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2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6" r:id="rId2"/>
    <p:sldMasterId id="2147483680" r:id="rId3"/>
    <p:sldMasterId id="2147483694" r:id="rId4"/>
  </p:sldMasterIdLst>
  <p:notesMasterIdLst>
    <p:notesMasterId r:id="rId43"/>
  </p:notesMasterIdLst>
  <p:sldIdLst>
    <p:sldId id="30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303" r:id="rId18"/>
    <p:sldId id="269" r:id="rId19"/>
    <p:sldId id="270" r:id="rId20"/>
    <p:sldId id="271" r:id="rId21"/>
    <p:sldId id="272" r:id="rId22"/>
    <p:sldId id="304" r:id="rId23"/>
    <p:sldId id="273" r:id="rId24"/>
    <p:sldId id="307" r:id="rId25"/>
    <p:sldId id="274" r:id="rId26"/>
    <p:sldId id="306" r:id="rId27"/>
    <p:sldId id="305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10693400" cy="7556500"/>
  <p:notesSz cx="10693400" cy="7556500"/>
  <p:defaultTextStyle>
    <a:defPPr>
      <a:defRPr lang="en-US"/>
    </a:defPPr>
    <a:lvl1pPr marL="0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2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4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66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89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11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33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55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77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8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ustomXml" Target="../customXml/item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F0F3E-BB01-4296-AD39-EDFEAA3B9F23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F83BE-8A1C-4618-9AFF-6CFCE6A7C4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86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022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044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066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089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111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133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155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177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BD4CCF-CAA0-4EDF-B741-F361D7796439}" type="slidenum">
              <a:rPr lang="en-US" sz="1200">
                <a:solidFill>
                  <a:prstClr val="black"/>
                </a:solidFill>
              </a:rPr>
              <a:pPr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36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B6C079D-B73B-49E4-BD99-8A6B24DB2202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368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dirty="0" smtClean="0"/>
              <a:t>where 	r is a </a:t>
            </a:r>
            <a:r>
              <a:rPr lang="en-US" dirty="0" err="1" smtClean="0"/>
              <a:t>variate</a:t>
            </a:r>
            <a:r>
              <a:rPr lang="en-US" dirty="0" smtClean="0"/>
              <a:t> generated from Uniform (0,1)	</a:t>
            </a:r>
          </a:p>
          <a:p>
            <a:pPr lvl="1" eaLnBrk="1" hangingPunct="1"/>
            <a:r>
              <a:rPr lang="en-US" dirty="0" smtClean="0"/>
              <a:t>and 	F-1(r) is the solution to the equation r = F(X)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D31AE25-973C-4B99-BABA-582AC4D5ECB2}" type="slidenum">
              <a:rPr lang="en-US" sz="1200">
                <a:solidFill>
                  <a:prstClr val="black"/>
                </a:solidFill>
              </a:rPr>
              <a:pPr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368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smtClean="0"/>
              <a:t>where 	r is a variate generated from Uniform (0,1)	</a:t>
            </a:r>
          </a:p>
          <a:p>
            <a:pPr lvl="1" eaLnBrk="1" hangingPunct="1"/>
            <a:r>
              <a:rPr lang="en-US" smtClean="0"/>
              <a:t>and 	F-1(r) is the solution to the equation r = F(X)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6"/>
            <a:ext cx="908939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spcBef>
                <a:spcPts val="5"/>
              </a:spcBef>
            </a:pPr>
            <a:r>
              <a:rPr lang="en-US" smtClean="0"/>
              <a:t>Prof.</a:t>
            </a:r>
            <a:r>
              <a:rPr lang="en-US" spc="-5" smtClean="0"/>
              <a:t> </a:t>
            </a:r>
            <a:r>
              <a:rPr lang="en-US" smtClean="0"/>
              <a:t>D</a:t>
            </a:r>
            <a:r>
              <a:rPr lang="en-US" spc="-60" smtClean="0"/>
              <a:t>r</a:t>
            </a:r>
            <a:r>
              <a:rPr lang="en-US" smtClean="0"/>
              <a:t>.</a:t>
            </a:r>
            <a:r>
              <a:rPr lang="en-US" spc="-5" smtClean="0"/>
              <a:t> </a:t>
            </a:r>
            <a:r>
              <a:rPr lang="en-US" smtClean="0"/>
              <a:t>Mesut</a:t>
            </a:r>
            <a:r>
              <a:rPr lang="en-US" spc="-5" smtClean="0"/>
              <a:t> </a:t>
            </a:r>
            <a:r>
              <a:rPr lang="en-US" smtClean="0"/>
              <a:t>Güne</a:t>
            </a:r>
            <a:r>
              <a:rPr lang="en-US" spc="-499" smtClean="0"/>
              <a:t>ş</a:t>
            </a:r>
            <a:r>
              <a:rPr lang="en-US" smtClean="0"/>
              <a:t> </a:t>
            </a:r>
            <a:r>
              <a:rPr lang="en-US" spc="-650" smtClean="0"/>
              <a:t>▪</a:t>
            </a:r>
            <a:r>
              <a:rPr lang="en-US" smtClean="0"/>
              <a:t> Ch.</a:t>
            </a:r>
            <a:r>
              <a:rPr lang="en-US" spc="-5" smtClean="0"/>
              <a:t> </a:t>
            </a:r>
            <a:r>
              <a:rPr lang="en-US" smtClean="0"/>
              <a:t>7 Random-</a:t>
            </a:r>
            <a:r>
              <a:rPr lang="en-US" spc="-75" smtClean="0"/>
              <a:t>V</a:t>
            </a:r>
            <a:r>
              <a:rPr lang="en-US" smtClean="0"/>
              <a:t>ariate Generation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42F1-BA5E-4D40-8901-C9E6D9BD0604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lnSpc>
                <a:spcPts val="1870"/>
              </a:lnSpc>
            </a:pPr>
            <a:r>
              <a:rPr lang="en-US" smtClean="0"/>
              <a:t>7.</a:t>
            </a:r>
            <a:fld id="{81D60167-4931-47E6-BA6A-407CBD079E47}" type="slidenum">
              <a:rPr lang="en-US" smtClean="0"/>
              <a:pPr marL="12695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1467"/>
            <a:ext cx="4724775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189" indent="0">
              <a:buNone/>
              <a:defRPr sz="2300" b="1"/>
            </a:lvl2pPr>
            <a:lvl3pPr marL="1042376" indent="0">
              <a:buNone/>
              <a:defRPr sz="2100" b="1"/>
            </a:lvl3pPr>
            <a:lvl4pPr marL="1563564" indent="0">
              <a:buNone/>
              <a:defRPr sz="1800" b="1"/>
            </a:lvl4pPr>
            <a:lvl5pPr marL="2084753" indent="0">
              <a:buNone/>
              <a:defRPr sz="1800" b="1"/>
            </a:lvl5pPr>
            <a:lvl6pPr marL="2605941" indent="0">
              <a:buNone/>
              <a:defRPr sz="1800" b="1"/>
            </a:lvl6pPr>
            <a:lvl7pPr marL="3127127" indent="0">
              <a:buNone/>
              <a:defRPr sz="1800" b="1"/>
            </a:lvl7pPr>
            <a:lvl8pPr marL="3648316" indent="0">
              <a:buNone/>
              <a:defRPr sz="1800" b="1"/>
            </a:lvl8pPr>
            <a:lvl9pPr marL="416950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6390"/>
            <a:ext cx="4724775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04" y="1691467"/>
            <a:ext cx="4726631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189" indent="0">
              <a:buNone/>
              <a:defRPr sz="2300" b="1"/>
            </a:lvl2pPr>
            <a:lvl3pPr marL="1042376" indent="0">
              <a:buNone/>
              <a:defRPr sz="2100" b="1"/>
            </a:lvl3pPr>
            <a:lvl4pPr marL="1563564" indent="0">
              <a:buNone/>
              <a:defRPr sz="1800" b="1"/>
            </a:lvl4pPr>
            <a:lvl5pPr marL="2084753" indent="0">
              <a:buNone/>
              <a:defRPr sz="1800" b="1"/>
            </a:lvl5pPr>
            <a:lvl6pPr marL="2605941" indent="0">
              <a:buNone/>
              <a:defRPr sz="1800" b="1"/>
            </a:lvl6pPr>
            <a:lvl7pPr marL="3127127" indent="0">
              <a:buNone/>
              <a:defRPr sz="1800" b="1"/>
            </a:lvl7pPr>
            <a:lvl8pPr marL="3648316" indent="0">
              <a:buNone/>
              <a:defRPr sz="1800" b="1"/>
            </a:lvl8pPr>
            <a:lvl9pPr marL="416950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04" y="2396390"/>
            <a:ext cx="4726631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A1A6F-E266-40FC-B661-FAEC332CAB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01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E693F-626E-4B5F-BAD5-0B6ED22B93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634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4C3C-CC06-45D4-80A8-2E3E0F39C3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351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5" y="300865"/>
            <a:ext cx="3518055" cy="128040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0866"/>
            <a:ext cx="5977908" cy="64492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5" y="1581268"/>
            <a:ext cx="3518055" cy="5168856"/>
          </a:xfrm>
        </p:spPr>
        <p:txBody>
          <a:bodyPr/>
          <a:lstStyle>
            <a:lvl1pPr marL="0" indent="0">
              <a:buNone/>
              <a:defRPr sz="1600"/>
            </a:lvl1pPr>
            <a:lvl2pPr marL="521189" indent="0">
              <a:buNone/>
              <a:defRPr sz="1400"/>
            </a:lvl2pPr>
            <a:lvl3pPr marL="1042376" indent="0">
              <a:buNone/>
              <a:defRPr sz="1100"/>
            </a:lvl3pPr>
            <a:lvl4pPr marL="1563564" indent="0">
              <a:buNone/>
              <a:defRPr sz="1000"/>
            </a:lvl4pPr>
            <a:lvl5pPr marL="2084753" indent="0">
              <a:buNone/>
              <a:defRPr sz="1000"/>
            </a:lvl5pPr>
            <a:lvl6pPr marL="2605941" indent="0">
              <a:buNone/>
              <a:defRPr sz="1000"/>
            </a:lvl6pPr>
            <a:lvl7pPr marL="3127127" indent="0">
              <a:buNone/>
              <a:defRPr sz="1000"/>
            </a:lvl7pPr>
            <a:lvl8pPr marL="3648316" indent="0">
              <a:buNone/>
              <a:defRPr sz="1000"/>
            </a:lvl8pPr>
            <a:lvl9pPr marL="4169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C6E7A-D841-4480-8993-03E7E62F26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856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89550"/>
            <a:ext cx="6416040" cy="62446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187"/>
            <a:ext cx="6416040" cy="4533900"/>
          </a:xfrm>
        </p:spPr>
        <p:txBody>
          <a:bodyPr/>
          <a:lstStyle>
            <a:lvl1pPr marL="0" indent="0">
              <a:buNone/>
              <a:defRPr sz="3600"/>
            </a:lvl1pPr>
            <a:lvl2pPr marL="521189" indent="0">
              <a:buNone/>
              <a:defRPr sz="3200"/>
            </a:lvl2pPr>
            <a:lvl3pPr marL="1042376" indent="0">
              <a:buNone/>
              <a:defRPr sz="2700"/>
            </a:lvl3pPr>
            <a:lvl4pPr marL="1563564" indent="0">
              <a:buNone/>
              <a:defRPr sz="2300"/>
            </a:lvl4pPr>
            <a:lvl5pPr marL="2084753" indent="0">
              <a:buNone/>
              <a:defRPr sz="2300"/>
            </a:lvl5pPr>
            <a:lvl6pPr marL="2605941" indent="0">
              <a:buNone/>
              <a:defRPr sz="2300"/>
            </a:lvl6pPr>
            <a:lvl7pPr marL="3127127" indent="0">
              <a:buNone/>
              <a:defRPr sz="2300"/>
            </a:lvl7pPr>
            <a:lvl8pPr marL="3648316" indent="0">
              <a:buNone/>
              <a:defRPr sz="2300"/>
            </a:lvl8pPr>
            <a:lvl9pPr marL="4169503" indent="0">
              <a:buNone/>
              <a:defRPr sz="23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4011"/>
            <a:ext cx="6416040" cy="886839"/>
          </a:xfrm>
        </p:spPr>
        <p:txBody>
          <a:bodyPr/>
          <a:lstStyle>
            <a:lvl1pPr marL="0" indent="0">
              <a:buNone/>
              <a:defRPr sz="1600"/>
            </a:lvl1pPr>
            <a:lvl2pPr marL="521189" indent="0">
              <a:buNone/>
              <a:defRPr sz="1400"/>
            </a:lvl2pPr>
            <a:lvl3pPr marL="1042376" indent="0">
              <a:buNone/>
              <a:defRPr sz="1100"/>
            </a:lvl3pPr>
            <a:lvl4pPr marL="1563564" indent="0">
              <a:buNone/>
              <a:defRPr sz="1000"/>
            </a:lvl4pPr>
            <a:lvl5pPr marL="2084753" indent="0">
              <a:buNone/>
              <a:defRPr sz="1000"/>
            </a:lvl5pPr>
            <a:lvl6pPr marL="2605941" indent="0">
              <a:buNone/>
              <a:defRPr sz="1000"/>
            </a:lvl6pPr>
            <a:lvl7pPr marL="3127127" indent="0">
              <a:buNone/>
              <a:defRPr sz="1000"/>
            </a:lvl7pPr>
            <a:lvl8pPr marL="3648316" indent="0">
              <a:buNone/>
              <a:defRPr sz="1000"/>
            </a:lvl8pPr>
            <a:lvl9pPr marL="4169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E9FD-47EB-4386-89F5-77110DF565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700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8F8BC-7DA6-4376-94F3-2EFAFE862B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772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503771"/>
            <a:ext cx="2406015" cy="59612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503771"/>
            <a:ext cx="7039822" cy="59612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75F2-50A6-4C35-80B1-E326F9AE75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61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03770"/>
            <a:ext cx="9624060" cy="839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35812" y="1595261"/>
            <a:ext cx="4722918" cy="2350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35812" y="4114099"/>
            <a:ext cx="4722918" cy="2350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BB866-E108-4C7A-84FB-BF594F6095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314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03770"/>
            <a:ext cx="9624060" cy="839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CE806-7BE7-4204-AC0F-66469B5935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887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693400" cy="75565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475355" y="2015067"/>
            <a:ext cx="7039822" cy="2434872"/>
          </a:xfrm>
        </p:spPr>
        <p:txBody>
          <a:bodyPr/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475355" y="4701822"/>
            <a:ext cx="7039822" cy="1931106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534671" y="6884812"/>
            <a:ext cx="2495127" cy="5037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28B1-EFDB-4C60-928B-D1DC36A002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344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213" y="699021"/>
            <a:ext cx="8630976" cy="446276"/>
          </a:xfrm>
        </p:spPr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811" y="2369874"/>
            <a:ext cx="8590280" cy="323165"/>
          </a:xfrm>
        </p:spPr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spcBef>
                <a:spcPts val="5"/>
              </a:spcBef>
            </a:pPr>
            <a:r>
              <a:rPr lang="en-US" smtClean="0"/>
              <a:t>Prof.</a:t>
            </a:r>
            <a:r>
              <a:rPr lang="en-US" spc="-5" smtClean="0"/>
              <a:t> </a:t>
            </a:r>
            <a:r>
              <a:rPr lang="en-US" smtClean="0"/>
              <a:t>D</a:t>
            </a:r>
            <a:r>
              <a:rPr lang="en-US" spc="-60" smtClean="0"/>
              <a:t>r</a:t>
            </a:r>
            <a:r>
              <a:rPr lang="en-US" smtClean="0"/>
              <a:t>.</a:t>
            </a:r>
            <a:r>
              <a:rPr lang="en-US" spc="-5" smtClean="0"/>
              <a:t> </a:t>
            </a:r>
            <a:r>
              <a:rPr lang="en-US" smtClean="0"/>
              <a:t>Mesut</a:t>
            </a:r>
            <a:r>
              <a:rPr lang="en-US" spc="-5" smtClean="0"/>
              <a:t> </a:t>
            </a:r>
            <a:r>
              <a:rPr lang="en-US" smtClean="0"/>
              <a:t>Güne</a:t>
            </a:r>
            <a:r>
              <a:rPr lang="en-US" spc="-499" smtClean="0"/>
              <a:t>ş</a:t>
            </a:r>
            <a:r>
              <a:rPr lang="en-US" smtClean="0"/>
              <a:t> </a:t>
            </a:r>
            <a:r>
              <a:rPr lang="en-US" spc="-650" smtClean="0"/>
              <a:t>▪</a:t>
            </a:r>
            <a:r>
              <a:rPr lang="en-US" smtClean="0"/>
              <a:t> Ch.</a:t>
            </a:r>
            <a:r>
              <a:rPr lang="en-US" spc="-5" smtClean="0"/>
              <a:t> </a:t>
            </a:r>
            <a:r>
              <a:rPr lang="en-US" smtClean="0"/>
              <a:t>7 Random-</a:t>
            </a:r>
            <a:r>
              <a:rPr lang="en-US" spc="-75" smtClean="0"/>
              <a:t>V</a:t>
            </a:r>
            <a:r>
              <a:rPr lang="en-US" smtClean="0"/>
              <a:t>ariate Generation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68EF-99AF-467C-92C5-06950C59AF7E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lnSpc>
                <a:spcPts val="1870"/>
              </a:lnSpc>
            </a:pPr>
            <a:r>
              <a:rPr lang="en-US" smtClean="0"/>
              <a:t>7.</a:t>
            </a:r>
            <a:fld id="{81D60167-4931-47E6-BA6A-407CBD079E47}" type="slidenum">
              <a:rPr lang="en-US" smtClean="0"/>
              <a:pPr marL="12695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62EFF-3FBB-4C50-9C20-4767F9E69C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146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5754"/>
            <a:ext cx="9089390" cy="150080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2770"/>
            <a:ext cx="9089390" cy="1652984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291" indent="0">
              <a:buNone/>
              <a:defRPr sz="2100"/>
            </a:lvl2pPr>
            <a:lvl3pPr marL="1042579" indent="0">
              <a:buNone/>
              <a:defRPr sz="1800"/>
            </a:lvl3pPr>
            <a:lvl4pPr marL="1563869" indent="0">
              <a:buNone/>
              <a:defRPr sz="1600"/>
            </a:lvl4pPr>
            <a:lvl5pPr marL="2085159" indent="0">
              <a:buNone/>
              <a:defRPr sz="1600"/>
            </a:lvl5pPr>
            <a:lvl6pPr marL="2606447" indent="0">
              <a:buNone/>
              <a:defRPr sz="1600"/>
            </a:lvl6pPr>
            <a:lvl7pPr marL="3127736" indent="0">
              <a:buNone/>
              <a:defRPr sz="1600"/>
            </a:lvl7pPr>
            <a:lvl8pPr marL="3649026" indent="0">
              <a:buNone/>
              <a:defRPr sz="1600"/>
            </a:lvl8pPr>
            <a:lvl9pPr marL="41703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1E75-3E99-4647-AFE7-868856A2EB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2327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595261"/>
            <a:ext cx="4722918" cy="48697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F832-11F4-4E0F-8E9B-C538C1719D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478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1467"/>
            <a:ext cx="4724775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1" indent="0">
              <a:buNone/>
              <a:defRPr sz="2300" b="1"/>
            </a:lvl2pPr>
            <a:lvl3pPr marL="1042579" indent="0">
              <a:buNone/>
              <a:defRPr sz="2100" b="1"/>
            </a:lvl3pPr>
            <a:lvl4pPr marL="1563869" indent="0">
              <a:buNone/>
              <a:defRPr sz="1800" b="1"/>
            </a:lvl4pPr>
            <a:lvl5pPr marL="2085159" indent="0">
              <a:buNone/>
              <a:defRPr sz="1800" b="1"/>
            </a:lvl5pPr>
            <a:lvl6pPr marL="2606447" indent="0">
              <a:buNone/>
              <a:defRPr sz="1800" b="1"/>
            </a:lvl6pPr>
            <a:lvl7pPr marL="3127736" indent="0">
              <a:buNone/>
              <a:defRPr sz="1800" b="1"/>
            </a:lvl7pPr>
            <a:lvl8pPr marL="3649026" indent="0">
              <a:buNone/>
              <a:defRPr sz="1800" b="1"/>
            </a:lvl8pPr>
            <a:lvl9pPr marL="41703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6390"/>
            <a:ext cx="4724775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02" y="1691467"/>
            <a:ext cx="4726631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1" indent="0">
              <a:buNone/>
              <a:defRPr sz="2300" b="1"/>
            </a:lvl2pPr>
            <a:lvl3pPr marL="1042579" indent="0">
              <a:buNone/>
              <a:defRPr sz="2100" b="1"/>
            </a:lvl3pPr>
            <a:lvl4pPr marL="1563869" indent="0">
              <a:buNone/>
              <a:defRPr sz="1800" b="1"/>
            </a:lvl4pPr>
            <a:lvl5pPr marL="2085159" indent="0">
              <a:buNone/>
              <a:defRPr sz="1800" b="1"/>
            </a:lvl5pPr>
            <a:lvl6pPr marL="2606447" indent="0">
              <a:buNone/>
              <a:defRPr sz="1800" b="1"/>
            </a:lvl6pPr>
            <a:lvl7pPr marL="3127736" indent="0">
              <a:buNone/>
              <a:defRPr sz="1800" b="1"/>
            </a:lvl7pPr>
            <a:lvl8pPr marL="3649026" indent="0">
              <a:buNone/>
              <a:defRPr sz="1800" b="1"/>
            </a:lvl8pPr>
            <a:lvl9pPr marL="41703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02" y="2396390"/>
            <a:ext cx="4726631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A1A6F-E266-40FC-B661-FAEC332CAB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367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E693F-626E-4B5F-BAD5-0B6ED22B93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263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4C3C-CC06-45D4-80A8-2E3E0F39C3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9978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300863"/>
            <a:ext cx="3518055" cy="128040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0864"/>
            <a:ext cx="5977908" cy="64492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3" y="1581268"/>
            <a:ext cx="3518055" cy="5168856"/>
          </a:xfrm>
        </p:spPr>
        <p:txBody>
          <a:bodyPr/>
          <a:lstStyle>
            <a:lvl1pPr marL="0" indent="0">
              <a:buNone/>
              <a:defRPr sz="1600"/>
            </a:lvl1pPr>
            <a:lvl2pPr marL="521291" indent="0">
              <a:buNone/>
              <a:defRPr sz="1400"/>
            </a:lvl2pPr>
            <a:lvl3pPr marL="1042579" indent="0">
              <a:buNone/>
              <a:defRPr sz="1100"/>
            </a:lvl3pPr>
            <a:lvl4pPr marL="1563869" indent="0">
              <a:buNone/>
              <a:defRPr sz="1000"/>
            </a:lvl4pPr>
            <a:lvl5pPr marL="2085159" indent="0">
              <a:buNone/>
              <a:defRPr sz="1000"/>
            </a:lvl5pPr>
            <a:lvl6pPr marL="2606447" indent="0">
              <a:buNone/>
              <a:defRPr sz="1000"/>
            </a:lvl6pPr>
            <a:lvl7pPr marL="3127736" indent="0">
              <a:buNone/>
              <a:defRPr sz="1000"/>
            </a:lvl7pPr>
            <a:lvl8pPr marL="3649026" indent="0">
              <a:buNone/>
              <a:defRPr sz="1000"/>
            </a:lvl8pPr>
            <a:lvl9pPr marL="41703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C6E7A-D841-4480-8993-03E7E62F26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14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89550"/>
            <a:ext cx="6416040" cy="62446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187"/>
            <a:ext cx="6416040" cy="4533900"/>
          </a:xfrm>
        </p:spPr>
        <p:txBody>
          <a:bodyPr/>
          <a:lstStyle>
            <a:lvl1pPr marL="0" indent="0">
              <a:buNone/>
              <a:defRPr sz="3600"/>
            </a:lvl1pPr>
            <a:lvl2pPr marL="521291" indent="0">
              <a:buNone/>
              <a:defRPr sz="3200"/>
            </a:lvl2pPr>
            <a:lvl3pPr marL="1042579" indent="0">
              <a:buNone/>
              <a:defRPr sz="2700"/>
            </a:lvl3pPr>
            <a:lvl4pPr marL="1563869" indent="0">
              <a:buNone/>
              <a:defRPr sz="2300"/>
            </a:lvl4pPr>
            <a:lvl5pPr marL="2085159" indent="0">
              <a:buNone/>
              <a:defRPr sz="2300"/>
            </a:lvl5pPr>
            <a:lvl6pPr marL="2606447" indent="0">
              <a:buNone/>
              <a:defRPr sz="2300"/>
            </a:lvl6pPr>
            <a:lvl7pPr marL="3127736" indent="0">
              <a:buNone/>
              <a:defRPr sz="2300"/>
            </a:lvl7pPr>
            <a:lvl8pPr marL="3649026" indent="0">
              <a:buNone/>
              <a:defRPr sz="2300"/>
            </a:lvl8pPr>
            <a:lvl9pPr marL="4170315" indent="0">
              <a:buNone/>
              <a:defRPr sz="23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4011"/>
            <a:ext cx="6416040" cy="886839"/>
          </a:xfrm>
        </p:spPr>
        <p:txBody>
          <a:bodyPr/>
          <a:lstStyle>
            <a:lvl1pPr marL="0" indent="0">
              <a:buNone/>
              <a:defRPr sz="1600"/>
            </a:lvl1pPr>
            <a:lvl2pPr marL="521291" indent="0">
              <a:buNone/>
              <a:defRPr sz="1400"/>
            </a:lvl2pPr>
            <a:lvl3pPr marL="1042579" indent="0">
              <a:buNone/>
              <a:defRPr sz="1100"/>
            </a:lvl3pPr>
            <a:lvl4pPr marL="1563869" indent="0">
              <a:buNone/>
              <a:defRPr sz="1000"/>
            </a:lvl4pPr>
            <a:lvl5pPr marL="2085159" indent="0">
              <a:buNone/>
              <a:defRPr sz="1000"/>
            </a:lvl5pPr>
            <a:lvl6pPr marL="2606447" indent="0">
              <a:buNone/>
              <a:defRPr sz="1000"/>
            </a:lvl6pPr>
            <a:lvl7pPr marL="3127736" indent="0">
              <a:buNone/>
              <a:defRPr sz="1000"/>
            </a:lvl7pPr>
            <a:lvl8pPr marL="3649026" indent="0">
              <a:buNone/>
              <a:defRPr sz="1000"/>
            </a:lvl8pPr>
            <a:lvl9pPr marL="41703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E9FD-47EB-4386-89F5-77110DF565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9425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8F8BC-7DA6-4376-94F3-2EFAFE862B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705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503769"/>
            <a:ext cx="2406015" cy="59612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503769"/>
            <a:ext cx="7039822" cy="59612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75F2-50A6-4C35-80B1-E326F9AE75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81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213" y="699021"/>
            <a:ext cx="8630976" cy="446276"/>
          </a:xfrm>
        </p:spPr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spcBef>
                <a:spcPts val="5"/>
              </a:spcBef>
            </a:pPr>
            <a:r>
              <a:rPr lang="en-US" smtClean="0"/>
              <a:t>Prof.</a:t>
            </a:r>
            <a:r>
              <a:rPr lang="en-US" spc="-5" smtClean="0"/>
              <a:t> </a:t>
            </a:r>
            <a:r>
              <a:rPr lang="en-US" smtClean="0"/>
              <a:t>D</a:t>
            </a:r>
            <a:r>
              <a:rPr lang="en-US" spc="-60" smtClean="0"/>
              <a:t>r</a:t>
            </a:r>
            <a:r>
              <a:rPr lang="en-US" smtClean="0"/>
              <a:t>.</a:t>
            </a:r>
            <a:r>
              <a:rPr lang="en-US" spc="-5" smtClean="0"/>
              <a:t> </a:t>
            </a:r>
            <a:r>
              <a:rPr lang="en-US" smtClean="0"/>
              <a:t>Mesut</a:t>
            </a:r>
            <a:r>
              <a:rPr lang="en-US" spc="-5" smtClean="0"/>
              <a:t> </a:t>
            </a:r>
            <a:r>
              <a:rPr lang="en-US" smtClean="0"/>
              <a:t>Güne</a:t>
            </a:r>
            <a:r>
              <a:rPr lang="en-US" spc="-499" smtClean="0"/>
              <a:t>ş</a:t>
            </a:r>
            <a:r>
              <a:rPr lang="en-US" smtClean="0"/>
              <a:t> </a:t>
            </a:r>
            <a:r>
              <a:rPr lang="en-US" spc="-650" smtClean="0"/>
              <a:t>▪</a:t>
            </a:r>
            <a:r>
              <a:rPr lang="en-US" smtClean="0"/>
              <a:t> Ch.</a:t>
            </a:r>
            <a:r>
              <a:rPr lang="en-US" spc="-5" smtClean="0"/>
              <a:t> </a:t>
            </a:r>
            <a:r>
              <a:rPr lang="en-US" smtClean="0"/>
              <a:t>7 Random-</a:t>
            </a:r>
            <a:r>
              <a:rPr lang="en-US" spc="-75" smtClean="0"/>
              <a:t>V</a:t>
            </a:r>
            <a:r>
              <a:rPr lang="en-US" smtClean="0"/>
              <a:t>ariate Generation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EE78F-F45E-4C8C-93AC-9154147D91B8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lnSpc>
                <a:spcPts val="1870"/>
              </a:lnSpc>
            </a:pPr>
            <a:r>
              <a:rPr lang="en-US" smtClean="0"/>
              <a:t>7.</a:t>
            </a:r>
            <a:fld id="{81D60167-4931-47E6-BA6A-407CBD079E47}" type="slidenum">
              <a:rPr lang="en-US" smtClean="0"/>
              <a:pPr marL="12695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03769"/>
            <a:ext cx="9624060" cy="839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35812" y="1595261"/>
            <a:ext cx="4722918" cy="2350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35812" y="4114097"/>
            <a:ext cx="4722918" cy="2350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BB866-E108-4C7A-84FB-BF594F6095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11593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03769"/>
            <a:ext cx="9624060" cy="839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CE806-7BE7-4204-AC0F-66469B5935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9479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693400" cy="75565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7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7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475355" y="2015067"/>
            <a:ext cx="7039822" cy="2434872"/>
          </a:xfrm>
        </p:spPr>
        <p:txBody>
          <a:bodyPr/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475355" y="4701822"/>
            <a:ext cx="7039822" cy="1931106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534670" y="6884811"/>
            <a:ext cx="2495127" cy="5037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C8C35-DAF2-409C-888D-0EAF6ABFDC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097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393B3-49B1-4574-B33C-C76EE6AAF4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99774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5751"/>
            <a:ext cx="9089390" cy="150080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2768"/>
            <a:ext cx="9089390" cy="1652984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391" indent="0">
              <a:buNone/>
              <a:defRPr sz="2100"/>
            </a:lvl2pPr>
            <a:lvl3pPr marL="1042782" indent="0">
              <a:buNone/>
              <a:defRPr sz="1800"/>
            </a:lvl3pPr>
            <a:lvl4pPr marL="1564173" indent="0">
              <a:buNone/>
              <a:defRPr sz="1600"/>
            </a:lvl4pPr>
            <a:lvl5pPr marL="2085564" indent="0">
              <a:buNone/>
              <a:defRPr sz="1600"/>
            </a:lvl5pPr>
            <a:lvl6pPr marL="2606954" indent="0">
              <a:buNone/>
              <a:defRPr sz="1600"/>
            </a:lvl6pPr>
            <a:lvl7pPr marL="3128345" indent="0">
              <a:buNone/>
              <a:defRPr sz="1600"/>
            </a:lvl7pPr>
            <a:lvl8pPr marL="3649736" indent="0">
              <a:buNone/>
              <a:defRPr sz="1600"/>
            </a:lvl8pPr>
            <a:lvl9pPr marL="4171127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DF2BA-E40F-4B18-B9E9-C8D46F32E5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0757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595261"/>
            <a:ext cx="4722918" cy="48697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B5A91-263A-4431-9A59-2AD7612A52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2696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1467"/>
            <a:ext cx="4724775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6390"/>
            <a:ext cx="4724775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1467"/>
            <a:ext cx="4726631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6390"/>
            <a:ext cx="4726631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9D0C-16A5-4288-925B-5EAA8E5DE9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02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901BD-1955-4109-B69F-EB22600937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25965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5896E-9DAF-415A-9348-D9FEE178E5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4403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0861"/>
            <a:ext cx="3518055" cy="128040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0861"/>
            <a:ext cx="5977908" cy="64492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1268"/>
            <a:ext cx="3518055" cy="5168856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5A068-5E5E-41D8-8057-9E345992F0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2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213" y="699021"/>
            <a:ext cx="8630976" cy="446276"/>
          </a:xfrm>
        </p:spPr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spcBef>
                <a:spcPts val="5"/>
              </a:spcBef>
            </a:pPr>
            <a:r>
              <a:rPr lang="en-US" smtClean="0"/>
              <a:t>Prof.</a:t>
            </a:r>
            <a:r>
              <a:rPr lang="en-US" spc="-5" smtClean="0"/>
              <a:t> </a:t>
            </a:r>
            <a:r>
              <a:rPr lang="en-US" smtClean="0"/>
              <a:t>D</a:t>
            </a:r>
            <a:r>
              <a:rPr lang="en-US" spc="-60" smtClean="0"/>
              <a:t>r</a:t>
            </a:r>
            <a:r>
              <a:rPr lang="en-US" smtClean="0"/>
              <a:t>.</a:t>
            </a:r>
            <a:r>
              <a:rPr lang="en-US" spc="-5" smtClean="0"/>
              <a:t> </a:t>
            </a:r>
            <a:r>
              <a:rPr lang="en-US" smtClean="0"/>
              <a:t>Mesut</a:t>
            </a:r>
            <a:r>
              <a:rPr lang="en-US" spc="-5" smtClean="0"/>
              <a:t> </a:t>
            </a:r>
            <a:r>
              <a:rPr lang="en-US" smtClean="0"/>
              <a:t>Güne</a:t>
            </a:r>
            <a:r>
              <a:rPr lang="en-US" spc="-499" smtClean="0"/>
              <a:t>ş</a:t>
            </a:r>
            <a:r>
              <a:rPr lang="en-US" smtClean="0"/>
              <a:t> </a:t>
            </a:r>
            <a:r>
              <a:rPr lang="en-US" spc="-650" smtClean="0"/>
              <a:t>▪</a:t>
            </a:r>
            <a:r>
              <a:rPr lang="en-US" smtClean="0"/>
              <a:t> Ch.</a:t>
            </a:r>
            <a:r>
              <a:rPr lang="en-US" spc="-5" smtClean="0"/>
              <a:t> </a:t>
            </a:r>
            <a:r>
              <a:rPr lang="en-US" smtClean="0"/>
              <a:t>7 Random-</a:t>
            </a:r>
            <a:r>
              <a:rPr lang="en-US" spc="-75" smtClean="0"/>
              <a:t>V</a:t>
            </a:r>
            <a:r>
              <a:rPr lang="en-US" smtClean="0"/>
              <a:t>ariate Generation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6C89-6C52-453B-BD54-2B1019575DE0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lnSpc>
                <a:spcPts val="1870"/>
              </a:lnSpc>
            </a:pPr>
            <a:r>
              <a:rPr lang="en-US" smtClean="0"/>
              <a:t>7.</a:t>
            </a:r>
            <a:fld id="{81D60167-4931-47E6-BA6A-407CBD079E47}" type="slidenum">
              <a:rPr lang="en-US" smtClean="0"/>
              <a:pPr marL="12695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89550"/>
            <a:ext cx="6416040" cy="62446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187"/>
            <a:ext cx="6416040" cy="4533900"/>
          </a:xfrm>
        </p:spPr>
        <p:txBody>
          <a:bodyPr/>
          <a:lstStyle>
            <a:lvl1pPr marL="0" indent="0">
              <a:buNone/>
              <a:defRPr sz="3600"/>
            </a:lvl1pPr>
            <a:lvl2pPr marL="521391" indent="0">
              <a:buNone/>
              <a:defRPr sz="3200"/>
            </a:lvl2pPr>
            <a:lvl3pPr marL="1042782" indent="0">
              <a:buNone/>
              <a:defRPr sz="2700"/>
            </a:lvl3pPr>
            <a:lvl4pPr marL="1564173" indent="0">
              <a:buNone/>
              <a:defRPr sz="2300"/>
            </a:lvl4pPr>
            <a:lvl5pPr marL="2085564" indent="0">
              <a:buNone/>
              <a:defRPr sz="2300"/>
            </a:lvl5pPr>
            <a:lvl6pPr marL="2606954" indent="0">
              <a:buNone/>
              <a:defRPr sz="2300"/>
            </a:lvl6pPr>
            <a:lvl7pPr marL="3128345" indent="0">
              <a:buNone/>
              <a:defRPr sz="2300"/>
            </a:lvl7pPr>
            <a:lvl8pPr marL="3649736" indent="0">
              <a:buNone/>
              <a:defRPr sz="2300"/>
            </a:lvl8pPr>
            <a:lvl9pPr marL="4171127" indent="0">
              <a:buNone/>
              <a:defRPr sz="23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4011"/>
            <a:ext cx="6416040" cy="886839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B2E93-334F-4179-93B7-716E43499E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8202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1376A-510B-401B-929A-5B11B070A8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59970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503767"/>
            <a:ext cx="2406015" cy="59612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503767"/>
            <a:ext cx="7039822" cy="59612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0F691-517C-4D01-94F6-80863BF178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09805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03767"/>
            <a:ext cx="9624060" cy="839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35812" y="1595261"/>
            <a:ext cx="4722918" cy="2350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35812" y="4114095"/>
            <a:ext cx="4722918" cy="2350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E11B5-C69E-495C-B723-3914E59DED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97775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03767"/>
            <a:ext cx="9624060" cy="839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CA460-4B0C-4808-B343-8EAAC23F80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spcBef>
                <a:spcPts val="5"/>
              </a:spcBef>
            </a:pPr>
            <a:r>
              <a:rPr lang="en-US" smtClean="0"/>
              <a:t>Prof.</a:t>
            </a:r>
            <a:r>
              <a:rPr lang="en-US" spc="-5" smtClean="0"/>
              <a:t> </a:t>
            </a:r>
            <a:r>
              <a:rPr lang="en-US" smtClean="0"/>
              <a:t>D</a:t>
            </a:r>
            <a:r>
              <a:rPr lang="en-US" spc="-60" smtClean="0"/>
              <a:t>r</a:t>
            </a:r>
            <a:r>
              <a:rPr lang="en-US" smtClean="0"/>
              <a:t>.</a:t>
            </a:r>
            <a:r>
              <a:rPr lang="en-US" spc="-5" smtClean="0"/>
              <a:t> </a:t>
            </a:r>
            <a:r>
              <a:rPr lang="en-US" smtClean="0"/>
              <a:t>Mesut</a:t>
            </a:r>
            <a:r>
              <a:rPr lang="en-US" spc="-5" smtClean="0"/>
              <a:t> </a:t>
            </a:r>
            <a:r>
              <a:rPr lang="en-US" smtClean="0"/>
              <a:t>Güne</a:t>
            </a:r>
            <a:r>
              <a:rPr lang="en-US" spc="-499" smtClean="0"/>
              <a:t>ş</a:t>
            </a:r>
            <a:r>
              <a:rPr lang="en-US" smtClean="0"/>
              <a:t> </a:t>
            </a:r>
            <a:r>
              <a:rPr lang="en-US" spc="-650" smtClean="0"/>
              <a:t>▪</a:t>
            </a:r>
            <a:r>
              <a:rPr lang="en-US" smtClean="0"/>
              <a:t> Ch.</a:t>
            </a:r>
            <a:r>
              <a:rPr lang="en-US" spc="-5" smtClean="0"/>
              <a:t> </a:t>
            </a:r>
            <a:r>
              <a:rPr lang="en-US" smtClean="0"/>
              <a:t>7 Random-</a:t>
            </a:r>
            <a:r>
              <a:rPr lang="en-US" spc="-75" smtClean="0"/>
              <a:t>V</a:t>
            </a:r>
            <a:r>
              <a:rPr lang="en-US" smtClean="0"/>
              <a:t>ariate Generation</a:t>
            </a: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1CD2-9C7A-4D90-8718-C9B12E5CD9D2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lnSpc>
                <a:spcPts val="1870"/>
              </a:lnSpc>
            </a:pPr>
            <a:r>
              <a:rPr lang="en-US" smtClean="0"/>
              <a:t>7.</a:t>
            </a:r>
            <a:fld id="{81D60167-4931-47E6-BA6A-407CBD079E47}" type="slidenum">
              <a:rPr lang="en-US" smtClean="0"/>
              <a:pPr marL="12695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693400" cy="75565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475355" y="2015067"/>
            <a:ext cx="7039822" cy="2434872"/>
          </a:xfrm>
        </p:spPr>
        <p:txBody>
          <a:bodyPr/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475355" y="4701822"/>
            <a:ext cx="7039822" cy="1931106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534671" y="6884812"/>
            <a:ext cx="2495127" cy="5037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28B1-EFDB-4C60-928B-D1DC36A002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793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62EFF-3FBB-4C50-9C20-4767F9E69C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274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5756"/>
            <a:ext cx="9089390" cy="150080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2772"/>
            <a:ext cx="9089390" cy="1652984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189" indent="0">
              <a:buNone/>
              <a:defRPr sz="2100"/>
            </a:lvl2pPr>
            <a:lvl3pPr marL="1042376" indent="0">
              <a:buNone/>
              <a:defRPr sz="1800"/>
            </a:lvl3pPr>
            <a:lvl4pPr marL="1563564" indent="0">
              <a:buNone/>
              <a:defRPr sz="1600"/>
            </a:lvl4pPr>
            <a:lvl5pPr marL="2084753" indent="0">
              <a:buNone/>
              <a:defRPr sz="1600"/>
            </a:lvl5pPr>
            <a:lvl6pPr marL="2605941" indent="0">
              <a:buNone/>
              <a:defRPr sz="1600"/>
            </a:lvl6pPr>
            <a:lvl7pPr marL="3127127" indent="0">
              <a:buNone/>
              <a:defRPr sz="1600"/>
            </a:lvl7pPr>
            <a:lvl8pPr marL="3648316" indent="0">
              <a:buNone/>
              <a:defRPr sz="1600"/>
            </a:lvl8pPr>
            <a:lvl9pPr marL="416950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1E75-3E99-4647-AFE7-868856A2EB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33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595261"/>
            <a:ext cx="4722918" cy="48697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F832-11F4-4E0F-8E9B-C538C1719D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904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3086" y="6883138"/>
            <a:ext cx="9144000" cy="324485"/>
          </a:xfrm>
          <a:custGeom>
            <a:avLst/>
            <a:gdLst/>
            <a:ahLst/>
            <a:cxnLst/>
            <a:rect l="l" t="t" r="r" b="b"/>
            <a:pathLst>
              <a:path w="9144000" h="324484">
                <a:moveTo>
                  <a:pt x="9143998" y="0"/>
                </a:moveTo>
                <a:lnTo>
                  <a:pt x="0" y="0"/>
                </a:lnTo>
                <a:lnTo>
                  <a:pt x="0" y="323999"/>
                </a:lnTo>
                <a:lnTo>
                  <a:pt x="9143998" y="323999"/>
                </a:lnTo>
                <a:lnTo>
                  <a:pt x="914399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3086" y="125718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7" y="1"/>
                </a:lnTo>
              </a:path>
            </a:pathLst>
          </a:custGeom>
          <a:ln w="12699">
            <a:solidFill>
              <a:srgbClr val="004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213" y="699024"/>
            <a:ext cx="863097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811" y="2369874"/>
            <a:ext cx="859028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51823" y="6968268"/>
            <a:ext cx="331533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spcBef>
                <a:spcPts val="5"/>
              </a:spcBef>
            </a:pPr>
            <a:r>
              <a:rPr lang="en-US" smtClean="0"/>
              <a:t>Prof.</a:t>
            </a:r>
            <a:r>
              <a:rPr lang="en-US" spc="-5" smtClean="0"/>
              <a:t> </a:t>
            </a:r>
            <a:r>
              <a:rPr lang="en-US" smtClean="0"/>
              <a:t>D</a:t>
            </a:r>
            <a:r>
              <a:rPr lang="en-US" spc="-60" smtClean="0"/>
              <a:t>r</a:t>
            </a:r>
            <a:r>
              <a:rPr lang="en-US" smtClean="0"/>
              <a:t>.</a:t>
            </a:r>
            <a:r>
              <a:rPr lang="en-US" spc="-5" smtClean="0"/>
              <a:t> </a:t>
            </a:r>
            <a:r>
              <a:rPr lang="en-US" smtClean="0"/>
              <a:t>Mesut</a:t>
            </a:r>
            <a:r>
              <a:rPr lang="en-US" spc="-5" smtClean="0"/>
              <a:t> </a:t>
            </a:r>
            <a:r>
              <a:rPr lang="en-US" smtClean="0"/>
              <a:t>Güne</a:t>
            </a:r>
            <a:r>
              <a:rPr lang="en-US" spc="-499" smtClean="0"/>
              <a:t>ş</a:t>
            </a:r>
            <a:r>
              <a:rPr lang="en-US" smtClean="0"/>
              <a:t> </a:t>
            </a:r>
            <a:r>
              <a:rPr lang="en-US" spc="-650" smtClean="0"/>
              <a:t>▪</a:t>
            </a:r>
            <a:r>
              <a:rPr lang="en-US" smtClean="0"/>
              <a:t> Ch.</a:t>
            </a:r>
            <a:r>
              <a:rPr lang="en-US" spc="-5" smtClean="0"/>
              <a:t> </a:t>
            </a:r>
            <a:r>
              <a:rPr lang="en-US" smtClean="0"/>
              <a:t>7 Random-</a:t>
            </a:r>
            <a:r>
              <a:rPr lang="en-US" spc="-75" smtClean="0"/>
              <a:t>V</a:t>
            </a:r>
            <a:r>
              <a:rPr lang="en-US" smtClean="0"/>
              <a:t>ariate Generation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6"/>
            <a:ext cx="24594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A7638-58C2-4306-A7AC-5DE31CBCB86C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22648" y="6935404"/>
            <a:ext cx="446404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lnSpc>
                <a:spcPts val="1870"/>
              </a:lnSpc>
            </a:pPr>
            <a:r>
              <a:rPr lang="en-US" smtClean="0"/>
              <a:t>7.</a:t>
            </a:r>
            <a:fld id="{81D60167-4931-47E6-BA6A-407CBD079E47}" type="slidenum">
              <a:rPr lang="en-US" smtClean="0"/>
              <a:pPr marL="12695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022">
        <a:defRPr>
          <a:latin typeface="+mn-lt"/>
          <a:ea typeface="+mn-ea"/>
          <a:cs typeface="+mn-cs"/>
        </a:defRPr>
      </a:lvl2pPr>
      <a:lvl3pPr marL="914044">
        <a:defRPr>
          <a:latin typeface="+mn-lt"/>
          <a:ea typeface="+mn-ea"/>
          <a:cs typeface="+mn-cs"/>
        </a:defRPr>
      </a:lvl3pPr>
      <a:lvl4pPr marL="1371066">
        <a:defRPr>
          <a:latin typeface="+mn-lt"/>
          <a:ea typeface="+mn-ea"/>
          <a:cs typeface="+mn-cs"/>
        </a:defRPr>
      </a:lvl4pPr>
      <a:lvl5pPr marL="1828089">
        <a:defRPr>
          <a:latin typeface="+mn-lt"/>
          <a:ea typeface="+mn-ea"/>
          <a:cs typeface="+mn-cs"/>
        </a:defRPr>
      </a:lvl5pPr>
      <a:lvl6pPr marL="2285111">
        <a:defRPr>
          <a:latin typeface="+mn-lt"/>
          <a:ea typeface="+mn-ea"/>
          <a:cs typeface="+mn-cs"/>
        </a:defRPr>
      </a:lvl6pPr>
      <a:lvl7pPr marL="2742133">
        <a:defRPr>
          <a:latin typeface="+mn-lt"/>
          <a:ea typeface="+mn-ea"/>
          <a:cs typeface="+mn-cs"/>
        </a:defRPr>
      </a:lvl7pPr>
      <a:lvl8pPr marL="3199155">
        <a:defRPr>
          <a:latin typeface="+mn-lt"/>
          <a:ea typeface="+mn-ea"/>
          <a:cs typeface="+mn-cs"/>
        </a:defRPr>
      </a:lvl8pPr>
      <a:lvl9pPr marL="365617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022">
        <a:defRPr>
          <a:latin typeface="+mn-lt"/>
          <a:ea typeface="+mn-ea"/>
          <a:cs typeface="+mn-cs"/>
        </a:defRPr>
      </a:lvl2pPr>
      <a:lvl3pPr marL="914044">
        <a:defRPr>
          <a:latin typeface="+mn-lt"/>
          <a:ea typeface="+mn-ea"/>
          <a:cs typeface="+mn-cs"/>
        </a:defRPr>
      </a:lvl3pPr>
      <a:lvl4pPr marL="1371066">
        <a:defRPr>
          <a:latin typeface="+mn-lt"/>
          <a:ea typeface="+mn-ea"/>
          <a:cs typeface="+mn-cs"/>
        </a:defRPr>
      </a:lvl4pPr>
      <a:lvl5pPr marL="1828089">
        <a:defRPr>
          <a:latin typeface="+mn-lt"/>
          <a:ea typeface="+mn-ea"/>
          <a:cs typeface="+mn-cs"/>
        </a:defRPr>
      </a:lvl5pPr>
      <a:lvl6pPr marL="2285111">
        <a:defRPr>
          <a:latin typeface="+mn-lt"/>
          <a:ea typeface="+mn-ea"/>
          <a:cs typeface="+mn-cs"/>
        </a:defRPr>
      </a:lvl6pPr>
      <a:lvl7pPr marL="2742133">
        <a:defRPr>
          <a:latin typeface="+mn-lt"/>
          <a:ea typeface="+mn-ea"/>
          <a:cs typeface="+mn-cs"/>
        </a:defRPr>
      </a:lvl7pPr>
      <a:lvl8pPr marL="3199155">
        <a:defRPr>
          <a:latin typeface="+mn-lt"/>
          <a:ea typeface="+mn-ea"/>
          <a:cs typeface="+mn-cs"/>
        </a:defRPr>
      </a:lvl8pPr>
      <a:lvl9pPr marL="3656177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3582" y="6884812"/>
            <a:ext cx="3386243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37" tIns="52117" rIns="104237" bIns="5211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3603" y="6884812"/>
            <a:ext cx="2495127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37" tIns="52117" rIns="104237" bIns="521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08A2EF-8EE3-40B7-A5CD-3DA5519FCA7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175459"/>
            <a:ext cx="10693400" cy="601721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666699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666699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9999CC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666699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9999CC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4670" y="503770"/>
            <a:ext cx="9624060" cy="83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37" tIns="52117" rIns="104237" bIns="521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670" y="1595261"/>
            <a:ext cx="9624060" cy="486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37" tIns="52117" rIns="104237" bIns="521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671" y="6881316"/>
            <a:ext cx="2495127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37" tIns="52117" rIns="104237" bIns="521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Text Box 17"/>
          <p:cNvSpPr txBox="1">
            <a:spLocks noChangeArrowheads="1"/>
          </p:cNvSpPr>
          <p:nvPr userDrawn="1"/>
        </p:nvSpPr>
        <p:spPr bwMode="auto">
          <a:xfrm>
            <a:off x="7930938" y="503768"/>
            <a:ext cx="2227792" cy="42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237" tIns="52117" rIns="104237" bIns="52117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1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91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189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1042376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563564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2084753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90891" indent="-390891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6932" indent="-32574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700">
          <a:solidFill>
            <a:schemeClr val="tx1"/>
          </a:solidFill>
          <a:latin typeface="+mn-lt"/>
        </a:defRPr>
      </a:lvl2pPr>
      <a:lvl3pPr marL="1302970" indent="-260594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824156" indent="-260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345347" indent="-260594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866536" indent="-260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387722" indent="-260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908910" indent="-260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4430098" indent="-260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89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76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564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753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941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127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316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503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3581" y="6884812"/>
            <a:ext cx="3386243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58" tIns="52128" rIns="104258" bIns="52128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defTabSz="914222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3603" y="6884812"/>
            <a:ext cx="2495127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58" tIns="52128" rIns="104258" bIns="521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Black" pitchFamily="34" charset="0"/>
              </a:defRPr>
            </a:lvl1pPr>
          </a:lstStyle>
          <a:p>
            <a:pPr defTabSz="914222" fontAlgn="base">
              <a:spcBef>
                <a:spcPct val="0"/>
              </a:spcBef>
              <a:spcAft>
                <a:spcPct val="0"/>
              </a:spcAft>
              <a:defRPr/>
            </a:pPr>
            <a:fld id="{7108A2EF-8EE3-40B7-A5CD-3DA5519FCA7E}" type="slidenum">
              <a:rPr lang="en-US" smtClean="0">
                <a:solidFill>
                  <a:srgbClr val="000000"/>
                </a:solidFill>
              </a:rPr>
              <a:pPr defTabSz="91422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175458"/>
            <a:ext cx="10693400" cy="601721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666699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666699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9999CC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666699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9999CC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4670" y="503769"/>
            <a:ext cx="9624060" cy="83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58" tIns="52128" rIns="104258" bIns="521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670" y="1595261"/>
            <a:ext cx="9624060" cy="486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58" tIns="52128" rIns="104258" bIns="52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671" y="6881315"/>
            <a:ext cx="2495127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58" tIns="52128" rIns="104258" bIns="521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defTabSz="914222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Text Box 17"/>
          <p:cNvSpPr txBox="1">
            <a:spLocks noChangeArrowheads="1"/>
          </p:cNvSpPr>
          <p:nvPr userDrawn="1"/>
        </p:nvSpPr>
        <p:spPr bwMode="auto">
          <a:xfrm>
            <a:off x="7930938" y="503767"/>
            <a:ext cx="2227792" cy="42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258" tIns="52128" rIns="104258" bIns="52128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22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1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762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291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1042579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563869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2085159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90968" indent="-39096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096" indent="-3258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700">
          <a:solidFill>
            <a:schemeClr val="tx1"/>
          </a:solidFill>
          <a:latin typeface="+mn-lt"/>
        </a:defRPr>
      </a:lvl2pPr>
      <a:lvl3pPr marL="1303224" indent="-260644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824512" indent="-26064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345803" indent="-260644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867093" indent="-26064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388382" indent="-26064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909672" indent="-26064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4430960" indent="-26064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91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579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869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159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447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736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026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315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3579" y="6884811"/>
            <a:ext cx="3386243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78" tIns="52139" rIns="104278" bIns="52139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3603" y="6884811"/>
            <a:ext cx="249512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78" tIns="52139" rIns="104278" bIns="5213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Black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0C3F97D-D909-4260-B5B2-4D65FBE08244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175456"/>
            <a:ext cx="10693400" cy="601721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7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7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666699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9999CC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666699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7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9999CC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4670" y="503767"/>
            <a:ext cx="9624060" cy="83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670" y="1595261"/>
            <a:ext cx="9624060" cy="486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670" y="6881313"/>
            <a:ext cx="2495127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78" tIns="52139" rIns="104278" bIns="5213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Text Box 17"/>
          <p:cNvSpPr txBox="1">
            <a:spLocks noChangeArrowheads="1"/>
          </p:cNvSpPr>
          <p:nvPr userDrawn="1"/>
        </p:nvSpPr>
        <p:spPr bwMode="auto">
          <a:xfrm>
            <a:off x="7930938" y="503767"/>
            <a:ext cx="2227792" cy="42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78" tIns="52139" rIns="104278" bIns="52139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1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173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391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1042782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564173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2085564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91043" indent="-39104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260" indent="-32586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700">
          <a:solidFill>
            <a:schemeClr val="tx1"/>
          </a:solidFill>
          <a:latin typeface="+mn-lt"/>
        </a:defRPr>
      </a:lvl2pPr>
      <a:lvl3pPr marL="1303477" indent="-26069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824868" indent="-2606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300">
          <a:solidFill>
            <a:schemeClr val="tx1"/>
          </a:solidFill>
          <a:latin typeface="+mn-lt"/>
        </a:defRPr>
      </a:lvl4pPr>
      <a:lvl5pPr marL="2346259" indent="-26069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</a:defRPr>
      </a:lvl5pPr>
      <a:lvl6pPr marL="2867650" indent="-26069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389041" indent="-26069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910432" indent="-26069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4431822" indent="-26069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91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82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73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6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95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345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736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127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100" dirty="0"/>
              <a:t>Chapter 8 </a:t>
            </a:r>
            <a:br>
              <a:rPr lang="en-US" sz="4100" dirty="0"/>
            </a:br>
            <a:r>
              <a:rPr lang="en-US" sz="4100" dirty="0"/>
              <a:t>Random-</a:t>
            </a:r>
            <a:r>
              <a:rPr lang="en-US" sz="4100" dirty="0" err="1"/>
              <a:t>Variate</a:t>
            </a:r>
            <a:r>
              <a:rPr lang="en-US" sz="4100" dirty="0"/>
              <a:t> Generation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z="3200"/>
              <a:t>Banks, Carson, Nelson &amp; Nicol</a:t>
            </a:r>
          </a:p>
          <a:p>
            <a:pPr algn="r" eaLnBrk="1" hangingPunct="1"/>
            <a:r>
              <a:rPr lang="en-US" sz="3200" i="1"/>
              <a:t>Discrete-Event System Simulation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5812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3" y="699022"/>
            <a:ext cx="8354089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5" dirty="0"/>
              <a:t> </a:t>
            </a:r>
            <a:r>
              <a:rPr spc="-5" dirty="0"/>
              <a:t>Technique:</a:t>
            </a:r>
            <a:r>
              <a:rPr spc="10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1796" y="1635782"/>
            <a:ext cx="5428877" cy="45108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36128" y="6399436"/>
            <a:ext cx="4023995" cy="25904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Inverse-transform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technique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for </a:t>
            </a:r>
            <a:r>
              <a:rPr sz="1600" b="1" spc="-10" dirty="0">
                <a:latin typeface="Times New Roman"/>
                <a:cs typeface="Times New Roman"/>
              </a:rPr>
              <a:t>exp(</a:t>
            </a:r>
            <a:r>
              <a:rPr sz="1600" spc="-10" dirty="0">
                <a:latin typeface="Symbol"/>
                <a:cs typeface="Symbol"/>
              </a:rPr>
              <a:t>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= </a:t>
            </a:r>
            <a:r>
              <a:rPr sz="1600" b="1" dirty="0">
                <a:latin typeface="Times New Roman"/>
                <a:cs typeface="Times New Roman"/>
              </a:rPr>
              <a:t>1)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699022"/>
            <a:ext cx="8008878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5" dirty="0"/>
              <a:t> </a:t>
            </a:r>
            <a:r>
              <a:rPr spc="-5" dirty="0"/>
              <a:t>Technique:</a:t>
            </a:r>
            <a:r>
              <a:rPr spc="1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16" y="1311674"/>
            <a:ext cx="7813675" cy="1031667"/>
          </a:xfrm>
          <a:prstGeom prst="rect">
            <a:avLst/>
          </a:prstGeom>
        </p:spPr>
        <p:txBody>
          <a:bodyPr vert="horz" wrap="square" lIns="0" tIns="64110" rIns="0" bIns="0" rtlCol="0">
            <a:spAutoFit/>
          </a:bodyPr>
          <a:lstStyle/>
          <a:p>
            <a:pPr marL="380851" indent="-342768">
              <a:spcBef>
                <a:spcPts val="505"/>
              </a:spcBef>
              <a:buClr>
                <a:srgbClr val="003366"/>
              </a:buClr>
              <a:buSzPct val="120000"/>
              <a:buChar char="•"/>
              <a:tabLst>
                <a:tab pos="380217" algn="l"/>
                <a:tab pos="380851" algn="l"/>
              </a:tabLst>
            </a:pPr>
            <a:r>
              <a:rPr sz="2100" spc="-5" dirty="0">
                <a:latin typeface="Verdana"/>
                <a:cs typeface="Verdana"/>
              </a:rPr>
              <a:t>Example:</a:t>
            </a:r>
            <a:endParaRPr sz="2100">
              <a:latin typeface="Verdana"/>
              <a:cs typeface="Verdana"/>
            </a:endParaRPr>
          </a:p>
          <a:p>
            <a:pPr marL="574451" lvl="1" indent="-180904">
              <a:spcBef>
                <a:spcPts val="38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pc="-5" dirty="0">
                <a:latin typeface="Verdana"/>
                <a:cs typeface="Verdana"/>
              </a:rPr>
              <a:t>Generate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200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or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500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variates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i="1" baseline="-20833" dirty="0">
                <a:latin typeface="Times New Roman"/>
                <a:cs typeface="Times New Roman"/>
              </a:rPr>
              <a:t>i</a:t>
            </a:r>
            <a:r>
              <a:rPr i="1" spc="60" baseline="-20833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with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distribution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exp(</a:t>
            </a:r>
            <a:r>
              <a:rPr spc="-10" dirty="0">
                <a:latin typeface="Symbol"/>
                <a:cs typeface="Symbol"/>
              </a:rPr>
              <a:t></a:t>
            </a:r>
            <a:r>
              <a:rPr spc="-10" dirty="0">
                <a:latin typeface="Times New Roman"/>
                <a:cs typeface="Times New Roman"/>
              </a:rPr>
              <a:t>=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1)</a:t>
            </a:r>
            <a:endParaRPr>
              <a:latin typeface="Times New Roman"/>
              <a:cs typeface="Times New Roman"/>
            </a:endParaRPr>
          </a:p>
          <a:p>
            <a:pPr marL="574451" lvl="1" indent="-180904">
              <a:spcBef>
                <a:spcPts val="33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pc="-5" dirty="0">
                <a:latin typeface="Verdana"/>
                <a:cs typeface="Verdana"/>
              </a:rPr>
              <a:t>Generate</a:t>
            </a:r>
            <a:r>
              <a:rPr dirty="0">
                <a:latin typeface="Verdana"/>
                <a:cs typeface="Verdana"/>
              </a:rPr>
              <a:t> </a:t>
            </a:r>
            <a:r>
              <a:rPr dirty="0">
                <a:latin typeface="Times New Roman"/>
                <a:cs typeface="Times New Roman"/>
              </a:rPr>
              <a:t>200 or 500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R</a:t>
            </a:r>
            <a:r>
              <a:rPr i="1" baseline="-20833" dirty="0">
                <a:latin typeface="Times New Roman"/>
                <a:cs typeface="Times New Roman"/>
              </a:rPr>
              <a:t>s</a:t>
            </a:r>
            <a:r>
              <a:rPr i="1" spc="502" baseline="-20833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with</a:t>
            </a:r>
            <a:r>
              <a:rPr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U</a:t>
            </a:r>
            <a:r>
              <a:rPr dirty="0">
                <a:latin typeface="Times New Roman"/>
                <a:cs typeface="Times New Roman"/>
              </a:rPr>
              <a:t>(0,1)</a:t>
            </a:r>
            <a:r>
              <a:rPr dirty="0">
                <a:latin typeface="Verdana"/>
                <a:cs typeface="Verdana"/>
              </a:rPr>
              <a:t>, </a:t>
            </a:r>
            <a:r>
              <a:rPr spc="-5" dirty="0">
                <a:latin typeface="Verdana"/>
                <a:cs typeface="Verdana"/>
              </a:rPr>
              <a:t>the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histogram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i="1" baseline="-20833" dirty="0">
                <a:latin typeface="Times New Roman"/>
                <a:cs typeface="Times New Roman"/>
              </a:rPr>
              <a:t>s</a:t>
            </a:r>
            <a:r>
              <a:rPr i="1" spc="494" baseline="-20833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becomes:</a:t>
            </a:r>
            <a:endParaRPr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4438" y="2917937"/>
            <a:ext cx="3637915" cy="2660015"/>
            <a:chOff x="1454437" y="2917932"/>
            <a:chExt cx="3637915" cy="2660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385" y="3923606"/>
              <a:ext cx="195349" cy="15420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792" y="3936076"/>
              <a:ext cx="124690" cy="15295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5987" y="2922112"/>
              <a:ext cx="0" cy="2536825"/>
            </a:xfrm>
            <a:custGeom>
              <a:avLst/>
              <a:gdLst/>
              <a:ahLst/>
              <a:cxnLst/>
              <a:rect l="l" t="t" r="r" b="b"/>
              <a:pathLst>
                <a:path h="2536825">
                  <a:moveTo>
                    <a:pt x="0" y="253682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4437" y="2922695"/>
              <a:ext cx="81915" cy="2535555"/>
            </a:xfrm>
            <a:custGeom>
              <a:avLst/>
              <a:gdLst/>
              <a:ahLst/>
              <a:cxnLst/>
              <a:rect l="l" t="t" r="r" b="b"/>
              <a:pathLst>
                <a:path w="81915" h="2535554">
                  <a:moveTo>
                    <a:pt x="0" y="2535381"/>
                  </a:moveTo>
                  <a:lnTo>
                    <a:pt x="81850" y="2535381"/>
                  </a:lnTo>
                </a:path>
                <a:path w="81915" h="2535554">
                  <a:moveTo>
                    <a:pt x="0" y="2173777"/>
                  </a:moveTo>
                  <a:lnTo>
                    <a:pt x="81850" y="2173777"/>
                  </a:lnTo>
                </a:path>
                <a:path w="81915" h="2535554">
                  <a:moveTo>
                    <a:pt x="0" y="1812173"/>
                  </a:moveTo>
                  <a:lnTo>
                    <a:pt x="81850" y="1812173"/>
                  </a:lnTo>
                </a:path>
                <a:path w="81915" h="2535554">
                  <a:moveTo>
                    <a:pt x="0" y="1450570"/>
                  </a:moveTo>
                  <a:lnTo>
                    <a:pt x="81850" y="1450570"/>
                  </a:lnTo>
                </a:path>
                <a:path w="81915" h="2535554">
                  <a:moveTo>
                    <a:pt x="0" y="1084811"/>
                  </a:moveTo>
                  <a:lnTo>
                    <a:pt x="81850" y="1084811"/>
                  </a:lnTo>
                </a:path>
                <a:path w="81915" h="2535554">
                  <a:moveTo>
                    <a:pt x="0" y="723206"/>
                  </a:moveTo>
                  <a:lnTo>
                    <a:pt x="81850" y="723206"/>
                  </a:lnTo>
                </a:path>
                <a:path w="81915" h="2535554">
                  <a:moveTo>
                    <a:pt x="0" y="361603"/>
                  </a:moveTo>
                  <a:lnTo>
                    <a:pt x="81850" y="361603"/>
                  </a:lnTo>
                </a:path>
                <a:path w="81915" h="2535554">
                  <a:moveTo>
                    <a:pt x="0" y="0"/>
                  </a:moveTo>
                  <a:lnTo>
                    <a:pt x="81850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3080" y="4596937"/>
              <a:ext cx="195349" cy="8686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0486" y="4609407"/>
              <a:ext cx="120534" cy="8562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0774" y="4887883"/>
              <a:ext cx="195349" cy="5777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4025" y="4900352"/>
              <a:ext cx="124690" cy="5652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8468" y="5091545"/>
              <a:ext cx="191192" cy="3740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1720" y="5104014"/>
              <a:ext cx="124690" cy="3616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2006" y="5382490"/>
              <a:ext cx="195349" cy="831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89414" y="5394959"/>
              <a:ext cx="124690" cy="706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09702" y="5253643"/>
              <a:ext cx="195349" cy="2119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47108" y="5266112"/>
              <a:ext cx="120534" cy="19950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67396" y="5361708"/>
              <a:ext cx="195349" cy="1039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0646" y="5374177"/>
              <a:ext cx="124690" cy="91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36323" y="5432367"/>
              <a:ext cx="195349" cy="332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25091" y="5419897"/>
              <a:ext cx="191192" cy="457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05251" y="5432367"/>
              <a:ext cx="195349" cy="332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78628" y="5419897"/>
              <a:ext cx="195349" cy="457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62945" y="5432367"/>
              <a:ext cx="195349" cy="332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94017" y="5419897"/>
              <a:ext cx="195349" cy="457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51712" y="5419897"/>
              <a:ext cx="191192" cy="457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95987" y="5458940"/>
              <a:ext cx="3592829" cy="0"/>
            </a:xfrm>
            <a:custGeom>
              <a:avLst/>
              <a:gdLst/>
              <a:ahLst/>
              <a:cxnLst/>
              <a:rect l="l" t="t" r="r" b="b"/>
              <a:pathLst>
                <a:path w="3592829">
                  <a:moveTo>
                    <a:pt x="0" y="0"/>
                  </a:moveTo>
                  <a:lnTo>
                    <a:pt x="3592439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6001" y="5420669"/>
              <a:ext cx="3591560" cy="78740"/>
            </a:xfrm>
            <a:custGeom>
              <a:avLst/>
              <a:gdLst/>
              <a:ahLst/>
              <a:cxnLst/>
              <a:rect l="l" t="t" r="r" b="b"/>
              <a:pathLst>
                <a:path w="3591560" h="78739">
                  <a:moveTo>
                    <a:pt x="0" y="0"/>
                  </a:moveTo>
                  <a:lnTo>
                    <a:pt x="0" y="78572"/>
                  </a:lnTo>
                </a:path>
                <a:path w="3591560" h="78739">
                  <a:moveTo>
                    <a:pt x="257695" y="0"/>
                  </a:moveTo>
                  <a:lnTo>
                    <a:pt x="257695" y="78572"/>
                  </a:lnTo>
                </a:path>
                <a:path w="3591560" h="78739">
                  <a:moveTo>
                    <a:pt x="511232" y="0"/>
                  </a:moveTo>
                  <a:lnTo>
                    <a:pt x="511232" y="78572"/>
                  </a:lnTo>
                </a:path>
                <a:path w="3591560" h="78739">
                  <a:moveTo>
                    <a:pt x="768926" y="0"/>
                  </a:moveTo>
                  <a:lnTo>
                    <a:pt x="768926" y="78572"/>
                  </a:lnTo>
                </a:path>
                <a:path w="3591560" h="78739">
                  <a:moveTo>
                    <a:pt x="1026621" y="0"/>
                  </a:moveTo>
                  <a:lnTo>
                    <a:pt x="1026621" y="78572"/>
                  </a:lnTo>
                </a:path>
                <a:path w="3591560" h="78739">
                  <a:moveTo>
                    <a:pt x="1284315" y="0"/>
                  </a:moveTo>
                  <a:lnTo>
                    <a:pt x="1284315" y="78572"/>
                  </a:lnTo>
                </a:path>
                <a:path w="3591560" h="78739">
                  <a:moveTo>
                    <a:pt x="1537854" y="0"/>
                  </a:moveTo>
                  <a:lnTo>
                    <a:pt x="1537854" y="78572"/>
                  </a:lnTo>
                </a:path>
                <a:path w="3591560" h="78739">
                  <a:moveTo>
                    <a:pt x="1795548" y="0"/>
                  </a:moveTo>
                  <a:lnTo>
                    <a:pt x="1795548" y="78572"/>
                  </a:lnTo>
                </a:path>
                <a:path w="3591560" h="78739">
                  <a:moveTo>
                    <a:pt x="2053243" y="0"/>
                  </a:moveTo>
                  <a:lnTo>
                    <a:pt x="2053243" y="78572"/>
                  </a:lnTo>
                </a:path>
                <a:path w="3591560" h="78739">
                  <a:moveTo>
                    <a:pt x="2310937" y="0"/>
                  </a:moveTo>
                  <a:lnTo>
                    <a:pt x="2310937" y="78572"/>
                  </a:lnTo>
                </a:path>
                <a:path w="3591560" h="78739">
                  <a:moveTo>
                    <a:pt x="2564475" y="0"/>
                  </a:moveTo>
                  <a:lnTo>
                    <a:pt x="2564475" y="78572"/>
                  </a:lnTo>
                </a:path>
                <a:path w="3591560" h="78739">
                  <a:moveTo>
                    <a:pt x="2822170" y="0"/>
                  </a:moveTo>
                  <a:lnTo>
                    <a:pt x="2822170" y="78572"/>
                  </a:lnTo>
                </a:path>
                <a:path w="3591560" h="78739">
                  <a:moveTo>
                    <a:pt x="3079864" y="0"/>
                  </a:moveTo>
                  <a:lnTo>
                    <a:pt x="3079864" y="78572"/>
                  </a:lnTo>
                </a:path>
                <a:path w="3591560" h="78739">
                  <a:moveTo>
                    <a:pt x="3337559" y="0"/>
                  </a:moveTo>
                  <a:lnTo>
                    <a:pt x="3337559" y="78572"/>
                  </a:lnTo>
                </a:path>
                <a:path w="3591560" h="78739">
                  <a:moveTo>
                    <a:pt x="3591097" y="0"/>
                  </a:moveTo>
                  <a:lnTo>
                    <a:pt x="3591097" y="78572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25385" y="3179618"/>
              <a:ext cx="199505" cy="20366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83080" y="4044141"/>
              <a:ext cx="199505" cy="2036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36617" y="4571999"/>
              <a:ext cx="199505" cy="2036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94312" y="4887883"/>
              <a:ext cx="199505" cy="20366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52006" y="5083232"/>
              <a:ext cx="199505" cy="2036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09702" y="5199610"/>
              <a:ext cx="199505" cy="20366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63240" y="5270269"/>
              <a:ext cx="199505" cy="2036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20934" y="5311832"/>
              <a:ext cx="199505" cy="20366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78628" y="5340927"/>
              <a:ext cx="199505" cy="20366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36323" y="5353395"/>
              <a:ext cx="199505" cy="20366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89861" y="5365864"/>
              <a:ext cx="199505" cy="20366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47556" y="5370021"/>
              <a:ext cx="199505" cy="2036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05251" y="5374178"/>
              <a:ext cx="199505" cy="20366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58788" y="5374178"/>
              <a:ext cx="199505" cy="20366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24848" y="3259360"/>
              <a:ext cx="3335654" cy="2196465"/>
            </a:xfrm>
            <a:custGeom>
              <a:avLst/>
              <a:gdLst/>
              <a:ahLst/>
              <a:cxnLst/>
              <a:rect l="l" t="t" r="r" b="b"/>
              <a:pathLst>
                <a:path w="3335654" h="2196465">
                  <a:moveTo>
                    <a:pt x="0" y="0"/>
                  </a:moveTo>
                  <a:lnTo>
                    <a:pt x="14167" y="48779"/>
                  </a:lnTo>
                  <a:lnTo>
                    <a:pt x="28344" y="98408"/>
                  </a:lnTo>
                  <a:lnTo>
                    <a:pt x="42531" y="148712"/>
                  </a:lnTo>
                  <a:lnTo>
                    <a:pt x="56726" y="199519"/>
                  </a:lnTo>
                  <a:lnTo>
                    <a:pt x="70929" y="250654"/>
                  </a:lnTo>
                  <a:lnTo>
                    <a:pt x="85139" y="301944"/>
                  </a:lnTo>
                  <a:lnTo>
                    <a:pt x="99357" y="353216"/>
                  </a:lnTo>
                  <a:lnTo>
                    <a:pt x="113581" y="404297"/>
                  </a:lnTo>
                  <a:lnTo>
                    <a:pt x="127811" y="455011"/>
                  </a:lnTo>
                  <a:lnTo>
                    <a:pt x="142045" y="505187"/>
                  </a:lnTo>
                  <a:lnTo>
                    <a:pt x="156285" y="554651"/>
                  </a:lnTo>
                  <a:lnTo>
                    <a:pt x="170528" y="603228"/>
                  </a:lnTo>
                  <a:lnTo>
                    <a:pt x="184776" y="650746"/>
                  </a:lnTo>
                  <a:lnTo>
                    <a:pt x="199025" y="697031"/>
                  </a:lnTo>
                  <a:lnTo>
                    <a:pt x="213278" y="741909"/>
                  </a:lnTo>
                  <a:lnTo>
                    <a:pt x="227532" y="785207"/>
                  </a:lnTo>
                  <a:lnTo>
                    <a:pt x="241787" y="826752"/>
                  </a:lnTo>
                  <a:lnTo>
                    <a:pt x="256042" y="866370"/>
                  </a:lnTo>
                  <a:lnTo>
                    <a:pt x="277426" y="922656"/>
                  </a:lnTo>
                  <a:lnTo>
                    <a:pt x="298809" y="975881"/>
                  </a:lnTo>
                  <a:lnTo>
                    <a:pt x="320193" y="1026279"/>
                  </a:lnTo>
                  <a:lnTo>
                    <a:pt x="341576" y="1074080"/>
                  </a:lnTo>
                  <a:lnTo>
                    <a:pt x="362960" y="1119519"/>
                  </a:lnTo>
                  <a:lnTo>
                    <a:pt x="384344" y="1162827"/>
                  </a:lnTo>
                  <a:lnTo>
                    <a:pt x="405727" y="1204236"/>
                  </a:lnTo>
                  <a:lnTo>
                    <a:pt x="427111" y="1243980"/>
                  </a:lnTo>
                  <a:lnTo>
                    <a:pt x="448494" y="1282290"/>
                  </a:lnTo>
                  <a:lnTo>
                    <a:pt x="469878" y="1319400"/>
                  </a:lnTo>
                  <a:lnTo>
                    <a:pt x="491262" y="1355541"/>
                  </a:lnTo>
                  <a:lnTo>
                    <a:pt x="512645" y="1390946"/>
                  </a:lnTo>
                  <a:lnTo>
                    <a:pt x="544721" y="1441450"/>
                  </a:lnTo>
                  <a:lnTo>
                    <a:pt x="576796" y="1487936"/>
                  </a:lnTo>
                  <a:lnTo>
                    <a:pt x="608871" y="1530880"/>
                  </a:lnTo>
                  <a:lnTo>
                    <a:pt x="640947" y="1570757"/>
                  </a:lnTo>
                  <a:lnTo>
                    <a:pt x="673022" y="1608044"/>
                  </a:lnTo>
                  <a:lnTo>
                    <a:pt x="705097" y="1643216"/>
                  </a:lnTo>
                  <a:lnTo>
                    <a:pt x="737173" y="1676749"/>
                  </a:lnTo>
                  <a:lnTo>
                    <a:pt x="769248" y="1709119"/>
                  </a:lnTo>
                  <a:lnTo>
                    <a:pt x="812015" y="1749406"/>
                  </a:lnTo>
                  <a:lnTo>
                    <a:pt x="854782" y="1785532"/>
                  </a:lnTo>
                  <a:lnTo>
                    <a:pt x="897550" y="1818180"/>
                  </a:lnTo>
                  <a:lnTo>
                    <a:pt x="940317" y="1848034"/>
                  </a:lnTo>
                  <a:lnTo>
                    <a:pt x="983084" y="1875780"/>
                  </a:lnTo>
                  <a:lnTo>
                    <a:pt x="1025851" y="1902100"/>
                  </a:lnTo>
                  <a:lnTo>
                    <a:pt x="1068618" y="1926535"/>
                  </a:lnTo>
                  <a:lnTo>
                    <a:pt x="1111385" y="1948447"/>
                  </a:lnTo>
                  <a:lnTo>
                    <a:pt x="1154152" y="1968249"/>
                  </a:lnTo>
                  <a:lnTo>
                    <a:pt x="1196920" y="1986356"/>
                  </a:lnTo>
                  <a:lnTo>
                    <a:pt x="1239687" y="2003185"/>
                  </a:lnTo>
                  <a:lnTo>
                    <a:pt x="1282454" y="2019149"/>
                  </a:lnTo>
                  <a:lnTo>
                    <a:pt x="1333775" y="2036742"/>
                  </a:lnTo>
                  <a:lnTo>
                    <a:pt x="1385095" y="2052203"/>
                  </a:lnTo>
                  <a:lnTo>
                    <a:pt x="1436416" y="2065967"/>
                  </a:lnTo>
                  <a:lnTo>
                    <a:pt x="1487736" y="2078468"/>
                  </a:lnTo>
                  <a:lnTo>
                    <a:pt x="1539057" y="2090142"/>
                  </a:lnTo>
                  <a:lnTo>
                    <a:pt x="1590378" y="2100813"/>
                  </a:lnTo>
                  <a:lnTo>
                    <a:pt x="1641698" y="2110190"/>
                  </a:lnTo>
                  <a:lnTo>
                    <a:pt x="1693018" y="2118539"/>
                  </a:lnTo>
                  <a:lnTo>
                    <a:pt x="1744339" y="2126121"/>
                  </a:lnTo>
                  <a:lnTo>
                    <a:pt x="1795659" y="2133202"/>
                  </a:lnTo>
                  <a:lnTo>
                    <a:pt x="1846980" y="2139674"/>
                  </a:lnTo>
                  <a:lnTo>
                    <a:pt x="1898300" y="2145362"/>
                  </a:lnTo>
                  <a:lnTo>
                    <a:pt x="1949621" y="2150426"/>
                  </a:lnTo>
                  <a:lnTo>
                    <a:pt x="2000941" y="2155026"/>
                  </a:lnTo>
                  <a:lnTo>
                    <a:pt x="2052262" y="2159320"/>
                  </a:lnTo>
                  <a:lnTo>
                    <a:pt x="2103583" y="2163246"/>
                  </a:lnTo>
                  <a:lnTo>
                    <a:pt x="2154903" y="2166695"/>
                  </a:lnTo>
                  <a:lnTo>
                    <a:pt x="2206224" y="2169766"/>
                  </a:lnTo>
                  <a:lnTo>
                    <a:pt x="2257544" y="2172555"/>
                  </a:lnTo>
                  <a:lnTo>
                    <a:pt x="2308865" y="2175160"/>
                  </a:lnTo>
                  <a:lnTo>
                    <a:pt x="2360186" y="2177541"/>
                  </a:lnTo>
                  <a:lnTo>
                    <a:pt x="2411506" y="2179633"/>
                  </a:lnTo>
                  <a:lnTo>
                    <a:pt x="2462827" y="2181496"/>
                  </a:lnTo>
                  <a:lnTo>
                    <a:pt x="2514147" y="2183188"/>
                  </a:lnTo>
                  <a:lnTo>
                    <a:pt x="2565468" y="2184768"/>
                  </a:lnTo>
                  <a:lnTo>
                    <a:pt x="2616789" y="2186212"/>
                  </a:lnTo>
                  <a:lnTo>
                    <a:pt x="2668109" y="2187481"/>
                  </a:lnTo>
                  <a:lnTo>
                    <a:pt x="2719430" y="2188611"/>
                  </a:lnTo>
                  <a:lnTo>
                    <a:pt x="2770750" y="2189638"/>
                  </a:lnTo>
                  <a:lnTo>
                    <a:pt x="2822071" y="2190596"/>
                  </a:lnTo>
                  <a:lnTo>
                    <a:pt x="2873392" y="2191472"/>
                  </a:lnTo>
                  <a:lnTo>
                    <a:pt x="2924712" y="2192241"/>
                  </a:lnTo>
                  <a:lnTo>
                    <a:pt x="2976033" y="2192927"/>
                  </a:lnTo>
                  <a:lnTo>
                    <a:pt x="3027353" y="2193549"/>
                  </a:lnTo>
                  <a:lnTo>
                    <a:pt x="3078674" y="2194130"/>
                  </a:lnTo>
                  <a:lnTo>
                    <a:pt x="3129995" y="2194648"/>
                  </a:lnTo>
                  <a:lnTo>
                    <a:pt x="3181315" y="2195088"/>
                  </a:lnTo>
                  <a:lnTo>
                    <a:pt x="3232636" y="2195483"/>
                  </a:lnTo>
                  <a:lnTo>
                    <a:pt x="3283956" y="2195868"/>
                  </a:lnTo>
                  <a:lnTo>
                    <a:pt x="3335277" y="2196274"/>
                  </a:lnTo>
                </a:path>
              </a:pathLst>
            </a:custGeom>
            <a:ln w="38099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50323" y="3183774"/>
              <a:ext cx="149629" cy="14962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08017" y="4048297"/>
              <a:ext cx="149629" cy="14962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61556" y="4576156"/>
              <a:ext cx="149629" cy="14962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19251" y="4892039"/>
              <a:ext cx="149629" cy="14962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76945" y="5087388"/>
              <a:ext cx="149629" cy="14962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34640" y="5203767"/>
              <a:ext cx="149629" cy="14962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88177" y="5274425"/>
              <a:ext cx="149629" cy="14962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45872" y="5315988"/>
              <a:ext cx="149629" cy="14962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03567" y="5345083"/>
              <a:ext cx="149629" cy="14962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61261" y="5357553"/>
              <a:ext cx="149629" cy="14962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14800" y="5370020"/>
              <a:ext cx="149629" cy="14962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72494" y="5374177"/>
              <a:ext cx="149629" cy="14962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30188" y="5378334"/>
              <a:ext cx="149629" cy="14962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83726" y="5378334"/>
              <a:ext cx="149629" cy="149629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301117" y="5370041"/>
            <a:ext cx="90170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05065" y="5007636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00389" y="4645235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00389" y="4282828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00389" y="3920426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05065" y="3558020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00389" y="3195618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205065" y="2833212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0,7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67" name="object 6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664228" y="5860476"/>
            <a:ext cx="266007" cy="91439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1531609" y="5526844"/>
            <a:ext cx="3473450" cy="44370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  <a:tabLst>
                <a:tab pos="316742" algn="l"/>
                <a:tab pos="525575" algn="l"/>
                <a:tab pos="828986" algn="l"/>
                <a:tab pos="1037822" algn="l"/>
                <a:tab pos="1341870" algn="l"/>
                <a:tab pos="1551337" algn="l"/>
                <a:tab pos="1854748" algn="l"/>
                <a:tab pos="2064218" algn="l"/>
                <a:tab pos="2368898" algn="l"/>
                <a:tab pos="2577096" algn="l"/>
                <a:tab pos="2881144" algn="l"/>
                <a:tab pos="3089980" algn="l"/>
                <a:tab pos="3394657" algn="l"/>
              </a:tabLst>
            </a:pPr>
            <a:r>
              <a:rPr sz="1000" dirty="0">
                <a:latin typeface="Calibri"/>
                <a:cs typeface="Calibri"/>
              </a:rPr>
              <a:t>0,5	1	1,5	2	2,5	3	3,5	4	4,5	5	5,5	6	6,5	7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800">
              <a:latin typeface="Calibri"/>
              <a:cs typeface="Calibri"/>
            </a:endParaRPr>
          </a:p>
          <a:p>
            <a:pPr marL="1410419"/>
            <a:r>
              <a:rPr sz="1000" dirty="0">
                <a:latin typeface="Calibri"/>
                <a:cs typeface="Calibri"/>
              </a:rPr>
              <a:t>Empirical</a:t>
            </a:r>
            <a:r>
              <a:rPr sz="1000" spc="-4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Histogram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714998" y="3092333"/>
            <a:ext cx="3822700" cy="2573020"/>
            <a:chOff x="5714998" y="3092333"/>
            <a:chExt cx="3822700" cy="2573020"/>
          </a:xfrm>
        </p:grpSpPr>
        <p:sp>
          <p:nvSpPr>
            <p:cNvPr id="70" name="object 70"/>
            <p:cNvSpPr/>
            <p:nvPr/>
          </p:nvSpPr>
          <p:spPr>
            <a:xfrm>
              <a:off x="5714998" y="3859436"/>
              <a:ext cx="3822700" cy="1271905"/>
            </a:xfrm>
            <a:custGeom>
              <a:avLst/>
              <a:gdLst/>
              <a:ahLst/>
              <a:cxnLst/>
              <a:rect l="l" t="t" r="r" b="b"/>
              <a:pathLst>
                <a:path w="3822700" h="1271904">
                  <a:moveTo>
                    <a:pt x="0" y="1271847"/>
                  </a:moveTo>
                  <a:lnTo>
                    <a:pt x="3822701" y="1271847"/>
                  </a:lnTo>
                </a:path>
                <a:path w="3822700" h="1271904">
                  <a:moveTo>
                    <a:pt x="0" y="847898"/>
                  </a:moveTo>
                  <a:lnTo>
                    <a:pt x="3822701" y="847898"/>
                  </a:lnTo>
                </a:path>
                <a:path w="3822700" h="1271904">
                  <a:moveTo>
                    <a:pt x="0" y="423948"/>
                  </a:moveTo>
                  <a:lnTo>
                    <a:pt x="3822701" y="423948"/>
                  </a:lnTo>
                </a:path>
                <a:path w="3822700" h="1271904">
                  <a:moveTo>
                    <a:pt x="0" y="0"/>
                  </a:moveTo>
                  <a:lnTo>
                    <a:pt x="3822701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52406" y="3541221"/>
              <a:ext cx="311727" cy="201999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34791" y="4547061"/>
              <a:ext cx="311727" cy="101415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17177" y="5020886"/>
              <a:ext cx="311727" cy="54032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99563" y="5232861"/>
              <a:ext cx="307570" cy="32835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81948" y="5291050"/>
              <a:ext cx="307570" cy="27016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664332" y="5428210"/>
              <a:ext cx="307570" cy="13300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46719" y="5469774"/>
              <a:ext cx="307570" cy="9144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789814" y="3553691"/>
              <a:ext cx="236912" cy="200752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429105" y="5511337"/>
              <a:ext cx="307570" cy="4987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172198" y="4559530"/>
              <a:ext cx="236912" cy="100168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811491" y="5494712"/>
              <a:ext cx="307570" cy="6650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54584" y="5033356"/>
              <a:ext cx="236912" cy="52785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189719" y="5519650"/>
              <a:ext cx="311727" cy="415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932814" y="5245330"/>
              <a:ext cx="241068" cy="31588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315198" y="5303519"/>
              <a:ext cx="241068" cy="25769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697584" y="5440679"/>
              <a:ext cx="241068" cy="12053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079969" y="5482243"/>
              <a:ext cx="241068" cy="7897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716885" y="5548421"/>
              <a:ext cx="3821429" cy="5080"/>
            </a:xfrm>
            <a:custGeom>
              <a:avLst/>
              <a:gdLst/>
              <a:ahLst/>
              <a:cxnLst/>
              <a:rect l="l" t="t" r="r" b="b"/>
              <a:pathLst>
                <a:path w="3821429" h="5079">
                  <a:moveTo>
                    <a:pt x="0" y="0"/>
                  </a:moveTo>
                  <a:lnTo>
                    <a:pt x="3820813" y="0"/>
                  </a:lnTo>
                </a:path>
                <a:path w="3821429" h="5079">
                  <a:moveTo>
                    <a:pt x="0" y="4762"/>
                  </a:moveTo>
                  <a:lnTo>
                    <a:pt x="3820813" y="4762"/>
                  </a:lnTo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184668" y="4131425"/>
              <a:ext cx="207818" cy="20781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567054" y="4717472"/>
              <a:ext cx="207818" cy="20781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949439" y="5045825"/>
              <a:ext cx="207818" cy="207818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331825" y="5232861"/>
              <a:ext cx="207818" cy="207818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714210" y="5336770"/>
              <a:ext cx="207818" cy="20781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096595" y="5394959"/>
              <a:ext cx="207818" cy="20781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478982" y="5428210"/>
              <a:ext cx="207818" cy="207818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61366" y="5448992"/>
              <a:ext cx="207818" cy="20781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243752" y="5457305"/>
              <a:ext cx="207818" cy="20781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714998" y="3435487"/>
              <a:ext cx="3822700" cy="0"/>
            </a:xfrm>
            <a:custGeom>
              <a:avLst/>
              <a:gdLst/>
              <a:ahLst/>
              <a:cxnLst/>
              <a:rect l="l" t="t" r="r" b="b"/>
              <a:pathLst>
                <a:path w="3822700">
                  <a:moveTo>
                    <a:pt x="0" y="0"/>
                  </a:moveTo>
                  <a:lnTo>
                    <a:pt x="3822701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802283" y="3092333"/>
              <a:ext cx="207818" cy="207818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5906191" y="3173636"/>
              <a:ext cx="2294890" cy="2303145"/>
            </a:xfrm>
            <a:custGeom>
              <a:avLst/>
              <a:gdLst/>
              <a:ahLst/>
              <a:cxnLst/>
              <a:rect l="l" t="t" r="r" b="b"/>
              <a:pathLst>
                <a:path w="2294890" h="2303145">
                  <a:moveTo>
                    <a:pt x="0" y="0"/>
                  </a:moveTo>
                  <a:lnTo>
                    <a:pt x="382386" y="1039090"/>
                  </a:lnTo>
                </a:path>
                <a:path w="2294890" h="2303145">
                  <a:moveTo>
                    <a:pt x="382386" y="1039090"/>
                  </a:moveTo>
                  <a:lnTo>
                    <a:pt x="764771" y="1625138"/>
                  </a:lnTo>
                </a:path>
                <a:path w="2294890" h="2303145">
                  <a:moveTo>
                    <a:pt x="764771" y="1625138"/>
                  </a:moveTo>
                  <a:lnTo>
                    <a:pt x="1147156" y="1953490"/>
                  </a:lnTo>
                </a:path>
                <a:path w="2294890" h="2303145">
                  <a:moveTo>
                    <a:pt x="1147156" y="1953490"/>
                  </a:moveTo>
                  <a:lnTo>
                    <a:pt x="1529542" y="2140527"/>
                  </a:lnTo>
                </a:path>
                <a:path w="2294890" h="2303145">
                  <a:moveTo>
                    <a:pt x="1529542" y="2140527"/>
                  </a:moveTo>
                  <a:lnTo>
                    <a:pt x="1911927" y="2244436"/>
                  </a:lnTo>
                </a:path>
                <a:path w="2294890" h="2303145">
                  <a:moveTo>
                    <a:pt x="1911927" y="2244436"/>
                  </a:moveTo>
                  <a:lnTo>
                    <a:pt x="2294313" y="2302625"/>
                  </a:lnTo>
                </a:path>
              </a:pathLst>
            </a:custGeom>
            <a:ln w="38099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200504" y="5476262"/>
              <a:ext cx="382905" cy="33655"/>
            </a:xfrm>
            <a:custGeom>
              <a:avLst/>
              <a:gdLst/>
              <a:ahLst/>
              <a:cxnLst/>
              <a:rect l="l" t="t" r="r" b="b"/>
              <a:pathLst>
                <a:path w="382904" h="33654">
                  <a:moveTo>
                    <a:pt x="-19049" y="16625"/>
                  </a:moveTo>
                  <a:lnTo>
                    <a:pt x="401434" y="16625"/>
                  </a:lnTo>
                </a:path>
              </a:pathLst>
            </a:custGeom>
            <a:ln w="71350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582889" y="5509513"/>
              <a:ext cx="382905" cy="20955"/>
            </a:xfrm>
            <a:custGeom>
              <a:avLst/>
              <a:gdLst/>
              <a:ahLst/>
              <a:cxnLst/>
              <a:rect l="l" t="t" r="r" b="b"/>
              <a:pathLst>
                <a:path w="382904" h="20954">
                  <a:moveTo>
                    <a:pt x="-19049" y="10390"/>
                  </a:moveTo>
                  <a:lnTo>
                    <a:pt x="401435" y="10390"/>
                  </a:lnTo>
                </a:path>
              </a:pathLst>
            </a:custGeom>
            <a:ln w="58881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965275" y="5530295"/>
              <a:ext cx="381635" cy="8890"/>
            </a:xfrm>
            <a:custGeom>
              <a:avLst/>
              <a:gdLst/>
              <a:ahLst/>
              <a:cxnLst/>
              <a:rect l="l" t="t" r="r" b="b"/>
              <a:pathLst>
                <a:path w="381634" h="8889">
                  <a:moveTo>
                    <a:pt x="-19049" y="4155"/>
                  </a:moveTo>
                  <a:lnTo>
                    <a:pt x="400432" y="4155"/>
                  </a:lnTo>
                </a:path>
              </a:pathLst>
            </a:custGeom>
            <a:ln w="46411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831377" y="3100647"/>
              <a:ext cx="149629" cy="145472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213763" y="4139738"/>
              <a:ext cx="149629" cy="145472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596148" y="4725784"/>
              <a:ext cx="149629" cy="145472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978534" y="5054138"/>
              <a:ext cx="149629" cy="14547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360919" y="5241173"/>
              <a:ext cx="149629" cy="14547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43304" y="5345084"/>
              <a:ext cx="149629" cy="145472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125691" y="5403272"/>
              <a:ext cx="149629" cy="14547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508075" y="5436523"/>
              <a:ext cx="149629" cy="145472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890460" y="5457304"/>
              <a:ext cx="149629" cy="145472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272846" y="5465618"/>
              <a:ext cx="149629" cy="145472"/>
            </a:xfrm>
            <a:prstGeom prst="rect">
              <a:avLst/>
            </a:prstGeom>
          </p:spPr>
        </p:pic>
      </p:grpSp>
      <p:sp>
        <p:nvSpPr>
          <p:cNvPr id="114" name="object 114"/>
          <p:cNvSpPr/>
          <p:nvPr/>
        </p:nvSpPr>
        <p:spPr>
          <a:xfrm>
            <a:off x="5714998" y="3015695"/>
            <a:ext cx="3822700" cy="0"/>
          </a:xfrm>
          <a:custGeom>
            <a:avLst/>
            <a:gdLst/>
            <a:ahLst/>
            <a:cxnLst/>
            <a:rect l="l" t="t" r="r" b="b"/>
            <a:pathLst>
              <a:path w="3822700">
                <a:moveTo>
                  <a:pt x="0" y="0"/>
                </a:moveTo>
                <a:lnTo>
                  <a:pt x="3822701" y="0"/>
                </a:lnTo>
              </a:path>
            </a:pathLst>
          </a:custGeom>
          <a:ln w="9524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522019" y="5463360"/>
            <a:ext cx="90170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25964" y="5040406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421288" y="4617454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421288" y="4194500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421288" y="3771548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425964" y="3348593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421288" y="2925642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785645" y="5620161"/>
            <a:ext cx="25082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0,57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167722" y="5620161"/>
            <a:ext cx="25082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1,15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549804" y="5620161"/>
            <a:ext cx="25082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1,72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25" name="object 125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683432" y="5956073"/>
            <a:ext cx="261850" cy="91439"/>
          </a:xfrm>
          <a:prstGeom prst="rect">
            <a:avLst/>
          </a:prstGeom>
        </p:spPr>
      </p:pic>
      <p:grpSp>
        <p:nvGrpSpPr>
          <p:cNvPr id="126" name="object 126"/>
          <p:cNvGrpSpPr/>
          <p:nvPr/>
        </p:nvGrpSpPr>
        <p:grpSpPr>
          <a:xfrm>
            <a:off x="7571690" y="5947759"/>
            <a:ext cx="243840" cy="108585"/>
            <a:chOff x="7571690" y="5947756"/>
            <a:chExt cx="243840" cy="108585"/>
          </a:xfrm>
        </p:grpSpPr>
        <p:sp>
          <p:nvSpPr>
            <p:cNvPr id="127" name="object 127"/>
            <p:cNvSpPr/>
            <p:nvPr/>
          </p:nvSpPr>
          <p:spPr>
            <a:xfrm>
              <a:off x="7571690" y="6001687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099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639395" y="5947756"/>
              <a:ext cx="108065" cy="108065"/>
            </a:xfrm>
            <a:prstGeom prst="rect">
              <a:avLst/>
            </a:prstGeom>
          </p:spPr>
        </p:pic>
      </p:grpSp>
      <p:sp>
        <p:nvSpPr>
          <p:cNvPr id="129" name="object 129"/>
          <p:cNvSpPr txBox="1"/>
          <p:nvPr/>
        </p:nvSpPr>
        <p:spPr>
          <a:xfrm>
            <a:off x="6929077" y="5620163"/>
            <a:ext cx="2545714" cy="45653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  <a:tabLst>
                <a:tab pos="394182" algn="l"/>
                <a:tab pos="776303" algn="l"/>
                <a:tab pos="1160964" algn="l"/>
                <a:tab pos="1543084" algn="l"/>
                <a:tab pos="1924572" algn="l"/>
                <a:tab pos="2306693" algn="l"/>
              </a:tabLst>
            </a:pPr>
            <a:r>
              <a:rPr sz="1000" dirty="0">
                <a:latin typeface="Calibri"/>
                <a:cs typeface="Calibri"/>
              </a:rPr>
              <a:t>2,30	2,87	3,45	4,02	4,60	5,17	5,75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30468">
              <a:tabLst>
                <a:tab pos="909600" algn="l"/>
              </a:tabLst>
            </a:pPr>
            <a:r>
              <a:rPr sz="1000" spc="-5" dirty="0">
                <a:latin typeface="Calibri"/>
                <a:cs typeface="Calibri"/>
              </a:rPr>
              <a:t>Rel</a:t>
            </a:r>
            <a:r>
              <a:rPr sz="1000" dirty="0">
                <a:latin typeface="Calibri"/>
                <a:cs typeface="Calibri"/>
              </a:rPr>
              <a:t> Prob.	</a:t>
            </a:r>
            <a:r>
              <a:rPr sz="1000" spc="-5" dirty="0">
                <a:latin typeface="Calibri"/>
                <a:cs typeface="Calibri"/>
              </a:rPr>
              <a:t>Theor.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PDF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699022"/>
            <a:ext cx="6982488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-1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516" y="1257268"/>
            <a:ext cx="8051165" cy="863652"/>
          </a:xfrm>
          <a:prstGeom prst="rect">
            <a:avLst/>
          </a:prstGeom>
        </p:spPr>
        <p:txBody>
          <a:bodyPr vert="horz" wrap="square" lIns="0" tIns="118699" rIns="0" bIns="0" rtlCol="0">
            <a:spAutoFit/>
          </a:bodyPr>
          <a:lstStyle/>
          <a:p>
            <a:pPr marL="368156" indent="-342768">
              <a:spcBef>
                <a:spcPts val="935"/>
              </a:spcBef>
              <a:buClr>
                <a:srgbClr val="003366"/>
              </a:buClr>
              <a:buSzPct val="119444"/>
              <a:buChar char="•"/>
              <a:tabLst>
                <a:tab pos="367522" algn="l"/>
                <a:tab pos="368156" algn="l"/>
              </a:tabLst>
            </a:pPr>
            <a:r>
              <a:rPr spc="-5" dirty="0">
                <a:latin typeface="Verdana"/>
                <a:cs typeface="Verdana"/>
              </a:rPr>
              <a:t>Check: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Does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random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variable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baseline="-20833" dirty="0">
                <a:latin typeface="Times New Roman"/>
                <a:cs typeface="Times New Roman"/>
              </a:rPr>
              <a:t>1</a:t>
            </a:r>
            <a:r>
              <a:rPr spc="502" baseline="-20833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have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desired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distribution?</a:t>
            </a:r>
            <a:endParaRPr>
              <a:latin typeface="Verdana"/>
              <a:cs typeface="Verdana"/>
            </a:endParaRPr>
          </a:p>
          <a:p>
            <a:pPr marL="497009" algn="ctr">
              <a:spcBef>
                <a:spcPts val="1018"/>
              </a:spcBef>
            </a:pPr>
            <a:r>
              <a:rPr sz="2200" i="1" spc="25" dirty="0">
                <a:latin typeface="Times New Roman"/>
                <a:cs typeface="Times New Roman"/>
              </a:rPr>
              <a:t>P</a:t>
            </a:r>
            <a:r>
              <a:rPr sz="2200" spc="5" dirty="0">
                <a:latin typeface="Times New Roman"/>
                <a:cs typeface="Times New Roman"/>
              </a:rPr>
              <a:t>(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200" i="1" spc="86" dirty="0">
                <a:latin typeface="Times New Roman"/>
                <a:cs typeface="Times New Roman"/>
              </a:rPr>
              <a:t>X</a:t>
            </a:r>
            <a:r>
              <a:rPr spc="7" baseline="-24444" dirty="0">
                <a:latin typeface="Times New Roman"/>
                <a:cs typeface="Times New Roman"/>
              </a:rPr>
              <a:t>1</a:t>
            </a:r>
            <a:r>
              <a:rPr baseline="-24444" dirty="0">
                <a:latin typeface="Times New Roman"/>
                <a:cs typeface="Times New Roman"/>
              </a:rPr>
              <a:t> </a:t>
            </a:r>
            <a:r>
              <a:rPr spc="-127" baseline="-24444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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Times New Roman"/>
                <a:cs typeface="Times New Roman"/>
              </a:rPr>
              <a:t>x</a:t>
            </a:r>
            <a:r>
              <a:rPr spc="7" baseline="-24444" dirty="0">
                <a:latin typeface="Times New Roman"/>
                <a:cs typeface="Times New Roman"/>
              </a:rPr>
              <a:t>0</a:t>
            </a:r>
            <a:r>
              <a:rPr spc="-157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P</a:t>
            </a:r>
            <a:r>
              <a:rPr sz="2200" spc="95" dirty="0">
                <a:latin typeface="Times New Roman"/>
                <a:cs typeface="Times New Roman"/>
              </a:rPr>
              <a:t>(</a:t>
            </a:r>
            <a:r>
              <a:rPr sz="2200" i="1" spc="-210" dirty="0">
                <a:latin typeface="Times New Roman"/>
                <a:cs typeface="Times New Roman"/>
              </a:rPr>
              <a:t>R</a:t>
            </a:r>
            <a:r>
              <a:rPr spc="7" baseline="-24444" dirty="0">
                <a:latin typeface="Times New Roman"/>
                <a:cs typeface="Times New Roman"/>
              </a:rPr>
              <a:t>1</a:t>
            </a:r>
            <a:r>
              <a:rPr baseline="-24444" dirty="0">
                <a:latin typeface="Times New Roman"/>
                <a:cs typeface="Times New Roman"/>
              </a:rPr>
              <a:t> </a:t>
            </a:r>
            <a:r>
              <a:rPr spc="-127" baseline="-24444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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i="1" spc="185" dirty="0">
                <a:latin typeface="Times New Roman"/>
                <a:cs typeface="Times New Roman"/>
              </a:rPr>
              <a:t>F</a:t>
            </a:r>
            <a:r>
              <a:rPr sz="2200" spc="125" dirty="0">
                <a:latin typeface="Times New Roman"/>
                <a:cs typeface="Times New Roman"/>
              </a:rPr>
              <a:t>(</a:t>
            </a:r>
            <a:r>
              <a:rPr sz="2200" i="1" spc="-35" dirty="0">
                <a:latin typeface="Times New Roman"/>
                <a:cs typeface="Times New Roman"/>
              </a:rPr>
              <a:t>x</a:t>
            </a:r>
            <a:r>
              <a:rPr spc="7" baseline="-24444" dirty="0">
                <a:latin typeface="Times New Roman"/>
                <a:cs typeface="Times New Roman"/>
              </a:rPr>
              <a:t>0</a:t>
            </a:r>
            <a:r>
              <a:rPr spc="-157" baseline="-24444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)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r>
              <a:rPr sz="2200" spc="-151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spc="185" dirty="0">
                <a:latin typeface="Times New Roman"/>
                <a:cs typeface="Times New Roman"/>
              </a:rPr>
              <a:t>F</a:t>
            </a:r>
            <a:r>
              <a:rPr sz="2200" spc="130" dirty="0">
                <a:latin typeface="Times New Roman"/>
                <a:cs typeface="Times New Roman"/>
              </a:rPr>
              <a:t>(</a:t>
            </a:r>
            <a:r>
              <a:rPr sz="2200" i="1" spc="80" dirty="0">
                <a:latin typeface="Times New Roman"/>
                <a:cs typeface="Times New Roman"/>
              </a:rPr>
              <a:t>x</a:t>
            </a:r>
            <a:r>
              <a:rPr spc="7" baseline="-24444" dirty="0">
                <a:latin typeface="Times New Roman"/>
                <a:cs typeface="Times New Roman"/>
              </a:rPr>
              <a:t>0</a:t>
            </a:r>
            <a:r>
              <a:rPr spc="-254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6924" y="2393595"/>
            <a:ext cx="5069908" cy="4209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3" y="272303"/>
            <a:ext cx="77444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Other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63234"/>
            <a:ext cx="8277889" cy="5637429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355462" marR="5077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Examples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other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</a:t>
            </a:r>
            <a:r>
              <a:rPr sz="2200" dirty="0">
                <a:latin typeface="Verdana"/>
                <a:cs typeface="Verdana"/>
              </a:rPr>
              <a:t> which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inverse</a:t>
            </a:r>
            <a:r>
              <a:rPr sz="2200" spc="-5" dirty="0">
                <a:latin typeface="Verdana"/>
                <a:cs typeface="Verdana"/>
              </a:rPr>
              <a:t> CDF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works </a:t>
            </a:r>
            <a:r>
              <a:rPr sz="2200">
                <a:latin typeface="Verdana"/>
                <a:cs typeface="Verdana"/>
              </a:rPr>
              <a:t>are</a:t>
            </a:r>
            <a:r>
              <a:rPr sz="2200" smtClean="0">
                <a:latin typeface="Verdana"/>
                <a:cs typeface="Verdana"/>
              </a:rPr>
              <a:t>:</a:t>
            </a:r>
            <a:endParaRPr lang="en-US" sz="2200" dirty="0" smtClean="0">
              <a:latin typeface="Verdana"/>
              <a:cs typeface="Verdana"/>
            </a:endParaRPr>
          </a:p>
          <a:p>
            <a:pPr marL="355462" marR="5077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tabLst>
                <a:tab pos="355462" algn="l"/>
              </a:tabLst>
            </a:pP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35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>
                <a:latin typeface="Verdana"/>
                <a:cs typeface="Verdana"/>
              </a:rPr>
              <a:t>Uniform</a:t>
            </a:r>
            <a:r>
              <a:rPr sz="2100" spc="-25">
                <a:latin typeface="Verdana"/>
                <a:cs typeface="Verdana"/>
              </a:rPr>
              <a:t> </a:t>
            </a:r>
            <a:r>
              <a:rPr sz="2100" spc="-5" smtClean="0">
                <a:latin typeface="Verdana"/>
                <a:cs typeface="Verdana"/>
              </a:rPr>
              <a:t>distribution</a:t>
            </a:r>
            <a:endParaRPr lang="en-US" sz="2100" spc="-5" dirty="0" smtClean="0">
              <a:latin typeface="Verdana"/>
              <a:cs typeface="Verdana"/>
            </a:endParaRPr>
          </a:p>
          <a:p>
            <a:pPr marL="549062" lvl="1" indent="-180904">
              <a:spcBef>
                <a:spcPts val="35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endParaRPr lang="en-US" sz="2100" spc="-5" dirty="0" smtClean="0">
              <a:latin typeface="Verdana"/>
              <a:cs typeface="Verdana"/>
            </a:endParaRPr>
          </a:p>
          <a:p>
            <a:pPr marL="549062" lvl="1" indent="-180904">
              <a:spcBef>
                <a:spcPts val="359"/>
              </a:spcBef>
              <a:buClr>
                <a:srgbClr val="003366"/>
              </a:buClr>
              <a:tabLst>
                <a:tab pos="549062" algn="l"/>
              </a:tabLst>
            </a:pPr>
            <a:endParaRPr lang="en-US" sz="2100" spc="-5" dirty="0" smtClean="0">
              <a:latin typeface="Verdana"/>
              <a:cs typeface="Verdana"/>
            </a:endParaRPr>
          </a:p>
          <a:p>
            <a:pPr marL="549062" lvl="1" indent="-180904">
              <a:spcBef>
                <a:spcPts val="359"/>
              </a:spcBef>
              <a:buClr>
                <a:srgbClr val="003366"/>
              </a:buClr>
              <a:tabLst>
                <a:tab pos="549062" algn="l"/>
              </a:tabLst>
            </a:pPr>
            <a:endParaRPr lang="en-US" sz="2100" spc="-5" dirty="0" smtClean="0">
              <a:latin typeface="Verdana"/>
              <a:cs typeface="Verdana"/>
            </a:endParaRPr>
          </a:p>
          <a:p>
            <a:pPr marL="549062" lvl="1" indent="-180904">
              <a:spcBef>
                <a:spcPts val="359"/>
              </a:spcBef>
              <a:buClr>
                <a:srgbClr val="003366"/>
              </a:buClr>
              <a:tabLst>
                <a:tab pos="549062" algn="l"/>
              </a:tabLst>
            </a:pPr>
            <a:endParaRPr sz="2100" smtClean="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smtClean="0">
                <a:latin typeface="Verdana"/>
                <a:cs typeface="Verdana"/>
              </a:rPr>
              <a:t>Weibull</a:t>
            </a:r>
            <a:r>
              <a:rPr sz="2100" spc="-25" smtClean="0">
                <a:latin typeface="Verdana"/>
                <a:cs typeface="Verdana"/>
              </a:rPr>
              <a:t> </a:t>
            </a:r>
            <a:r>
              <a:rPr sz="2100" spc="-5" smtClean="0">
                <a:latin typeface="Verdana"/>
                <a:cs typeface="Verdana"/>
              </a:rPr>
              <a:t>distribution</a:t>
            </a:r>
            <a:endParaRPr lang="en-US" sz="2100" spc="-5" dirty="0" smtClean="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endParaRPr lang="en-US" sz="2100" spc="-5" dirty="0" smtClean="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tabLst>
                <a:tab pos="549062" algn="l"/>
              </a:tabLst>
            </a:pPr>
            <a:r>
              <a:rPr lang="en-US" sz="2100" dirty="0" smtClean="0">
                <a:latin typeface="Verdana"/>
                <a:cs typeface="Verdana"/>
              </a:rPr>
              <a:t>The </a:t>
            </a:r>
            <a:r>
              <a:rPr lang="en-US" sz="2100" dirty="0" err="1" smtClean="0">
                <a:latin typeface="Verdana"/>
                <a:cs typeface="Verdana"/>
              </a:rPr>
              <a:t>pdf</a:t>
            </a:r>
            <a:r>
              <a:rPr lang="en-US" sz="2100" dirty="0" smtClean="0">
                <a:latin typeface="Verdana"/>
                <a:cs typeface="Verdana"/>
              </a:rPr>
              <a:t> </a:t>
            </a: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tabLst>
                <a:tab pos="549062" algn="l"/>
              </a:tabLst>
            </a:pPr>
            <a:endParaRPr lang="en-US" sz="2100" dirty="0" smtClean="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smtClean="0">
                <a:latin typeface="Verdana"/>
                <a:cs typeface="Verdana"/>
              </a:rPr>
              <a:t>Triangular</a:t>
            </a:r>
            <a:r>
              <a:rPr sz="2100" spc="-21" smtClean="0">
                <a:latin typeface="Verdana"/>
                <a:cs typeface="Verdana"/>
              </a:rPr>
              <a:t> </a:t>
            </a:r>
            <a:r>
              <a:rPr sz="2100" spc="-5" smtClean="0">
                <a:latin typeface="Verdana"/>
                <a:cs typeface="Verdana"/>
              </a:rPr>
              <a:t>distribution</a:t>
            </a:r>
            <a:endParaRPr lang="en-US" sz="2100" spc="-5" dirty="0" smtClean="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tabLst>
                <a:tab pos="549062" algn="l"/>
              </a:tabLst>
            </a:pPr>
            <a:r>
              <a:rPr lang="en-US" sz="2100" spc="-5" dirty="0" smtClean="0">
                <a:latin typeface="Verdana"/>
                <a:cs typeface="Verdana"/>
              </a:rPr>
              <a:t>The </a:t>
            </a:r>
            <a:r>
              <a:rPr lang="en-US" sz="2100" spc="-5" dirty="0" err="1" smtClean="0">
                <a:latin typeface="Verdana"/>
                <a:cs typeface="Verdana"/>
              </a:rPr>
              <a:t>pdf</a:t>
            </a:r>
            <a:endParaRPr lang="en-US" sz="2100" spc="-5" dirty="0" smtClean="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tabLst>
                <a:tab pos="549062" algn="l"/>
              </a:tabLst>
            </a:pPr>
            <a:endParaRPr sz="2100">
              <a:latin typeface="Verdana"/>
              <a:cs typeface="Verdana"/>
            </a:endParaRP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4900" y="2787650"/>
            <a:ext cx="3881324" cy="132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7500" y="4692650"/>
            <a:ext cx="2895600" cy="71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7100" y="5683250"/>
            <a:ext cx="3078480" cy="99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63603" y="6884812"/>
            <a:ext cx="2495127" cy="503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58" tIns="52128" rIns="104258" bIns="52128"/>
          <a:lstStyle>
            <a:lvl1pPr>
              <a:defRPr sz="1800">
                <a:solidFill>
                  <a:schemeClr val="tx1"/>
                </a:solidFill>
                <a:latin typeface="Arial" charset="0"/>
              </a:defRPr>
            </a:lvl1pPr>
            <a:lvl2pPr marL="847096" indent="-325805">
              <a:defRPr sz="1800">
                <a:solidFill>
                  <a:schemeClr val="tx1"/>
                </a:solidFill>
                <a:latin typeface="Arial" charset="0"/>
              </a:defRPr>
            </a:lvl2pPr>
            <a:lvl3pPr marL="1303224" indent="-260644">
              <a:defRPr sz="1800">
                <a:solidFill>
                  <a:schemeClr val="tx1"/>
                </a:solidFill>
                <a:latin typeface="Arial" charset="0"/>
              </a:defRPr>
            </a:lvl3pPr>
            <a:lvl4pPr marL="1824512" indent="-260644">
              <a:defRPr sz="1800">
                <a:solidFill>
                  <a:schemeClr val="tx1"/>
                </a:solidFill>
                <a:latin typeface="Arial" charset="0"/>
              </a:defRPr>
            </a:lvl4pPr>
            <a:lvl5pPr marL="2345803" indent="-260644">
              <a:defRPr sz="1800">
                <a:solidFill>
                  <a:schemeClr val="tx1"/>
                </a:solidFill>
                <a:latin typeface="Arial" charset="0"/>
              </a:defRPr>
            </a:lvl5pPr>
            <a:lvl6pPr marL="2867093" indent="-260644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6pPr>
            <a:lvl7pPr marL="3388382" indent="-260644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7pPr>
            <a:lvl8pPr marL="3909672" indent="-260644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8pPr>
            <a:lvl9pPr marL="4430960" indent="-260644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94C06D-4730-4CF2-91F1-83F0FD39E5B8}" type="slidenum">
              <a:rPr lang="en-US" sz="1400">
                <a:latin typeface="Arial Black" pitchFamily="34" charset="0"/>
              </a:rPr>
              <a:pPr/>
              <a:t>14</a:t>
            </a:fld>
            <a:endParaRPr lang="en-US" sz="1400">
              <a:latin typeface="Arial Black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213" y="699023"/>
            <a:ext cx="8630976" cy="892552"/>
          </a:xfrm>
        </p:spPr>
        <p:txBody>
          <a:bodyPr/>
          <a:lstStyle/>
          <a:p>
            <a:pPr eaLnBrk="1" hangingPunct="1"/>
            <a:r>
              <a:rPr lang="en-US" dirty="0" smtClean="0"/>
              <a:t>Other </a:t>
            </a:r>
            <a:r>
              <a:rPr lang="en-US" smtClean="0"/>
              <a:t>Distributions continued			</a:t>
            </a:r>
            <a:r>
              <a:rPr lang="en-US" sz="2500">
                <a:solidFill>
                  <a:schemeClr val="bg2"/>
                </a:solidFill>
              </a:rPr>
              <a:t>[Inverse-transform]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670" y="1595262"/>
            <a:ext cx="9891395" cy="3739485"/>
          </a:xfrm>
        </p:spPr>
        <p:txBody>
          <a:bodyPr/>
          <a:lstStyle/>
          <a:p>
            <a:pPr eaLnBrk="1" hangingPunct="1"/>
            <a:r>
              <a:rPr lang="en-US" sz="2300" dirty="0"/>
              <a:t>Examples of other distributions for which inverse </a:t>
            </a:r>
            <a:r>
              <a:rPr lang="en-US" sz="2300" dirty="0" err="1"/>
              <a:t>cdf</a:t>
            </a:r>
            <a:r>
              <a:rPr lang="en-US" sz="2300" dirty="0"/>
              <a:t> works are:</a:t>
            </a:r>
          </a:p>
          <a:p>
            <a:pPr eaLnBrk="1" hangingPunct="1">
              <a:buFont typeface="Wingdings" pitchFamily="2" charset="2"/>
              <a:buNone/>
            </a:pPr>
            <a:endParaRPr lang="en-US" sz="2300" dirty="0"/>
          </a:p>
          <a:p>
            <a:pPr lvl="1" eaLnBrk="1" hangingPunct="1"/>
            <a:r>
              <a:rPr lang="en-US" sz="2300" dirty="0"/>
              <a:t>Uniform distribution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300" dirty="0"/>
              <a:t>X = a + (b – a)R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300" dirty="0"/>
          </a:p>
          <a:p>
            <a:pPr lvl="1" eaLnBrk="1" hangingPunct="1"/>
            <a:r>
              <a:rPr lang="en-US" sz="2300" dirty="0" err="1"/>
              <a:t>Weibull</a:t>
            </a:r>
            <a:r>
              <a:rPr lang="en-US" sz="2300" dirty="0"/>
              <a:t> distribution – time to </a:t>
            </a:r>
            <a:r>
              <a:rPr lang="en-US" sz="2300" dirty="0" smtClean="0"/>
              <a:t>failure</a:t>
            </a:r>
            <a:endParaRPr lang="en-US" sz="2300" dirty="0"/>
          </a:p>
          <a:p>
            <a:pPr lvl="1" eaLnBrk="1" hangingPunct="1"/>
            <a:r>
              <a:rPr lang="en-US" sz="2300" dirty="0"/>
              <a:t>X = </a:t>
            </a:r>
            <a:r>
              <a:rPr lang="en-US" sz="2300" dirty="0">
                <a:latin typeface="Symbol" pitchFamily="18" charset="2"/>
              </a:rPr>
              <a:t>a</a:t>
            </a:r>
            <a:r>
              <a:rPr lang="en-US" sz="2300" dirty="0"/>
              <a:t>[- </a:t>
            </a:r>
            <a:r>
              <a:rPr lang="en-US" sz="2300" dirty="0" err="1"/>
              <a:t>ln</a:t>
            </a:r>
            <a:r>
              <a:rPr lang="en-US" sz="2300" dirty="0"/>
              <a:t>(1 - R)]</a:t>
            </a:r>
            <a:r>
              <a:rPr lang="en-US" sz="2300" baseline="30000" dirty="0"/>
              <a:t>1/</a:t>
            </a:r>
            <a:r>
              <a:rPr lang="en-US" sz="2300" baseline="30000" dirty="0">
                <a:latin typeface="Symbol" pitchFamily="18" charset="2"/>
              </a:rPr>
              <a:t>b</a:t>
            </a:r>
            <a:r>
              <a:rPr lang="en-US" sz="2300" dirty="0"/>
              <a:t>     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300" dirty="0"/>
              <a:t> </a:t>
            </a:r>
          </a:p>
          <a:p>
            <a:pPr lvl="1" eaLnBrk="1" hangingPunct="1"/>
            <a:r>
              <a:rPr lang="en-US" sz="2300" dirty="0"/>
              <a:t>Triangular distribution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247566" y="5541433"/>
          <a:ext cx="3633157" cy="839611"/>
        </p:xfrm>
        <a:graphic>
          <a:graphicData uri="http://schemas.openxmlformats.org/presentationml/2006/ole">
            <p:oleObj spid="_x0000_s1027" name="Equation" r:id="rId4" imgW="1917700" imgH="508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0589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80492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Uniform 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511" y="1363231"/>
            <a:ext cx="7482840" cy="2528892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68156" indent="-342768">
              <a:spcBef>
                <a:spcPts val="100"/>
              </a:spcBef>
              <a:buClr>
                <a:srgbClr val="003366"/>
              </a:buClr>
              <a:buSzPct val="118181"/>
              <a:buChar char="•"/>
              <a:tabLst>
                <a:tab pos="368156" algn="l"/>
              </a:tabLst>
            </a:pPr>
            <a:r>
              <a:rPr sz="2200" spc="-5" dirty="0">
                <a:latin typeface="Verdana"/>
                <a:cs typeface="Verdana"/>
              </a:rPr>
              <a:t>Random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variable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i="1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Verdana"/>
                <a:cs typeface="Verdana"/>
              </a:rPr>
              <a:t>uniformly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distributed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over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[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]</a:t>
            </a:r>
          </a:p>
          <a:p>
            <a:pPr>
              <a:spcBef>
                <a:spcPts val="3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2916054"/>
            <a:r>
              <a:rPr sz="2900" i="1" spc="5" dirty="0">
                <a:latin typeface="Times New Roman"/>
                <a:cs typeface="Times New Roman"/>
              </a:rPr>
              <a:t>F</a:t>
            </a:r>
            <a:r>
              <a:rPr sz="2900" i="1" spc="-4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spc="-434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i="1" spc="-25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)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R</a:t>
            </a:r>
            <a:endParaRPr sz="2900" dirty="0">
              <a:latin typeface="Times New Roman"/>
              <a:cs typeface="Times New Roman"/>
            </a:endParaRPr>
          </a:p>
          <a:p>
            <a:pPr marL="2920499">
              <a:spcBef>
                <a:spcPts val="869"/>
              </a:spcBef>
            </a:pP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i="1" spc="190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50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a</a:t>
            </a:r>
            <a:endParaRPr sz="2900" dirty="0">
              <a:latin typeface="Times New Roman"/>
              <a:cs typeface="Times New Roman"/>
            </a:endParaRPr>
          </a:p>
          <a:p>
            <a:pPr marL="2948427">
              <a:spcBef>
                <a:spcPts val="610"/>
              </a:spcBef>
              <a:tabLst>
                <a:tab pos="3830735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b</a:t>
            </a:r>
            <a:r>
              <a:rPr sz="2900" i="1" spc="-24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50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a	</a:t>
            </a:r>
            <a:r>
              <a:rPr sz="4300" spc="7" baseline="43103" dirty="0">
                <a:latin typeface="Symbol"/>
                <a:cs typeface="Symbol"/>
              </a:rPr>
              <a:t></a:t>
            </a:r>
            <a:r>
              <a:rPr sz="4300" spc="-44" baseline="43103" dirty="0">
                <a:latin typeface="Times New Roman"/>
                <a:cs typeface="Times New Roman"/>
              </a:rPr>
              <a:t> </a:t>
            </a:r>
            <a:r>
              <a:rPr sz="4300" i="1" spc="7" baseline="43103" dirty="0">
                <a:latin typeface="Times New Roman"/>
                <a:cs typeface="Times New Roman"/>
              </a:rPr>
              <a:t>R</a:t>
            </a:r>
            <a:endParaRPr sz="4300" baseline="43103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8903" y="4498218"/>
            <a:ext cx="3240405" cy="384721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 marL="795345">
              <a:lnSpc>
                <a:spcPts val="2955"/>
              </a:lnSpc>
              <a:tabLst>
                <a:tab pos="1160964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X	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a</a:t>
            </a:r>
            <a:r>
              <a:rPr sz="2900" i="1" spc="-204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</a:t>
            </a:r>
            <a:r>
              <a:rPr sz="2900" spc="-120" dirty="0">
                <a:latin typeface="Times New Roman"/>
                <a:cs typeface="Times New Roman"/>
              </a:rPr>
              <a:t> </a:t>
            </a:r>
            <a:r>
              <a:rPr sz="2900" i="1" spc="70" dirty="0">
                <a:latin typeface="Times New Roman"/>
                <a:cs typeface="Times New Roman"/>
              </a:rPr>
              <a:t>R</a:t>
            </a:r>
            <a:r>
              <a:rPr sz="2900" spc="-2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b</a:t>
            </a:r>
            <a:r>
              <a:rPr sz="2900" i="1" spc="-24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60" dirty="0">
                <a:latin typeface="Times New Roman"/>
                <a:cs typeface="Times New Roman"/>
              </a:rPr>
              <a:t> </a:t>
            </a:r>
            <a:r>
              <a:rPr sz="2900" i="1" spc="80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8903" y="3922155"/>
            <a:ext cx="3240405" cy="395645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 marL="281195">
              <a:lnSpc>
                <a:spcPts val="3140"/>
              </a:lnSpc>
            </a:pP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i="1" spc="19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60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a</a:t>
            </a:r>
            <a:r>
              <a:rPr sz="2900" i="1" spc="-21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i="1" spc="65" dirty="0">
                <a:latin typeface="Times New Roman"/>
                <a:cs typeface="Times New Roman"/>
              </a:rPr>
              <a:t>R</a:t>
            </a:r>
            <a:r>
              <a:rPr sz="2900" spc="-2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b</a:t>
            </a:r>
            <a:r>
              <a:rPr sz="2900" i="1" spc="-24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50" dirty="0">
                <a:latin typeface="Times New Roman"/>
                <a:cs typeface="Times New Roman"/>
              </a:rPr>
              <a:t> </a:t>
            </a:r>
            <a:r>
              <a:rPr sz="2900" i="1" spc="75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22702" y="3397249"/>
            <a:ext cx="9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213" y="272303"/>
            <a:ext cx="77444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z="2900" spc="-5" dirty="0">
                <a:latin typeface="Verdana"/>
                <a:cs typeface="Verdana"/>
              </a:rPr>
              <a:t>Inverse-transform Technique: </a:t>
            </a:r>
            <a:r>
              <a:rPr sz="2900" spc="-969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Weibull Distribution</a:t>
            </a:r>
            <a:endParaRPr sz="29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7318" y="4520830"/>
            <a:ext cx="121285" cy="231468"/>
          </a:xfrm>
          <a:prstGeom prst="rect">
            <a:avLst/>
          </a:prstGeom>
        </p:spPr>
        <p:txBody>
          <a:bodyPr vert="horz" wrap="square" lIns="0" tIns="15869" rIns="0" bIns="0" rtlCol="0">
            <a:spAutoFit/>
          </a:bodyPr>
          <a:lstStyle/>
          <a:p>
            <a:pPr marL="12695">
              <a:spcBef>
                <a:spcPts val="125"/>
              </a:spcBef>
            </a:pPr>
            <a:r>
              <a:rPr sz="1400" spc="-21" dirty="0">
                <a:latin typeface="Symbol"/>
                <a:cs typeface="Symbol"/>
              </a:rPr>
              <a:t>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5966" y="4757107"/>
            <a:ext cx="135254" cy="231468"/>
          </a:xfrm>
          <a:prstGeom prst="rect">
            <a:avLst/>
          </a:prstGeom>
        </p:spPr>
        <p:txBody>
          <a:bodyPr vert="horz" wrap="square" lIns="0" tIns="15869" rIns="0" bIns="0" rtlCol="0">
            <a:spAutoFit/>
          </a:bodyPr>
          <a:lstStyle/>
          <a:p>
            <a:pPr marL="12695">
              <a:spcBef>
                <a:spcPts val="125"/>
              </a:spcBef>
            </a:pPr>
            <a:r>
              <a:rPr sz="1400" spc="-25" dirty="0">
                <a:latin typeface="Symbol"/>
                <a:cs typeface="Symbol"/>
              </a:rPr>
              <a:t>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2729" y="4595223"/>
            <a:ext cx="139064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6786" y="4468674"/>
            <a:ext cx="480695" cy="478329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  <a:tabLst>
                <a:tab pos="396086" algn="l"/>
              </a:tabLst>
            </a:pPr>
            <a:r>
              <a:rPr sz="1900" spc="30" dirty="0">
                <a:latin typeface="Symbol"/>
                <a:cs typeface="Symbol"/>
              </a:rPr>
              <a:t></a:t>
            </a:r>
            <a:r>
              <a:rPr sz="3000" spc="-325" dirty="0">
                <a:latin typeface="Symbol"/>
                <a:cs typeface="Symbol"/>
              </a:rPr>
              <a:t>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458" dirty="0">
                <a:latin typeface="Symbol"/>
                <a:cs typeface="Symbol"/>
              </a:rPr>
              <a:t>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5622" y="4656894"/>
            <a:ext cx="1977389" cy="503983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5">
              <a:spcBef>
                <a:spcPts val="90"/>
              </a:spcBef>
            </a:pPr>
            <a:r>
              <a:rPr sz="3200" i="1" spc="254" dirty="0">
                <a:latin typeface="Times New Roman"/>
                <a:cs typeface="Times New Roman"/>
              </a:rPr>
              <a:t>F</a:t>
            </a:r>
            <a:r>
              <a:rPr sz="3200" spc="281" dirty="0">
                <a:latin typeface="Times New Roman"/>
                <a:cs typeface="Times New Roman"/>
              </a:rPr>
              <a:t>(</a:t>
            </a:r>
            <a:r>
              <a:rPr sz="3200" i="1" spc="21" dirty="0">
                <a:latin typeface="Times New Roman"/>
                <a:cs typeface="Times New Roman"/>
              </a:rPr>
              <a:t>X</a:t>
            </a:r>
            <a:r>
              <a:rPr sz="3200" i="1" spc="-38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)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Symbol"/>
                <a:cs typeface="Symbol"/>
              </a:rPr>
              <a:t></a:t>
            </a:r>
            <a:r>
              <a:rPr sz="3200" spc="-51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1</a:t>
            </a:r>
            <a:r>
              <a:rPr sz="3200" spc="15" dirty="0">
                <a:latin typeface="Symbol"/>
                <a:cs typeface="Symbol"/>
              </a:rPr>
              <a:t></a:t>
            </a:r>
            <a:r>
              <a:rPr sz="3200" spc="-420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4325" y="2902198"/>
            <a:ext cx="78105" cy="381514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2400" spc="-275" dirty="0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5168" y="6154398"/>
            <a:ext cx="3744595" cy="489228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88233" rIns="0" bIns="0" rtlCol="0">
            <a:spAutoFit/>
          </a:bodyPr>
          <a:lstStyle/>
          <a:p>
            <a:pPr marL="950860">
              <a:spcBef>
                <a:spcPts val="695"/>
              </a:spcBef>
            </a:pPr>
            <a:r>
              <a:rPr sz="2500" i="1" dirty="0">
                <a:latin typeface="Times New Roman"/>
                <a:cs typeface="Times New Roman"/>
              </a:rPr>
              <a:t>X </a:t>
            </a:r>
            <a:r>
              <a:rPr sz="2500" i="1" spc="-2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Symbol"/>
                <a:cs typeface="Symbol"/>
              </a:rPr>
              <a:t></a:t>
            </a:r>
            <a:r>
              <a:rPr sz="2600" spc="-86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</a:t>
            </a:r>
            <a:r>
              <a:rPr sz="2500" spc="-281" dirty="0">
                <a:latin typeface="Times New Roman"/>
                <a:cs typeface="Times New Roman"/>
              </a:rPr>
              <a:t> </a:t>
            </a:r>
            <a:r>
              <a:rPr sz="2300" spc="-52" baseline="34050" dirty="0">
                <a:latin typeface="Symbol"/>
                <a:cs typeface="Symbol"/>
              </a:rPr>
              <a:t></a:t>
            </a:r>
            <a:r>
              <a:rPr sz="2300" baseline="34050" dirty="0">
                <a:latin typeface="Times New Roman"/>
                <a:cs typeface="Times New Roman"/>
              </a:rPr>
              <a:t> </a:t>
            </a:r>
            <a:r>
              <a:rPr sz="2300" spc="135" baseline="340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spc="44" dirty="0">
                <a:latin typeface="Times New Roman"/>
                <a:cs typeface="Times New Roman"/>
              </a:rPr>
              <a:t>l</a:t>
            </a:r>
            <a:r>
              <a:rPr sz="2500" spc="-50" dirty="0">
                <a:latin typeface="Times New Roman"/>
                <a:cs typeface="Times New Roman"/>
              </a:rPr>
              <a:t>n</a:t>
            </a:r>
            <a:r>
              <a:rPr sz="2500" spc="-250" dirty="0">
                <a:latin typeface="Times New Roman"/>
                <a:cs typeface="Times New Roman"/>
              </a:rPr>
              <a:t>(</a:t>
            </a:r>
            <a:r>
              <a:rPr sz="2500" spc="195" dirty="0">
                <a:latin typeface="Times New Roman"/>
                <a:cs typeface="Times New Roman"/>
              </a:rPr>
              <a:t>1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70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5168" y="5578338"/>
            <a:ext cx="3744595" cy="489228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88233" rIns="0" bIns="0" rtlCol="0">
            <a:spAutoFit/>
          </a:bodyPr>
          <a:lstStyle/>
          <a:p>
            <a:pPr marL="950860">
              <a:spcBef>
                <a:spcPts val="695"/>
              </a:spcBef>
            </a:pPr>
            <a:r>
              <a:rPr sz="2500" i="1" dirty="0">
                <a:latin typeface="Times New Roman"/>
                <a:cs typeface="Times New Roman"/>
              </a:rPr>
              <a:t>X </a:t>
            </a:r>
            <a:r>
              <a:rPr sz="2500" i="1" spc="-2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300" spc="-52" baseline="39426" dirty="0">
                <a:latin typeface="Symbol"/>
                <a:cs typeface="Symbol"/>
              </a:rPr>
              <a:t></a:t>
            </a:r>
            <a:r>
              <a:rPr sz="2300" baseline="39426" dirty="0">
                <a:latin typeface="Times New Roman"/>
                <a:cs typeface="Times New Roman"/>
              </a:rPr>
              <a:t> </a:t>
            </a:r>
            <a:r>
              <a:rPr sz="2300" spc="135" baseline="39426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Symbol"/>
                <a:cs typeface="Symbol"/>
              </a:rPr>
              <a:t>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300" spc="-52" baseline="41218" dirty="0">
                <a:latin typeface="Symbol"/>
                <a:cs typeface="Symbol"/>
              </a:rPr>
              <a:t></a:t>
            </a:r>
            <a:r>
              <a:rPr sz="2300" baseline="41218" dirty="0">
                <a:latin typeface="Times New Roman"/>
                <a:cs typeface="Times New Roman"/>
              </a:rPr>
              <a:t> </a:t>
            </a:r>
            <a:r>
              <a:rPr sz="2300" spc="-15" baseline="41218" dirty="0">
                <a:latin typeface="Times New Roman"/>
                <a:cs typeface="Times New Roman"/>
              </a:rPr>
              <a:t> </a:t>
            </a:r>
            <a:r>
              <a:rPr sz="2500" spc="281" dirty="0">
                <a:latin typeface="Symbol"/>
                <a:cs typeface="Symbol"/>
              </a:rPr>
              <a:t></a:t>
            </a:r>
            <a:r>
              <a:rPr sz="2500" spc="44" dirty="0">
                <a:latin typeface="Times New Roman"/>
                <a:cs typeface="Times New Roman"/>
              </a:rPr>
              <a:t>l</a:t>
            </a:r>
            <a:r>
              <a:rPr sz="2500" spc="-50" dirty="0">
                <a:latin typeface="Times New Roman"/>
                <a:cs typeface="Times New Roman"/>
              </a:rPr>
              <a:t>n</a:t>
            </a:r>
            <a:r>
              <a:rPr sz="2500" spc="-250" dirty="0">
                <a:latin typeface="Times New Roman"/>
                <a:cs typeface="Times New Roman"/>
              </a:rPr>
              <a:t>(</a:t>
            </a:r>
            <a:r>
              <a:rPr sz="2500" spc="200" dirty="0">
                <a:latin typeface="Times New Roman"/>
                <a:cs typeface="Times New Roman"/>
              </a:rPr>
              <a:t>1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70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10636" y="4927132"/>
            <a:ext cx="436245" cy="41292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25391">
              <a:spcBef>
                <a:spcPts val="100"/>
              </a:spcBef>
            </a:pPr>
            <a:r>
              <a:rPr sz="3900" i="1" baseline="-25054" dirty="0">
                <a:latin typeface="Times New Roman"/>
                <a:cs typeface="Times New Roman"/>
              </a:rPr>
              <a:t>X</a:t>
            </a:r>
            <a:r>
              <a:rPr sz="3900" i="1" spc="-225" baseline="-25054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Symbol"/>
                <a:cs typeface="Symbol"/>
              </a:rPr>
              <a:t>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5934" y="5054838"/>
            <a:ext cx="2130425" cy="41742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25391">
              <a:spcBef>
                <a:spcPts val="135"/>
              </a:spcBef>
            </a:pPr>
            <a:r>
              <a:rPr sz="2500" dirty="0">
                <a:latin typeface="Symbol"/>
                <a:cs typeface="Symbol"/>
              </a:rPr>
              <a:t>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25" dirty="0">
                <a:latin typeface="Symbol"/>
                <a:cs typeface="Symbol"/>
              </a:rPr>
              <a:t></a:t>
            </a:r>
            <a:r>
              <a:rPr sz="2600" spc="-65" dirty="0">
                <a:latin typeface="Symbol"/>
                <a:cs typeface="Symbol"/>
              </a:rPr>
              <a:t>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300" spc="-52" baseline="41218" dirty="0">
                <a:latin typeface="Symbol"/>
                <a:cs typeface="Symbol"/>
              </a:rPr>
              <a:t></a:t>
            </a:r>
            <a:r>
              <a:rPr sz="2300" baseline="41218" dirty="0">
                <a:latin typeface="Times New Roman"/>
                <a:cs typeface="Times New Roman"/>
              </a:rPr>
              <a:t> </a:t>
            </a:r>
            <a:r>
              <a:rPr sz="2300" spc="-7" baseline="41218" dirty="0">
                <a:latin typeface="Times New Roman"/>
                <a:cs typeface="Times New Roman"/>
              </a:rPr>
              <a:t> </a:t>
            </a:r>
            <a:r>
              <a:rPr sz="2500" spc="275" dirty="0">
                <a:latin typeface="Symbol"/>
                <a:cs typeface="Symbol"/>
              </a:rPr>
              <a:t></a:t>
            </a:r>
            <a:r>
              <a:rPr sz="2500" spc="44" dirty="0">
                <a:latin typeface="Times New Roman"/>
                <a:cs typeface="Times New Roman"/>
              </a:rPr>
              <a:t>l</a:t>
            </a:r>
            <a:r>
              <a:rPr sz="2500" spc="-50" dirty="0">
                <a:latin typeface="Times New Roman"/>
                <a:cs typeface="Times New Roman"/>
              </a:rPr>
              <a:t>n</a:t>
            </a:r>
            <a:r>
              <a:rPr sz="2500" spc="-250" dirty="0">
                <a:latin typeface="Times New Roman"/>
                <a:cs typeface="Times New Roman"/>
              </a:rPr>
              <a:t>(</a:t>
            </a:r>
            <a:r>
              <a:rPr sz="2500" spc="195" dirty="0">
                <a:latin typeface="Times New Roman"/>
                <a:cs typeface="Times New Roman"/>
              </a:rPr>
              <a:t>1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70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5168" y="4138178"/>
            <a:ext cx="3744595" cy="641201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 marL="742659">
              <a:lnSpc>
                <a:spcPts val="1975"/>
              </a:lnSpc>
            </a:pPr>
            <a:r>
              <a:rPr sz="3900" i="1" baseline="-25054" dirty="0">
                <a:latin typeface="Times New Roman"/>
                <a:cs typeface="Times New Roman"/>
              </a:rPr>
              <a:t>X</a:t>
            </a:r>
            <a:r>
              <a:rPr sz="3900" i="1" spc="-187" baseline="-25054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Symbol"/>
                <a:cs typeface="Symbol"/>
              </a:rPr>
              <a:t></a:t>
            </a:r>
            <a:endParaRPr sz="1600" dirty="0">
              <a:latin typeface="Symbol"/>
              <a:cs typeface="Symbol"/>
            </a:endParaRPr>
          </a:p>
          <a:p>
            <a:pPr marL="722984">
              <a:lnSpc>
                <a:spcPts val="2974"/>
              </a:lnSpc>
              <a:tabLst>
                <a:tab pos="1275218" algn="l"/>
              </a:tabLst>
            </a:pPr>
            <a:r>
              <a:rPr sz="4000" spc="-97" baseline="-41928" dirty="0">
                <a:latin typeface="Symbol"/>
                <a:cs typeface="Symbol"/>
              </a:rPr>
              <a:t></a:t>
            </a:r>
            <a:r>
              <a:rPr sz="4000" spc="-359" baseline="-41928" dirty="0">
                <a:latin typeface="Times New Roman"/>
                <a:cs typeface="Times New Roman"/>
              </a:rPr>
              <a:t> </a:t>
            </a:r>
            <a:r>
              <a:rPr sz="2300" spc="-52" baseline="-30465" dirty="0">
                <a:latin typeface="Symbol"/>
                <a:cs typeface="Symbol"/>
              </a:rPr>
              <a:t></a:t>
            </a:r>
            <a:r>
              <a:rPr sz="2300" spc="-52" baseline="-30465" dirty="0">
                <a:latin typeface="Times New Roman"/>
                <a:cs typeface="Times New Roman"/>
              </a:rPr>
              <a:t>	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Symbol"/>
                <a:cs typeface="Symbol"/>
              </a:rPr>
              <a:t></a:t>
            </a:r>
            <a:r>
              <a:rPr sz="2500" spc="40" dirty="0">
                <a:latin typeface="Times New Roman"/>
                <a:cs typeface="Times New Roman"/>
              </a:rPr>
              <a:t>ln(1</a:t>
            </a:r>
            <a:r>
              <a:rPr sz="2500" spc="40" dirty="0">
                <a:latin typeface="Symbol"/>
                <a:cs typeface="Symbol"/>
              </a:rPr>
              <a:t>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i="1" spc="35" dirty="0">
                <a:latin typeface="Times New Roman"/>
                <a:cs typeface="Times New Roman"/>
              </a:rPr>
              <a:t>R</a:t>
            </a:r>
            <a:r>
              <a:rPr sz="2500" spc="35" dirty="0"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4388" y="3559288"/>
            <a:ext cx="116839" cy="261608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600" spc="-35" dirty="0">
                <a:latin typeface="Symbol"/>
                <a:cs typeface="Symbol"/>
              </a:rPr>
              <a:t>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18396" y="2946886"/>
            <a:ext cx="87630" cy="18442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100" spc="-21" dirty="0">
                <a:latin typeface="Symbol"/>
                <a:cs typeface="Symbol"/>
              </a:rPr>
              <a:t>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8396" y="2319178"/>
            <a:ext cx="87630" cy="18442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100" spc="-21" dirty="0">
                <a:latin typeface="Symbol"/>
                <a:cs typeface="Symbol"/>
              </a:rPr>
              <a:t>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6002" y="3634261"/>
            <a:ext cx="140970" cy="447557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1426">
              <a:lnSpc>
                <a:spcPts val="1684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ts val="1745"/>
              </a:lnSpc>
            </a:pPr>
            <a:r>
              <a:rPr sz="1600" spc="-40" dirty="0"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6810" y="3004964"/>
            <a:ext cx="104775" cy="309694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8251">
              <a:lnSpc>
                <a:spcPts val="1130"/>
              </a:lnSpc>
              <a:spcBef>
                <a:spcPts val="114"/>
              </a:spcBef>
            </a:pPr>
            <a:r>
              <a:rPr sz="1000" i="1" spc="1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ts val="1189"/>
              </a:lnSpc>
            </a:pPr>
            <a:r>
              <a:rPr sz="1100" spc="-25" dirty="0">
                <a:latin typeface="Symbol"/>
                <a:cs typeface="Symbol"/>
              </a:rPr>
              <a:t>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6810" y="2377257"/>
            <a:ext cx="104775" cy="309694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8251">
              <a:lnSpc>
                <a:spcPts val="1130"/>
              </a:lnSpc>
              <a:spcBef>
                <a:spcPts val="114"/>
              </a:spcBef>
            </a:pPr>
            <a:r>
              <a:rPr sz="1000" i="1" spc="1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ts val="1189"/>
              </a:lnSpc>
            </a:pPr>
            <a:r>
              <a:rPr sz="1100" spc="-25" dirty="0">
                <a:latin typeface="Symbol"/>
                <a:cs typeface="Symbol"/>
              </a:rPr>
              <a:t>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0238" y="3484159"/>
            <a:ext cx="2226945" cy="550788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>
              <a:spcBef>
                <a:spcPts val="95"/>
              </a:spcBef>
              <a:tabLst>
                <a:tab pos="557948" algn="l"/>
                <a:tab pos="890559" algn="l"/>
              </a:tabLst>
            </a:pPr>
            <a:r>
              <a:rPr sz="250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3500" spc="-304" dirty="0">
                <a:latin typeface="Symbol"/>
                <a:cs typeface="Symbol"/>
              </a:rPr>
              <a:t>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304" dirty="0">
                <a:latin typeface="Symbol"/>
                <a:cs typeface="Symbol"/>
              </a:rPr>
              <a:t>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44" dirty="0">
                <a:latin typeface="Times New Roman"/>
                <a:cs typeface="Times New Roman"/>
              </a:rPr>
              <a:t>l</a:t>
            </a:r>
            <a:r>
              <a:rPr sz="2500" spc="-50" dirty="0">
                <a:latin typeface="Times New Roman"/>
                <a:cs typeface="Times New Roman"/>
              </a:rPr>
              <a:t>n</a:t>
            </a:r>
            <a:r>
              <a:rPr sz="2500" spc="-250" dirty="0">
                <a:latin typeface="Times New Roman"/>
                <a:cs typeface="Times New Roman"/>
              </a:rPr>
              <a:t>(</a:t>
            </a:r>
            <a:r>
              <a:rPr sz="2500" spc="195" dirty="0">
                <a:latin typeface="Times New Roman"/>
                <a:cs typeface="Times New Roman"/>
              </a:rPr>
              <a:t>1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70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65702" y="3052337"/>
            <a:ext cx="1635125" cy="39754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775034" algn="l"/>
              </a:tabLst>
            </a:pPr>
            <a:r>
              <a:rPr sz="2500" i="1" dirty="0">
                <a:latin typeface="Times New Roman"/>
                <a:cs typeface="Times New Roman"/>
              </a:rPr>
              <a:t>e	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195" dirty="0">
                <a:latin typeface="Times New Roman"/>
                <a:cs typeface="Times New Roman"/>
              </a:rPr>
              <a:t>1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50525" y="2424361"/>
            <a:ext cx="1664970" cy="39754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1190162" algn="l"/>
              </a:tabLst>
            </a:pPr>
            <a:r>
              <a:rPr sz="2500" spc="95" dirty="0">
                <a:latin typeface="Times New Roman"/>
                <a:cs typeface="Times New Roman"/>
              </a:rPr>
              <a:t>1</a:t>
            </a:r>
            <a:r>
              <a:rPr sz="2500" spc="95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e	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25232" y="2904347"/>
            <a:ext cx="189865" cy="381514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500" spc="55" dirty="0">
                <a:latin typeface="Symbol"/>
                <a:cs typeface="Symbol"/>
              </a:rPr>
              <a:t></a:t>
            </a:r>
            <a:r>
              <a:rPr sz="2400" spc="-275" dirty="0">
                <a:latin typeface="Symbol"/>
                <a:cs typeface="Symbol"/>
              </a:rPr>
              <a:t>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25228" y="2277177"/>
            <a:ext cx="417195" cy="381514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>
              <a:spcBef>
                <a:spcPts val="95"/>
              </a:spcBef>
              <a:tabLst>
                <a:tab pos="338324" algn="l"/>
              </a:tabLst>
            </a:pPr>
            <a:r>
              <a:rPr sz="1500" spc="55" dirty="0">
                <a:latin typeface="Symbol"/>
                <a:cs typeface="Symbol"/>
              </a:rPr>
              <a:t></a:t>
            </a:r>
            <a:r>
              <a:rPr sz="2400" spc="-275" dirty="0">
                <a:latin typeface="Symbol"/>
                <a:cs typeface="Symbol"/>
              </a:rPr>
              <a:t>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75" dirty="0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65168" y="1833920"/>
            <a:ext cx="3744595" cy="371897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 marL="465274">
              <a:lnSpc>
                <a:spcPts val="2865"/>
              </a:lnSpc>
            </a:pPr>
            <a:r>
              <a:rPr sz="2500" i="1" dirty="0">
                <a:latin typeface="Times New Roman"/>
                <a:cs typeface="Times New Roman"/>
              </a:rPr>
              <a:t>F</a:t>
            </a:r>
            <a:r>
              <a:rPr sz="2500" i="1" spc="-3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spc="-369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X</a:t>
            </a:r>
            <a:r>
              <a:rPr sz="2500" i="1" spc="-2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)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1826" y="1402918"/>
            <a:ext cx="7207884" cy="685800"/>
          </a:xfrm>
          <a:prstGeom prst="rect">
            <a:avLst/>
          </a:prstGeom>
        </p:spPr>
        <p:txBody>
          <a:bodyPr vert="horz" wrap="square" lIns="0" tIns="73632" rIns="0" bIns="0" rtlCol="0">
            <a:spAutoFit/>
          </a:bodyPr>
          <a:lstStyle/>
          <a:p>
            <a:pPr marL="355462" marR="5077" indent="-342768">
              <a:lnSpc>
                <a:spcPts val="2398"/>
              </a:lnSpc>
              <a:spcBef>
                <a:spcPts val="580"/>
              </a:spcBef>
              <a:buClr>
                <a:srgbClr val="003366"/>
              </a:buClr>
              <a:buSzPct val="120000"/>
              <a:buChar char="•"/>
              <a:tabLst>
                <a:tab pos="354827" algn="l"/>
                <a:tab pos="355462" algn="l"/>
                <a:tab pos="5115474" algn="l"/>
                <a:tab pos="5458240" algn="l"/>
              </a:tabLst>
            </a:pPr>
            <a:r>
              <a:rPr sz="2100" dirty="0">
                <a:latin typeface="Verdana"/>
                <a:cs typeface="Verdana"/>
              </a:rPr>
              <a:t>The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Weibull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</a:t>
            </a:r>
            <a:r>
              <a:rPr sz="2100" spc="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is	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•	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variate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is </a:t>
            </a:r>
            <a:r>
              <a:rPr sz="2100" spc="-69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described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by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07427" y="2473784"/>
            <a:ext cx="652145" cy="289818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dirty="0">
                <a:latin typeface="Verdana"/>
                <a:cs typeface="Verdana"/>
              </a:rPr>
              <a:t>P</a:t>
            </a:r>
            <a:r>
              <a:rPr spc="-5" dirty="0">
                <a:latin typeface="Verdana"/>
                <a:cs typeface="Verdana"/>
              </a:rPr>
              <a:t>D</a:t>
            </a:r>
            <a:r>
              <a:rPr dirty="0">
                <a:latin typeface="Verdana"/>
                <a:cs typeface="Verdana"/>
              </a:rPr>
              <a:t>F</a:t>
            </a:r>
            <a:endParaRPr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07424" y="4124785"/>
            <a:ext cx="673734" cy="289818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pc="-5" dirty="0">
                <a:latin typeface="Verdana"/>
                <a:cs typeface="Verdana"/>
              </a:rPr>
              <a:t>CD</a:t>
            </a:r>
            <a:r>
              <a:rPr dirty="0">
                <a:latin typeface="Verdana"/>
                <a:cs typeface="Verdana"/>
              </a:rPr>
              <a:t>F</a:t>
            </a:r>
            <a:endParaRPr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0252" y="2856478"/>
            <a:ext cx="90805" cy="15581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900" spc="-10" dirty="0">
                <a:latin typeface="Symbol"/>
                <a:cs typeface="Symbol"/>
              </a:rPr>
              <a:t>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26598" y="3019875"/>
            <a:ext cx="100330" cy="15581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900" spc="-10" dirty="0">
                <a:latin typeface="Symbol"/>
                <a:cs typeface="Symbol"/>
              </a:rPr>
              <a:t>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2936" y="2755135"/>
            <a:ext cx="454659" cy="661035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40624">
              <a:lnSpc>
                <a:spcPts val="2487"/>
              </a:lnSpc>
              <a:spcBef>
                <a:spcPts val="114"/>
              </a:spcBef>
            </a:pPr>
            <a:r>
              <a:rPr sz="2400" i="1" u="sng" spc="17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</a:t>
            </a:r>
            <a:r>
              <a:rPr sz="240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38085">
              <a:lnSpc>
                <a:spcPts val="2487"/>
              </a:lnSpc>
            </a:pPr>
            <a:r>
              <a:rPr sz="3500" spc="-104" baseline="-23640" dirty="0">
                <a:latin typeface="Symbol"/>
                <a:cs typeface="Symbol"/>
              </a:rPr>
              <a:t></a:t>
            </a:r>
            <a:r>
              <a:rPr sz="3500" spc="-367" baseline="-236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Symbol"/>
                <a:cs typeface="Symbol"/>
              </a:rPr>
              <a:t>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24277" y="2907334"/>
            <a:ext cx="104139" cy="15581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9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08014" y="2950662"/>
            <a:ext cx="577216" cy="366122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  <a:tabLst>
                <a:tab pos="437345" algn="l"/>
              </a:tabLst>
            </a:pPr>
            <a:r>
              <a:rPr sz="2300" i="1" spc="-5" dirty="0">
                <a:latin typeface="Times New Roman"/>
                <a:cs typeface="Times New Roman"/>
              </a:rPr>
              <a:t>x	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71581" y="2820738"/>
            <a:ext cx="354330" cy="337266"/>
          </a:xfrm>
          <a:prstGeom prst="rect">
            <a:avLst/>
          </a:prstGeom>
        </p:spPr>
        <p:txBody>
          <a:bodyPr vert="horz" wrap="square" lIns="0" tIns="13964" rIns="0" bIns="0" rtlCol="0">
            <a:spAutoFit/>
          </a:bodyPr>
          <a:lstStyle/>
          <a:p>
            <a:pPr marL="12695">
              <a:spcBef>
                <a:spcPts val="109"/>
              </a:spcBef>
            </a:pPr>
            <a:r>
              <a:rPr sz="13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Symbol"/>
                <a:cs typeface="Symbol"/>
              </a:rPr>
              <a:t></a:t>
            </a:r>
            <a:r>
              <a:rPr sz="2100" spc="325" dirty="0">
                <a:latin typeface="Times New Roman"/>
                <a:cs typeface="Times New Roman"/>
              </a:rPr>
              <a:t> </a:t>
            </a:r>
            <a:r>
              <a:rPr sz="2100" spc="-235" dirty="0">
                <a:latin typeface="Symbol"/>
                <a:cs typeface="Symbol"/>
              </a:rPr>
              <a:t>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53216" y="2932459"/>
            <a:ext cx="309881" cy="232108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400" spc="-25" dirty="0">
                <a:latin typeface="Symbol"/>
                <a:cs typeface="Symbol"/>
              </a:rPr>
              <a:t>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300" spc="-80" dirty="0">
                <a:latin typeface="Symbol"/>
                <a:cs typeface="Symbol"/>
              </a:rPr>
              <a:t></a:t>
            </a: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98452" y="2950662"/>
            <a:ext cx="730250" cy="366122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</a:pPr>
            <a:r>
              <a:rPr sz="2300" i="1" spc="-5" dirty="0">
                <a:latin typeface="Times New Roman"/>
                <a:cs typeface="Times New Roman"/>
              </a:rPr>
              <a:t>f</a:t>
            </a:r>
            <a:r>
              <a:rPr sz="2300" i="1" spc="-95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Times New Roman"/>
                <a:cs typeface="Times New Roman"/>
              </a:rPr>
              <a:t>(</a:t>
            </a:r>
            <a:r>
              <a:rPr sz="2300" i="1" spc="60" dirty="0">
                <a:latin typeface="Times New Roman"/>
                <a:cs typeface="Times New Roman"/>
              </a:rPr>
              <a:t>x</a:t>
            </a:r>
            <a:r>
              <a:rPr sz="2300" spc="60" dirty="0">
                <a:latin typeface="Times New Roman"/>
                <a:cs typeface="Times New Roman"/>
              </a:rPr>
              <a:t>)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80492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Triangular 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63231"/>
            <a:ext cx="3810635" cy="130548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marR="5077" indent="-342768">
              <a:spcBef>
                <a:spcPts val="100"/>
              </a:spcBef>
              <a:buClr>
                <a:srgbClr val="003366"/>
              </a:buClr>
              <a:buSzPct val="120000"/>
              <a:buChar char="•"/>
              <a:tabLst>
                <a:tab pos="354827" algn="l"/>
                <a:tab pos="355462" algn="l"/>
              </a:tabLst>
            </a:pPr>
            <a:r>
              <a:rPr sz="2100" dirty="0">
                <a:latin typeface="Verdana"/>
                <a:cs typeface="Verdana"/>
              </a:rPr>
              <a:t>The </a:t>
            </a:r>
            <a:r>
              <a:rPr sz="2100" spc="-5" dirty="0">
                <a:latin typeface="Verdana"/>
                <a:cs typeface="Verdana"/>
              </a:rPr>
              <a:t>CDF of </a:t>
            </a:r>
            <a:r>
              <a:rPr sz="2100" dirty="0">
                <a:latin typeface="Verdana"/>
                <a:cs typeface="Verdana"/>
              </a:rPr>
              <a:t>a </a:t>
            </a:r>
            <a:r>
              <a:rPr sz="2100" spc="-5" dirty="0">
                <a:latin typeface="Verdana"/>
                <a:cs typeface="Verdana"/>
              </a:rPr>
              <a:t>Triangular 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 with endpoints </a:t>
            </a:r>
            <a:r>
              <a:rPr sz="2100" spc="-69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(0, 2) </a:t>
            </a:r>
            <a:r>
              <a:rPr sz="2100" dirty="0">
                <a:latin typeface="Verdana"/>
                <a:cs typeface="Verdana"/>
              </a:rPr>
              <a:t>is</a:t>
            </a:r>
            <a:r>
              <a:rPr sz="2100" spc="-5" dirty="0">
                <a:latin typeface="Verdana"/>
                <a:cs typeface="Verdana"/>
              </a:rPr>
              <a:t> given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by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11" y="5259592"/>
            <a:ext cx="2593975" cy="65915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indent="-342768">
              <a:spcBef>
                <a:spcPts val="100"/>
              </a:spcBef>
              <a:buClr>
                <a:srgbClr val="003366"/>
              </a:buClr>
              <a:buSzPct val="120000"/>
              <a:buFont typeface="Times New Roman"/>
              <a:buChar char="•"/>
              <a:tabLst>
                <a:tab pos="354827" algn="l"/>
                <a:tab pos="355462" algn="l"/>
              </a:tabLst>
            </a:pP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17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Verdana"/>
                <a:cs typeface="Verdana"/>
              </a:rPr>
              <a:t>is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generated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by</a:t>
            </a:r>
            <a:endParaRPr sz="21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51914" y="5687641"/>
            <a:ext cx="501015" cy="287020"/>
            <a:chOff x="2451909" y="5687637"/>
            <a:chExt cx="501015" cy="287020"/>
          </a:xfrm>
        </p:grpSpPr>
        <p:sp>
          <p:nvSpPr>
            <p:cNvPr id="6" name="object 6"/>
            <p:cNvSpPr/>
            <p:nvPr/>
          </p:nvSpPr>
          <p:spPr>
            <a:xfrm>
              <a:off x="2457345" y="5866713"/>
              <a:ext cx="34290" cy="20320"/>
            </a:xfrm>
            <a:custGeom>
              <a:avLst/>
              <a:gdLst/>
              <a:ahLst/>
              <a:cxnLst/>
              <a:rect l="l" t="t" r="r" b="b"/>
              <a:pathLst>
                <a:path w="34289" h="20320">
                  <a:moveTo>
                    <a:pt x="0" y="20062"/>
                  </a:moveTo>
                  <a:lnTo>
                    <a:pt x="33888" y="0"/>
                  </a:lnTo>
                </a:path>
              </a:pathLst>
            </a:custGeom>
            <a:ln w="10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1233" y="5872679"/>
              <a:ext cx="49530" cy="90805"/>
            </a:xfrm>
            <a:custGeom>
              <a:avLst/>
              <a:gdLst/>
              <a:ahLst/>
              <a:cxnLst/>
              <a:rect l="l" t="t" r="r" b="b"/>
              <a:pathLst>
                <a:path w="49530" h="90804">
                  <a:moveTo>
                    <a:pt x="0" y="0"/>
                  </a:moveTo>
                  <a:lnTo>
                    <a:pt x="49213" y="90586"/>
                  </a:lnTo>
                </a:path>
              </a:pathLst>
            </a:custGeom>
            <a:ln w="21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5908" y="5693101"/>
              <a:ext cx="407034" cy="270510"/>
            </a:xfrm>
            <a:custGeom>
              <a:avLst/>
              <a:gdLst/>
              <a:ahLst/>
              <a:cxnLst/>
              <a:rect l="l" t="t" r="r" b="b"/>
              <a:pathLst>
                <a:path w="407035" h="270510">
                  <a:moveTo>
                    <a:pt x="0" y="270164"/>
                  </a:moveTo>
                  <a:lnTo>
                    <a:pt x="65045" y="0"/>
                  </a:lnTo>
                </a:path>
                <a:path w="407035" h="270510">
                  <a:moveTo>
                    <a:pt x="65045" y="0"/>
                  </a:moveTo>
                  <a:lnTo>
                    <a:pt x="406680" y="0"/>
                  </a:lnTo>
                </a:path>
              </a:pathLst>
            </a:custGeom>
            <a:ln w="108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85765" y="6094527"/>
            <a:ext cx="998855" cy="346075"/>
            <a:chOff x="2385762" y="6094523"/>
            <a:chExt cx="998855" cy="346075"/>
          </a:xfrm>
        </p:grpSpPr>
        <p:sp>
          <p:nvSpPr>
            <p:cNvPr id="10" name="object 10"/>
            <p:cNvSpPr/>
            <p:nvPr/>
          </p:nvSpPr>
          <p:spPr>
            <a:xfrm>
              <a:off x="2391198" y="6309948"/>
              <a:ext cx="34290" cy="20320"/>
            </a:xfrm>
            <a:custGeom>
              <a:avLst/>
              <a:gdLst/>
              <a:ahLst/>
              <a:cxnLst/>
              <a:rect l="l" t="t" r="r" b="b"/>
              <a:pathLst>
                <a:path w="34289" h="20320">
                  <a:moveTo>
                    <a:pt x="0" y="20073"/>
                  </a:moveTo>
                  <a:lnTo>
                    <a:pt x="33909" y="0"/>
                  </a:lnTo>
                </a:path>
              </a:pathLst>
            </a:custGeom>
            <a:ln w="10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25108" y="6315914"/>
              <a:ext cx="48895" cy="113664"/>
            </a:xfrm>
            <a:custGeom>
              <a:avLst/>
              <a:gdLst/>
              <a:ahLst/>
              <a:cxnLst/>
              <a:rect l="l" t="t" r="r" b="b"/>
              <a:pathLst>
                <a:path w="48894" h="113664">
                  <a:moveTo>
                    <a:pt x="0" y="0"/>
                  </a:moveTo>
                  <a:lnTo>
                    <a:pt x="48641" y="113387"/>
                  </a:lnTo>
                </a:path>
              </a:pathLst>
            </a:custGeom>
            <a:ln w="21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9761" y="6099988"/>
              <a:ext cx="904875" cy="329565"/>
            </a:xfrm>
            <a:custGeom>
              <a:avLst/>
              <a:gdLst/>
              <a:ahLst/>
              <a:cxnLst/>
              <a:rect l="l" t="t" r="r" b="b"/>
              <a:pathLst>
                <a:path w="904875" h="329564">
                  <a:moveTo>
                    <a:pt x="0" y="329313"/>
                  </a:moveTo>
                  <a:lnTo>
                    <a:pt x="64495" y="0"/>
                  </a:lnTo>
                </a:path>
                <a:path w="904875" h="329564">
                  <a:moveTo>
                    <a:pt x="64495" y="0"/>
                  </a:moveTo>
                  <a:lnTo>
                    <a:pt x="904675" y="0"/>
                  </a:lnTo>
                </a:path>
              </a:pathLst>
            </a:custGeom>
            <a:ln w="108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70708" y="6158367"/>
            <a:ext cx="160655" cy="34047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2100" spc="25" dirty="0">
                <a:latin typeface="Symbol"/>
                <a:cs typeface="Symbol"/>
              </a:rPr>
              <a:t>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5304" y="5631034"/>
            <a:ext cx="211454" cy="345606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38085">
              <a:spcBef>
                <a:spcPts val="135"/>
              </a:spcBef>
            </a:pPr>
            <a:r>
              <a:rPr sz="2100" spc="-710" dirty="0">
                <a:latin typeface="Symbol"/>
                <a:cs typeface="Symbol"/>
              </a:rPr>
              <a:t></a:t>
            </a:r>
            <a:r>
              <a:rPr sz="3200" spc="-1064" baseline="-11904" dirty="0">
                <a:latin typeface="Symbol"/>
                <a:cs typeface="Symbol"/>
              </a:rPr>
              <a:t></a:t>
            </a:r>
            <a:endParaRPr sz="3200" baseline="-11904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706" y="6079161"/>
            <a:ext cx="482600" cy="345600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2100" spc="-400" dirty="0">
                <a:latin typeface="Symbol"/>
                <a:cs typeface="Symbol"/>
              </a:rPr>
              <a:t></a:t>
            </a:r>
            <a:r>
              <a:rPr sz="3200" spc="36" baseline="1322" dirty="0">
                <a:latin typeface="Times New Roman"/>
                <a:cs typeface="Times New Roman"/>
              </a:rPr>
              <a:t>2</a:t>
            </a:r>
            <a:r>
              <a:rPr sz="3200" spc="-344" baseline="1322" dirty="0">
                <a:latin typeface="Times New Roman"/>
                <a:cs typeface="Times New Roman"/>
              </a:rPr>
              <a:t> </a:t>
            </a:r>
            <a:r>
              <a:rPr sz="3200" spc="36" baseline="1322" dirty="0">
                <a:latin typeface="Symbol"/>
                <a:cs typeface="Symbol"/>
              </a:rPr>
              <a:t></a:t>
            </a:r>
            <a:endParaRPr sz="3200" baseline="1322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1920" y="5848048"/>
            <a:ext cx="685165" cy="345606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38085">
              <a:spcBef>
                <a:spcPts val="135"/>
              </a:spcBef>
            </a:pPr>
            <a:r>
              <a:rPr sz="2100" i="1" spc="30" dirty="0">
                <a:latin typeface="Times New Roman"/>
                <a:cs typeface="Times New Roman"/>
              </a:rPr>
              <a:t>X</a:t>
            </a:r>
            <a:r>
              <a:rPr sz="2100" i="1" spc="20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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3200" spc="36" baseline="-9259" dirty="0">
                <a:latin typeface="Symbol"/>
                <a:cs typeface="Symbol"/>
              </a:rPr>
              <a:t></a:t>
            </a:r>
            <a:endParaRPr sz="3200" baseline="-9259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48512" y="6074819"/>
            <a:ext cx="838835" cy="34047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100" spc="-185" dirty="0">
                <a:latin typeface="Times New Roman"/>
                <a:cs typeface="Times New Roman"/>
              </a:rPr>
              <a:t>(</a:t>
            </a:r>
            <a:r>
              <a:rPr sz="2100" spc="155" dirty="0">
                <a:latin typeface="Times New Roman"/>
                <a:cs typeface="Times New Roman"/>
              </a:rPr>
              <a:t>1</a:t>
            </a:r>
            <a:r>
              <a:rPr sz="2100" spc="25" dirty="0">
                <a:latin typeface="Symbol"/>
                <a:cs typeface="Symbol"/>
              </a:rPr>
              <a:t>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50" dirty="0">
                <a:latin typeface="Times New Roman"/>
                <a:cs typeface="Times New Roman"/>
              </a:rPr>
              <a:t>R</a:t>
            </a:r>
            <a:r>
              <a:rPr sz="2100" spc="1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4659" y="5667925"/>
            <a:ext cx="337820" cy="34047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2100" spc="90" dirty="0">
                <a:latin typeface="Times New Roman"/>
                <a:cs typeface="Times New Roman"/>
              </a:rPr>
              <a:t>2</a:t>
            </a:r>
            <a:r>
              <a:rPr sz="2100" i="1" spc="30" dirty="0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9971" y="6266327"/>
            <a:ext cx="105410" cy="212234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1926" y="6074819"/>
            <a:ext cx="992505" cy="34047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38085">
              <a:spcBef>
                <a:spcPts val="135"/>
              </a:spcBef>
            </a:pPr>
            <a:r>
              <a:rPr u="sng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baseline="33333" dirty="0">
                <a:latin typeface="Times New Roman"/>
                <a:cs typeface="Times New Roman"/>
              </a:rPr>
              <a:t> </a:t>
            </a:r>
            <a:r>
              <a:rPr spc="22" baseline="33333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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R</a:t>
            </a:r>
            <a:r>
              <a:rPr sz="2100" i="1" spc="-7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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6766" y="5858896"/>
            <a:ext cx="105410" cy="212234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3262" y="5667925"/>
            <a:ext cx="1011555" cy="34047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38085">
              <a:spcBef>
                <a:spcPts val="135"/>
              </a:spcBef>
            </a:pPr>
            <a:r>
              <a:rPr sz="2100" spc="25" dirty="0">
                <a:latin typeface="Times New Roman"/>
                <a:cs typeface="Times New Roman"/>
              </a:rPr>
              <a:t>0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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R</a:t>
            </a:r>
            <a:r>
              <a:rPr sz="2100" i="1" spc="-7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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u="sng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baseline="333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48082" y="3899951"/>
            <a:ext cx="396876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09" y="0"/>
                </a:lnTo>
              </a:path>
            </a:pathLst>
          </a:custGeom>
          <a:ln w="11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24577" y="4600926"/>
            <a:ext cx="979805" cy="0"/>
          </a:xfrm>
          <a:custGeom>
            <a:avLst/>
            <a:gdLst/>
            <a:ahLst/>
            <a:cxnLst/>
            <a:rect l="l" t="t" r="r" b="b"/>
            <a:pathLst>
              <a:path w="979804">
                <a:moveTo>
                  <a:pt x="0" y="0"/>
                </a:moveTo>
                <a:lnTo>
                  <a:pt x="979348" y="0"/>
                </a:lnTo>
              </a:path>
            </a:pathLst>
          </a:custGeom>
          <a:ln w="11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05284" y="4515579"/>
            <a:ext cx="217804" cy="36548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8085">
              <a:spcBef>
                <a:spcPts val="90"/>
              </a:spcBef>
            </a:pPr>
            <a:r>
              <a:rPr sz="2300" spc="-775" dirty="0">
                <a:latin typeface="Symbol"/>
                <a:cs typeface="Symbol"/>
              </a:rPr>
              <a:t></a:t>
            </a:r>
            <a:r>
              <a:rPr sz="3400" spc="-1162" baseline="-16049" dirty="0">
                <a:latin typeface="Symbol"/>
                <a:cs typeface="Symbol"/>
              </a:rPr>
              <a:t></a:t>
            </a:r>
            <a:endParaRPr sz="3400" baseline="-16049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30688" y="3478042"/>
            <a:ext cx="167005" cy="627094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5">
              <a:lnSpc>
                <a:spcPts val="2422"/>
              </a:lnSpc>
              <a:spcBef>
                <a:spcPts val="90"/>
              </a:spcBef>
            </a:pPr>
            <a:r>
              <a:rPr sz="2300" spc="-5" dirty="0">
                <a:latin typeface="Symbol"/>
                <a:cs typeface="Symbol"/>
              </a:rPr>
              <a:t></a:t>
            </a:r>
            <a:endParaRPr sz="2300">
              <a:latin typeface="Symbol"/>
              <a:cs typeface="Symbol"/>
            </a:endParaRPr>
          </a:p>
          <a:p>
            <a:pPr marL="12695">
              <a:lnSpc>
                <a:spcPts val="2422"/>
              </a:lnSpc>
            </a:pPr>
            <a:r>
              <a:rPr sz="2300" spc="-434" dirty="0">
                <a:latin typeface="Symbol"/>
                <a:cs typeface="Symbol"/>
              </a:rPr>
              <a:t>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01162" y="3989550"/>
            <a:ext cx="1121410" cy="36548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8085">
              <a:spcBef>
                <a:spcPts val="90"/>
              </a:spcBef>
            </a:pPr>
            <a:r>
              <a:rPr sz="2300" i="1" spc="44" dirty="0">
                <a:latin typeface="Times New Roman"/>
                <a:cs typeface="Times New Roman"/>
              </a:rPr>
              <a:t>R</a:t>
            </a:r>
            <a:r>
              <a:rPr sz="2300" spc="-5" dirty="0">
                <a:latin typeface="Times New Roman"/>
                <a:cs typeface="Times New Roman"/>
              </a:rPr>
              <a:t>(</a:t>
            </a:r>
            <a:r>
              <a:rPr sz="2300" spc="-34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X</a:t>
            </a:r>
            <a:r>
              <a:rPr sz="2300" i="1" spc="-204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3400" spc="-7" baseline="-9876" dirty="0">
                <a:latin typeface="Symbol"/>
                <a:cs typeface="Symbol"/>
              </a:rPr>
              <a:t></a:t>
            </a:r>
            <a:endParaRPr sz="3400" baseline="-9876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38096" y="4374925"/>
            <a:ext cx="1509204" cy="36548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5">
              <a:spcBef>
                <a:spcPts val="90"/>
              </a:spcBef>
            </a:pPr>
            <a:r>
              <a:rPr sz="2300" spc="-5" dirty="0">
                <a:latin typeface="Times New Roman"/>
                <a:cs typeface="Times New Roman"/>
              </a:rPr>
              <a:t>1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</a:t>
            </a:r>
            <a:r>
              <a:rPr sz="2300" spc="109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X</a:t>
            </a:r>
            <a:r>
              <a:rPr sz="2300" i="1" spc="2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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66730" y="3673365"/>
            <a:ext cx="1404370" cy="36548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5">
              <a:spcBef>
                <a:spcPts val="90"/>
              </a:spcBef>
            </a:pPr>
            <a:r>
              <a:rPr sz="2300" spc="-5" dirty="0">
                <a:latin typeface="Times New Roman"/>
                <a:cs typeface="Times New Roman"/>
              </a:rPr>
              <a:t>0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</a:t>
            </a:r>
            <a:r>
              <a:rPr sz="2300" spc="109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X</a:t>
            </a:r>
            <a:r>
              <a:rPr sz="2300" i="1" spc="2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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35413" y="4597535"/>
            <a:ext cx="168275" cy="36548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5">
              <a:spcBef>
                <a:spcPts val="90"/>
              </a:spcBef>
            </a:pPr>
            <a:r>
              <a:rPr sz="2300" spc="-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05284" y="4374925"/>
            <a:ext cx="506730" cy="36548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8085">
              <a:spcBef>
                <a:spcPts val="90"/>
              </a:spcBef>
            </a:pPr>
            <a:r>
              <a:rPr sz="3400" spc="-262" baseline="12345" dirty="0">
                <a:latin typeface="Symbol"/>
                <a:cs typeface="Symbol"/>
              </a:rPr>
              <a:t></a:t>
            </a:r>
            <a:r>
              <a:rPr sz="2300" spc="-174" dirty="0">
                <a:latin typeface="Times New Roman"/>
                <a:cs typeface="Times New Roman"/>
              </a:rPr>
              <a:t>1</a:t>
            </a:r>
            <a:r>
              <a:rPr sz="2300" spc="-174" dirty="0">
                <a:latin typeface="Symbol"/>
                <a:cs typeface="Symbol"/>
              </a:rPr>
              <a:t>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01049" y="3895964"/>
            <a:ext cx="1000125" cy="652743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278656">
              <a:lnSpc>
                <a:spcPts val="2528"/>
              </a:lnSpc>
              <a:spcBef>
                <a:spcPts val="90"/>
              </a:spcBef>
            </a:pPr>
            <a:r>
              <a:rPr sz="2300" spc="-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 marL="38085">
              <a:lnSpc>
                <a:spcPts val="2528"/>
              </a:lnSpc>
            </a:pPr>
            <a:r>
              <a:rPr sz="2300" spc="40" dirty="0">
                <a:latin typeface="Times New Roman"/>
                <a:cs typeface="Times New Roman"/>
              </a:rPr>
              <a:t>(</a:t>
            </a:r>
            <a:r>
              <a:rPr sz="2300" spc="-5" dirty="0">
                <a:latin typeface="Times New Roman"/>
                <a:cs typeface="Times New Roman"/>
              </a:rPr>
              <a:t>2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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X</a:t>
            </a:r>
            <a:r>
              <a:rPr sz="2300" i="1" spc="-200" dirty="0">
                <a:latin typeface="Times New Roman"/>
                <a:cs typeface="Times New Roman"/>
              </a:rPr>
              <a:t> </a:t>
            </a:r>
            <a:r>
              <a:rPr sz="2300" spc="95" dirty="0">
                <a:latin typeface="Times New Roman"/>
                <a:cs typeface="Times New Roman"/>
              </a:rPr>
              <a:t>)</a:t>
            </a:r>
            <a:r>
              <a:rPr sz="1900" spc="7" baseline="42735" dirty="0">
                <a:latin typeface="Times New Roman"/>
                <a:cs typeface="Times New Roman"/>
              </a:rPr>
              <a:t>2</a:t>
            </a:r>
            <a:endParaRPr sz="1900" baseline="4273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50773" y="3366448"/>
            <a:ext cx="391795" cy="360354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8085">
              <a:spcBef>
                <a:spcPts val="90"/>
              </a:spcBef>
            </a:pPr>
            <a:r>
              <a:rPr sz="3400" i="1" spc="-7" baseline="-24691" dirty="0">
                <a:latin typeface="Times New Roman"/>
                <a:cs typeface="Times New Roman"/>
              </a:rPr>
              <a:t>X</a:t>
            </a:r>
            <a:r>
              <a:rPr sz="3400" i="1" spc="-165" baseline="-24691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90676" y="388652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334" y="0"/>
                </a:lnTo>
              </a:path>
            </a:pathLst>
          </a:custGeom>
          <a:ln w="11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9135" y="4548632"/>
            <a:ext cx="838835" cy="0"/>
          </a:xfrm>
          <a:custGeom>
            <a:avLst/>
            <a:gdLst/>
            <a:ahLst/>
            <a:cxnLst/>
            <a:rect l="l" t="t" r="r" b="b"/>
            <a:pathLst>
              <a:path w="838835">
                <a:moveTo>
                  <a:pt x="0" y="0"/>
                </a:moveTo>
                <a:lnTo>
                  <a:pt x="838349" y="0"/>
                </a:lnTo>
              </a:path>
            </a:pathLst>
          </a:custGeom>
          <a:ln w="11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14601" y="4778911"/>
            <a:ext cx="315594" cy="343041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38085">
              <a:spcBef>
                <a:spcPts val="114"/>
              </a:spcBef>
            </a:pPr>
            <a:r>
              <a:rPr sz="2100" spc="-555" dirty="0">
                <a:latin typeface="Symbol"/>
                <a:cs typeface="Symbol"/>
              </a:rPr>
              <a:t></a:t>
            </a:r>
            <a:r>
              <a:rPr sz="3200" spc="-831" baseline="-15873" dirty="0">
                <a:latin typeface="Symbol"/>
                <a:cs typeface="Symbol"/>
              </a:rPr>
              <a:t></a:t>
            </a:r>
            <a:r>
              <a:rPr sz="3200" spc="-831" baseline="-2645" dirty="0">
                <a:latin typeface="Times New Roman"/>
                <a:cs typeface="Times New Roman"/>
              </a:rPr>
              <a:t>1</a:t>
            </a:r>
            <a:endParaRPr sz="3200" baseline="-264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14602" y="4334369"/>
            <a:ext cx="483871" cy="578999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38085">
              <a:lnSpc>
                <a:spcPts val="2160"/>
              </a:lnSpc>
              <a:spcBef>
                <a:spcPts val="114"/>
              </a:spcBef>
            </a:pPr>
            <a:r>
              <a:rPr sz="3200" spc="-225" baseline="6613" dirty="0">
                <a:latin typeface="Symbol"/>
                <a:cs typeface="Symbol"/>
              </a:rPr>
              <a:t></a:t>
            </a:r>
            <a:r>
              <a:rPr sz="2100" spc="-151" dirty="0">
                <a:latin typeface="Times New Roman"/>
                <a:cs typeface="Times New Roman"/>
              </a:rPr>
              <a:t>1</a:t>
            </a:r>
            <a:r>
              <a:rPr sz="2100" spc="-151" dirty="0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  <a:p>
            <a:pPr marL="38085">
              <a:lnSpc>
                <a:spcPts val="2160"/>
              </a:lnSpc>
            </a:pPr>
            <a:r>
              <a:rPr sz="2100" spc="-395" dirty="0">
                <a:latin typeface="Symbol"/>
                <a:cs typeface="Symbol"/>
              </a:rPr>
              <a:t>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14599" y="3751209"/>
            <a:ext cx="428625" cy="343041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38085">
              <a:spcBef>
                <a:spcPts val="114"/>
              </a:spcBef>
            </a:pPr>
            <a:r>
              <a:rPr sz="2100" spc="-395" dirty="0">
                <a:latin typeface="Symbol"/>
                <a:cs typeface="Symbol"/>
              </a:rPr>
              <a:t>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3200" spc="7" baseline="-27777" dirty="0">
                <a:latin typeface="Times New Roman"/>
                <a:cs typeface="Times New Roman"/>
              </a:rPr>
              <a:t>2</a:t>
            </a:r>
            <a:endParaRPr sz="3200" baseline="-27777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69296" y="4198759"/>
            <a:ext cx="939164" cy="939301"/>
          </a:xfrm>
          <a:prstGeom prst="rect">
            <a:avLst/>
          </a:prstGeom>
        </p:spPr>
        <p:txBody>
          <a:bodyPr vert="horz" wrap="square" lIns="0" tIns="150437" rIns="0" bIns="0" rtlCol="0">
            <a:spAutoFit/>
          </a:bodyPr>
          <a:lstStyle/>
          <a:p>
            <a:pPr marL="12695">
              <a:spcBef>
                <a:spcPts val="1185"/>
              </a:spcBef>
            </a:pPr>
            <a:r>
              <a:rPr sz="2100" spc="5" dirty="0">
                <a:latin typeface="Times New Roman"/>
                <a:cs typeface="Times New Roman"/>
              </a:rPr>
              <a:t>1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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2100" i="1" spc="-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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54589">
              <a:spcBef>
                <a:spcPts val="1090"/>
              </a:spcBef>
            </a:pP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2100" i="1" spc="-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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85375" y="4164836"/>
            <a:ext cx="861060" cy="337907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38085">
              <a:spcBef>
                <a:spcPts val="114"/>
              </a:spcBef>
            </a:pPr>
            <a:r>
              <a:rPr sz="2100" spc="55" dirty="0">
                <a:latin typeface="Times New Roman"/>
                <a:cs typeface="Times New Roman"/>
              </a:rPr>
              <a:t>(</a:t>
            </a:r>
            <a:r>
              <a:rPr sz="2100" spc="5" dirty="0">
                <a:latin typeface="Times New Roman"/>
                <a:cs typeface="Times New Roman"/>
              </a:rPr>
              <a:t>2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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i="1" spc="55" dirty="0">
                <a:latin typeface="Times New Roman"/>
                <a:cs typeface="Times New Roman"/>
              </a:rPr>
              <a:t>x</a:t>
            </a:r>
            <a:r>
              <a:rPr sz="2100" spc="105" dirty="0">
                <a:latin typeface="Times New Roman"/>
                <a:cs typeface="Times New Roman"/>
              </a:rPr>
              <a:t>)</a:t>
            </a:r>
            <a:r>
              <a:rPr spc="22" baseline="43981" dirty="0">
                <a:latin typeface="Times New Roman"/>
                <a:cs typeface="Times New Roman"/>
              </a:rPr>
              <a:t>2</a:t>
            </a:r>
            <a:endParaRPr baseline="43981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14598" y="3215536"/>
            <a:ext cx="460375" cy="630299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38085">
              <a:lnSpc>
                <a:spcPts val="2390"/>
              </a:lnSpc>
              <a:spcBef>
                <a:spcPts val="114"/>
              </a:spcBef>
            </a:pPr>
            <a:r>
              <a:rPr sz="3200" spc="-7" baseline="-3968" dirty="0">
                <a:latin typeface="Symbol"/>
                <a:cs typeface="Symbol"/>
              </a:rPr>
              <a:t></a:t>
            </a:r>
            <a:r>
              <a:rPr sz="2100" spc="-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38085">
              <a:lnSpc>
                <a:spcPts val="2390"/>
              </a:lnSpc>
            </a:pPr>
            <a:r>
              <a:rPr sz="3200" spc="-592" baseline="1322" dirty="0">
                <a:latin typeface="Symbol"/>
                <a:cs typeface="Symbol"/>
              </a:rPr>
              <a:t></a:t>
            </a:r>
            <a:r>
              <a:rPr sz="3200" spc="-367" baseline="1322" dirty="0">
                <a:latin typeface="Times New Roman"/>
                <a:cs typeface="Times New Roman"/>
              </a:rPr>
              <a:t> </a:t>
            </a:r>
            <a:r>
              <a:rPr sz="2100" i="1" spc="135" dirty="0">
                <a:latin typeface="Times New Roman"/>
                <a:cs typeface="Times New Roman"/>
              </a:rPr>
              <a:t>x</a:t>
            </a:r>
            <a:r>
              <a:rPr spc="22" baseline="43981" dirty="0">
                <a:latin typeface="Times New Roman"/>
                <a:cs typeface="Times New Roman"/>
              </a:rPr>
              <a:t>2</a:t>
            </a:r>
            <a:endParaRPr baseline="43981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27015" y="4000266"/>
            <a:ext cx="996950" cy="343041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38085">
              <a:spcBef>
                <a:spcPts val="114"/>
              </a:spcBef>
            </a:pPr>
            <a:r>
              <a:rPr sz="2100" i="1" spc="10" dirty="0">
                <a:latin typeface="Times New Roman"/>
                <a:cs typeface="Times New Roman"/>
              </a:rPr>
              <a:t>F</a:t>
            </a:r>
            <a:r>
              <a:rPr sz="2100" i="1" spc="-304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(</a:t>
            </a:r>
            <a:r>
              <a:rPr sz="2100" i="1" spc="55" dirty="0">
                <a:latin typeface="Times New Roman"/>
                <a:cs typeface="Times New Roman"/>
              </a:rPr>
              <a:t>x</a:t>
            </a:r>
            <a:r>
              <a:rPr sz="2100" spc="5" dirty="0">
                <a:latin typeface="Times New Roman"/>
                <a:cs typeface="Times New Roman"/>
              </a:rPr>
              <a:t>)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3200" spc="7" baseline="-9259" dirty="0">
                <a:latin typeface="Symbol"/>
                <a:cs typeface="Symbol"/>
              </a:rPr>
              <a:t></a:t>
            </a:r>
            <a:endParaRPr sz="3200" baseline="-9259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94194" y="3081577"/>
            <a:ext cx="930911" cy="937377"/>
          </a:xfrm>
          <a:prstGeom prst="rect">
            <a:avLst/>
          </a:prstGeom>
        </p:spPr>
        <p:txBody>
          <a:bodyPr vert="horz" wrap="square" lIns="0" tIns="148531" rIns="0" bIns="0" rtlCol="0">
            <a:spAutoFit/>
          </a:bodyPr>
          <a:lstStyle/>
          <a:p>
            <a:pPr marL="29198">
              <a:spcBef>
                <a:spcPts val="1170"/>
              </a:spcBef>
            </a:pP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2100" i="1" spc="-8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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12695">
              <a:spcBef>
                <a:spcPts val="1075"/>
              </a:spcBef>
            </a:pPr>
            <a:r>
              <a:rPr sz="2100" spc="5" dirty="0">
                <a:latin typeface="Times New Roman"/>
                <a:cs typeface="Times New Roman"/>
              </a:rPr>
              <a:t>0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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2100" i="1" spc="-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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52959" y="4544765"/>
            <a:ext cx="160020" cy="337907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12695">
              <a:spcBef>
                <a:spcPts val="114"/>
              </a:spcBef>
            </a:pPr>
            <a:r>
              <a:rPr sz="2100" spc="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65660" y="3805134"/>
            <a:ext cx="586105" cy="802005"/>
            <a:chOff x="5065656" y="3805132"/>
            <a:chExt cx="586105" cy="802005"/>
          </a:xfrm>
        </p:grpSpPr>
        <p:sp>
          <p:nvSpPr>
            <p:cNvPr id="46" name="object 46"/>
            <p:cNvSpPr/>
            <p:nvPr/>
          </p:nvSpPr>
          <p:spPr>
            <a:xfrm>
              <a:off x="5070419" y="3809894"/>
              <a:ext cx="576580" cy="792480"/>
            </a:xfrm>
            <a:custGeom>
              <a:avLst/>
              <a:gdLst/>
              <a:ahLst/>
              <a:cxnLst/>
              <a:rect l="l" t="t" r="r" b="b"/>
              <a:pathLst>
                <a:path w="576579" h="792479">
                  <a:moveTo>
                    <a:pt x="432197" y="0"/>
                  </a:moveTo>
                  <a:lnTo>
                    <a:pt x="432197" y="198041"/>
                  </a:lnTo>
                  <a:lnTo>
                    <a:pt x="0" y="198041"/>
                  </a:lnTo>
                  <a:lnTo>
                    <a:pt x="0" y="594122"/>
                  </a:lnTo>
                  <a:lnTo>
                    <a:pt x="432197" y="594122"/>
                  </a:lnTo>
                  <a:lnTo>
                    <a:pt x="432197" y="792162"/>
                  </a:lnTo>
                  <a:lnTo>
                    <a:pt x="576261" y="396081"/>
                  </a:lnTo>
                  <a:lnTo>
                    <a:pt x="432197" y="0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70419" y="3809894"/>
              <a:ext cx="576580" cy="792480"/>
            </a:xfrm>
            <a:custGeom>
              <a:avLst/>
              <a:gdLst/>
              <a:ahLst/>
              <a:cxnLst/>
              <a:rect l="l" t="t" r="r" b="b"/>
              <a:pathLst>
                <a:path w="576579" h="792479">
                  <a:moveTo>
                    <a:pt x="0" y="198041"/>
                  </a:moveTo>
                  <a:lnTo>
                    <a:pt x="432196" y="198041"/>
                  </a:lnTo>
                  <a:lnTo>
                    <a:pt x="432196" y="0"/>
                  </a:lnTo>
                  <a:lnTo>
                    <a:pt x="576261" y="396080"/>
                  </a:lnTo>
                  <a:lnTo>
                    <a:pt x="432196" y="792161"/>
                  </a:lnTo>
                  <a:lnTo>
                    <a:pt x="432196" y="594121"/>
                  </a:lnTo>
                  <a:lnTo>
                    <a:pt x="0" y="594121"/>
                  </a:lnTo>
                  <a:lnTo>
                    <a:pt x="0" y="19804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2293" y="1440752"/>
            <a:ext cx="3008103" cy="1745815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4832321" y="4837009"/>
            <a:ext cx="3669029" cy="1525905"/>
            <a:chOff x="4832317" y="4837005"/>
            <a:chExt cx="3669029" cy="1525905"/>
          </a:xfrm>
        </p:grpSpPr>
        <p:sp>
          <p:nvSpPr>
            <p:cNvPr id="50" name="object 50"/>
            <p:cNvSpPr/>
            <p:nvPr/>
          </p:nvSpPr>
          <p:spPr>
            <a:xfrm>
              <a:off x="4845016" y="4849704"/>
              <a:ext cx="3643629" cy="1500505"/>
            </a:xfrm>
            <a:custGeom>
              <a:avLst/>
              <a:gdLst/>
              <a:ahLst/>
              <a:cxnLst/>
              <a:rect l="l" t="t" r="r" b="b"/>
              <a:pathLst>
                <a:path w="3643629" h="1500504">
                  <a:moveTo>
                    <a:pt x="3643337" y="0"/>
                  </a:moveTo>
                  <a:lnTo>
                    <a:pt x="3424834" y="0"/>
                  </a:lnTo>
                  <a:lnTo>
                    <a:pt x="3424834" y="678080"/>
                  </a:lnTo>
                  <a:lnTo>
                    <a:pt x="3422265" y="725787"/>
                  </a:lnTo>
                  <a:lnTo>
                    <a:pt x="3414735" y="772006"/>
                  </a:lnTo>
                  <a:lnTo>
                    <a:pt x="3402513" y="816469"/>
                  </a:lnTo>
                  <a:lnTo>
                    <a:pt x="3385864" y="858911"/>
                  </a:lnTo>
                  <a:lnTo>
                    <a:pt x="3365057" y="899063"/>
                  </a:lnTo>
                  <a:lnTo>
                    <a:pt x="3340358" y="936659"/>
                  </a:lnTo>
                  <a:lnTo>
                    <a:pt x="3312033" y="971431"/>
                  </a:lnTo>
                  <a:lnTo>
                    <a:pt x="3280352" y="1003113"/>
                  </a:lnTo>
                  <a:lnTo>
                    <a:pt x="3245579" y="1031437"/>
                  </a:lnTo>
                  <a:lnTo>
                    <a:pt x="3207984" y="1056136"/>
                  </a:lnTo>
                  <a:lnTo>
                    <a:pt x="3167832" y="1076943"/>
                  </a:lnTo>
                  <a:lnTo>
                    <a:pt x="3125390" y="1093592"/>
                  </a:lnTo>
                  <a:lnTo>
                    <a:pt x="3080927" y="1105814"/>
                  </a:lnTo>
                  <a:lnTo>
                    <a:pt x="3034708" y="1113344"/>
                  </a:lnTo>
                  <a:lnTo>
                    <a:pt x="2987001" y="1115913"/>
                  </a:lnTo>
                  <a:lnTo>
                    <a:pt x="583772" y="1115913"/>
                  </a:lnTo>
                  <a:lnTo>
                    <a:pt x="583772" y="950133"/>
                  </a:lnTo>
                  <a:lnTo>
                    <a:pt x="0" y="1225165"/>
                  </a:lnTo>
                  <a:lnTo>
                    <a:pt x="583772" y="1500196"/>
                  </a:lnTo>
                  <a:lnTo>
                    <a:pt x="583772" y="1334416"/>
                  </a:lnTo>
                  <a:lnTo>
                    <a:pt x="2987001" y="1334416"/>
                  </a:lnTo>
                  <a:lnTo>
                    <a:pt x="3035985" y="1332616"/>
                  </a:lnTo>
                  <a:lnTo>
                    <a:pt x="3083990" y="1327300"/>
                  </a:lnTo>
                  <a:lnTo>
                    <a:pt x="3130891" y="1318595"/>
                  </a:lnTo>
                  <a:lnTo>
                    <a:pt x="3176560" y="1306628"/>
                  </a:lnTo>
                  <a:lnTo>
                    <a:pt x="3220871" y="1291526"/>
                  </a:lnTo>
                  <a:lnTo>
                    <a:pt x="3263696" y="1273415"/>
                  </a:lnTo>
                  <a:lnTo>
                    <a:pt x="3304909" y="1252423"/>
                  </a:lnTo>
                  <a:lnTo>
                    <a:pt x="3344383" y="1228677"/>
                  </a:lnTo>
                  <a:lnTo>
                    <a:pt x="3381991" y="1202303"/>
                  </a:lnTo>
                  <a:lnTo>
                    <a:pt x="3417606" y="1173428"/>
                  </a:lnTo>
                  <a:lnTo>
                    <a:pt x="3451101" y="1142180"/>
                  </a:lnTo>
                  <a:lnTo>
                    <a:pt x="3482349" y="1108685"/>
                  </a:lnTo>
                  <a:lnTo>
                    <a:pt x="3511224" y="1073070"/>
                  </a:lnTo>
                  <a:lnTo>
                    <a:pt x="3537598" y="1035462"/>
                  </a:lnTo>
                  <a:lnTo>
                    <a:pt x="3561344" y="995988"/>
                  </a:lnTo>
                  <a:lnTo>
                    <a:pt x="3582336" y="954775"/>
                  </a:lnTo>
                  <a:lnTo>
                    <a:pt x="3600446" y="911950"/>
                  </a:lnTo>
                  <a:lnTo>
                    <a:pt x="3615549" y="867639"/>
                  </a:lnTo>
                  <a:lnTo>
                    <a:pt x="3627516" y="821970"/>
                  </a:lnTo>
                  <a:lnTo>
                    <a:pt x="3636221" y="775069"/>
                  </a:lnTo>
                  <a:lnTo>
                    <a:pt x="3641537" y="727064"/>
                  </a:lnTo>
                  <a:lnTo>
                    <a:pt x="3643337" y="678080"/>
                  </a:lnTo>
                  <a:lnTo>
                    <a:pt x="3643337" y="0"/>
                  </a:lnTo>
                  <a:close/>
                </a:path>
              </a:pathLst>
            </a:custGeom>
            <a:solidFill>
              <a:srgbClr val="FF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45017" y="4849705"/>
              <a:ext cx="3643629" cy="1500505"/>
            </a:xfrm>
            <a:custGeom>
              <a:avLst/>
              <a:gdLst/>
              <a:ahLst/>
              <a:cxnLst/>
              <a:rect l="l" t="t" r="r" b="b"/>
              <a:pathLst>
                <a:path w="3643629" h="1500504">
                  <a:moveTo>
                    <a:pt x="3643337" y="0"/>
                  </a:moveTo>
                  <a:lnTo>
                    <a:pt x="3643337" y="678080"/>
                  </a:lnTo>
                  <a:lnTo>
                    <a:pt x="3641536" y="727064"/>
                  </a:lnTo>
                  <a:lnTo>
                    <a:pt x="3636220" y="775069"/>
                  </a:lnTo>
                  <a:lnTo>
                    <a:pt x="3627515" y="821970"/>
                  </a:lnTo>
                  <a:lnTo>
                    <a:pt x="3615548" y="867639"/>
                  </a:lnTo>
                  <a:lnTo>
                    <a:pt x="3600446" y="911950"/>
                  </a:lnTo>
                  <a:lnTo>
                    <a:pt x="3582335" y="954775"/>
                  </a:lnTo>
                  <a:lnTo>
                    <a:pt x="3561343" y="995988"/>
                  </a:lnTo>
                  <a:lnTo>
                    <a:pt x="3537597" y="1035462"/>
                  </a:lnTo>
                  <a:lnTo>
                    <a:pt x="3511223" y="1073070"/>
                  </a:lnTo>
                  <a:lnTo>
                    <a:pt x="3482348" y="1108685"/>
                  </a:lnTo>
                  <a:lnTo>
                    <a:pt x="3451100" y="1142180"/>
                  </a:lnTo>
                  <a:lnTo>
                    <a:pt x="3417605" y="1173428"/>
                  </a:lnTo>
                  <a:lnTo>
                    <a:pt x="3381990" y="1202303"/>
                  </a:lnTo>
                  <a:lnTo>
                    <a:pt x="3344382" y="1228676"/>
                  </a:lnTo>
                  <a:lnTo>
                    <a:pt x="3304908" y="1252423"/>
                  </a:lnTo>
                  <a:lnTo>
                    <a:pt x="3263695" y="1273415"/>
                  </a:lnTo>
                  <a:lnTo>
                    <a:pt x="3220870" y="1291525"/>
                  </a:lnTo>
                  <a:lnTo>
                    <a:pt x="3176559" y="1306628"/>
                  </a:lnTo>
                  <a:lnTo>
                    <a:pt x="3130890" y="1318595"/>
                  </a:lnTo>
                  <a:lnTo>
                    <a:pt x="3083989" y="1327300"/>
                  </a:lnTo>
                  <a:lnTo>
                    <a:pt x="3035984" y="1332616"/>
                  </a:lnTo>
                  <a:lnTo>
                    <a:pt x="2987001" y="1334416"/>
                  </a:lnTo>
                  <a:lnTo>
                    <a:pt x="583770" y="1334416"/>
                  </a:lnTo>
                  <a:lnTo>
                    <a:pt x="583770" y="1500195"/>
                  </a:lnTo>
                  <a:lnTo>
                    <a:pt x="0" y="1225164"/>
                  </a:lnTo>
                  <a:lnTo>
                    <a:pt x="583770" y="950133"/>
                  </a:lnTo>
                  <a:lnTo>
                    <a:pt x="583770" y="1115912"/>
                  </a:lnTo>
                  <a:lnTo>
                    <a:pt x="2987001" y="1115912"/>
                  </a:lnTo>
                  <a:lnTo>
                    <a:pt x="3034707" y="1113343"/>
                  </a:lnTo>
                  <a:lnTo>
                    <a:pt x="3080926" y="1105814"/>
                  </a:lnTo>
                  <a:lnTo>
                    <a:pt x="3125389" y="1093591"/>
                  </a:lnTo>
                  <a:lnTo>
                    <a:pt x="3167831" y="1076943"/>
                  </a:lnTo>
                  <a:lnTo>
                    <a:pt x="3207983" y="1056135"/>
                  </a:lnTo>
                  <a:lnTo>
                    <a:pt x="3245579" y="1031436"/>
                  </a:lnTo>
                  <a:lnTo>
                    <a:pt x="3280351" y="1003112"/>
                  </a:lnTo>
                  <a:lnTo>
                    <a:pt x="3312033" y="971430"/>
                  </a:lnTo>
                  <a:lnTo>
                    <a:pt x="3340357" y="936658"/>
                  </a:lnTo>
                  <a:lnTo>
                    <a:pt x="3365056" y="899063"/>
                  </a:lnTo>
                  <a:lnTo>
                    <a:pt x="3385863" y="858910"/>
                  </a:lnTo>
                  <a:lnTo>
                    <a:pt x="3402512" y="816469"/>
                  </a:lnTo>
                  <a:lnTo>
                    <a:pt x="3414734" y="772006"/>
                  </a:lnTo>
                  <a:lnTo>
                    <a:pt x="3422264" y="725787"/>
                  </a:lnTo>
                  <a:lnTo>
                    <a:pt x="3424833" y="678080"/>
                  </a:lnTo>
                  <a:lnTo>
                    <a:pt x="3424833" y="0"/>
                  </a:lnTo>
                  <a:lnTo>
                    <a:pt x="3643337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8159114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dirty="0"/>
              <a:t> </a:t>
            </a:r>
            <a:r>
              <a:rPr spc="-5" dirty="0"/>
              <a:t>Empirical</a:t>
            </a:r>
            <a:r>
              <a:rPr dirty="0"/>
              <a:t> </a:t>
            </a:r>
            <a:r>
              <a:rPr spc="-5" dirty="0"/>
              <a:t>Continuous</a:t>
            </a:r>
            <a:r>
              <a:rPr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2" y="1363231"/>
            <a:ext cx="8159114" cy="183896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indent="-342768">
              <a:spcBef>
                <a:spcPts val="10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When </a:t>
            </a:r>
            <a:r>
              <a:rPr sz="2200" spc="-5" dirty="0">
                <a:latin typeface="Verdana"/>
                <a:cs typeface="Verdana"/>
              </a:rPr>
              <a:t>theoretical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r>
              <a:rPr sz="2200" dirty="0">
                <a:latin typeface="Verdana"/>
                <a:cs typeface="Verdana"/>
              </a:rPr>
              <a:t> are </a:t>
            </a:r>
            <a:r>
              <a:rPr sz="2200" spc="-5" dirty="0">
                <a:latin typeface="Verdana"/>
                <a:cs typeface="Verdana"/>
              </a:rPr>
              <a:t>not applicable</a:t>
            </a:r>
            <a:endParaRPr sz="2200">
              <a:latin typeface="Verdana"/>
              <a:cs typeface="Verdana"/>
            </a:endParaRPr>
          </a:p>
          <a:p>
            <a:pPr marL="355462" indent="-342768">
              <a:spcBef>
                <a:spcPts val="484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To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collect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empirical data: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515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Resample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observed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data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0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Interpolate between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observed data points to </a:t>
            </a:r>
            <a:r>
              <a:rPr sz="2100" dirty="0">
                <a:latin typeface="Verdana"/>
                <a:cs typeface="Verdana"/>
              </a:rPr>
              <a:t>fill in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gaps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charset="0"/>
              </a:defRPr>
            </a:lvl1pPr>
            <a:lvl2pPr marL="847178" indent="-325837">
              <a:defRPr sz="1800">
                <a:solidFill>
                  <a:schemeClr val="tx1"/>
                </a:solidFill>
                <a:latin typeface="Arial" charset="0"/>
              </a:defRPr>
            </a:lvl2pPr>
            <a:lvl3pPr marL="1303351" indent="-260669">
              <a:defRPr sz="1800">
                <a:solidFill>
                  <a:schemeClr val="tx1"/>
                </a:solidFill>
                <a:latin typeface="Arial" charset="0"/>
              </a:defRPr>
            </a:lvl3pPr>
            <a:lvl4pPr marL="1824690" indent="-260669">
              <a:defRPr sz="1800">
                <a:solidFill>
                  <a:schemeClr val="tx1"/>
                </a:solidFill>
                <a:latin typeface="Arial" charset="0"/>
              </a:defRPr>
            </a:lvl4pPr>
            <a:lvl5pPr marL="2346031" indent="-260669">
              <a:defRPr sz="1800">
                <a:solidFill>
                  <a:schemeClr val="tx1"/>
                </a:solidFill>
                <a:latin typeface="Arial" charset="0"/>
              </a:defRPr>
            </a:lvl5pPr>
            <a:lvl6pPr marL="2867372" indent="-26066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6pPr>
            <a:lvl7pPr marL="3388711" indent="-26066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7pPr>
            <a:lvl8pPr marL="3910052" indent="-26066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8pPr>
            <a:lvl9pPr marL="4431391" indent="-26066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C01211D-4996-47A2-A73D-86D25CCFE20B}" type="slidenum">
              <a:rPr lang="en-US" sz="1400">
                <a:solidFill>
                  <a:srgbClr val="000000"/>
                </a:solidFill>
                <a:latin typeface="Arial Black" pitchFamily="34" charset="0"/>
              </a:rPr>
              <a:pPr/>
              <a:t>19</a:t>
            </a:fld>
            <a:endParaRPr lang="en-US" sz="140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Empirical Continuous Dist’n</a:t>
            </a:r>
            <a:r>
              <a:rPr lang="en-US" sz="3200"/>
              <a:t> 	</a:t>
            </a:r>
            <a:r>
              <a:rPr lang="en-US" sz="2500">
                <a:solidFill>
                  <a:schemeClr val="bg2"/>
                </a:solidFill>
              </a:rPr>
              <a:t>[Inverse-transform]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670" y="1595261"/>
            <a:ext cx="9802283" cy="5373511"/>
          </a:xfrm>
        </p:spPr>
        <p:txBody>
          <a:bodyPr/>
          <a:lstStyle/>
          <a:p>
            <a:pPr eaLnBrk="1" hangingPunct="1"/>
            <a:r>
              <a:rPr lang="en-US" sz="2300"/>
              <a:t>When theoretical distribution is not applicable</a:t>
            </a:r>
          </a:p>
          <a:p>
            <a:pPr eaLnBrk="1" hangingPunct="1"/>
            <a:r>
              <a:rPr lang="en-US" sz="2300"/>
              <a:t>To collect empirical data: </a:t>
            </a:r>
          </a:p>
          <a:p>
            <a:pPr lvl="1" eaLnBrk="1" hangingPunct="1"/>
            <a:r>
              <a:rPr lang="en-US" sz="2100"/>
              <a:t>Resample the observed data (i.e. use the data for the distribution)</a:t>
            </a:r>
          </a:p>
          <a:p>
            <a:pPr lvl="1" eaLnBrk="1" hangingPunct="1"/>
            <a:r>
              <a:rPr lang="en-US" sz="2100"/>
              <a:t>Interpolate between observed data points to fill in the gaps</a:t>
            </a:r>
          </a:p>
          <a:p>
            <a:pPr eaLnBrk="1" hangingPunct="1"/>
            <a:r>
              <a:rPr lang="en-US" sz="2300"/>
              <a:t>For a small sample set (size </a:t>
            </a:r>
            <a:r>
              <a:rPr lang="en-US" sz="2300" i="1"/>
              <a:t>n</a:t>
            </a:r>
            <a:r>
              <a:rPr lang="en-US" sz="2300"/>
              <a:t>):</a:t>
            </a:r>
          </a:p>
          <a:p>
            <a:pPr lvl="1" eaLnBrk="1" hangingPunct="1"/>
            <a:r>
              <a:rPr lang="en-US" sz="2100"/>
              <a:t>Arrange the data from smallest to largest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100"/>
          </a:p>
          <a:p>
            <a:pPr lvl="1" eaLnBrk="1" hangingPunct="1">
              <a:buFont typeface="Wingdings" pitchFamily="2" charset="2"/>
              <a:buNone/>
            </a:pPr>
            <a:endParaRPr lang="en-US" sz="2100"/>
          </a:p>
          <a:p>
            <a:pPr lvl="1" eaLnBrk="1" hangingPunct="1"/>
            <a:r>
              <a:rPr lang="en-US" sz="2100"/>
              <a:t>Assign the probability 1/n to each interval </a:t>
            </a:r>
          </a:p>
          <a:p>
            <a:pPr lvl="1" eaLnBrk="1" hangingPunct="1"/>
            <a:endParaRPr lang="en-US" sz="2100">
              <a:solidFill>
                <a:srgbClr val="FF0000"/>
              </a:solidFill>
            </a:endParaRPr>
          </a:p>
          <a:p>
            <a:pPr lvl="1" eaLnBrk="1" hangingPunct="1"/>
            <a:endParaRPr lang="en-US" sz="2100">
              <a:solidFill>
                <a:srgbClr val="FF0000"/>
              </a:solidFill>
            </a:endParaRPr>
          </a:p>
          <a:p>
            <a:pPr lvl="1" eaLnBrk="1" hangingPunct="1"/>
            <a:endParaRPr lang="en-US" sz="210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100"/>
              <a:t>		 where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100"/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118910" y="4030134"/>
          <a:ext cx="2316903" cy="432050"/>
        </p:xfrm>
        <a:graphic>
          <a:graphicData uri="http://schemas.openxmlformats.org/presentationml/2006/ole">
            <p:oleObj spid="_x0000_s2050" name="Equation" r:id="rId4" imgW="1218671" imgH="241195" progId="Equation.3">
              <p:embed/>
            </p:oleObj>
          </a:graphicData>
        </a:graphic>
      </p:graphicFrame>
      <p:graphicFrame>
        <p:nvGraphicFramePr>
          <p:cNvPr id="12294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6416040" y="4533900"/>
          <a:ext cx="1834215" cy="482776"/>
        </p:xfrm>
        <a:graphic>
          <a:graphicData uri="http://schemas.openxmlformats.org/presentationml/2006/ole">
            <p:oleObj spid="_x0000_s2051" name="Equation" r:id="rId5" imgW="863225" imgH="241195" progId="Equation.3">
              <p:embed/>
            </p:oleObj>
          </a:graphicData>
        </a:graphic>
      </p:graphicFrame>
      <p:graphicFrame>
        <p:nvGraphicFramePr>
          <p:cNvPr id="12295" name="Object 10"/>
          <p:cNvGraphicFramePr>
            <a:graphicFrameLocks noChangeAspect="1"/>
          </p:cNvGraphicFramePr>
          <p:nvPr/>
        </p:nvGraphicFramePr>
        <p:xfrm>
          <a:off x="2406015" y="5121629"/>
          <a:ext cx="4366472" cy="818621"/>
        </p:xfrm>
        <a:graphic>
          <a:graphicData uri="http://schemas.openxmlformats.org/presentationml/2006/ole">
            <p:oleObj spid="_x0000_s2052" name="Equation" r:id="rId6" imgW="2171700" imgH="431800" progId="Equation.3">
              <p:embed/>
            </p:oleObj>
          </a:graphicData>
        </a:graphic>
      </p:graphicFrame>
      <p:graphicFrame>
        <p:nvGraphicFramePr>
          <p:cNvPr id="12296" name="Object 11"/>
          <p:cNvGraphicFramePr>
            <a:graphicFrameLocks noChangeAspect="1"/>
          </p:cNvGraphicFramePr>
          <p:nvPr/>
        </p:nvGraphicFramePr>
        <p:xfrm>
          <a:off x="2762463" y="6045200"/>
          <a:ext cx="3029797" cy="645452"/>
        </p:xfrm>
        <a:graphic>
          <a:graphicData uri="http://schemas.openxmlformats.org/presentationml/2006/ole">
            <p:oleObj spid="_x0000_s2053" name="Equation" r:id="rId7" imgW="1968500" imgH="44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127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699022"/>
            <a:ext cx="2639088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Co</a:t>
            </a:r>
            <a:r>
              <a:rPr dirty="0"/>
              <a:t>n</a:t>
            </a:r>
            <a:r>
              <a:rPr spc="-5" dirty="0"/>
              <a:t>te</a:t>
            </a:r>
            <a:r>
              <a:rPr dirty="0"/>
              <a:t>n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4302" y="2406650"/>
            <a:ext cx="4916805" cy="116954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indent="-342768">
              <a:spcBef>
                <a:spcPts val="10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Inverse-transform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Technique</a:t>
            </a:r>
            <a:endParaRPr sz="2200" dirty="0">
              <a:latin typeface="Verdana"/>
              <a:cs typeface="Verdana"/>
            </a:endParaRPr>
          </a:p>
          <a:p>
            <a:pPr marL="355462" indent="-342768">
              <a:spcBef>
                <a:spcPts val="484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Acceptance-Rejection Technique</a:t>
            </a:r>
            <a:endParaRPr sz="2200" dirty="0">
              <a:latin typeface="Verdana"/>
              <a:cs typeface="Verdana"/>
            </a:endParaRPr>
          </a:p>
          <a:p>
            <a:pPr marL="355462" indent="-342768">
              <a:spcBef>
                <a:spcPts val="56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Special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Properties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8078656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dirty="0"/>
              <a:t> </a:t>
            </a:r>
            <a:r>
              <a:rPr spc="-5" dirty="0"/>
              <a:t>Empirical</a:t>
            </a:r>
            <a:r>
              <a:rPr dirty="0"/>
              <a:t> </a:t>
            </a:r>
            <a:r>
              <a:rPr spc="-5" dirty="0"/>
              <a:t>Continuous</a:t>
            </a:r>
            <a:r>
              <a:rPr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12" y="1316939"/>
            <a:ext cx="4869815" cy="1806240"/>
          </a:xfrm>
          <a:prstGeom prst="rect">
            <a:avLst/>
          </a:prstGeom>
        </p:spPr>
        <p:txBody>
          <a:bodyPr vert="horz" wrap="square" lIns="0" tIns="59032" rIns="0" bIns="0" rtlCol="0">
            <a:spAutoFit/>
          </a:bodyPr>
          <a:lstStyle/>
          <a:p>
            <a:pPr marL="380851" indent="-342768">
              <a:spcBef>
                <a:spcPts val="464"/>
              </a:spcBef>
              <a:buClr>
                <a:srgbClr val="003366"/>
              </a:buClr>
              <a:buSzPct val="119444"/>
              <a:buChar char="•"/>
              <a:tabLst>
                <a:tab pos="380217" algn="l"/>
                <a:tab pos="380851" algn="l"/>
              </a:tabLst>
            </a:pPr>
            <a:r>
              <a:rPr spc="-5" dirty="0">
                <a:latin typeface="Verdana"/>
                <a:cs typeface="Verdana"/>
              </a:rPr>
              <a:t>For </a:t>
            </a:r>
            <a:r>
              <a:rPr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small sample set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(size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Verdana"/>
                <a:cs typeface="Verdana"/>
              </a:rPr>
              <a:t>):</a:t>
            </a:r>
            <a:endParaRPr>
              <a:latin typeface="Verdana"/>
              <a:cs typeface="Verdana"/>
            </a:endParaRPr>
          </a:p>
          <a:p>
            <a:pPr marL="574451" lvl="1" indent="-180904">
              <a:spcBef>
                <a:spcPts val="32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1600" spc="-5" dirty="0">
                <a:latin typeface="Verdana"/>
                <a:cs typeface="Verdana"/>
              </a:rPr>
              <a:t>Arrange 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 from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smallest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largest</a:t>
            </a:r>
            <a:endParaRPr sz="1600">
              <a:latin typeface="Verdana"/>
              <a:cs typeface="Verdana"/>
            </a:endParaRPr>
          </a:p>
          <a:p>
            <a:pPr marR="203756" algn="ctr">
              <a:spcBef>
                <a:spcPts val="1330"/>
              </a:spcBef>
            </a:pPr>
            <a:r>
              <a:rPr sz="3000" spc="187" baseline="13888" dirty="0">
                <a:latin typeface="Times New Roman"/>
                <a:cs typeface="Times New Roman"/>
              </a:rPr>
              <a:t>x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1</a:t>
            </a:r>
            <a:r>
              <a:rPr sz="1100" spc="-5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3000" spc="-22" baseline="13888" dirty="0">
                <a:latin typeface="Symbol"/>
                <a:cs typeface="Symbol"/>
              </a:rPr>
              <a:t></a:t>
            </a:r>
            <a:r>
              <a:rPr sz="3000" spc="-157" baseline="13888" dirty="0">
                <a:latin typeface="Times New Roman"/>
                <a:cs typeface="Times New Roman"/>
              </a:rPr>
              <a:t> </a:t>
            </a:r>
            <a:r>
              <a:rPr sz="3000" spc="-22" baseline="13888" dirty="0">
                <a:latin typeface="Times New Roman"/>
                <a:cs typeface="Times New Roman"/>
              </a:rPr>
              <a:t>x</a:t>
            </a:r>
            <a:r>
              <a:rPr sz="3000" spc="-509" baseline="13888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2</a:t>
            </a:r>
            <a:r>
              <a:rPr sz="1100" spc="-5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3000" spc="277" baseline="13888" dirty="0">
                <a:latin typeface="Symbol"/>
                <a:cs typeface="Symbol"/>
              </a:rPr>
              <a:t></a:t>
            </a:r>
            <a:r>
              <a:rPr sz="3000" spc="202" baseline="13888" dirty="0">
                <a:latin typeface="Symbol"/>
                <a:cs typeface="Symbol"/>
              </a:rPr>
              <a:t></a:t>
            </a:r>
            <a:r>
              <a:rPr sz="3000" spc="-22" baseline="13888" dirty="0">
                <a:latin typeface="Symbol"/>
                <a:cs typeface="Symbol"/>
              </a:rPr>
              <a:t></a:t>
            </a:r>
            <a:r>
              <a:rPr sz="3000" spc="-157" baseline="13888" dirty="0">
                <a:latin typeface="Times New Roman"/>
                <a:cs typeface="Times New Roman"/>
              </a:rPr>
              <a:t> </a:t>
            </a:r>
            <a:r>
              <a:rPr sz="3000" spc="-22" baseline="13888" dirty="0">
                <a:latin typeface="Times New Roman"/>
                <a:cs typeface="Times New Roman"/>
              </a:rPr>
              <a:t>x</a:t>
            </a:r>
            <a:r>
              <a:rPr sz="3000" spc="-502" baseline="13888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574451" lvl="1" indent="-180904">
              <a:spcBef>
                <a:spcPts val="125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1600" dirty="0">
                <a:latin typeface="Verdana"/>
                <a:cs typeface="Verdana"/>
              </a:rPr>
              <a:t>Set</a:t>
            </a:r>
            <a:r>
              <a:rPr sz="1600" spc="-44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baseline="-21164" dirty="0">
                <a:latin typeface="Times New Roman"/>
                <a:cs typeface="Times New Roman"/>
              </a:rPr>
              <a:t>(0)</a:t>
            </a:r>
            <a:r>
              <a:rPr sz="1600" dirty="0">
                <a:latin typeface="Times New Roman"/>
                <a:cs typeface="Times New Roman"/>
              </a:rPr>
              <a:t>=0</a:t>
            </a:r>
            <a:endParaRPr sz="1600">
              <a:latin typeface="Times New Roman"/>
              <a:cs typeface="Times New Roman"/>
            </a:endParaRPr>
          </a:p>
          <a:p>
            <a:pPr marL="574451" lvl="1" indent="-180904">
              <a:spcBef>
                <a:spcPts val="38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1600" spc="-5" dirty="0">
                <a:latin typeface="Verdana"/>
                <a:cs typeface="Verdana"/>
              </a:rPr>
              <a:t>Assign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probability </a:t>
            </a:r>
            <a:r>
              <a:rPr sz="1600" dirty="0">
                <a:latin typeface="Times New Roman"/>
                <a:cs typeface="Times New Roman"/>
              </a:rPr>
              <a:t>1/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each</a:t>
            </a:r>
            <a:r>
              <a:rPr sz="1600" spc="-5" dirty="0">
                <a:latin typeface="Verdana"/>
                <a:cs typeface="Verdana"/>
              </a:rPr>
              <a:t> interval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815" y="3139199"/>
            <a:ext cx="4740275" cy="25904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5" dirty="0">
                <a:latin typeface="Verdana"/>
                <a:cs typeface="Verdana"/>
              </a:rPr>
              <a:t> slope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each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line</a:t>
            </a:r>
            <a:r>
              <a:rPr sz="1600" spc="-5" dirty="0">
                <a:latin typeface="Verdana"/>
                <a:cs typeface="Verdana"/>
              </a:rPr>
              <a:t> segment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defined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817" y="4599699"/>
            <a:ext cx="3053715" cy="25904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inverse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CDF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given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4704" y="2808188"/>
            <a:ext cx="1133475" cy="305207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900" i="1" spc="-10" dirty="0">
                <a:latin typeface="Times New Roman"/>
                <a:cs typeface="Times New Roman"/>
              </a:rPr>
              <a:t>i</a:t>
            </a:r>
            <a:r>
              <a:rPr sz="1900" i="1" spc="-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Symbol"/>
                <a:cs typeface="Symbol"/>
              </a:rPr>
              <a:t>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spc="-200" dirty="0">
                <a:latin typeface="Times New Roman"/>
                <a:cs typeface="Times New Roman"/>
              </a:rPr>
              <a:t>1</a:t>
            </a:r>
            <a:r>
              <a:rPr sz="1900" spc="15" dirty="0">
                <a:latin typeface="Times New Roman"/>
                <a:cs typeface="Times New Roman"/>
              </a:rPr>
              <a:t>,</a:t>
            </a:r>
            <a:r>
              <a:rPr sz="1900" spc="-50" dirty="0">
                <a:latin typeface="Times New Roman"/>
                <a:cs typeface="Times New Roman"/>
              </a:rPr>
              <a:t>2</a:t>
            </a:r>
            <a:r>
              <a:rPr sz="1900" spc="44" dirty="0">
                <a:latin typeface="Times New Roman"/>
                <a:cs typeface="Times New Roman"/>
              </a:rPr>
              <a:t>,</a:t>
            </a:r>
            <a:r>
              <a:rPr sz="1900" spc="25" dirty="0">
                <a:latin typeface="Lucida Sans Unicode"/>
                <a:cs typeface="Lucida Sans Unicode"/>
              </a:rPr>
              <a:t>…</a:t>
            </a:r>
            <a:r>
              <a:rPr sz="1900" spc="-10" dirty="0">
                <a:latin typeface="Times New Roman"/>
                <a:cs typeface="Times New Roman"/>
              </a:rPr>
              <a:t>,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i="1" spc="-15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1924" y="2869582"/>
            <a:ext cx="1365885" cy="32059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3000" spc="187" baseline="14245" dirty="0">
                <a:latin typeface="Times New Roman"/>
                <a:cs typeface="Times New Roman"/>
              </a:rPr>
              <a:t>x</a:t>
            </a:r>
            <a:r>
              <a:rPr sz="1100" spc="-30" dirty="0">
                <a:latin typeface="Times New Roman"/>
                <a:cs typeface="Times New Roman"/>
              </a:rPr>
              <a:t>(</a:t>
            </a:r>
            <a:r>
              <a:rPr sz="1100" spc="80" dirty="0">
                <a:latin typeface="Times New Roman"/>
                <a:cs typeface="Times New Roman"/>
              </a:rPr>
              <a:t>i</a:t>
            </a:r>
            <a:r>
              <a:rPr sz="1100" spc="-75" dirty="0">
                <a:latin typeface="Times New Roman"/>
                <a:cs typeface="Times New Roman"/>
              </a:rPr>
              <a:t>-</a:t>
            </a:r>
            <a:r>
              <a:rPr sz="1100" spc="21" dirty="0">
                <a:latin typeface="Times New Roman"/>
                <a:cs typeface="Times New Roman"/>
              </a:rPr>
              <a:t>1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3000" spc="-22" baseline="14245" dirty="0">
                <a:latin typeface="Symbol"/>
                <a:cs typeface="Symbol"/>
              </a:rPr>
              <a:t></a:t>
            </a:r>
            <a:r>
              <a:rPr sz="3000" spc="-143" baseline="14245" dirty="0">
                <a:latin typeface="Times New Roman"/>
                <a:cs typeface="Times New Roman"/>
              </a:rPr>
              <a:t> </a:t>
            </a:r>
            <a:r>
              <a:rPr sz="3000" spc="-22" baseline="14245" dirty="0">
                <a:latin typeface="Times New Roman"/>
                <a:cs typeface="Times New Roman"/>
              </a:rPr>
              <a:t>x</a:t>
            </a:r>
            <a:r>
              <a:rPr sz="3000" baseline="14245" dirty="0">
                <a:latin typeface="Times New Roman"/>
                <a:cs typeface="Times New Roman"/>
              </a:rPr>
              <a:t> </a:t>
            </a:r>
            <a:r>
              <a:rPr sz="3000" spc="-22" baseline="14245" dirty="0">
                <a:latin typeface="Symbol"/>
                <a:cs typeface="Symbol"/>
              </a:rPr>
              <a:t></a:t>
            </a:r>
            <a:r>
              <a:rPr sz="3000" spc="-143" baseline="14245" dirty="0">
                <a:latin typeface="Times New Roman"/>
                <a:cs typeface="Times New Roman"/>
              </a:rPr>
              <a:t> </a:t>
            </a:r>
            <a:r>
              <a:rPr sz="3000" spc="-22" baseline="14245" dirty="0">
                <a:latin typeface="Times New Roman"/>
                <a:cs typeface="Times New Roman"/>
              </a:rPr>
              <a:t>x</a:t>
            </a:r>
            <a:r>
              <a:rPr sz="3000" spc="-502" baseline="1424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(</a:t>
            </a:r>
            <a:r>
              <a:rPr sz="1100" spc="35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0540" y="5369380"/>
            <a:ext cx="127636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100" spc="-5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2168" y="5369380"/>
            <a:ext cx="127636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100" spc="-5" dirty="0">
                <a:latin typeface="Symbol"/>
                <a:cs typeface="Symbol"/>
              </a:rPr>
              <a:t>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0372" y="5306707"/>
            <a:ext cx="340360" cy="416134"/>
          </a:xfrm>
          <a:prstGeom prst="rect">
            <a:avLst/>
          </a:prstGeom>
        </p:spPr>
        <p:txBody>
          <a:bodyPr vert="horz" wrap="square" lIns="0" tIns="15869" rIns="0" bIns="0" rtlCol="0">
            <a:spAutoFit/>
          </a:bodyPr>
          <a:lstStyle/>
          <a:p>
            <a:pPr marL="12695">
              <a:spcBef>
                <a:spcPts val="125"/>
              </a:spcBef>
            </a:pPr>
            <a:r>
              <a:rPr sz="1300" spc="60" dirty="0">
                <a:latin typeface="Times New Roman"/>
                <a:cs typeface="Times New Roman"/>
              </a:rPr>
              <a:t>(</a:t>
            </a:r>
            <a:r>
              <a:rPr sz="1300" i="1" spc="90" dirty="0">
                <a:latin typeface="Times New Roman"/>
                <a:cs typeface="Times New Roman"/>
              </a:rPr>
              <a:t>i</a:t>
            </a:r>
            <a:r>
              <a:rPr sz="1300" spc="-65" dirty="0">
                <a:latin typeface="Symbol"/>
                <a:cs typeface="Symbol"/>
              </a:rPr>
              <a:t></a:t>
            </a:r>
            <a:r>
              <a:rPr sz="1300" spc="-25" dirty="0">
                <a:latin typeface="Times New Roman"/>
                <a:cs typeface="Times New Roman"/>
              </a:rPr>
              <a:t>1</a:t>
            </a:r>
            <a:r>
              <a:rPr sz="1300" spc="5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8347" y="5129001"/>
            <a:ext cx="1676400" cy="341117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2100" i="1" spc="-5" dirty="0">
                <a:latin typeface="Times New Roman"/>
                <a:cs typeface="Times New Roman"/>
              </a:rPr>
              <a:t>X</a:t>
            </a:r>
            <a:r>
              <a:rPr sz="2100" i="1" spc="2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i="1" spc="-770" dirty="0">
                <a:latin typeface="Times New Roman"/>
                <a:cs typeface="Times New Roman"/>
              </a:rPr>
              <a:t>F</a:t>
            </a:r>
            <a:r>
              <a:rPr sz="3200" spc="-7" baseline="14550" dirty="0">
                <a:latin typeface="Times New Roman"/>
                <a:cs typeface="Times New Roman"/>
              </a:rPr>
              <a:t>ˆ</a:t>
            </a:r>
            <a:r>
              <a:rPr sz="3200" spc="-262" baseline="14550" dirty="0">
                <a:latin typeface="Times New Roman"/>
                <a:cs typeface="Times New Roman"/>
              </a:rPr>
              <a:t> </a:t>
            </a:r>
            <a:r>
              <a:rPr spc="-97" baseline="43981" dirty="0">
                <a:latin typeface="Symbol"/>
                <a:cs typeface="Symbol"/>
              </a:rPr>
              <a:t></a:t>
            </a:r>
            <a:r>
              <a:rPr spc="15" baseline="43981" dirty="0">
                <a:latin typeface="Times New Roman"/>
                <a:cs typeface="Times New Roman"/>
              </a:rPr>
              <a:t>1</a:t>
            </a:r>
            <a:r>
              <a:rPr spc="-254" baseline="43981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(</a:t>
            </a:r>
            <a:r>
              <a:rPr sz="2100" i="1" spc="35" dirty="0">
                <a:latin typeface="Times New Roman"/>
                <a:cs typeface="Times New Roman"/>
              </a:rPr>
              <a:t>R</a:t>
            </a:r>
            <a:r>
              <a:rPr sz="2100" spc="-5" dirty="0">
                <a:latin typeface="Times New Roman"/>
                <a:cs typeface="Times New Roman"/>
              </a:rPr>
              <a:t>)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7289" y="5337223"/>
            <a:ext cx="158750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100" i="1" spc="-5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1195" y="5151352"/>
            <a:ext cx="1432560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50780">
              <a:spcBef>
                <a:spcPts val="100"/>
              </a:spcBef>
              <a:tabLst>
                <a:tab pos="1291088" algn="l"/>
              </a:tabLst>
            </a:pPr>
            <a:r>
              <a:rPr i="1" spc="7" baseline="-16203" dirty="0">
                <a:latin typeface="Times New Roman"/>
                <a:cs typeface="Times New Roman"/>
              </a:rPr>
              <a:t>i</a:t>
            </a:r>
            <a:r>
              <a:rPr i="1" spc="-104" baseline="-16203" dirty="0">
                <a:latin typeface="Times New Roman"/>
                <a:cs typeface="Times New Roman"/>
              </a:rPr>
              <a:t> </a:t>
            </a:r>
            <a:r>
              <a:rPr sz="2100" spc="-640" dirty="0">
                <a:latin typeface="Symbol"/>
                <a:cs typeface="Symbol"/>
              </a:rPr>
              <a:t></a:t>
            </a:r>
            <a:r>
              <a:rPr sz="2100" spc="-640" dirty="0">
                <a:latin typeface="Times New Roman"/>
                <a:cs typeface="Times New Roman"/>
              </a:rPr>
              <a:t>	</a:t>
            </a:r>
            <a:r>
              <a:rPr sz="2100" spc="-640" dirty="0">
                <a:latin typeface="Symbol"/>
                <a:cs typeface="Symbol"/>
              </a:rPr>
              <a:t>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1223" y="4960565"/>
            <a:ext cx="1742439" cy="341117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3200" spc="-7" baseline="-35714" dirty="0">
                <a:latin typeface="Symbol"/>
                <a:cs typeface="Symbol"/>
              </a:rPr>
              <a:t></a:t>
            </a:r>
            <a:r>
              <a:rPr sz="3200" spc="-239" baseline="-35714" dirty="0">
                <a:latin typeface="Times New Roman"/>
                <a:cs typeface="Times New Roman"/>
              </a:rPr>
              <a:t> </a:t>
            </a:r>
            <a:r>
              <a:rPr sz="3200" i="1" spc="-7" baseline="-35714" dirty="0">
                <a:latin typeface="Times New Roman"/>
                <a:cs typeface="Times New Roman"/>
              </a:rPr>
              <a:t>a</a:t>
            </a:r>
            <a:r>
              <a:rPr sz="3200" i="1" spc="30" baseline="-35714" dirty="0">
                <a:latin typeface="Times New Roman"/>
                <a:cs typeface="Times New Roman"/>
              </a:rPr>
              <a:t> </a:t>
            </a:r>
            <a:r>
              <a:rPr sz="3200" spc="-607" baseline="-3968" dirty="0">
                <a:latin typeface="Symbol"/>
                <a:cs typeface="Symbol"/>
              </a:rPr>
              <a:t></a:t>
            </a:r>
            <a:r>
              <a:rPr sz="3200" spc="-352" baseline="-3968" dirty="0">
                <a:latin typeface="Times New Roman"/>
                <a:cs typeface="Times New Roman"/>
              </a:rPr>
              <a:t> </a:t>
            </a:r>
            <a:r>
              <a:rPr sz="3200" i="1" spc="-7" baseline="-35714" dirty="0">
                <a:latin typeface="Times New Roman"/>
                <a:cs typeface="Times New Roman"/>
              </a:rPr>
              <a:t>R</a:t>
            </a:r>
            <a:r>
              <a:rPr sz="3200" i="1" spc="-232" baseline="-35714" dirty="0">
                <a:latin typeface="Times New Roman"/>
                <a:cs typeface="Times New Roman"/>
              </a:rPr>
              <a:t> </a:t>
            </a:r>
            <a:r>
              <a:rPr sz="3200" spc="-7" baseline="-35714" dirty="0">
                <a:latin typeface="Symbol"/>
                <a:cs typeface="Symbol"/>
              </a:rPr>
              <a:t></a:t>
            </a:r>
            <a:r>
              <a:rPr sz="3200" spc="-82" baseline="-35714" dirty="0">
                <a:latin typeface="Times New Roman"/>
                <a:cs typeface="Times New Roman"/>
              </a:rPr>
              <a:t> </a:t>
            </a:r>
            <a:r>
              <a:rPr sz="21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1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00" i="1" u="sng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10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100" u="sng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3200" spc="-7" baseline="-3968" dirty="0">
                <a:latin typeface="Symbol"/>
                <a:cs typeface="Symbol"/>
              </a:rPr>
              <a:t></a:t>
            </a:r>
            <a:endParaRPr sz="3200" baseline="-3968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02480" y="420104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6920" y="0"/>
                </a:lnTo>
              </a:path>
            </a:pathLst>
          </a:custGeom>
          <a:ln w="4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1275" y="4201044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>
                <a:moveTo>
                  <a:pt x="0" y="0"/>
                </a:moveTo>
                <a:lnTo>
                  <a:pt x="535300" y="0"/>
                </a:lnTo>
              </a:path>
            </a:pathLst>
          </a:custGeom>
          <a:ln w="4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78964" y="3897668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610" y="0"/>
                </a:lnTo>
              </a:path>
            </a:pathLst>
          </a:custGeom>
          <a:ln w="9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83331" y="4201044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584" y="0"/>
                </a:lnTo>
              </a:path>
            </a:pathLst>
          </a:custGeom>
          <a:ln w="4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81317" y="3897668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669" y="0"/>
                </a:lnTo>
              </a:path>
            </a:pathLst>
          </a:custGeom>
          <a:ln w="9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86804" y="4192254"/>
            <a:ext cx="147320" cy="305852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900" i="1" spc="5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8662" y="4192254"/>
            <a:ext cx="147320" cy="305852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900" i="1" spc="5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3690" y="3521565"/>
            <a:ext cx="133351" cy="305852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900" i="1" spc="5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88999" y="3582064"/>
            <a:ext cx="646430" cy="592455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38085">
              <a:lnSpc>
                <a:spcPts val="2228"/>
              </a:lnSpc>
              <a:spcBef>
                <a:spcPts val="105"/>
              </a:spcBef>
            </a:pPr>
            <a:r>
              <a:rPr sz="2900" spc="7" baseline="14619" dirty="0">
                <a:latin typeface="Symbol"/>
                <a:cs typeface="Symbol"/>
              </a:rPr>
              <a:t></a:t>
            </a:r>
            <a:r>
              <a:rPr sz="2900" spc="-151" baseline="14619" dirty="0">
                <a:latin typeface="Times New Roman"/>
                <a:cs typeface="Times New Roman"/>
              </a:rPr>
              <a:t> </a:t>
            </a:r>
            <a:r>
              <a:rPr sz="2900" i="1" spc="-36" baseline="14619" dirty="0">
                <a:latin typeface="Times New Roman"/>
                <a:cs typeface="Times New Roman"/>
              </a:rPr>
              <a:t>x</a:t>
            </a:r>
            <a:r>
              <a:rPr sz="1100" spc="44" dirty="0">
                <a:latin typeface="Times New Roman"/>
                <a:cs typeface="Times New Roman"/>
              </a:rPr>
              <a:t>(</a:t>
            </a:r>
            <a:r>
              <a:rPr sz="1100" i="1" spc="80" dirty="0">
                <a:latin typeface="Times New Roman"/>
                <a:cs typeface="Times New Roman"/>
              </a:rPr>
              <a:t>i</a:t>
            </a:r>
            <a:r>
              <a:rPr sz="1100" spc="-70" dirty="0">
                <a:latin typeface="Symbol"/>
                <a:cs typeface="Symbol"/>
              </a:rPr>
              <a:t></a:t>
            </a:r>
            <a:r>
              <a:rPr sz="1100" spc="-3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07908">
              <a:lnSpc>
                <a:spcPts val="2228"/>
              </a:lnSpc>
            </a:pPr>
            <a:r>
              <a:rPr sz="1900" spc="5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26027" y="3858621"/>
            <a:ext cx="884555" cy="305847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  <a:tabLst>
                <a:tab pos="356732" algn="l"/>
              </a:tabLst>
            </a:pPr>
            <a:r>
              <a:rPr sz="1900" i="1" dirty="0">
                <a:latin typeface="Times New Roman"/>
                <a:cs typeface="Times New Roman"/>
              </a:rPr>
              <a:t>i	</a:t>
            </a:r>
            <a:r>
              <a:rPr sz="1900" spc="-25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i</a:t>
            </a:r>
            <a:r>
              <a:rPr sz="1900" i="1" spc="-13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</a:t>
            </a:r>
            <a:r>
              <a:rPr sz="1900" spc="-165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80538" y="4006908"/>
            <a:ext cx="388620" cy="310982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38085">
              <a:spcBef>
                <a:spcPts val="105"/>
              </a:spcBef>
            </a:pPr>
            <a:r>
              <a:rPr sz="2900" i="1" spc="7" baseline="-42397" dirty="0">
                <a:latin typeface="Times New Roman"/>
                <a:cs typeface="Times New Roman"/>
              </a:rPr>
              <a:t>n</a:t>
            </a:r>
            <a:r>
              <a:rPr sz="2900" i="1" spc="-127" baseline="-42397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2616" y="3582066"/>
            <a:ext cx="1429385" cy="423828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38085">
              <a:lnSpc>
                <a:spcPts val="1619"/>
              </a:lnSpc>
              <a:spcBef>
                <a:spcPts val="105"/>
              </a:spcBef>
              <a:tabLst>
                <a:tab pos="1134937" algn="l"/>
              </a:tabLst>
            </a:pPr>
            <a:r>
              <a:rPr sz="1100" spc="44" dirty="0">
                <a:latin typeface="Times New Roman"/>
                <a:cs typeface="Times New Roman"/>
              </a:rPr>
              <a:t>(</a:t>
            </a:r>
            <a:r>
              <a:rPr sz="1100" i="1" spc="44" dirty="0">
                <a:latin typeface="Times New Roman"/>
                <a:cs typeface="Times New Roman"/>
              </a:rPr>
              <a:t>i</a:t>
            </a:r>
            <a:r>
              <a:rPr sz="1100" spc="44" dirty="0">
                <a:latin typeface="Times New Roman"/>
                <a:cs typeface="Times New Roman"/>
              </a:rPr>
              <a:t>)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2900" spc="7" baseline="14619" dirty="0">
                <a:latin typeface="Symbol"/>
                <a:cs typeface="Symbol"/>
              </a:rPr>
              <a:t></a:t>
            </a:r>
            <a:r>
              <a:rPr sz="2900" spc="-143" baseline="14619" dirty="0">
                <a:latin typeface="Times New Roman"/>
                <a:cs typeface="Times New Roman"/>
              </a:rPr>
              <a:t> </a:t>
            </a:r>
            <a:r>
              <a:rPr sz="2900" i="1" baseline="14619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Symbol"/>
                <a:cs typeface="Symbol"/>
              </a:rPr>
              <a:t></a:t>
            </a:r>
            <a:r>
              <a:rPr sz="1100" dirty="0">
                <a:latin typeface="Times New Roman"/>
                <a:cs typeface="Times New Roman"/>
              </a:rPr>
              <a:t>1)	</a:t>
            </a:r>
            <a:r>
              <a:rPr sz="2900" i="1" spc="44" baseline="14619" dirty="0">
                <a:latin typeface="Times New Roman"/>
                <a:cs typeface="Times New Roman"/>
              </a:rPr>
              <a:t>x</a:t>
            </a:r>
            <a:r>
              <a:rPr sz="1100" spc="30" dirty="0">
                <a:latin typeface="Times New Roman"/>
                <a:cs typeface="Times New Roman"/>
              </a:rPr>
              <a:t>(</a:t>
            </a:r>
            <a:r>
              <a:rPr sz="1100" i="1" spc="30" dirty="0">
                <a:latin typeface="Times New Roman"/>
                <a:cs typeface="Times New Roman"/>
              </a:rPr>
              <a:t>i</a:t>
            </a:r>
            <a:r>
              <a:rPr sz="1100" spc="3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919759">
              <a:lnSpc>
                <a:spcPts val="1619"/>
              </a:lnSpc>
            </a:pPr>
            <a:r>
              <a:rPr sz="1900" spc="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6251" y="3864964"/>
            <a:ext cx="64769" cy="183191"/>
          </a:xfrm>
          <a:prstGeom prst="rect">
            <a:avLst/>
          </a:prstGeom>
        </p:spPr>
        <p:txBody>
          <a:bodyPr vert="horz" wrap="square" lIns="0" tIns="13964" rIns="0" bIns="0" rtlCol="0">
            <a:spAutoFit/>
          </a:bodyPr>
          <a:lstStyle/>
          <a:p>
            <a:pPr marL="12695">
              <a:spcBef>
                <a:spcPts val="109"/>
              </a:spcBef>
            </a:pPr>
            <a:r>
              <a:rPr sz="1100" i="1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9199" y="3703511"/>
            <a:ext cx="397511" cy="305852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900" i="1" spc="5" dirty="0">
                <a:latin typeface="Times New Roman"/>
                <a:cs typeface="Times New Roman"/>
              </a:rPr>
              <a:t>a</a:t>
            </a:r>
            <a:r>
              <a:rPr sz="1900" i="1" spc="35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50485" y="5353557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9362" y="0"/>
                </a:lnTo>
              </a:path>
            </a:pathLst>
          </a:custGeom>
          <a:ln w="11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49416" y="4983156"/>
            <a:ext cx="1485900" cy="498850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8085">
              <a:lnSpc>
                <a:spcPts val="1875"/>
              </a:lnSpc>
              <a:spcBef>
                <a:spcPts val="90"/>
              </a:spcBef>
              <a:tabLst>
                <a:tab pos="1339329" algn="l"/>
              </a:tabLst>
            </a:pPr>
            <a:r>
              <a:rPr sz="21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1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00" i="1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-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1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sz="2100" spc="-25" dirty="0">
                <a:latin typeface="Times New Roman"/>
                <a:cs typeface="Times New Roman"/>
              </a:rPr>
              <a:t>	</a:t>
            </a:r>
            <a:r>
              <a:rPr sz="2100" i="1" spc="-5" dirty="0">
                <a:latin typeface="Times New Roman"/>
                <a:cs typeface="Times New Roman"/>
              </a:rPr>
              <a:t>i</a:t>
            </a:r>
            <a:endParaRPr sz="2100">
              <a:latin typeface="Times New Roman"/>
              <a:cs typeface="Times New Roman"/>
            </a:endParaRPr>
          </a:p>
          <a:p>
            <a:pPr marL="252633">
              <a:lnSpc>
                <a:spcPts val="1875"/>
              </a:lnSpc>
              <a:tabLst>
                <a:tab pos="669665" algn="l"/>
              </a:tabLst>
            </a:pPr>
            <a:r>
              <a:rPr sz="3100" i="1" spc="-15" baseline="-43360" dirty="0">
                <a:latin typeface="Times New Roman"/>
                <a:cs typeface="Times New Roman"/>
              </a:rPr>
              <a:t>n	</a:t>
            </a:r>
            <a:r>
              <a:rPr sz="2100" spc="-10" dirty="0">
                <a:latin typeface="Symbol"/>
                <a:cs typeface="Symbol"/>
              </a:rPr>
              <a:t></a:t>
            </a:r>
            <a:r>
              <a:rPr sz="2100" spc="-21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Times New Roman"/>
                <a:cs typeface="Times New Roman"/>
              </a:rPr>
              <a:t>R</a:t>
            </a:r>
            <a:r>
              <a:rPr sz="2100" i="1" spc="-6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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3100" i="1" spc="-15" baseline="-43360" dirty="0">
                <a:latin typeface="Times New Roman"/>
                <a:cs typeface="Times New Roman"/>
              </a:rPr>
              <a:t>n</a:t>
            </a:r>
            <a:endParaRPr sz="3100" baseline="-4336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38264" y="5198633"/>
            <a:ext cx="511175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when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8.2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300" y="1720850"/>
            <a:ext cx="944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Five observations of fire crew response times  in minutes to incoming alarms have been  collected to be used in a simulation investigating possible alternative staffing  and crew scheduling polices. </a:t>
            </a:r>
          </a:p>
          <a:p>
            <a:r>
              <a:rPr lang="en-US" dirty="0" smtClean="0"/>
              <a:t>2.76         1.83            0.80          1.45             1.24</a:t>
            </a:r>
          </a:p>
          <a:p>
            <a:r>
              <a:rPr lang="en-US" dirty="0" smtClean="0"/>
              <a:t>It is desired to develop a preliminary simulation model that uses a response – time distribution based on these five observations. Generate random </a:t>
            </a:r>
            <a:r>
              <a:rPr lang="en-US" dirty="0" err="1" smtClean="0"/>
              <a:t>variates</a:t>
            </a:r>
            <a:r>
              <a:rPr lang="en-US" dirty="0" smtClean="0"/>
              <a:t> from response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85826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dirty="0"/>
              <a:t> </a:t>
            </a:r>
            <a:r>
              <a:rPr spc="-5" dirty="0"/>
              <a:t>Empirical</a:t>
            </a:r>
            <a:r>
              <a:rPr dirty="0"/>
              <a:t> </a:t>
            </a:r>
            <a:r>
              <a:rPr spc="-5" dirty="0"/>
              <a:t>Continuous</a:t>
            </a:r>
            <a:r>
              <a:rPr dirty="0"/>
              <a:t> </a:t>
            </a:r>
            <a:r>
              <a:rPr spc="-5" dirty="0"/>
              <a:t>Distributions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77191" y="1763598"/>
            <a:ext cx="4595494" cy="3519170"/>
            <a:chOff x="5177189" y="1763598"/>
            <a:chExt cx="4595495" cy="3519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7189" y="1763598"/>
              <a:ext cx="4595430" cy="35190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954" y="4446282"/>
              <a:ext cx="1905" cy="514984"/>
            </a:xfrm>
            <a:custGeom>
              <a:avLst/>
              <a:gdLst/>
              <a:ahLst/>
              <a:cxnLst/>
              <a:rect l="l" t="t" r="r" b="b"/>
              <a:pathLst>
                <a:path w="1904" h="514985">
                  <a:moveTo>
                    <a:pt x="0" y="514795"/>
                  </a:moveTo>
                  <a:lnTo>
                    <a:pt x="1513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0290" y="4421077"/>
              <a:ext cx="117908" cy="1160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38969" y="3874778"/>
              <a:ext cx="1905" cy="1090930"/>
            </a:xfrm>
            <a:custGeom>
              <a:avLst/>
              <a:gdLst/>
              <a:ahLst/>
              <a:cxnLst/>
              <a:rect l="l" t="t" r="r" b="b"/>
              <a:pathLst>
                <a:path w="1904" h="1090929">
                  <a:moveTo>
                    <a:pt x="0" y="1090794"/>
                  </a:moveTo>
                  <a:lnTo>
                    <a:pt x="1551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1459" y="3849573"/>
              <a:ext cx="117908" cy="1159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96146" y="3303274"/>
              <a:ext cx="1905" cy="1666875"/>
            </a:xfrm>
            <a:custGeom>
              <a:avLst/>
              <a:gdLst/>
              <a:ahLst/>
              <a:cxnLst/>
              <a:rect l="l" t="t" r="r" b="b"/>
              <a:pathLst>
                <a:path w="1904" h="1666875">
                  <a:moveTo>
                    <a:pt x="0" y="1666794"/>
                  </a:moveTo>
                  <a:lnTo>
                    <a:pt x="1564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8686" y="3278069"/>
              <a:ext cx="117908" cy="1159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15249" y="2731770"/>
              <a:ext cx="1905" cy="2242820"/>
            </a:xfrm>
            <a:custGeom>
              <a:avLst/>
              <a:gdLst/>
              <a:ahLst/>
              <a:cxnLst/>
              <a:rect l="l" t="t" r="r" b="b"/>
              <a:pathLst>
                <a:path w="1904" h="2242820">
                  <a:moveTo>
                    <a:pt x="0" y="2242794"/>
                  </a:moveTo>
                  <a:lnTo>
                    <a:pt x="1570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7812" y="2706565"/>
              <a:ext cx="117909" cy="1159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93155" y="2160266"/>
              <a:ext cx="1905" cy="2819400"/>
            </a:xfrm>
            <a:custGeom>
              <a:avLst/>
              <a:gdLst/>
              <a:ahLst/>
              <a:cxnLst/>
              <a:rect l="l" t="t" r="r" b="b"/>
              <a:pathLst>
                <a:path w="1904" h="2819400">
                  <a:moveTo>
                    <a:pt x="0" y="2818794"/>
                  </a:moveTo>
                  <a:lnTo>
                    <a:pt x="1573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35733" y="2135061"/>
              <a:ext cx="117908" cy="115933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44548" y="1747722"/>
          <a:ext cx="3746498" cy="184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4"/>
                <a:gridCol w="1273175"/>
                <a:gridCol w="569594"/>
                <a:gridCol w="571500"/>
                <a:gridCol w="929005"/>
              </a:tblGrid>
              <a:tr h="3048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i="1" dirty="0">
                          <a:solidFill>
                            <a:srgbClr val="41729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0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Interval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PDF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CDF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0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Slope</a:t>
                      </a:r>
                      <a:r>
                        <a:rPr sz="1400" b="1" spc="-40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1" dirty="0">
                          <a:solidFill>
                            <a:srgbClr val="41729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00" b="1" i="1" baseline="-21604" dirty="0">
                          <a:solidFill>
                            <a:srgbClr val="5186A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300" baseline="-21604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1.24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2.20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1.24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1.45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1.05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1.45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1.83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1.90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1.83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2.76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4.65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739684" y="5470801"/>
            <a:ext cx="3683215" cy="930985"/>
          </a:xfrm>
          <a:prstGeom prst="rect">
            <a:avLst/>
          </a:prstGeom>
        </p:spPr>
        <p:txBody>
          <a:bodyPr vert="horz" wrap="square" lIns="0" tIns="101561" rIns="0" bIns="0" rtlCol="0">
            <a:spAutoFit/>
          </a:bodyPr>
          <a:lstStyle/>
          <a:p>
            <a:pPr marL="12695">
              <a:spcBef>
                <a:spcPts val="799"/>
              </a:spcBef>
            </a:pPr>
            <a:r>
              <a:rPr sz="2400" spc="-10" dirty="0">
                <a:latin typeface="Symbol"/>
                <a:cs typeface="Symbol"/>
              </a:rPr>
              <a:t>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1.</a:t>
            </a:r>
            <a:r>
              <a:rPr sz="2400" spc="-60" dirty="0">
                <a:latin typeface="Times New Roman"/>
                <a:cs typeface="Times New Roman"/>
              </a:rPr>
              <a:t>4</a:t>
            </a:r>
            <a:r>
              <a:rPr sz="2400" spc="-10" dirty="0">
                <a:latin typeface="Times New Roman"/>
                <a:cs typeface="Times New Roman"/>
              </a:rPr>
              <a:t>5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Symbol"/>
                <a:cs typeface="Symbol"/>
              </a:rPr>
              <a:t></a:t>
            </a:r>
            <a:r>
              <a:rPr sz="2400" spc="-5" dirty="0">
                <a:latin typeface="Times New Roman"/>
                <a:cs typeface="Times New Roman"/>
              </a:rPr>
              <a:t>1.</a:t>
            </a:r>
            <a:r>
              <a:rPr sz="2400" spc="-60" dirty="0">
                <a:latin typeface="Times New Roman"/>
                <a:cs typeface="Times New Roman"/>
              </a:rPr>
              <a:t>9</a:t>
            </a:r>
            <a:r>
              <a:rPr sz="2400" spc="40" dirty="0">
                <a:latin typeface="Times New Roman"/>
                <a:cs typeface="Times New Roman"/>
              </a:rPr>
              <a:t>0</a:t>
            </a:r>
            <a:r>
              <a:rPr sz="2400" spc="15" dirty="0">
                <a:latin typeface="Times New Roman"/>
                <a:cs typeface="Times New Roman"/>
              </a:rPr>
              <a:t>(</a:t>
            </a:r>
            <a:r>
              <a:rPr sz="2400" spc="-15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spc="-60" dirty="0">
                <a:latin typeface="Times New Roman"/>
                <a:cs typeface="Times New Roman"/>
              </a:rPr>
              <a:t>7</a:t>
            </a:r>
            <a:r>
              <a:rPr sz="2400" spc="-10" dirty="0">
                <a:latin typeface="Times New Roman"/>
                <a:cs typeface="Times New Roman"/>
              </a:rPr>
              <a:t>1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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0.</a:t>
            </a:r>
            <a:r>
              <a:rPr sz="2400" spc="-5" dirty="0">
                <a:latin typeface="Times New Roman"/>
                <a:cs typeface="Times New Roman"/>
              </a:rPr>
              <a:t>6)</a:t>
            </a:r>
            <a:endParaRPr sz="2400">
              <a:latin typeface="Times New Roman"/>
              <a:cs typeface="Times New Roman"/>
            </a:endParaRPr>
          </a:p>
          <a:p>
            <a:pPr marL="12695">
              <a:spcBef>
                <a:spcPts val="700"/>
              </a:spcBef>
            </a:pPr>
            <a:r>
              <a:rPr sz="2400" spc="-10" dirty="0">
                <a:latin typeface="Symbol"/>
                <a:cs typeface="Symbol"/>
              </a:rPr>
              <a:t>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1.</a:t>
            </a:r>
            <a:r>
              <a:rPr sz="2400" spc="-60" dirty="0">
                <a:latin typeface="Times New Roman"/>
                <a:cs typeface="Times New Roman"/>
              </a:rPr>
              <a:t>66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60700" y="4616450"/>
            <a:ext cx="2514600" cy="381511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38085">
              <a:spcBef>
                <a:spcPts val="95"/>
              </a:spcBef>
            </a:pPr>
            <a:r>
              <a:rPr sz="2400" spc="-10" dirty="0">
                <a:latin typeface="Symbol"/>
                <a:cs typeface="Symbol"/>
              </a:rPr>
              <a:t></a:t>
            </a:r>
            <a:r>
              <a:rPr sz="2400" spc="-151" dirty="0">
                <a:latin typeface="Times New Roman"/>
                <a:cs typeface="Times New Roman"/>
              </a:rPr>
              <a:t> </a:t>
            </a:r>
            <a:r>
              <a:rPr sz="2400" i="1" spc="21" dirty="0">
                <a:latin typeface="Times New Roman"/>
                <a:cs typeface="Times New Roman"/>
              </a:rPr>
              <a:t>a</a:t>
            </a:r>
            <a:r>
              <a:rPr sz="2100" spc="7" baseline="-24691" dirty="0">
                <a:latin typeface="Times New Roman"/>
                <a:cs typeface="Times New Roman"/>
              </a:rPr>
              <a:t>4</a:t>
            </a:r>
            <a:r>
              <a:rPr sz="2100" spc="-120" baseline="-24691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(</a:t>
            </a:r>
            <a:r>
              <a:rPr sz="2400" i="1" spc="-200" dirty="0">
                <a:latin typeface="Times New Roman"/>
                <a:cs typeface="Times New Roman"/>
              </a:rPr>
              <a:t>R</a:t>
            </a:r>
            <a:r>
              <a:rPr sz="2100" spc="7" baseline="-24691" dirty="0">
                <a:latin typeface="Times New Roman"/>
                <a:cs typeface="Times New Roman"/>
              </a:rPr>
              <a:t>1</a:t>
            </a:r>
            <a:r>
              <a:rPr sz="2100" baseline="-24691" dirty="0">
                <a:latin typeface="Times New Roman"/>
                <a:cs typeface="Times New Roman"/>
              </a:rPr>
              <a:t> </a:t>
            </a:r>
            <a:r>
              <a:rPr sz="2100" spc="-232" baseline="-24691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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(</a:t>
            </a:r>
            <a:r>
              <a:rPr sz="2400" spc="-10" dirty="0">
                <a:latin typeface="Times New Roman"/>
                <a:cs typeface="Times New Roman"/>
              </a:rPr>
              <a:t>4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Symbol"/>
                <a:cs typeface="Symbol"/>
              </a:rPr>
              <a:t></a:t>
            </a:r>
            <a:r>
              <a:rPr sz="2400" spc="-19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-23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sz="2400" spc="-174" dirty="0">
                <a:latin typeface="Times New Roman"/>
                <a:cs typeface="Times New Roman"/>
              </a:rPr>
              <a:t> </a:t>
            </a:r>
            <a:r>
              <a:rPr sz="2400" i="1" spc="2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5300" y="4006850"/>
            <a:ext cx="1217930" cy="1079500"/>
          </a:xfrm>
          <a:prstGeom prst="rect">
            <a:avLst/>
          </a:prstGeom>
        </p:spPr>
        <p:txBody>
          <a:bodyPr vert="horz" wrap="square" lIns="0" tIns="181541" rIns="0" bIns="0" rtlCol="0">
            <a:spAutoFit/>
          </a:bodyPr>
          <a:lstStyle/>
          <a:p>
            <a:pPr marL="79343">
              <a:spcBef>
                <a:spcPts val="1430"/>
              </a:spcBef>
            </a:pPr>
            <a:r>
              <a:rPr sz="2400" i="1" spc="-100" dirty="0">
                <a:latin typeface="Times New Roman"/>
                <a:cs typeface="Times New Roman"/>
              </a:rPr>
              <a:t>R</a:t>
            </a:r>
            <a:r>
              <a:rPr sz="2100" spc="-151" baseline="-24691" dirty="0">
                <a:latin typeface="Times New Roman"/>
                <a:cs typeface="Times New Roman"/>
              </a:rPr>
              <a:t>1</a:t>
            </a:r>
            <a:r>
              <a:rPr sz="2100" spc="97" baseline="-24691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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0.71</a:t>
            </a:r>
            <a:endParaRPr sz="2400">
              <a:latin typeface="Times New Roman"/>
              <a:cs typeface="Times New Roman"/>
            </a:endParaRPr>
          </a:p>
          <a:p>
            <a:pPr marL="38085">
              <a:spcBef>
                <a:spcPts val="1325"/>
              </a:spcBef>
            </a:pPr>
            <a:r>
              <a:rPr sz="3500" i="1" spc="97" baseline="14184" dirty="0">
                <a:latin typeface="Times New Roman"/>
                <a:cs typeface="Times New Roman"/>
              </a:rPr>
              <a:t>X</a:t>
            </a:r>
            <a:r>
              <a:rPr sz="1400" spc="65" dirty="0">
                <a:latin typeface="Times New Roman"/>
                <a:cs typeface="Times New Roman"/>
              </a:rPr>
              <a:t>1</a:t>
            </a:r>
            <a:r>
              <a:rPr sz="1400" spc="304" dirty="0">
                <a:latin typeface="Times New Roman"/>
                <a:cs typeface="Times New Roman"/>
              </a:rPr>
              <a:t> </a:t>
            </a:r>
            <a:r>
              <a:rPr sz="3500" spc="-15" baseline="14184" dirty="0">
                <a:latin typeface="Symbol"/>
                <a:cs typeface="Symbol"/>
              </a:rPr>
              <a:t></a:t>
            </a:r>
            <a:r>
              <a:rPr sz="3500" spc="52" baseline="14184" dirty="0">
                <a:latin typeface="Times New Roman"/>
                <a:cs typeface="Times New Roman"/>
              </a:rPr>
              <a:t> </a:t>
            </a:r>
            <a:r>
              <a:rPr sz="3500" i="1" spc="15" baseline="14184" dirty="0">
                <a:latin typeface="Times New Roman"/>
                <a:cs typeface="Times New Roman"/>
              </a:rPr>
              <a:t>x</a:t>
            </a:r>
            <a:r>
              <a:rPr sz="1400" spc="10" dirty="0">
                <a:latin typeface="Times New Roman"/>
                <a:cs typeface="Times New Roman"/>
              </a:rPr>
              <a:t>(4</a:t>
            </a:r>
            <a:r>
              <a:rPr sz="1400" spc="10" dirty="0">
                <a:latin typeface="Symbol"/>
                <a:cs typeface="Symbol"/>
              </a:rPr>
              <a:t></a:t>
            </a:r>
            <a:r>
              <a:rPr sz="1400" spc="10" dirty="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425450"/>
            <a:ext cx="8630976" cy="892552"/>
          </a:xfrm>
        </p:spPr>
        <p:txBody>
          <a:bodyPr/>
          <a:lstStyle/>
          <a:p>
            <a:r>
              <a:rPr lang="en-US" dirty="0" smtClean="0"/>
              <a:t>Graph Drawing steps – Identify Points (</a:t>
            </a:r>
            <a:r>
              <a:rPr lang="en-US" dirty="0" err="1" smtClean="0"/>
              <a:t>xi,yi</a:t>
            </a:r>
            <a:r>
              <a:rPr lang="en-US" dirty="0" smtClean="0"/>
              <a:t>) on graphs </a:t>
            </a: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4838" y="1392238"/>
            <a:ext cx="69437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object 3"/>
          <p:cNvGrpSpPr/>
          <p:nvPr/>
        </p:nvGrpSpPr>
        <p:grpSpPr>
          <a:xfrm>
            <a:off x="2603500" y="2101850"/>
            <a:ext cx="5867400" cy="4724400"/>
            <a:chOff x="5177189" y="1763598"/>
            <a:chExt cx="4595495" cy="3519170"/>
          </a:xfrm>
        </p:grpSpPr>
        <p:pic>
          <p:nvPicPr>
            <p:cNvPr id="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7189" y="1763598"/>
              <a:ext cx="4595430" cy="3519081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6657954" y="4446282"/>
              <a:ext cx="1905" cy="514984"/>
            </a:xfrm>
            <a:custGeom>
              <a:avLst/>
              <a:gdLst/>
              <a:ahLst/>
              <a:cxnLst/>
              <a:rect l="l" t="t" r="r" b="b"/>
              <a:pathLst>
                <a:path w="1904" h="514985">
                  <a:moveTo>
                    <a:pt x="0" y="514795"/>
                  </a:moveTo>
                  <a:lnTo>
                    <a:pt x="1513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0290" y="4421077"/>
              <a:ext cx="117908" cy="116039"/>
            </a:xfrm>
            <a:prstGeom prst="rect">
              <a:avLst/>
            </a:prstGeom>
          </p:spPr>
        </p:pic>
        <p:sp>
          <p:nvSpPr>
            <p:cNvPr id="8" name="object 7"/>
            <p:cNvSpPr/>
            <p:nvPr/>
          </p:nvSpPr>
          <p:spPr>
            <a:xfrm>
              <a:off x="7138969" y="3874778"/>
              <a:ext cx="1905" cy="1090930"/>
            </a:xfrm>
            <a:custGeom>
              <a:avLst/>
              <a:gdLst/>
              <a:ahLst/>
              <a:cxnLst/>
              <a:rect l="l" t="t" r="r" b="b"/>
              <a:pathLst>
                <a:path w="1904" h="1090929">
                  <a:moveTo>
                    <a:pt x="0" y="1090794"/>
                  </a:moveTo>
                  <a:lnTo>
                    <a:pt x="1551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1459" y="3849573"/>
              <a:ext cx="117908" cy="115972"/>
            </a:xfrm>
            <a:prstGeom prst="rect">
              <a:avLst/>
            </a:prstGeom>
          </p:spPr>
        </p:pic>
        <p:sp>
          <p:nvSpPr>
            <p:cNvPr id="10" name="object 9"/>
            <p:cNvSpPr/>
            <p:nvPr/>
          </p:nvSpPr>
          <p:spPr>
            <a:xfrm>
              <a:off x="7396146" y="3303274"/>
              <a:ext cx="1905" cy="1666875"/>
            </a:xfrm>
            <a:custGeom>
              <a:avLst/>
              <a:gdLst/>
              <a:ahLst/>
              <a:cxnLst/>
              <a:rect l="l" t="t" r="r" b="b"/>
              <a:pathLst>
                <a:path w="1904" h="1666875">
                  <a:moveTo>
                    <a:pt x="0" y="1666794"/>
                  </a:moveTo>
                  <a:lnTo>
                    <a:pt x="1564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8686" y="3278069"/>
              <a:ext cx="117908" cy="115950"/>
            </a:xfrm>
            <a:prstGeom prst="rect">
              <a:avLst/>
            </a:prstGeom>
          </p:spPr>
        </p:pic>
        <p:sp>
          <p:nvSpPr>
            <p:cNvPr id="12" name="object 11"/>
            <p:cNvSpPr/>
            <p:nvPr/>
          </p:nvSpPr>
          <p:spPr>
            <a:xfrm>
              <a:off x="7815249" y="2731770"/>
              <a:ext cx="1905" cy="2242820"/>
            </a:xfrm>
            <a:custGeom>
              <a:avLst/>
              <a:gdLst/>
              <a:ahLst/>
              <a:cxnLst/>
              <a:rect l="l" t="t" r="r" b="b"/>
              <a:pathLst>
                <a:path w="1904" h="2242820">
                  <a:moveTo>
                    <a:pt x="0" y="2242794"/>
                  </a:moveTo>
                  <a:lnTo>
                    <a:pt x="1570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7812" y="2706565"/>
              <a:ext cx="117909" cy="115939"/>
            </a:xfrm>
            <a:prstGeom prst="rect">
              <a:avLst/>
            </a:prstGeom>
          </p:spPr>
        </p:pic>
        <p:sp>
          <p:nvSpPr>
            <p:cNvPr id="14" name="object 13"/>
            <p:cNvSpPr/>
            <p:nvPr/>
          </p:nvSpPr>
          <p:spPr>
            <a:xfrm>
              <a:off x="8793155" y="2160266"/>
              <a:ext cx="1905" cy="2819400"/>
            </a:xfrm>
            <a:custGeom>
              <a:avLst/>
              <a:gdLst/>
              <a:ahLst/>
              <a:cxnLst/>
              <a:rect l="l" t="t" r="r" b="b"/>
              <a:pathLst>
                <a:path w="1904" h="2819400">
                  <a:moveTo>
                    <a:pt x="0" y="2818794"/>
                  </a:moveTo>
                  <a:lnTo>
                    <a:pt x="1573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35733" y="2135061"/>
              <a:ext cx="117908" cy="115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78206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dirty="0"/>
              <a:t> </a:t>
            </a:r>
            <a:r>
              <a:rPr spc="-5" dirty="0"/>
              <a:t>Empirical</a:t>
            </a:r>
            <a:r>
              <a:rPr dirty="0"/>
              <a:t> </a:t>
            </a:r>
            <a:r>
              <a:rPr spc="-5" dirty="0"/>
              <a:t>Continuous</a:t>
            </a:r>
            <a:r>
              <a:rPr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01765"/>
            <a:ext cx="8455025" cy="3090583"/>
          </a:xfrm>
          <a:prstGeom prst="rect">
            <a:avLst/>
          </a:prstGeom>
        </p:spPr>
        <p:txBody>
          <a:bodyPr vert="horz" wrap="square" lIns="0" tIns="73632" rIns="0" bIns="0" rtlCol="0">
            <a:spAutoFit/>
          </a:bodyPr>
          <a:lstStyle/>
          <a:p>
            <a:pPr marL="355462" indent="-342768">
              <a:spcBef>
                <a:spcPts val="58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What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happens for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large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samples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 data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44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dirty="0">
                <a:latin typeface="Verdana"/>
                <a:cs typeface="Verdana"/>
              </a:rPr>
              <a:t>Several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hundreds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or tens of thousand</a:t>
            </a:r>
            <a:endParaRPr sz="2100">
              <a:latin typeface="Verdana"/>
              <a:cs typeface="Verdana"/>
            </a:endParaRPr>
          </a:p>
          <a:p>
            <a:pPr marL="355462" marR="499550" indent="-342768">
              <a:lnSpc>
                <a:spcPts val="2568"/>
              </a:lnSpc>
              <a:spcBef>
                <a:spcPts val="695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First </a:t>
            </a:r>
            <a:r>
              <a:rPr sz="2200" spc="-5" dirty="0">
                <a:latin typeface="Verdana"/>
                <a:cs typeface="Verdana"/>
              </a:rPr>
              <a:t>summarize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data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into</a:t>
            </a:r>
            <a:r>
              <a:rPr sz="2200" dirty="0">
                <a:latin typeface="Verdana"/>
                <a:cs typeface="Verdana"/>
              </a:rPr>
              <a:t> 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frequency distribution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with smaller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number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intervals</a:t>
            </a:r>
            <a:endParaRPr sz="2200">
              <a:latin typeface="Verdana"/>
              <a:cs typeface="Verdana"/>
            </a:endParaRPr>
          </a:p>
          <a:p>
            <a:pPr marL="355462" marR="5077" indent="-342768">
              <a:lnSpc>
                <a:spcPts val="2568"/>
              </a:lnSpc>
              <a:spcBef>
                <a:spcPts val="66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Afterwards,</a:t>
            </a:r>
            <a:r>
              <a:rPr sz="2200" dirty="0">
                <a:latin typeface="Verdana"/>
                <a:cs typeface="Verdana"/>
              </a:rPr>
              <a:t> fit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continuous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empirical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CDF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frequency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</a:t>
            </a:r>
            <a:endParaRPr sz="2200">
              <a:latin typeface="Verdana"/>
              <a:cs typeface="Verdana"/>
            </a:endParaRPr>
          </a:p>
          <a:p>
            <a:pPr marL="355462" indent="-342768">
              <a:spcBef>
                <a:spcPts val="515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Slight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modifications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50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Slope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0043" y="4859225"/>
            <a:ext cx="1139190" cy="0"/>
          </a:xfrm>
          <a:custGeom>
            <a:avLst/>
            <a:gdLst/>
            <a:ahLst/>
            <a:cxnLst/>
            <a:rect l="l" t="t" r="r" b="b"/>
            <a:pathLst>
              <a:path w="1139189">
                <a:moveTo>
                  <a:pt x="0" y="0"/>
                </a:moveTo>
                <a:lnTo>
                  <a:pt x="1139002" y="0"/>
                </a:lnTo>
              </a:path>
            </a:pathLst>
          </a:custGeom>
          <a:ln w="11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5768" y="4822673"/>
            <a:ext cx="71755" cy="214796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12695">
              <a:spcBef>
                <a:spcPts val="114"/>
              </a:spcBef>
            </a:pPr>
            <a:r>
              <a:rPr sz="1300" i="1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117" y="4927338"/>
            <a:ext cx="3790949" cy="1200964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R="86327" algn="ctr">
              <a:spcBef>
                <a:spcPts val="105"/>
              </a:spcBef>
            </a:pPr>
            <a:r>
              <a:rPr sz="3400" i="1" spc="-60" baseline="13580" dirty="0">
                <a:latin typeface="Times New Roman"/>
                <a:cs typeface="Times New Roman"/>
              </a:rPr>
              <a:t>c</a:t>
            </a:r>
            <a:r>
              <a:rPr sz="1300" i="1" dirty="0">
                <a:latin typeface="Times New Roman"/>
                <a:cs typeface="Times New Roman"/>
              </a:rPr>
              <a:t>i 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3400" spc="-7" baseline="13580" dirty="0">
                <a:latin typeface="Symbol"/>
                <a:cs typeface="Symbol"/>
              </a:rPr>
              <a:t></a:t>
            </a:r>
            <a:r>
              <a:rPr sz="3400" spc="-344" baseline="13580" dirty="0">
                <a:latin typeface="Times New Roman"/>
                <a:cs typeface="Times New Roman"/>
              </a:rPr>
              <a:t> </a:t>
            </a:r>
            <a:r>
              <a:rPr sz="3400" i="1" spc="-60" baseline="13580" dirty="0">
                <a:latin typeface="Times New Roman"/>
                <a:cs typeface="Times New Roman"/>
              </a:rPr>
              <a:t>c</a:t>
            </a:r>
            <a:r>
              <a:rPr sz="1300" i="1" spc="100" dirty="0">
                <a:latin typeface="Times New Roman"/>
                <a:cs typeface="Times New Roman"/>
              </a:rPr>
              <a:t>i</a:t>
            </a:r>
            <a:r>
              <a:rPr sz="1300" spc="-70" dirty="0">
                <a:latin typeface="Symbol"/>
                <a:cs typeface="Symbol"/>
              </a:rPr>
              <a:t>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206295" indent="-180904">
              <a:spcBef>
                <a:spcPts val="1510"/>
              </a:spcBef>
              <a:buClr>
                <a:srgbClr val="003366"/>
              </a:buClr>
              <a:buChar char="•"/>
              <a:tabLst>
                <a:tab pos="206295" algn="l"/>
              </a:tabLst>
            </a:pPr>
            <a:r>
              <a:rPr sz="2100" dirty="0">
                <a:latin typeface="Verdana"/>
                <a:cs typeface="Verdana"/>
              </a:rPr>
              <a:t>The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inverse</a:t>
            </a:r>
            <a:r>
              <a:rPr sz="2100" spc="-21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CDF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is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given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by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4351" y="4487267"/>
            <a:ext cx="1139825" cy="362278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38085">
              <a:spcBef>
                <a:spcPts val="105"/>
              </a:spcBef>
            </a:pPr>
            <a:r>
              <a:rPr sz="3400" i="1" spc="-30" baseline="13580" dirty="0">
                <a:latin typeface="Times New Roman"/>
                <a:cs typeface="Times New Roman"/>
              </a:rPr>
              <a:t>x</a:t>
            </a:r>
            <a:r>
              <a:rPr sz="1300" spc="55" dirty="0">
                <a:latin typeface="Times New Roman"/>
                <a:cs typeface="Times New Roman"/>
              </a:rPr>
              <a:t>(</a:t>
            </a:r>
            <a:r>
              <a:rPr sz="1300" i="1" dirty="0">
                <a:latin typeface="Times New Roman"/>
                <a:cs typeface="Times New Roman"/>
              </a:rPr>
              <a:t>i</a:t>
            </a:r>
            <a:r>
              <a:rPr sz="1300" i="1" spc="-216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) 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3400" spc="-7" baseline="13580" dirty="0">
                <a:latin typeface="Symbol"/>
                <a:cs typeface="Symbol"/>
              </a:rPr>
              <a:t></a:t>
            </a:r>
            <a:r>
              <a:rPr sz="3400" spc="-135" baseline="13580" dirty="0">
                <a:latin typeface="Times New Roman"/>
                <a:cs typeface="Times New Roman"/>
              </a:rPr>
              <a:t> </a:t>
            </a:r>
            <a:r>
              <a:rPr sz="3400" i="1" spc="-30" baseline="13580" dirty="0">
                <a:latin typeface="Times New Roman"/>
                <a:cs typeface="Times New Roman"/>
              </a:rPr>
              <a:t>x</a:t>
            </a:r>
            <a:r>
              <a:rPr sz="1300" spc="60" dirty="0">
                <a:latin typeface="Times New Roman"/>
                <a:cs typeface="Times New Roman"/>
              </a:rPr>
              <a:t>(</a:t>
            </a:r>
            <a:r>
              <a:rPr sz="1300" i="1" spc="100" dirty="0">
                <a:latin typeface="Times New Roman"/>
                <a:cs typeface="Times New Roman"/>
              </a:rPr>
              <a:t>i</a:t>
            </a:r>
            <a:r>
              <a:rPr sz="1300" spc="-75" dirty="0">
                <a:latin typeface="Symbol"/>
                <a:cs typeface="Symbol"/>
              </a:rPr>
              <a:t></a:t>
            </a:r>
            <a:r>
              <a:rPr sz="1300" spc="-30" dirty="0">
                <a:latin typeface="Times New Roman"/>
                <a:cs typeface="Times New Roman"/>
              </a:rPr>
              <a:t>1</a:t>
            </a:r>
            <a:r>
              <a:rPr sz="130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5125" y="4631430"/>
            <a:ext cx="467995" cy="367402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  <a:tabLst>
                <a:tab pos="298335" algn="l"/>
              </a:tabLst>
            </a:pPr>
            <a:r>
              <a:rPr sz="2300" i="1" spc="-5" dirty="0">
                <a:latin typeface="Times New Roman"/>
                <a:cs typeface="Times New Roman"/>
              </a:rPr>
              <a:t>a	</a:t>
            </a:r>
            <a:r>
              <a:rPr sz="2300" spc="-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4149" y="5852236"/>
            <a:ext cx="1261745" cy="33854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38085">
              <a:spcBef>
                <a:spcPts val="120"/>
              </a:spcBef>
            </a:pPr>
            <a:r>
              <a:rPr sz="2100" i="1" dirty="0">
                <a:latin typeface="Times New Roman"/>
                <a:cs typeface="Times New Roman"/>
              </a:rPr>
              <a:t>c</a:t>
            </a:r>
            <a:r>
              <a:rPr i="1" baseline="-25462" dirty="0">
                <a:latin typeface="Times New Roman"/>
                <a:cs typeface="Times New Roman"/>
              </a:rPr>
              <a:t>i</a:t>
            </a:r>
            <a:r>
              <a:rPr baseline="-25462" dirty="0">
                <a:latin typeface="Symbol"/>
                <a:cs typeface="Symbol"/>
              </a:rPr>
              <a:t></a:t>
            </a:r>
            <a:r>
              <a:rPr baseline="-25462" dirty="0">
                <a:latin typeface="Times New Roman"/>
                <a:cs typeface="Times New Roman"/>
              </a:rPr>
              <a:t>1</a:t>
            </a:r>
            <a:r>
              <a:rPr spc="344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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R</a:t>
            </a:r>
            <a:r>
              <a:rPr sz="2100" i="1" spc="-86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i="1" spc="-21" dirty="0">
                <a:latin typeface="Times New Roman"/>
                <a:cs typeface="Times New Roman"/>
              </a:rPr>
              <a:t>c</a:t>
            </a:r>
            <a:r>
              <a:rPr i="1" spc="-30" baseline="-25462" dirty="0">
                <a:latin typeface="Times New Roman"/>
                <a:cs typeface="Times New Roman"/>
              </a:rPr>
              <a:t>i</a:t>
            </a:r>
            <a:endParaRPr baseline="-2546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2692" y="6031710"/>
            <a:ext cx="69215" cy="217360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9527" y="5765497"/>
            <a:ext cx="1028699" cy="459735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205025" indent="-192964">
              <a:spcBef>
                <a:spcPts val="105"/>
              </a:spcBef>
              <a:buFont typeface="Symbol"/>
              <a:buChar char=""/>
              <a:tabLst>
                <a:tab pos="205660" algn="l"/>
              </a:tabLst>
            </a:pP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i="1" spc="44" dirty="0">
                <a:latin typeface="Times New Roman"/>
                <a:cs typeface="Times New Roman"/>
              </a:rPr>
              <a:t> </a:t>
            </a:r>
            <a:r>
              <a:rPr sz="2900" spc="-225" dirty="0">
                <a:latin typeface="Symbol"/>
                <a:cs typeface="Symbol"/>
              </a:rPr>
              <a:t></a:t>
            </a:r>
            <a:r>
              <a:rPr sz="2100" i="1" spc="5" dirty="0">
                <a:latin typeface="Times New Roman"/>
                <a:cs typeface="Times New Roman"/>
              </a:rPr>
              <a:t>R</a:t>
            </a:r>
            <a:r>
              <a:rPr sz="2100" i="1" spc="-1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229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7454" y="6031711"/>
            <a:ext cx="234315" cy="417415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1300" i="1" spc="95" dirty="0">
                <a:latin typeface="Times New Roman"/>
                <a:cs typeface="Times New Roman"/>
              </a:rPr>
              <a:t>i</a:t>
            </a:r>
            <a:r>
              <a:rPr sz="1300" spc="-65" dirty="0">
                <a:latin typeface="Symbol"/>
                <a:cs typeface="Symbol"/>
              </a:rPr>
              <a:t></a:t>
            </a:r>
            <a:r>
              <a:rPr sz="1300" spc="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0676" y="5765497"/>
            <a:ext cx="847089" cy="459735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  <a:tabLst>
                <a:tab pos="257075" algn="l"/>
              </a:tabLst>
            </a:pPr>
            <a:r>
              <a:rPr sz="2900" spc="-210" dirty="0">
                <a:latin typeface="Symbol"/>
                <a:cs typeface="Symbol"/>
              </a:rPr>
              <a:t></a:t>
            </a:r>
            <a:r>
              <a:rPr sz="2900" spc="-210" dirty="0">
                <a:latin typeface="Times New Roman"/>
                <a:cs typeface="Times New Roman"/>
              </a:rPr>
              <a:t>	</a:t>
            </a:r>
            <a:r>
              <a:rPr sz="2100" spc="-25" dirty="0">
                <a:latin typeface="Times New Roman"/>
                <a:cs typeface="Times New Roman"/>
              </a:rPr>
              <a:t>w</a:t>
            </a:r>
            <a:r>
              <a:rPr sz="2100" spc="55" dirty="0">
                <a:latin typeface="Times New Roman"/>
                <a:cs typeface="Times New Roman"/>
              </a:rPr>
              <a:t>h</a:t>
            </a:r>
            <a:r>
              <a:rPr sz="2100" spc="-6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3555" y="6031712"/>
            <a:ext cx="340360" cy="417415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1300" spc="55" dirty="0">
                <a:latin typeface="Times New Roman"/>
                <a:cs typeface="Times New Roman"/>
              </a:rPr>
              <a:t>(</a:t>
            </a:r>
            <a:r>
              <a:rPr sz="1300" i="1" spc="90" dirty="0">
                <a:latin typeface="Times New Roman"/>
                <a:cs typeface="Times New Roman"/>
              </a:rPr>
              <a:t>i</a:t>
            </a:r>
            <a:r>
              <a:rPr sz="1300" spc="-60" dirty="0">
                <a:latin typeface="Symbol"/>
                <a:cs typeface="Symbol"/>
              </a:rPr>
              <a:t></a:t>
            </a:r>
            <a:r>
              <a:rPr sz="1300" spc="-30" dirty="0">
                <a:latin typeface="Times New Roman"/>
                <a:cs typeface="Times New Roman"/>
              </a:rPr>
              <a:t>1</a:t>
            </a:r>
            <a:r>
              <a:rPr sz="1300" spc="5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2470" y="5852235"/>
            <a:ext cx="1685289" cy="343682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38085">
              <a:spcBef>
                <a:spcPts val="120"/>
              </a:spcBef>
            </a:pP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2100" i="1" spc="25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spc="-770" dirty="0">
                <a:latin typeface="Times New Roman"/>
                <a:cs typeface="Times New Roman"/>
              </a:rPr>
              <a:t>F</a:t>
            </a:r>
            <a:r>
              <a:rPr sz="3200" baseline="14550" dirty="0">
                <a:latin typeface="Times New Roman"/>
                <a:cs typeface="Times New Roman"/>
              </a:rPr>
              <a:t>ˆ</a:t>
            </a:r>
            <a:r>
              <a:rPr sz="3200" spc="-270" baseline="14550" dirty="0">
                <a:latin typeface="Times New Roman"/>
                <a:cs typeface="Times New Roman"/>
              </a:rPr>
              <a:t> </a:t>
            </a:r>
            <a:r>
              <a:rPr spc="-7" baseline="43981" dirty="0">
                <a:latin typeface="Symbol"/>
                <a:cs typeface="Symbol"/>
              </a:rPr>
              <a:t></a:t>
            </a:r>
            <a:r>
              <a:rPr spc="15" baseline="43981" dirty="0">
                <a:latin typeface="Times New Roman"/>
                <a:cs typeface="Times New Roman"/>
              </a:rPr>
              <a:t>1</a:t>
            </a:r>
            <a:r>
              <a:rPr spc="-262" baseline="43981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(</a:t>
            </a:r>
            <a:r>
              <a:rPr sz="2100" i="1" spc="40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24148" y="4424252"/>
            <a:ext cx="2435225" cy="560705"/>
            <a:chOff x="2924147" y="4424247"/>
            <a:chExt cx="2435225" cy="560705"/>
          </a:xfrm>
        </p:grpSpPr>
        <p:sp>
          <p:nvSpPr>
            <p:cNvPr id="17" name="object 17"/>
            <p:cNvSpPr/>
            <p:nvPr/>
          </p:nvSpPr>
          <p:spPr>
            <a:xfrm>
              <a:off x="2948952" y="4429009"/>
              <a:ext cx="2406015" cy="529590"/>
            </a:xfrm>
            <a:custGeom>
              <a:avLst/>
              <a:gdLst/>
              <a:ahLst/>
              <a:cxnLst/>
              <a:rect l="l" t="t" r="r" b="b"/>
              <a:pathLst>
                <a:path w="2406015" h="529589">
                  <a:moveTo>
                    <a:pt x="2405656" y="0"/>
                  </a:moveTo>
                  <a:lnTo>
                    <a:pt x="0" y="52952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24147" y="4910406"/>
              <a:ext cx="83185" cy="74930"/>
            </a:xfrm>
            <a:custGeom>
              <a:avLst/>
              <a:gdLst/>
              <a:ahLst/>
              <a:cxnLst/>
              <a:rect l="l" t="t" r="r" b="b"/>
              <a:pathLst>
                <a:path w="83185" h="74929">
                  <a:moveTo>
                    <a:pt x="66227" y="0"/>
                  </a:moveTo>
                  <a:lnTo>
                    <a:pt x="0" y="53590"/>
                  </a:lnTo>
                  <a:lnTo>
                    <a:pt x="82608" y="74419"/>
                  </a:lnTo>
                  <a:lnTo>
                    <a:pt x="66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49850" y="4314710"/>
            <a:ext cx="2300605" cy="471918"/>
          </a:xfrm>
          <a:prstGeom prst="rect">
            <a:avLst/>
          </a:prstGeom>
          <a:solidFill>
            <a:srgbClr val="FFFED5"/>
          </a:solidFill>
          <a:ln w="9524">
            <a:solidFill>
              <a:srgbClr val="000000"/>
            </a:solidFill>
          </a:ln>
        </p:spPr>
        <p:txBody>
          <a:bodyPr vert="horz" wrap="square" lIns="0" tIns="60936" rIns="0" bIns="0" rtlCol="0">
            <a:spAutoFit/>
          </a:bodyPr>
          <a:lstStyle/>
          <a:p>
            <a:pPr marL="455752" marR="105368" indent="-337691">
              <a:lnSpc>
                <a:spcPts val="1600"/>
              </a:lnSpc>
              <a:spcBef>
                <a:spcPts val="480"/>
              </a:spcBef>
            </a:pPr>
            <a:r>
              <a:rPr sz="1400" i="1" dirty="0">
                <a:latin typeface="Times New Roman"/>
                <a:cs typeface="Times New Roman"/>
              </a:rPr>
              <a:t>c</a:t>
            </a:r>
            <a:r>
              <a:rPr sz="1400" i="1" baseline="-21604" dirty="0">
                <a:latin typeface="Times New Roman"/>
                <a:cs typeface="Times New Roman"/>
              </a:rPr>
              <a:t>i</a:t>
            </a:r>
            <a:r>
              <a:rPr sz="1400" i="1" spc="195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MT"/>
                <a:cs typeface="Arial MT"/>
              </a:rPr>
              <a:t>cumulative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probability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i</a:t>
            </a:r>
            <a:r>
              <a:rPr sz="1400" i="1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MT"/>
                <a:cs typeface="Arial MT"/>
              </a:rPr>
              <a:t>intervals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1" y="272303"/>
            <a:ext cx="7554567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dirty="0"/>
              <a:t> </a:t>
            </a:r>
            <a:r>
              <a:rPr spc="-5" dirty="0"/>
              <a:t>Empirical</a:t>
            </a:r>
            <a:r>
              <a:rPr dirty="0"/>
              <a:t> </a:t>
            </a:r>
            <a:r>
              <a:rPr spc="-5" dirty="0"/>
              <a:t>Continuous</a:t>
            </a:r>
            <a:r>
              <a:rPr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6" y="1337832"/>
            <a:ext cx="8061959" cy="592449"/>
          </a:xfrm>
          <a:prstGeom prst="rect">
            <a:avLst/>
          </a:prstGeom>
        </p:spPr>
        <p:txBody>
          <a:bodyPr vert="horz" wrap="square" lIns="0" tIns="53319" rIns="0" bIns="0" rtlCol="0">
            <a:spAutoFit/>
          </a:bodyPr>
          <a:lstStyle/>
          <a:p>
            <a:pPr marL="355462" marR="5077" indent="-342768">
              <a:lnSpc>
                <a:spcPts val="2098"/>
              </a:lnSpc>
              <a:spcBef>
                <a:spcPts val="420"/>
              </a:spcBef>
              <a:buClr>
                <a:srgbClr val="003366"/>
              </a:buClr>
              <a:buSzPct val="120000"/>
              <a:buChar char="•"/>
              <a:tabLst>
                <a:tab pos="354827" algn="l"/>
                <a:tab pos="355462" algn="l"/>
              </a:tabLst>
            </a:pPr>
            <a:r>
              <a:rPr sz="2100" spc="-5" dirty="0">
                <a:latin typeface="Verdana"/>
                <a:cs typeface="Verdana"/>
              </a:rPr>
              <a:t>Example: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Suppose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data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collected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for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100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broken-widget </a:t>
            </a:r>
            <a:r>
              <a:rPr sz="2100" spc="-68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repair times</a:t>
            </a:r>
            <a:r>
              <a:rPr sz="2100" dirty="0">
                <a:latin typeface="Verdana"/>
                <a:cs typeface="Verdana"/>
              </a:rPr>
              <a:t> are:</a:t>
            </a:r>
            <a:endParaRPr sz="21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16056" y="3242975"/>
            <a:ext cx="62865" cy="69215"/>
            <a:chOff x="7016055" y="3242971"/>
            <a:chExt cx="62865" cy="69215"/>
          </a:xfrm>
        </p:grpSpPr>
        <p:sp>
          <p:nvSpPr>
            <p:cNvPr id="5" name="object 5"/>
            <p:cNvSpPr/>
            <p:nvPr/>
          </p:nvSpPr>
          <p:spPr>
            <a:xfrm>
              <a:off x="7016055" y="3242971"/>
              <a:ext cx="62865" cy="12700"/>
            </a:xfrm>
            <a:custGeom>
              <a:avLst/>
              <a:gdLst/>
              <a:ahLst/>
              <a:cxnLst/>
              <a:rect l="l" t="t" r="r" b="b"/>
              <a:pathLst>
                <a:path w="62865" h="12700">
                  <a:moveTo>
                    <a:pt x="0" y="12452"/>
                  </a:moveTo>
                  <a:lnTo>
                    <a:pt x="62676" y="12452"/>
                  </a:lnTo>
                  <a:lnTo>
                    <a:pt x="62676" y="0"/>
                  </a:lnTo>
                  <a:lnTo>
                    <a:pt x="0" y="0"/>
                  </a:lnTo>
                  <a:lnTo>
                    <a:pt x="0" y="1245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6056" y="3249198"/>
              <a:ext cx="62865" cy="12700"/>
            </a:xfrm>
            <a:custGeom>
              <a:avLst/>
              <a:gdLst/>
              <a:ahLst/>
              <a:cxnLst/>
              <a:rect l="l" t="t" r="r" b="b"/>
              <a:pathLst>
                <a:path w="62865" h="12700">
                  <a:moveTo>
                    <a:pt x="62676" y="0"/>
                  </a:moveTo>
                  <a:lnTo>
                    <a:pt x="0" y="0"/>
                  </a:lnTo>
                  <a:lnTo>
                    <a:pt x="0" y="12452"/>
                  </a:lnTo>
                  <a:lnTo>
                    <a:pt x="62676" y="12452"/>
                  </a:lnTo>
                  <a:lnTo>
                    <a:pt x="626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16055" y="3255424"/>
              <a:ext cx="50165" cy="12700"/>
            </a:xfrm>
            <a:custGeom>
              <a:avLst/>
              <a:gdLst/>
              <a:ahLst/>
              <a:cxnLst/>
              <a:rect l="l" t="t" r="r" b="b"/>
              <a:pathLst>
                <a:path w="50165" h="12700">
                  <a:moveTo>
                    <a:pt x="0" y="12452"/>
                  </a:moveTo>
                  <a:lnTo>
                    <a:pt x="50141" y="12452"/>
                  </a:lnTo>
                  <a:lnTo>
                    <a:pt x="50141" y="0"/>
                  </a:lnTo>
                  <a:lnTo>
                    <a:pt x="0" y="0"/>
                  </a:lnTo>
                  <a:lnTo>
                    <a:pt x="0" y="1245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6056" y="3261650"/>
              <a:ext cx="50165" cy="12700"/>
            </a:xfrm>
            <a:custGeom>
              <a:avLst/>
              <a:gdLst/>
              <a:ahLst/>
              <a:cxnLst/>
              <a:rect l="l" t="t" r="r" b="b"/>
              <a:pathLst>
                <a:path w="50165" h="12700">
                  <a:moveTo>
                    <a:pt x="50141" y="0"/>
                  </a:moveTo>
                  <a:lnTo>
                    <a:pt x="0" y="0"/>
                  </a:lnTo>
                  <a:lnTo>
                    <a:pt x="0" y="12452"/>
                  </a:lnTo>
                  <a:lnTo>
                    <a:pt x="50141" y="12452"/>
                  </a:lnTo>
                  <a:lnTo>
                    <a:pt x="5014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6055" y="3267876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12452"/>
                  </a:moveTo>
                  <a:lnTo>
                    <a:pt x="37606" y="12452"/>
                  </a:lnTo>
                  <a:lnTo>
                    <a:pt x="37606" y="0"/>
                  </a:lnTo>
                  <a:lnTo>
                    <a:pt x="0" y="0"/>
                  </a:lnTo>
                  <a:lnTo>
                    <a:pt x="0" y="1245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6056" y="3274103"/>
              <a:ext cx="38100" cy="13335"/>
            </a:xfrm>
            <a:custGeom>
              <a:avLst/>
              <a:gdLst/>
              <a:ahLst/>
              <a:cxnLst/>
              <a:rect l="l" t="t" r="r" b="b"/>
              <a:pathLst>
                <a:path w="38100" h="13335">
                  <a:moveTo>
                    <a:pt x="37606" y="0"/>
                  </a:moveTo>
                  <a:lnTo>
                    <a:pt x="0" y="0"/>
                  </a:lnTo>
                  <a:lnTo>
                    <a:pt x="0" y="12867"/>
                  </a:lnTo>
                  <a:lnTo>
                    <a:pt x="37606" y="12867"/>
                  </a:lnTo>
                  <a:lnTo>
                    <a:pt x="3760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16055" y="3280744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0" y="12452"/>
                  </a:moveTo>
                  <a:lnTo>
                    <a:pt x="25070" y="12452"/>
                  </a:lnTo>
                  <a:lnTo>
                    <a:pt x="25070" y="0"/>
                  </a:lnTo>
                  <a:lnTo>
                    <a:pt x="0" y="0"/>
                  </a:lnTo>
                  <a:lnTo>
                    <a:pt x="0" y="1245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6056" y="3286970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25070" y="0"/>
                  </a:moveTo>
                  <a:lnTo>
                    <a:pt x="0" y="0"/>
                  </a:lnTo>
                  <a:lnTo>
                    <a:pt x="0" y="12452"/>
                  </a:lnTo>
                  <a:lnTo>
                    <a:pt x="25070" y="12452"/>
                  </a:lnTo>
                  <a:lnTo>
                    <a:pt x="250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6055" y="329319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12452"/>
                  </a:moveTo>
                  <a:lnTo>
                    <a:pt x="12535" y="12452"/>
                  </a:lnTo>
                  <a:lnTo>
                    <a:pt x="12535" y="0"/>
                  </a:lnTo>
                  <a:lnTo>
                    <a:pt x="0" y="0"/>
                  </a:lnTo>
                  <a:lnTo>
                    <a:pt x="0" y="1245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6056" y="329942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12535" y="0"/>
                  </a:moveTo>
                  <a:lnTo>
                    <a:pt x="0" y="0"/>
                  </a:lnTo>
                  <a:lnTo>
                    <a:pt x="0" y="12452"/>
                  </a:lnTo>
                  <a:lnTo>
                    <a:pt x="12535" y="12452"/>
                  </a:lnTo>
                  <a:lnTo>
                    <a:pt x="1253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68574" y="2143013"/>
          <a:ext cx="5058407" cy="1338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289"/>
                <a:gridCol w="438150"/>
                <a:gridCol w="967740"/>
                <a:gridCol w="967740"/>
                <a:gridCol w="1206499"/>
                <a:gridCol w="808989"/>
              </a:tblGrid>
              <a:tr h="449324">
                <a:tc gridSpan="2">
                  <a:txBody>
                    <a:bodyPr/>
                    <a:lstStyle/>
                    <a:p>
                      <a:pPr marL="244475">
                        <a:lnSpc>
                          <a:spcPts val="149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Interval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(Hours)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b="1" i="1" spc="10" dirty="0">
                          <a:latin typeface="Arial"/>
                          <a:cs typeface="Arial"/>
                        </a:rPr>
                        <a:t>Frequency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490"/>
                        </a:lnSpc>
                      </a:pPr>
                      <a:r>
                        <a:rPr sz="1200" b="1" i="1" spc="5" dirty="0">
                          <a:latin typeface="Arial"/>
                          <a:cs typeface="Arial"/>
                        </a:rPr>
                        <a:t>Relative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533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i="1" spc="10" dirty="0">
                          <a:latin typeface="Arial"/>
                          <a:cs typeface="Arial"/>
                        </a:rPr>
                        <a:t>Frequency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490"/>
                        </a:lnSpc>
                      </a:pPr>
                      <a:r>
                        <a:rPr sz="1200" b="1" i="1" spc="20" dirty="0">
                          <a:latin typeface="Arial"/>
                          <a:cs typeface="Arial"/>
                        </a:rPr>
                        <a:t>Cumulative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i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i="1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i="1" spc="-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qu</a:t>
                      </a:r>
                      <a:r>
                        <a:rPr sz="1200" b="1" i="1" spc="-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i="1" spc="-30" dirty="0">
                          <a:latin typeface="Arial"/>
                          <a:cs typeface="Arial"/>
                        </a:rPr>
                        <a:t>cy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b="1" i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i="1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i="1" baseline="-12345" dirty="0">
                          <a:latin typeface="Arial"/>
                          <a:cs typeface="Arial"/>
                        </a:rPr>
                        <a:t>i</a:t>
                      </a:r>
                      <a:endParaRPr sz="1300" baseline="-1234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b="1" i="1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i="1" spc="3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op</a:t>
                      </a:r>
                      <a:r>
                        <a:rPr sz="1200" b="1" i="1" spc="-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b="1" i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i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i="1" baseline="-12345" dirty="0">
                          <a:latin typeface="Arial"/>
                          <a:cs typeface="Arial"/>
                        </a:rPr>
                        <a:t>i</a:t>
                      </a:r>
                      <a:endParaRPr sz="1300" baseline="-12345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615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15" dirty="0">
                          <a:latin typeface="Arial MT"/>
                          <a:cs typeface="Arial MT"/>
                        </a:rPr>
                        <a:t>0.25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0.5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3558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20" dirty="0">
                          <a:latin typeface="Arial MT"/>
                          <a:cs typeface="Arial MT"/>
                        </a:rPr>
                        <a:t>0.5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1.0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5.00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6218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20" dirty="0">
                          <a:latin typeface="Arial MT"/>
                          <a:cs typeface="Arial MT"/>
                        </a:rPr>
                        <a:t>1.0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1.5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2.00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8916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20" dirty="0">
                          <a:latin typeface="Arial MT"/>
                          <a:cs typeface="Arial MT"/>
                        </a:rPr>
                        <a:t>1.5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2.0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1.00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1.47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2139925" y="3789252"/>
            <a:ext cx="6445885" cy="2846705"/>
            <a:chOff x="2139920" y="3789248"/>
            <a:chExt cx="6445885" cy="284670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102" y="3789248"/>
              <a:ext cx="3452674" cy="28463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44683" y="4267084"/>
              <a:ext cx="3059430" cy="1599565"/>
            </a:xfrm>
            <a:custGeom>
              <a:avLst/>
              <a:gdLst/>
              <a:ahLst/>
              <a:cxnLst/>
              <a:rect l="l" t="t" r="r" b="b"/>
              <a:pathLst>
                <a:path w="3059429" h="1599564">
                  <a:moveTo>
                    <a:pt x="2095647" y="0"/>
                  </a:moveTo>
                  <a:lnTo>
                    <a:pt x="266552" y="0"/>
                  </a:lnTo>
                  <a:lnTo>
                    <a:pt x="218639" y="4294"/>
                  </a:lnTo>
                  <a:lnTo>
                    <a:pt x="173543" y="16676"/>
                  </a:lnTo>
                  <a:lnTo>
                    <a:pt x="132018" y="36392"/>
                  </a:lnTo>
                  <a:lnTo>
                    <a:pt x="94816" y="62689"/>
                  </a:lnTo>
                  <a:lnTo>
                    <a:pt x="62689" y="94816"/>
                  </a:lnTo>
                  <a:lnTo>
                    <a:pt x="36392" y="132018"/>
                  </a:lnTo>
                  <a:lnTo>
                    <a:pt x="16676" y="173543"/>
                  </a:lnTo>
                  <a:lnTo>
                    <a:pt x="4294" y="218639"/>
                  </a:lnTo>
                  <a:lnTo>
                    <a:pt x="0" y="266547"/>
                  </a:lnTo>
                  <a:lnTo>
                    <a:pt x="0" y="1332730"/>
                  </a:lnTo>
                  <a:lnTo>
                    <a:pt x="4294" y="1380643"/>
                  </a:lnTo>
                  <a:lnTo>
                    <a:pt x="16676" y="1425738"/>
                  </a:lnTo>
                  <a:lnTo>
                    <a:pt x="36392" y="1467263"/>
                  </a:lnTo>
                  <a:lnTo>
                    <a:pt x="62689" y="1504465"/>
                  </a:lnTo>
                  <a:lnTo>
                    <a:pt x="94816" y="1536592"/>
                  </a:lnTo>
                  <a:lnTo>
                    <a:pt x="132018" y="1562889"/>
                  </a:lnTo>
                  <a:lnTo>
                    <a:pt x="173543" y="1582605"/>
                  </a:lnTo>
                  <a:lnTo>
                    <a:pt x="218639" y="1594987"/>
                  </a:lnTo>
                  <a:lnTo>
                    <a:pt x="266552" y="1599281"/>
                  </a:lnTo>
                  <a:lnTo>
                    <a:pt x="2095647" y="1599281"/>
                  </a:lnTo>
                  <a:lnTo>
                    <a:pt x="2143560" y="1594987"/>
                  </a:lnTo>
                  <a:lnTo>
                    <a:pt x="2188656" y="1582605"/>
                  </a:lnTo>
                  <a:lnTo>
                    <a:pt x="2230181" y="1562889"/>
                  </a:lnTo>
                  <a:lnTo>
                    <a:pt x="2267383" y="1536592"/>
                  </a:lnTo>
                  <a:lnTo>
                    <a:pt x="2299510" y="1504465"/>
                  </a:lnTo>
                  <a:lnTo>
                    <a:pt x="2325807" y="1467263"/>
                  </a:lnTo>
                  <a:lnTo>
                    <a:pt x="2345523" y="1425738"/>
                  </a:lnTo>
                  <a:lnTo>
                    <a:pt x="2357905" y="1380643"/>
                  </a:lnTo>
                  <a:lnTo>
                    <a:pt x="2362200" y="1332730"/>
                  </a:lnTo>
                  <a:lnTo>
                    <a:pt x="2362200" y="666367"/>
                  </a:lnTo>
                  <a:lnTo>
                    <a:pt x="2861131" y="266552"/>
                  </a:lnTo>
                  <a:lnTo>
                    <a:pt x="2362199" y="266547"/>
                  </a:lnTo>
                  <a:lnTo>
                    <a:pt x="2357905" y="218639"/>
                  </a:lnTo>
                  <a:lnTo>
                    <a:pt x="2345523" y="173543"/>
                  </a:lnTo>
                  <a:lnTo>
                    <a:pt x="2325807" y="132018"/>
                  </a:lnTo>
                  <a:lnTo>
                    <a:pt x="2299510" y="94816"/>
                  </a:lnTo>
                  <a:lnTo>
                    <a:pt x="2267383" y="62689"/>
                  </a:lnTo>
                  <a:lnTo>
                    <a:pt x="2230181" y="36392"/>
                  </a:lnTo>
                  <a:lnTo>
                    <a:pt x="2188656" y="16676"/>
                  </a:lnTo>
                  <a:lnTo>
                    <a:pt x="2143560" y="4294"/>
                  </a:lnTo>
                  <a:lnTo>
                    <a:pt x="2095647" y="0"/>
                  </a:lnTo>
                  <a:close/>
                </a:path>
                <a:path w="3059429" h="1599564">
                  <a:moveTo>
                    <a:pt x="3059049" y="107952"/>
                  </a:moveTo>
                  <a:lnTo>
                    <a:pt x="2362200" y="266552"/>
                  </a:lnTo>
                  <a:lnTo>
                    <a:pt x="2861137" y="266547"/>
                  </a:lnTo>
                  <a:lnTo>
                    <a:pt x="3059049" y="107952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44683" y="4267084"/>
              <a:ext cx="3059430" cy="1599565"/>
            </a:xfrm>
            <a:custGeom>
              <a:avLst/>
              <a:gdLst/>
              <a:ahLst/>
              <a:cxnLst/>
              <a:rect l="l" t="t" r="r" b="b"/>
              <a:pathLst>
                <a:path w="3059429" h="1599564">
                  <a:moveTo>
                    <a:pt x="266551" y="1599281"/>
                  </a:moveTo>
                  <a:lnTo>
                    <a:pt x="218638" y="1594987"/>
                  </a:lnTo>
                  <a:lnTo>
                    <a:pt x="173543" y="1582605"/>
                  </a:lnTo>
                  <a:lnTo>
                    <a:pt x="132018" y="1562889"/>
                  </a:lnTo>
                  <a:lnTo>
                    <a:pt x="94815" y="1536591"/>
                  </a:lnTo>
                  <a:lnTo>
                    <a:pt x="62689" y="1504465"/>
                  </a:lnTo>
                  <a:lnTo>
                    <a:pt x="36392" y="1467263"/>
                  </a:lnTo>
                  <a:lnTo>
                    <a:pt x="16676" y="1425738"/>
                  </a:lnTo>
                  <a:lnTo>
                    <a:pt x="4294" y="1380642"/>
                  </a:lnTo>
                  <a:lnTo>
                    <a:pt x="0" y="1332729"/>
                  </a:lnTo>
                  <a:lnTo>
                    <a:pt x="0" y="666367"/>
                  </a:lnTo>
                  <a:lnTo>
                    <a:pt x="0" y="266546"/>
                  </a:lnTo>
                  <a:lnTo>
                    <a:pt x="4294" y="218638"/>
                  </a:lnTo>
                  <a:lnTo>
                    <a:pt x="16676" y="173543"/>
                  </a:lnTo>
                  <a:lnTo>
                    <a:pt x="36392" y="132017"/>
                  </a:lnTo>
                  <a:lnTo>
                    <a:pt x="62689" y="94815"/>
                  </a:lnTo>
                  <a:lnTo>
                    <a:pt x="94815" y="62689"/>
                  </a:lnTo>
                  <a:lnTo>
                    <a:pt x="132018" y="36392"/>
                  </a:lnTo>
                  <a:lnTo>
                    <a:pt x="173543" y="16676"/>
                  </a:lnTo>
                  <a:lnTo>
                    <a:pt x="218638" y="4294"/>
                  </a:lnTo>
                  <a:lnTo>
                    <a:pt x="266551" y="0"/>
                  </a:lnTo>
                  <a:lnTo>
                    <a:pt x="1377949" y="0"/>
                  </a:lnTo>
                  <a:lnTo>
                    <a:pt x="1968499" y="0"/>
                  </a:lnTo>
                  <a:lnTo>
                    <a:pt x="2095647" y="0"/>
                  </a:lnTo>
                  <a:lnTo>
                    <a:pt x="2143560" y="4294"/>
                  </a:lnTo>
                  <a:lnTo>
                    <a:pt x="2188655" y="16676"/>
                  </a:lnTo>
                  <a:lnTo>
                    <a:pt x="2230181" y="36392"/>
                  </a:lnTo>
                  <a:lnTo>
                    <a:pt x="2267383" y="62689"/>
                  </a:lnTo>
                  <a:lnTo>
                    <a:pt x="2299509" y="94815"/>
                  </a:lnTo>
                  <a:lnTo>
                    <a:pt x="2325807" y="132017"/>
                  </a:lnTo>
                  <a:lnTo>
                    <a:pt x="2345523" y="173543"/>
                  </a:lnTo>
                  <a:lnTo>
                    <a:pt x="2357904" y="218638"/>
                  </a:lnTo>
                  <a:lnTo>
                    <a:pt x="2362199" y="266551"/>
                  </a:lnTo>
                  <a:lnTo>
                    <a:pt x="3059048" y="107951"/>
                  </a:lnTo>
                  <a:lnTo>
                    <a:pt x="2362199" y="666367"/>
                  </a:lnTo>
                  <a:lnTo>
                    <a:pt x="2362199" y="1332729"/>
                  </a:lnTo>
                  <a:lnTo>
                    <a:pt x="2357904" y="1380642"/>
                  </a:lnTo>
                  <a:lnTo>
                    <a:pt x="2345523" y="1425738"/>
                  </a:lnTo>
                  <a:lnTo>
                    <a:pt x="2325807" y="1467263"/>
                  </a:lnTo>
                  <a:lnTo>
                    <a:pt x="2299509" y="1504465"/>
                  </a:lnTo>
                  <a:lnTo>
                    <a:pt x="2267383" y="1536591"/>
                  </a:lnTo>
                  <a:lnTo>
                    <a:pt x="2230181" y="1562889"/>
                  </a:lnTo>
                  <a:lnTo>
                    <a:pt x="2188655" y="1582605"/>
                  </a:lnTo>
                  <a:lnTo>
                    <a:pt x="2143560" y="1594987"/>
                  </a:lnTo>
                  <a:lnTo>
                    <a:pt x="2095647" y="1599281"/>
                  </a:lnTo>
                  <a:lnTo>
                    <a:pt x="1968499" y="1599281"/>
                  </a:lnTo>
                  <a:lnTo>
                    <a:pt x="1377949" y="1599281"/>
                  </a:lnTo>
                  <a:lnTo>
                    <a:pt x="266551" y="1599281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17674" y="4307265"/>
            <a:ext cx="1946910" cy="150876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50780"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Consider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R</a:t>
            </a:r>
            <a:r>
              <a:rPr sz="1400" spc="7" baseline="-21604" dirty="0">
                <a:latin typeface="Times New Roman"/>
                <a:cs typeface="Times New Roman"/>
              </a:rPr>
              <a:t>1</a:t>
            </a:r>
            <a:r>
              <a:rPr sz="1400" spc="165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0.83</a:t>
            </a:r>
            <a:r>
              <a:rPr sz="1400" spc="-5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50780">
              <a:spcBef>
                <a:spcPts val="1619"/>
              </a:spcBef>
            </a:pPr>
            <a:r>
              <a:rPr sz="1400" i="1" spc="5" dirty="0">
                <a:latin typeface="Times New Roman"/>
                <a:cs typeface="Times New Roman"/>
              </a:rPr>
              <a:t>c</a:t>
            </a:r>
            <a:r>
              <a:rPr sz="1400" spc="7" baseline="-21604" dirty="0">
                <a:latin typeface="Times New Roman"/>
                <a:cs typeface="Times New Roman"/>
              </a:rPr>
              <a:t>3</a:t>
            </a:r>
            <a:r>
              <a:rPr sz="1400" spc="172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0.66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R</a:t>
            </a:r>
            <a:r>
              <a:rPr sz="1400" spc="7" baseline="-21604" dirty="0">
                <a:latin typeface="Times New Roman"/>
                <a:cs typeface="Times New Roman"/>
              </a:rPr>
              <a:t>1</a:t>
            </a:r>
            <a:r>
              <a:rPr sz="1400" spc="172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c</a:t>
            </a:r>
            <a:r>
              <a:rPr sz="1400" spc="7" baseline="-21604" dirty="0">
                <a:latin typeface="Times New Roman"/>
                <a:cs typeface="Times New Roman"/>
              </a:rPr>
              <a:t>4</a:t>
            </a:r>
            <a:r>
              <a:rPr sz="1400" spc="172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1.00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R="97753" algn="r">
              <a:lnSpc>
                <a:spcPts val="1513"/>
              </a:lnSpc>
            </a:pPr>
            <a:r>
              <a:rPr sz="2100" i="1" spc="7" baseline="13888" dirty="0">
                <a:latin typeface="Times New Roman"/>
                <a:cs typeface="Times New Roman"/>
              </a:rPr>
              <a:t>X</a:t>
            </a:r>
            <a:r>
              <a:rPr sz="900" spc="5" dirty="0">
                <a:latin typeface="Times New Roman"/>
                <a:cs typeface="Times New Roman"/>
              </a:rPr>
              <a:t>1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2100" baseline="13888" dirty="0">
                <a:latin typeface="Times New Roman"/>
                <a:cs typeface="Times New Roman"/>
              </a:rPr>
              <a:t>=</a:t>
            </a:r>
            <a:r>
              <a:rPr sz="2100" spc="-15" baseline="13888" dirty="0">
                <a:latin typeface="Times New Roman"/>
                <a:cs typeface="Times New Roman"/>
              </a:rPr>
              <a:t> </a:t>
            </a:r>
            <a:r>
              <a:rPr sz="2100" i="1" spc="15" baseline="13888" dirty="0">
                <a:latin typeface="Times New Roman"/>
                <a:cs typeface="Times New Roman"/>
              </a:rPr>
              <a:t>x</a:t>
            </a:r>
            <a:r>
              <a:rPr sz="900" spc="10" dirty="0">
                <a:latin typeface="Times New Roman"/>
                <a:cs typeface="Times New Roman"/>
              </a:rPr>
              <a:t>(4-1)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2100" baseline="13888" dirty="0">
                <a:latin typeface="Times New Roman"/>
                <a:cs typeface="Times New Roman"/>
              </a:rPr>
              <a:t>+</a:t>
            </a:r>
            <a:r>
              <a:rPr sz="2100" spc="-15" baseline="13888" dirty="0">
                <a:latin typeface="Times New Roman"/>
                <a:cs typeface="Times New Roman"/>
              </a:rPr>
              <a:t> </a:t>
            </a:r>
            <a:r>
              <a:rPr sz="2100" i="1" spc="7" baseline="13888" dirty="0">
                <a:latin typeface="Times New Roman"/>
                <a:cs typeface="Times New Roman"/>
              </a:rPr>
              <a:t>a</a:t>
            </a:r>
            <a:r>
              <a:rPr sz="900" spc="5" dirty="0">
                <a:latin typeface="Times New Roman"/>
                <a:cs typeface="Times New Roman"/>
              </a:rPr>
              <a:t>4</a:t>
            </a:r>
            <a:r>
              <a:rPr sz="2100" spc="7" baseline="13888" dirty="0">
                <a:latin typeface="Times New Roman"/>
                <a:cs typeface="Times New Roman"/>
              </a:rPr>
              <a:t>(</a:t>
            </a:r>
            <a:r>
              <a:rPr sz="2100" i="1" spc="7" baseline="13888" dirty="0">
                <a:latin typeface="Times New Roman"/>
                <a:cs typeface="Times New Roman"/>
              </a:rPr>
              <a:t>R</a:t>
            </a:r>
            <a:r>
              <a:rPr sz="900" spc="5" dirty="0">
                <a:latin typeface="Times New Roman"/>
                <a:cs typeface="Times New Roman"/>
              </a:rPr>
              <a:t>1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2100" baseline="13888" dirty="0">
                <a:latin typeface="Times New Roman"/>
                <a:cs typeface="Times New Roman"/>
              </a:rPr>
              <a:t>–</a:t>
            </a:r>
            <a:r>
              <a:rPr sz="2100" spc="-15" baseline="13888" dirty="0">
                <a:latin typeface="Times New Roman"/>
                <a:cs typeface="Times New Roman"/>
              </a:rPr>
              <a:t> </a:t>
            </a:r>
            <a:r>
              <a:rPr sz="2100" i="1" spc="7" baseline="13888" dirty="0">
                <a:latin typeface="Times New Roman"/>
                <a:cs typeface="Times New Roman"/>
              </a:rPr>
              <a:t>c</a:t>
            </a:r>
            <a:r>
              <a:rPr sz="900" spc="5" dirty="0">
                <a:latin typeface="Times New Roman"/>
                <a:cs typeface="Times New Roman"/>
              </a:rPr>
              <a:t>(4-1)</a:t>
            </a:r>
            <a:r>
              <a:rPr sz="2100" spc="7" baseline="13888" dirty="0">
                <a:latin typeface="Times New Roman"/>
                <a:cs typeface="Times New Roman"/>
              </a:rPr>
              <a:t>)</a:t>
            </a:r>
            <a:endParaRPr sz="2100" baseline="13888">
              <a:latin typeface="Times New Roman"/>
              <a:cs typeface="Times New Roman"/>
            </a:endParaRPr>
          </a:p>
          <a:p>
            <a:pPr marR="43164" algn="r">
              <a:lnSpc>
                <a:spcPts val="1475"/>
              </a:lnSpc>
            </a:pP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1.5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1.47(0.83-0.66)</a:t>
            </a:r>
            <a:endParaRPr sz="1400">
              <a:latin typeface="Times New Roman"/>
              <a:cs typeface="Times New Roman"/>
            </a:endParaRPr>
          </a:p>
          <a:p>
            <a:pPr marL="228510">
              <a:lnSpc>
                <a:spcPts val="1639"/>
              </a:lnSpc>
            </a:pP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4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1.75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83540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dirty="0"/>
              <a:t> </a:t>
            </a:r>
            <a:r>
              <a:rPr spc="-5" dirty="0"/>
              <a:t>Empirical</a:t>
            </a:r>
            <a:r>
              <a:rPr dirty="0"/>
              <a:t> </a:t>
            </a:r>
            <a:r>
              <a:rPr spc="-5" dirty="0"/>
              <a:t>Continuous</a:t>
            </a:r>
            <a:r>
              <a:rPr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01762"/>
            <a:ext cx="8082915" cy="4410538"/>
          </a:xfrm>
          <a:prstGeom prst="rect">
            <a:avLst/>
          </a:prstGeom>
        </p:spPr>
        <p:txBody>
          <a:bodyPr vert="horz" wrap="square" lIns="0" tIns="73632" rIns="0" bIns="0" rtlCol="0">
            <a:spAutoFit/>
          </a:bodyPr>
          <a:lstStyle/>
          <a:p>
            <a:pPr marL="355462" indent="-342768">
              <a:spcBef>
                <a:spcPts val="58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Problems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with empirical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44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dirty="0">
                <a:latin typeface="Verdana"/>
                <a:cs typeface="Verdana"/>
              </a:rPr>
              <a:t>The </a:t>
            </a:r>
            <a:r>
              <a:rPr sz="2100" spc="-5" dirty="0">
                <a:latin typeface="Verdana"/>
                <a:cs typeface="Verdana"/>
              </a:rPr>
              <a:t>data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previous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example</a:t>
            </a:r>
            <a:r>
              <a:rPr sz="2100" dirty="0">
                <a:latin typeface="Verdana"/>
                <a:cs typeface="Verdana"/>
              </a:rPr>
              <a:t> is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restricted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range</a:t>
            </a:r>
            <a:endParaRPr sz="2100">
              <a:latin typeface="Verdana"/>
              <a:cs typeface="Verdana"/>
            </a:endParaRPr>
          </a:p>
          <a:p>
            <a:pPr marL="545887">
              <a:spcBef>
                <a:spcPts val="21"/>
              </a:spcBef>
            </a:pPr>
            <a:r>
              <a:rPr sz="2100" dirty="0">
                <a:latin typeface="Times New Roman"/>
                <a:cs typeface="Times New Roman"/>
              </a:rPr>
              <a:t>0.25</a:t>
            </a:r>
            <a:r>
              <a:rPr sz="2100" spc="-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spc="-21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-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2.0</a:t>
            </a:r>
            <a:endParaRPr sz="2100">
              <a:latin typeface="Times New Roman"/>
              <a:cs typeface="Times New Roman"/>
            </a:endParaRPr>
          </a:p>
          <a:p>
            <a:pPr marL="549062" lvl="1" indent="-180904">
              <a:spcBef>
                <a:spcPts val="4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dirty="0">
                <a:latin typeface="Verdana"/>
                <a:cs typeface="Verdana"/>
              </a:rPr>
              <a:t>The </a:t>
            </a:r>
            <a:r>
              <a:rPr sz="2100" spc="-5" dirty="0">
                <a:latin typeface="Verdana"/>
                <a:cs typeface="Verdana"/>
              </a:rPr>
              <a:t>underlying distribution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might </a:t>
            </a:r>
            <a:r>
              <a:rPr sz="2100" dirty="0">
                <a:latin typeface="Verdana"/>
                <a:cs typeface="Verdana"/>
              </a:rPr>
              <a:t>have a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wider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range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dirty="0">
                <a:latin typeface="Verdana"/>
                <a:cs typeface="Verdana"/>
              </a:rPr>
              <a:t>Thus,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try to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find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</a:t>
            </a:r>
            <a:r>
              <a:rPr sz="2100" spc="-5" dirty="0">
                <a:latin typeface="Verdana"/>
                <a:cs typeface="Verdana"/>
              </a:rPr>
              <a:t> theoretical distribution</a:t>
            </a:r>
            <a:endParaRPr sz="2100">
              <a:latin typeface="Verdana"/>
              <a:cs typeface="Verdana"/>
            </a:endParaRPr>
          </a:p>
          <a:p>
            <a:pPr lvl="1">
              <a:spcBef>
                <a:spcPts val="35"/>
              </a:spcBef>
              <a:buClr>
                <a:srgbClr val="003366"/>
              </a:buClr>
              <a:buFont typeface="Verdana"/>
              <a:buChar char="•"/>
            </a:pPr>
            <a:endParaRPr sz="2700">
              <a:latin typeface="Verdana"/>
              <a:cs typeface="Verdana"/>
            </a:endParaRPr>
          </a:p>
          <a:p>
            <a:pPr marL="355462" marR="736948" indent="-342768">
              <a:lnSpc>
                <a:spcPct val="101200"/>
              </a:lnSpc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Hints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building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empirical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based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on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frequency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tables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44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dirty="0">
                <a:latin typeface="Verdana"/>
                <a:cs typeface="Verdana"/>
              </a:rPr>
              <a:t>It is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recommended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to</a:t>
            </a:r>
            <a:r>
              <a:rPr sz="2100" dirty="0">
                <a:latin typeface="Verdana"/>
                <a:cs typeface="Verdana"/>
              </a:rPr>
              <a:t> use </a:t>
            </a:r>
            <a:r>
              <a:rPr sz="2100" spc="-5" dirty="0">
                <a:latin typeface="Verdana"/>
                <a:cs typeface="Verdana"/>
              </a:rPr>
              <a:t>relatively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short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intervals</a:t>
            </a:r>
            <a:endParaRPr sz="2100">
              <a:latin typeface="Verdana"/>
              <a:cs typeface="Verdana"/>
            </a:endParaRPr>
          </a:p>
          <a:p>
            <a:pPr marL="812485" lvl="2" indent="-266597">
              <a:spcBef>
                <a:spcPts val="455"/>
              </a:spcBef>
              <a:buClr>
                <a:srgbClr val="003366"/>
              </a:buClr>
              <a:buChar char="•"/>
              <a:tabLst>
                <a:tab pos="811848" algn="l"/>
                <a:tab pos="812485" algn="l"/>
              </a:tabLst>
            </a:pPr>
            <a:r>
              <a:rPr spc="-5" dirty="0">
                <a:latin typeface="Verdana"/>
                <a:cs typeface="Verdana"/>
              </a:rPr>
              <a:t>Number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bins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increase</a:t>
            </a:r>
            <a:endParaRPr>
              <a:latin typeface="Verdana"/>
              <a:cs typeface="Verdana"/>
            </a:endParaRPr>
          </a:p>
          <a:p>
            <a:pPr marL="549062" lvl="1" indent="-180904">
              <a:spcBef>
                <a:spcPts val="484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dirty="0">
                <a:latin typeface="Verdana"/>
                <a:cs typeface="Verdana"/>
              </a:rPr>
              <a:t>This will </a:t>
            </a:r>
            <a:r>
              <a:rPr sz="2100" spc="-5" dirty="0">
                <a:latin typeface="Verdana"/>
                <a:cs typeface="Verdana"/>
              </a:rPr>
              <a:t>result </a:t>
            </a:r>
            <a:r>
              <a:rPr sz="2100" dirty="0">
                <a:latin typeface="Verdana"/>
                <a:cs typeface="Verdana"/>
              </a:rPr>
              <a:t>in a </a:t>
            </a:r>
            <a:r>
              <a:rPr sz="2100" spc="-5" dirty="0">
                <a:latin typeface="Verdana"/>
                <a:cs typeface="Verdana"/>
              </a:rPr>
              <a:t>more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accurate estimate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1" y="272303"/>
            <a:ext cx="82016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Continuous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2" y="1363229"/>
            <a:ext cx="8575040" cy="690880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355462" marR="5077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A </a:t>
            </a:r>
            <a:r>
              <a:rPr sz="2200" spc="-5" dirty="0">
                <a:latin typeface="Verdana"/>
                <a:cs typeface="Verdana"/>
              </a:rPr>
              <a:t>number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continuous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do not</a:t>
            </a:r>
            <a:r>
              <a:rPr sz="2200" dirty="0">
                <a:latin typeface="Verdana"/>
                <a:cs typeface="Verdana"/>
              </a:rPr>
              <a:t> have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 </a:t>
            </a:r>
            <a:r>
              <a:rPr sz="2200" spc="-5" dirty="0">
                <a:latin typeface="Verdana"/>
                <a:cs typeface="Verdana"/>
              </a:rPr>
              <a:t>closed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form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expression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their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CDF,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e.g.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815" y="2389390"/>
            <a:ext cx="1202691" cy="1497814"/>
          </a:xfrm>
          <a:prstGeom prst="rect">
            <a:avLst/>
          </a:prstGeom>
        </p:spPr>
        <p:txBody>
          <a:bodyPr vert="horz" wrap="square" lIns="0" tIns="76168" rIns="0" bIns="0" rtlCol="0">
            <a:spAutoFit/>
          </a:bodyPr>
          <a:lstStyle/>
          <a:p>
            <a:pPr marL="193600" indent="-180904">
              <a:spcBef>
                <a:spcPts val="6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2100" spc="-5" dirty="0">
                <a:latin typeface="Verdana"/>
                <a:cs typeface="Verdana"/>
              </a:rPr>
              <a:t>Normal</a:t>
            </a:r>
            <a:endParaRPr sz="2100">
              <a:latin typeface="Verdana"/>
              <a:cs typeface="Verdana"/>
            </a:endParaRPr>
          </a:p>
          <a:p>
            <a:pPr marL="193600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2100" dirty="0">
                <a:latin typeface="Verdana"/>
                <a:cs typeface="Verdana"/>
              </a:rPr>
              <a:t>G</a:t>
            </a:r>
            <a:r>
              <a:rPr sz="2100" spc="-5" dirty="0">
                <a:latin typeface="Verdana"/>
                <a:cs typeface="Verdana"/>
              </a:rPr>
              <a:t>amm</a:t>
            </a:r>
            <a:r>
              <a:rPr sz="2100" dirty="0">
                <a:latin typeface="Verdana"/>
                <a:cs typeface="Verdana"/>
              </a:rPr>
              <a:t>a</a:t>
            </a:r>
            <a:endParaRPr sz="2100">
              <a:latin typeface="Verdana"/>
              <a:cs typeface="Verdana"/>
            </a:endParaRPr>
          </a:p>
          <a:p>
            <a:pPr marL="193600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2100" spc="-5" dirty="0">
                <a:latin typeface="Verdana"/>
                <a:cs typeface="Verdana"/>
              </a:rPr>
              <a:t>Beta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11" y="3563887"/>
            <a:ext cx="7560309" cy="2600700"/>
          </a:xfrm>
          <a:prstGeom prst="rect">
            <a:avLst/>
          </a:prstGeom>
        </p:spPr>
        <p:txBody>
          <a:bodyPr vert="horz" wrap="square" lIns="0" tIns="30468" rIns="0" bIns="0" rtlCol="0">
            <a:spAutoFit/>
          </a:bodyPr>
          <a:lstStyle/>
          <a:p>
            <a:pPr marL="355462" marR="578259" indent="-342768">
              <a:lnSpc>
                <a:spcPts val="2568"/>
              </a:lnSpc>
              <a:spcBef>
                <a:spcPts val="23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The</a:t>
            </a:r>
            <a:r>
              <a:rPr sz="2200" spc="-5" dirty="0">
                <a:latin typeface="Verdana"/>
                <a:cs typeface="Verdana"/>
              </a:rPr>
              <a:t> presented method does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not work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these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endParaRPr sz="2200">
              <a:latin typeface="Verdana"/>
              <a:cs typeface="Verdana"/>
            </a:endParaRPr>
          </a:p>
          <a:p>
            <a:pPr marL="355462" indent="-342768">
              <a:spcBef>
                <a:spcPts val="52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Solution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40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Approximate the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CDF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or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numerically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integrate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CDF</a:t>
            </a:r>
            <a:endParaRPr sz="2100">
              <a:latin typeface="Verdana"/>
              <a:cs typeface="Verdana"/>
            </a:endParaRPr>
          </a:p>
          <a:p>
            <a:pPr marL="355462" indent="-342768">
              <a:spcBef>
                <a:spcPts val="55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Problem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50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Computationally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slow</a:t>
            </a:r>
            <a:endParaRPr sz="2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83325" y="2695163"/>
            <a:ext cx="247650" cy="134620"/>
            <a:chOff x="4083325" y="2695163"/>
            <a:chExt cx="247650" cy="134620"/>
          </a:xfrm>
        </p:grpSpPr>
        <p:sp>
          <p:nvSpPr>
            <p:cNvPr id="7" name="object 7"/>
            <p:cNvSpPr/>
            <p:nvPr/>
          </p:nvSpPr>
          <p:spPr>
            <a:xfrm>
              <a:off x="4085776" y="2778885"/>
              <a:ext cx="16510" cy="9525"/>
            </a:xfrm>
            <a:custGeom>
              <a:avLst/>
              <a:gdLst/>
              <a:ahLst/>
              <a:cxnLst/>
              <a:rect l="l" t="t" r="r" b="b"/>
              <a:pathLst>
                <a:path w="16510" h="9525">
                  <a:moveTo>
                    <a:pt x="0" y="8921"/>
                  </a:moveTo>
                  <a:lnTo>
                    <a:pt x="16379" y="0"/>
                  </a:lnTo>
                </a:path>
              </a:pathLst>
            </a:custGeom>
            <a:ln w="4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2156" y="2781565"/>
              <a:ext cx="23495" cy="43180"/>
            </a:xfrm>
            <a:custGeom>
              <a:avLst/>
              <a:gdLst/>
              <a:ahLst/>
              <a:cxnLst/>
              <a:rect l="l" t="t" r="r" b="b"/>
              <a:pathLst>
                <a:path w="23495" h="43180">
                  <a:moveTo>
                    <a:pt x="0" y="0"/>
                  </a:moveTo>
                  <a:lnTo>
                    <a:pt x="23437" y="42863"/>
                  </a:lnTo>
                </a:path>
              </a:pathLst>
            </a:custGeom>
            <a:ln w="10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7803" y="2697619"/>
              <a:ext cx="203200" cy="127000"/>
            </a:xfrm>
            <a:custGeom>
              <a:avLst/>
              <a:gdLst/>
              <a:ahLst/>
              <a:cxnLst/>
              <a:rect l="l" t="t" r="r" b="b"/>
              <a:pathLst>
                <a:path w="203200" h="127000">
                  <a:moveTo>
                    <a:pt x="0" y="126809"/>
                  </a:moveTo>
                  <a:lnTo>
                    <a:pt x="30976" y="0"/>
                  </a:lnTo>
                </a:path>
                <a:path w="203200" h="127000">
                  <a:moveTo>
                    <a:pt x="30976" y="0"/>
                  </a:moveTo>
                  <a:lnTo>
                    <a:pt x="202650" y="0"/>
                  </a:lnTo>
                </a:path>
              </a:pathLst>
            </a:custGeom>
            <a:ln w="4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089654" y="2675297"/>
            <a:ext cx="233680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662" y="0"/>
                </a:lnTo>
              </a:path>
            </a:pathLst>
          </a:custGeom>
          <a:ln w="8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57201" y="2500048"/>
            <a:ext cx="608330" cy="275069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700" i="1" spc="-10" dirty="0">
                <a:latin typeface="Times New Roman"/>
                <a:cs typeface="Times New Roman"/>
              </a:rPr>
              <a:t>F</a:t>
            </a:r>
            <a:r>
              <a:rPr sz="1700" i="1" spc="-239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(</a:t>
            </a:r>
            <a:r>
              <a:rPr sz="1700" i="1" spc="40" dirty="0">
                <a:latin typeface="Times New Roman"/>
                <a:cs typeface="Times New Roman"/>
              </a:rPr>
              <a:t>x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9200" y="2341991"/>
            <a:ext cx="81280" cy="166070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</a:pPr>
            <a:r>
              <a:rPr sz="1000" i="1" spc="-1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3156" y="2446927"/>
            <a:ext cx="88265" cy="166070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5851" y="2515691"/>
            <a:ext cx="88265" cy="166070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9512" y="2267418"/>
            <a:ext cx="1372235" cy="555914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  <a:tabLst>
                <a:tab pos="659509" algn="l"/>
                <a:tab pos="969903" algn="l"/>
              </a:tabLst>
            </a:pPr>
            <a:r>
              <a:rPr sz="1700" spc="-44" dirty="0">
                <a:latin typeface="Times New Roman"/>
                <a:cs typeface="Times New Roman"/>
              </a:rPr>
              <a:t>e</a:t>
            </a:r>
            <a:r>
              <a:rPr sz="1700" spc="55" dirty="0">
                <a:latin typeface="Times New Roman"/>
                <a:cs typeface="Times New Roman"/>
              </a:rPr>
              <a:t>x</a:t>
            </a:r>
            <a:r>
              <a:rPr sz="1700" spc="5" dirty="0">
                <a:latin typeface="Times New Roman"/>
                <a:cs typeface="Times New Roman"/>
              </a:rPr>
              <a:t>p</a:t>
            </a:r>
            <a:r>
              <a:rPr sz="3500" spc="-790" dirty="0">
                <a:latin typeface="Symbol"/>
                <a:cs typeface="Symbol"/>
              </a:rPr>
              <a:t></a:t>
            </a:r>
            <a:r>
              <a:rPr sz="1700" spc="-10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2700" spc="-335" dirty="0">
                <a:latin typeface="Symbol"/>
                <a:cs typeface="Symbol"/>
              </a:rPr>
              <a:t>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335" dirty="0">
                <a:latin typeface="Symbol"/>
                <a:cs typeface="Symbol"/>
              </a:rPr>
              <a:t>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3500" spc="-539" dirty="0">
                <a:latin typeface="Symbol"/>
                <a:cs typeface="Symbol"/>
              </a:rPr>
              <a:t></a:t>
            </a:r>
            <a:r>
              <a:rPr sz="1700" i="1" spc="-40" dirty="0">
                <a:latin typeface="Times New Roman"/>
                <a:cs typeface="Times New Roman"/>
              </a:rPr>
              <a:t>dt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7993" y="2646058"/>
            <a:ext cx="335915" cy="166070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  <a:tabLst>
                <a:tab pos="246919" algn="l"/>
              </a:tabLst>
            </a:pPr>
            <a:r>
              <a:rPr sz="1000" spc="-10" dirty="0">
                <a:latin typeface="Times New Roman"/>
                <a:cs typeface="Times New Roman"/>
              </a:rPr>
              <a:t>2	</a:t>
            </a:r>
            <a:r>
              <a:rPr sz="1000" spc="-40" dirty="0">
                <a:latin typeface="Symbol"/>
                <a:cs typeface="Symbol"/>
              </a:rPr>
              <a:t>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89434" y="2483526"/>
            <a:ext cx="224789" cy="166070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t</a:t>
            </a:r>
            <a:r>
              <a:rPr sz="1000" i="1" spc="-145" dirty="0">
                <a:latin typeface="Times New Roman"/>
                <a:cs typeface="Times New Roman"/>
              </a:rPr>
              <a:t> </a:t>
            </a:r>
            <a:r>
              <a:rPr sz="1000" spc="65" dirty="0">
                <a:latin typeface="Symbol"/>
                <a:cs typeface="Symbol"/>
              </a:rPr>
              <a:t></a:t>
            </a:r>
            <a:r>
              <a:rPr sz="1000" spc="-40" dirty="0">
                <a:latin typeface="Symbol"/>
                <a:cs typeface="Symbol"/>
              </a:rPr>
              <a:t>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57155" y="2515691"/>
            <a:ext cx="404494" cy="166070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  <a:tabLst>
                <a:tab pos="391007" algn="l"/>
              </a:tabLst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2556" y="2479968"/>
            <a:ext cx="527050" cy="514237"/>
          </a:xfrm>
          <a:prstGeom prst="rect">
            <a:avLst/>
          </a:prstGeom>
        </p:spPr>
        <p:txBody>
          <a:bodyPr vert="horz" wrap="square" lIns="0" tIns="13964" rIns="0" bIns="0" rtlCol="0">
            <a:spAutoFit/>
          </a:bodyPr>
          <a:lstStyle/>
          <a:p>
            <a:pPr marL="50146">
              <a:lnSpc>
                <a:spcPts val="2880"/>
              </a:lnSpc>
              <a:spcBef>
                <a:spcPts val="109"/>
              </a:spcBef>
            </a:pPr>
            <a:r>
              <a:rPr sz="3900" spc="-7" baseline="2178" dirty="0">
                <a:latin typeface="Symbol"/>
                <a:cs typeface="Symbol"/>
              </a:rPr>
              <a:t></a:t>
            </a:r>
            <a:r>
              <a:rPr sz="3900" spc="-434" baseline="2178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Symbol"/>
                <a:cs typeface="Symbol"/>
              </a:rPr>
              <a:t></a:t>
            </a:r>
            <a:r>
              <a:rPr sz="1000" dirty="0">
                <a:latin typeface="Times New Roman"/>
                <a:cs typeface="Times New Roman"/>
              </a:rPr>
              <a:t>   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40" dirty="0">
                <a:latin typeface="Symbol"/>
                <a:cs typeface="Symbol"/>
              </a:rPr>
              <a:t></a:t>
            </a:r>
            <a:endParaRPr sz="1000">
              <a:latin typeface="Symbol"/>
              <a:cs typeface="Symbol"/>
            </a:endParaRPr>
          </a:p>
          <a:p>
            <a:pPr marL="12695">
              <a:lnSpc>
                <a:spcPts val="1018"/>
              </a:lnSpc>
            </a:pPr>
            <a:r>
              <a:rPr sz="1000" spc="10" dirty="0">
                <a:latin typeface="Symbol"/>
                <a:cs typeface="Symbol"/>
              </a:rPr>
              <a:t></a:t>
            </a:r>
            <a:endParaRPr sz="10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78206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Discrete</a:t>
            </a:r>
            <a:r>
              <a:rPr spc="-1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2" y="1363231"/>
            <a:ext cx="8041640" cy="2994782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355462" marR="5077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All </a:t>
            </a:r>
            <a:r>
              <a:rPr sz="2200" spc="-5" dirty="0">
                <a:latin typeface="Verdana"/>
                <a:cs typeface="Verdana"/>
              </a:rPr>
              <a:t>discrete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can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generated</a:t>
            </a:r>
            <a:r>
              <a:rPr sz="2200" dirty="0">
                <a:latin typeface="Verdana"/>
                <a:cs typeface="Verdana"/>
              </a:rPr>
              <a:t> via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inverse-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transform technique</a:t>
            </a:r>
            <a:endParaRPr sz="2200">
              <a:latin typeface="Verdana"/>
              <a:cs typeface="Verdana"/>
            </a:endParaRPr>
          </a:p>
          <a:p>
            <a:pPr marL="355462" marR="1235229" indent="-342768">
              <a:lnSpc>
                <a:spcPct val="101200"/>
              </a:lnSpc>
              <a:spcBef>
                <a:spcPts val="375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Method: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numerically,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table-lookup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procedure,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algebraically, or</a:t>
            </a:r>
            <a:r>
              <a:rPr sz="2200" dirty="0">
                <a:latin typeface="Verdana"/>
                <a:cs typeface="Verdana"/>
              </a:rPr>
              <a:t> a </a:t>
            </a:r>
            <a:r>
              <a:rPr sz="2200" spc="-5" dirty="0">
                <a:latin typeface="Verdana"/>
                <a:cs typeface="Verdana"/>
              </a:rPr>
              <a:t>formula</a:t>
            </a:r>
            <a:endParaRPr sz="2200">
              <a:latin typeface="Verdana"/>
              <a:cs typeface="Verdana"/>
            </a:endParaRPr>
          </a:p>
          <a:p>
            <a:pPr marL="355462" indent="-342768">
              <a:spcBef>
                <a:spcPts val="48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Examples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application: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50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Empirical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Discrete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uniform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Geometric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699022"/>
            <a:ext cx="4391688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Purpose</a:t>
            </a:r>
            <a:r>
              <a:rPr spc="-44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63233"/>
            <a:ext cx="7967980" cy="2987088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355462" marR="114890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Develop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understanding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generating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samples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from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specified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input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dirty="0">
                <a:latin typeface="Verdana"/>
                <a:cs typeface="Verdana"/>
              </a:rPr>
              <a:t> 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simulation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model.</a:t>
            </a:r>
            <a:endParaRPr sz="2200">
              <a:latin typeface="Verdana"/>
              <a:cs typeface="Verdana"/>
            </a:endParaRPr>
          </a:p>
          <a:p>
            <a:pPr>
              <a:spcBef>
                <a:spcPts val="50"/>
              </a:spcBef>
              <a:buClr>
                <a:srgbClr val="003366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462" marR="5077" indent="-342768">
              <a:lnSpc>
                <a:spcPct val="101200"/>
              </a:lnSpc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Illustrate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some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widely-used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techniques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generating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random variates: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44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Inverse-transform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technique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Acceptance-rejection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technique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Special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properties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75158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Discrete</a:t>
            </a:r>
            <a:r>
              <a:rPr spc="-1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0" y="1335289"/>
            <a:ext cx="8054340" cy="990600"/>
          </a:xfrm>
          <a:prstGeom prst="rect">
            <a:avLst/>
          </a:prstGeom>
        </p:spPr>
        <p:txBody>
          <a:bodyPr vert="horz" wrap="square" lIns="0" tIns="58396" rIns="0" bIns="0" rtlCol="0">
            <a:spAutoFit/>
          </a:bodyPr>
          <a:lstStyle/>
          <a:p>
            <a:pPr marL="355462" marR="5077" indent="-342768">
              <a:lnSpc>
                <a:spcPts val="2300"/>
              </a:lnSpc>
              <a:spcBef>
                <a:spcPts val="458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Example: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Suppose the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number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shipments,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Verdana"/>
                <a:cs typeface="Verdana"/>
              </a:rPr>
              <a:t>, </a:t>
            </a:r>
            <a:r>
              <a:rPr sz="2200" spc="-5" dirty="0">
                <a:latin typeface="Verdana"/>
                <a:cs typeface="Verdana"/>
              </a:rPr>
              <a:t>on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loading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dock of</a:t>
            </a:r>
            <a:r>
              <a:rPr sz="2200" dirty="0">
                <a:latin typeface="Verdana"/>
                <a:cs typeface="Verdana"/>
              </a:rPr>
              <a:t> a </a:t>
            </a:r>
            <a:r>
              <a:rPr sz="2200" spc="-5" dirty="0">
                <a:latin typeface="Verdana"/>
                <a:cs typeface="Verdana"/>
              </a:rPr>
              <a:t>company</a:t>
            </a:r>
            <a:r>
              <a:rPr sz="2200" dirty="0">
                <a:latin typeface="Verdana"/>
                <a:cs typeface="Verdana"/>
              </a:rPr>
              <a:t> is </a:t>
            </a:r>
            <a:r>
              <a:rPr sz="2200" spc="-5" dirty="0">
                <a:latin typeface="Verdana"/>
                <a:cs typeface="Verdana"/>
              </a:rPr>
              <a:t>either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0,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1,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or</a:t>
            </a:r>
            <a:r>
              <a:rPr sz="2200" dirty="0">
                <a:latin typeface="Verdana"/>
                <a:cs typeface="Verdana"/>
              </a:rPr>
              <a:t> 2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23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Data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-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Probability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distribution: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811" y="4374146"/>
            <a:ext cx="7285990" cy="2152496"/>
          </a:xfrm>
          <a:prstGeom prst="rect">
            <a:avLst/>
          </a:prstGeom>
        </p:spPr>
        <p:txBody>
          <a:bodyPr vert="horz" wrap="square" lIns="0" tIns="41259" rIns="0" bIns="0" rtlCol="0">
            <a:spAutoFit/>
          </a:bodyPr>
          <a:lstStyle/>
          <a:p>
            <a:pPr marL="380851" marR="30468" indent="-342768">
              <a:lnSpc>
                <a:spcPts val="2470"/>
              </a:lnSpc>
              <a:spcBef>
                <a:spcPts val="325"/>
              </a:spcBef>
              <a:buClr>
                <a:srgbClr val="003366"/>
              </a:buClr>
              <a:buSzPct val="118181"/>
              <a:buChar char="•"/>
              <a:tabLst>
                <a:tab pos="380851" algn="l"/>
              </a:tabLst>
            </a:pPr>
            <a:r>
              <a:rPr sz="2200" dirty="0">
                <a:latin typeface="Verdana"/>
                <a:cs typeface="Verdana"/>
              </a:rPr>
              <a:t>The </a:t>
            </a:r>
            <a:r>
              <a:rPr sz="2200" spc="-5" dirty="0">
                <a:latin typeface="Verdana"/>
                <a:cs typeface="Verdana"/>
              </a:rPr>
              <a:t>inverse-transform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technique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as </a:t>
            </a:r>
            <a:r>
              <a:rPr sz="2200" spc="-5" dirty="0">
                <a:latin typeface="Verdana"/>
                <a:cs typeface="Verdana"/>
              </a:rPr>
              <a:t>table-lookup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procedure</a:t>
            </a:r>
            <a:endParaRPr sz="2200">
              <a:latin typeface="Verdana"/>
              <a:cs typeface="Verdana"/>
            </a:endParaRPr>
          </a:p>
          <a:p>
            <a:pPr marL="2120074">
              <a:spcBef>
                <a:spcPts val="1359"/>
              </a:spcBef>
              <a:tabLst>
                <a:tab pos="5376993" algn="l"/>
              </a:tabLst>
            </a:pPr>
            <a:r>
              <a:rPr sz="3200" i="1" spc="65" dirty="0">
                <a:latin typeface="Times New Roman"/>
                <a:cs typeface="Times New Roman"/>
              </a:rPr>
              <a:t>F</a:t>
            </a:r>
            <a:r>
              <a:rPr sz="3200" spc="65" dirty="0">
                <a:latin typeface="Times New Roman"/>
                <a:cs typeface="Times New Roman"/>
              </a:rPr>
              <a:t>(</a:t>
            </a:r>
            <a:r>
              <a:rPr sz="3200" i="1" spc="65" dirty="0">
                <a:latin typeface="Times New Roman"/>
                <a:cs typeface="Times New Roman"/>
              </a:rPr>
              <a:t>x</a:t>
            </a:r>
            <a:r>
              <a:rPr sz="2700" i="1" spc="97" baseline="-24024" dirty="0">
                <a:latin typeface="Times New Roman"/>
                <a:cs typeface="Times New Roman"/>
              </a:rPr>
              <a:t>i</a:t>
            </a:r>
            <a:r>
              <a:rPr sz="2700" spc="97" baseline="-24024" dirty="0">
                <a:latin typeface="Symbol"/>
                <a:cs typeface="Symbol"/>
              </a:rPr>
              <a:t></a:t>
            </a:r>
            <a:r>
              <a:rPr sz="2700" spc="97" baseline="-24024" dirty="0">
                <a:latin typeface="Times New Roman"/>
                <a:cs typeface="Times New Roman"/>
              </a:rPr>
              <a:t>1</a:t>
            </a:r>
            <a:r>
              <a:rPr sz="2700" spc="-434" baseline="-24024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)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21" dirty="0">
                <a:latin typeface="Symbol"/>
                <a:cs typeface="Symbol"/>
              </a:rPr>
              <a:t>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i="1" spc="-86" dirty="0">
                <a:latin typeface="Times New Roman"/>
                <a:cs typeface="Times New Roman"/>
              </a:rPr>
              <a:t>r</a:t>
            </a:r>
            <a:r>
              <a:rPr sz="2700" i="1" spc="-127" baseline="-24024" dirty="0">
                <a:latin typeface="Times New Roman"/>
                <a:cs typeface="Times New Roman"/>
              </a:rPr>
              <a:t>i</a:t>
            </a:r>
            <a:r>
              <a:rPr sz="2700" spc="-127" baseline="-24024" dirty="0">
                <a:latin typeface="Symbol"/>
                <a:cs typeface="Symbol"/>
              </a:rPr>
              <a:t></a:t>
            </a:r>
            <a:r>
              <a:rPr sz="2700" spc="-127" baseline="-24024" dirty="0">
                <a:latin typeface="Times New Roman"/>
                <a:cs typeface="Times New Roman"/>
              </a:rPr>
              <a:t>1</a:t>
            </a:r>
            <a:r>
              <a:rPr sz="2700" spc="517" baseline="-24024" dirty="0">
                <a:latin typeface="Times New Roman"/>
                <a:cs typeface="Times New Roman"/>
              </a:rPr>
              <a:t> </a:t>
            </a:r>
            <a:r>
              <a:rPr sz="3200" spc="21" dirty="0">
                <a:latin typeface="Symbol"/>
                <a:cs typeface="Symbol"/>
              </a:rPr>
              <a:t></a:t>
            </a:r>
            <a:r>
              <a:rPr sz="3200" spc="-44" dirty="0">
                <a:latin typeface="Times New Roman"/>
                <a:cs typeface="Times New Roman"/>
              </a:rPr>
              <a:t> </a:t>
            </a:r>
            <a:r>
              <a:rPr sz="3200" i="1" spc="25" dirty="0">
                <a:latin typeface="Times New Roman"/>
                <a:cs typeface="Times New Roman"/>
              </a:rPr>
              <a:t>R</a:t>
            </a:r>
            <a:r>
              <a:rPr sz="3200" i="1" spc="-145" dirty="0">
                <a:latin typeface="Times New Roman"/>
                <a:cs typeface="Times New Roman"/>
              </a:rPr>
              <a:t> </a:t>
            </a:r>
            <a:r>
              <a:rPr sz="3200" spc="21" dirty="0">
                <a:latin typeface="Symbol"/>
                <a:cs typeface="Symbol"/>
              </a:rPr>
              <a:t>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i="1" spc="-165" dirty="0">
                <a:latin typeface="Times New Roman"/>
                <a:cs typeface="Times New Roman"/>
              </a:rPr>
              <a:t>r</a:t>
            </a:r>
            <a:r>
              <a:rPr sz="2700" i="1" spc="-247" baseline="-24024" dirty="0">
                <a:latin typeface="Times New Roman"/>
                <a:cs typeface="Times New Roman"/>
              </a:rPr>
              <a:t>i	</a:t>
            </a:r>
            <a:r>
              <a:rPr sz="3200" spc="21" dirty="0">
                <a:latin typeface="Symbol"/>
                <a:cs typeface="Symbol"/>
              </a:rPr>
              <a:t>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i="1" spc="100" dirty="0">
                <a:latin typeface="Times New Roman"/>
                <a:cs typeface="Times New Roman"/>
              </a:rPr>
              <a:t>F</a:t>
            </a:r>
            <a:r>
              <a:rPr sz="3200" spc="100" dirty="0">
                <a:latin typeface="Times New Roman"/>
                <a:cs typeface="Times New Roman"/>
              </a:rPr>
              <a:t>(</a:t>
            </a:r>
            <a:r>
              <a:rPr sz="3200" i="1" spc="100" dirty="0">
                <a:latin typeface="Times New Roman"/>
                <a:cs typeface="Times New Roman"/>
              </a:rPr>
              <a:t>x</a:t>
            </a:r>
            <a:r>
              <a:rPr sz="2700" i="1" spc="151" baseline="-24024" dirty="0">
                <a:latin typeface="Times New Roman"/>
                <a:cs typeface="Times New Roman"/>
              </a:rPr>
              <a:t>i</a:t>
            </a:r>
            <a:r>
              <a:rPr sz="2700" i="1" spc="-143" baseline="-24024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574451" lvl="1" indent="-180904">
              <a:spcBef>
                <a:spcPts val="3664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2100" dirty="0">
                <a:latin typeface="Verdana"/>
                <a:cs typeface="Verdana"/>
              </a:rPr>
              <a:t>Set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-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21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1900" i="1" baseline="-21367" dirty="0">
                <a:latin typeface="Times New Roman"/>
                <a:cs typeface="Times New Roman"/>
              </a:rPr>
              <a:t>i</a:t>
            </a:r>
            <a:endParaRPr sz="1900" baseline="-21367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0055" y="2547647"/>
          <a:ext cx="3198496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081"/>
                <a:gridCol w="1257300"/>
                <a:gridCol w="920115"/>
              </a:tblGrid>
              <a:tr h="370840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E78A2D"/>
                      </a:solidFill>
                      <a:prstDash val="solid"/>
                    </a:lnL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ED9C3A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ED9C3A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R w="12700">
                      <a:solidFill>
                        <a:srgbClr val="E78A2D"/>
                      </a:solidFill>
                      <a:prstDash val="solid"/>
                    </a:lnR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ED9C3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E78A2D"/>
                      </a:solidFill>
                      <a:prstDash val="solid"/>
                    </a:lnL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FBF1ED"/>
                    </a:solidFill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FBF1ED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R w="12700">
                      <a:solidFill>
                        <a:srgbClr val="E78A2D"/>
                      </a:solidFill>
                      <a:prstDash val="solid"/>
                    </a:lnR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FBF1E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E78A2D"/>
                      </a:solidFill>
                      <a:prstDash val="solid"/>
                    </a:lnL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R w="12700">
                      <a:solidFill>
                        <a:srgbClr val="E78A2D"/>
                      </a:solidFill>
                      <a:prstDash val="solid"/>
                    </a:lnR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E78A2D"/>
                      </a:solidFill>
                      <a:prstDash val="solid"/>
                    </a:lnL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FBF1ED"/>
                    </a:solidFill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FBF1ED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R w="12700">
                      <a:solidFill>
                        <a:srgbClr val="E78A2D"/>
                      </a:solidFill>
                      <a:prstDash val="solid"/>
                    </a:lnR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FBF1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3" y="272303"/>
            <a:ext cx="7764620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Discrete</a:t>
            </a:r>
            <a:r>
              <a:rPr spc="-1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1828" y="3315637"/>
            <a:ext cx="154940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100" spc="5" dirty="0">
                <a:latin typeface="Symbol"/>
                <a:cs typeface="Symbol"/>
              </a:rPr>
              <a:t>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1828" y="2899186"/>
            <a:ext cx="154940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100" spc="5" dirty="0">
                <a:latin typeface="Symbol"/>
                <a:cs typeface="Symbol"/>
              </a:rPr>
              <a:t>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3733" y="2384498"/>
            <a:ext cx="1901825" cy="162479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543348" marR="30468" indent="-493204">
              <a:lnSpc>
                <a:spcPct val="125200"/>
              </a:lnSpc>
              <a:spcBef>
                <a:spcPts val="100"/>
              </a:spcBef>
              <a:tabLst>
                <a:tab pos="839777" algn="l"/>
              </a:tabLst>
            </a:pPr>
            <a:r>
              <a:rPr sz="3100" spc="-36" baseline="-4065" dirty="0">
                <a:latin typeface="Symbol"/>
                <a:cs typeface="Symbol"/>
              </a:rPr>
              <a:t></a:t>
            </a:r>
            <a:r>
              <a:rPr sz="2100" spc="-25" dirty="0">
                <a:latin typeface="Times New Roman"/>
                <a:cs typeface="Times New Roman"/>
              </a:rPr>
              <a:t>0,		</a:t>
            </a:r>
            <a:r>
              <a:rPr sz="2100" i="1" spc="5" dirty="0">
                <a:latin typeface="Times New Roman"/>
                <a:cs typeface="Times New Roman"/>
              </a:rPr>
              <a:t>R </a:t>
            </a:r>
            <a:r>
              <a:rPr sz="2100" spc="5" dirty="0">
                <a:latin typeface="Symbol"/>
                <a:cs typeface="Symbol"/>
              </a:rPr>
              <a:t>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0.5 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0.</a:t>
            </a:r>
            <a:r>
              <a:rPr sz="2100" spc="5" dirty="0">
                <a:latin typeface="Times New Roman"/>
                <a:cs typeface="Times New Roman"/>
              </a:rPr>
              <a:t>5</a:t>
            </a:r>
            <a:r>
              <a:rPr sz="2100" spc="-151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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R</a:t>
            </a:r>
            <a:r>
              <a:rPr sz="2100" i="1" spc="-6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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0</a:t>
            </a:r>
            <a:r>
              <a:rPr sz="2100" spc="-10" dirty="0">
                <a:latin typeface="Times New Roman"/>
                <a:cs typeface="Times New Roman"/>
              </a:rPr>
              <a:t>.</a:t>
            </a:r>
            <a:r>
              <a:rPr sz="2100" spc="5" dirty="0">
                <a:latin typeface="Times New Roman"/>
                <a:cs typeface="Times New Roman"/>
              </a:rPr>
              <a:t>8</a:t>
            </a:r>
            <a:endParaRPr sz="2100">
              <a:latin typeface="Times New Roman"/>
              <a:cs typeface="Times New Roman"/>
            </a:endParaRPr>
          </a:p>
          <a:p>
            <a:pPr marL="50780">
              <a:spcBef>
                <a:spcPts val="615"/>
              </a:spcBef>
              <a:tabLst>
                <a:tab pos="553505" algn="l"/>
              </a:tabLst>
            </a:pPr>
            <a:r>
              <a:rPr sz="3100" spc="-592" baseline="20325" dirty="0">
                <a:latin typeface="Symbol"/>
                <a:cs typeface="Symbol"/>
              </a:rPr>
              <a:t></a:t>
            </a:r>
            <a:r>
              <a:rPr sz="2100" spc="-44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Times New Roman"/>
                <a:cs typeface="Times New Roman"/>
              </a:rPr>
              <a:t>,	</a:t>
            </a:r>
            <a:r>
              <a:rPr sz="2100" spc="-10" dirty="0">
                <a:latin typeface="Times New Roman"/>
                <a:cs typeface="Times New Roman"/>
              </a:rPr>
              <a:t>0.</a:t>
            </a:r>
            <a:r>
              <a:rPr sz="2100" spc="5" dirty="0">
                <a:latin typeface="Times New Roman"/>
                <a:cs typeface="Times New Roman"/>
              </a:rPr>
              <a:t>8</a:t>
            </a:r>
            <a:r>
              <a:rPr sz="2100" spc="-151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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R</a:t>
            </a:r>
            <a:r>
              <a:rPr sz="2100" i="1" spc="-6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</a:t>
            </a:r>
            <a:r>
              <a:rPr sz="2100" spc="-281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1</a:t>
            </a:r>
            <a:r>
              <a:rPr sz="2100" spc="-10" dirty="0">
                <a:latin typeface="Times New Roman"/>
                <a:cs typeface="Times New Roman"/>
              </a:rPr>
              <a:t>.</a:t>
            </a:r>
            <a:r>
              <a:rPr sz="2100" spc="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6839" y="2854208"/>
            <a:ext cx="911225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  <a:tabLst>
                <a:tab pos="399894" algn="l"/>
              </a:tabLst>
            </a:pPr>
            <a:r>
              <a:rPr sz="2100" i="1" spc="5" dirty="0">
                <a:latin typeface="Times New Roman"/>
                <a:cs typeface="Times New Roman"/>
              </a:rPr>
              <a:t>x	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250" dirty="0">
                <a:latin typeface="Times New Roman"/>
                <a:cs typeface="Times New Roman"/>
              </a:rPr>
              <a:t> </a:t>
            </a:r>
            <a:r>
              <a:rPr sz="3100" spc="-637" baseline="32520" dirty="0">
                <a:latin typeface="Symbol"/>
                <a:cs typeface="Symbol"/>
              </a:rPr>
              <a:t></a:t>
            </a:r>
            <a:r>
              <a:rPr sz="2100" spc="-204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648" y="1596593"/>
            <a:ext cx="2058035" cy="751840"/>
          </a:xfrm>
          <a:prstGeom prst="rect">
            <a:avLst/>
          </a:prstGeom>
        </p:spPr>
        <p:txBody>
          <a:bodyPr vert="horz" wrap="square" lIns="0" tIns="22851" rIns="0" bIns="0" rtlCol="0">
            <a:spAutoFit/>
          </a:bodyPr>
          <a:lstStyle/>
          <a:p>
            <a:pPr marL="12695" marR="5077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 MT"/>
                <a:cs typeface="Arial MT"/>
              </a:rPr>
              <a:t>Method</a:t>
            </a:r>
            <a:r>
              <a:rPr sz="1600" spc="-21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21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Given</a:t>
            </a:r>
            <a:r>
              <a:rPr sz="1600" b="1" spc="-21" dirty="0">
                <a:latin typeface="Arial"/>
                <a:cs typeface="Arial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-2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generation scheme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becomes: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01786" y="4789374"/>
          <a:ext cx="2807335" cy="1584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395"/>
                <a:gridCol w="1083945"/>
                <a:gridCol w="1356995"/>
              </a:tblGrid>
              <a:tr h="39623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i="1" dirty="0">
                          <a:solidFill>
                            <a:srgbClr val="41729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90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Input</a:t>
                      </a:r>
                      <a:r>
                        <a:rPr sz="2000" b="1" spc="-45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1729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i="1" baseline="-21367" dirty="0">
                          <a:solidFill>
                            <a:srgbClr val="5186A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95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Output</a:t>
                      </a:r>
                      <a:r>
                        <a:rPr sz="2000" b="1" spc="-40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1729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="1" i="1" baseline="-21367" dirty="0">
                          <a:solidFill>
                            <a:srgbClr val="5186A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0.5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0.8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145690" y="4174693"/>
            <a:ext cx="2160905" cy="510540"/>
          </a:xfrm>
          <a:prstGeom prst="rect">
            <a:avLst/>
          </a:prstGeom>
        </p:spPr>
        <p:txBody>
          <a:bodyPr vert="horz" wrap="square" lIns="0" tIns="22851" rIns="0" bIns="0" rtlCol="0">
            <a:spAutoFit/>
          </a:bodyPr>
          <a:lstStyle/>
          <a:p>
            <a:pPr marL="300874" marR="5077" indent="-288811">
              <a:lnSpc>
                <a:spcPts val="1900"/>
              </a:lnSpc>
              <a:spcBef>
                <a:spcPts val="180"/>
              </a:spcBef>
            </a:pPr>
            <a:r>
              <a:rPr sz="1600" spc="-40" dirty="0">
                <a:latin typeface="Arial MT"/>
                <a:cs typeface="Arial MT"/>
              </a:rPr>
              <a:t>Table</a:t>
            </a:r>
            <a:r>
              <a:rPr sz="1600" spc="-5" dirty="0">
                <a:latin typeface="Arial MT"/>
                <a:cs typeface="Arial MT"/>
              </a:rPr>
              <a:t> for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generating 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discrete variate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45251" y="1612762"/>
            <a:ext cx="3728720" cy="3790315"/>
            <a:chOff x="5645251" y="1612759"/>
            <a:chExt cx="3728720" cy="37903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5251" y="1612759"/>
              <a:ext cx="3728643" cy="20078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77727" y="2551836"/>
              <a:ext cx="2618105" cy="2846705"/>
            </a:xfrm>
            <a:custGeom>
              <a:avLst/>
              <a:gdLst/>
              <a:ahLst/>
              <a:cxnLst/>
              <a:rect l="l" t="t" r="r" b="b"/>
              <a:pathLst>
                <a:path w="2618104" h="2846704">
                  <a:moveTo>
                    <a:pt x="2401883" y="1550944"/>
                  </a:moveTo>
                  <a:lnTo>
                    <a:pt x="215903" y="1550944"/>
                  </a:lnTo>
                  <a:lnTo>
                    <a:pt x="166399" y="1556646"/>
                  </a:lnTo>
                  <a:lnTo>
                    <a:pt x="120954" y="1572889"/>
                  </a:lnTo>
                  <a:lnTo>
                    <a:pt x="80867" y="1598375"/>
                  </a:lnTo>
                  <a:lnTo>
                    <a:pt x="47431" y="1631811"/>
                  </a:lnTo>
                  <a:lnTo>
                    <a:pt x="21944" y="1671899"/>
                  </a:lnTo>
                  <a:lnTo>
                    <a:pt x="5702" y="1717343"/>
                  </a:lnTo>
                  <a:lnTo>
                    <a:pt x="0" y="1766843"/>
                  </a:lnTo>
                  <a:lnTo>
                    <a:pt x="0" y="2630439"/>
                  </a:lnTo>
                  <a:lnTo>
                    <a:pt x="5702" y="2679943"/>
                  </a:lnTo>
                  <a:lnTo>
                    <a:pt x="21944" y="2725388"/>
                  </a:lnTo>
                  <a:lnTo>
                    <a:pt x="47431" y="2765476"/>
                  </a:lnTo>
                  <a:lnTo>
                    <a:pt x="80867" y="2798911"/>
                  </a:lnTo>
                  <a:lnTo>
                    <a:pt x="120954" y="2824398"/>
                  </a:lnTo>
                  <a:lnTo>
                    <a:pt x="166399" y="2840640"/>
                  </a:lnTo>
                  <a:lnTo>
                    <a:pt x="215903" y="2846343"/>
                  </a:lnTo>
                  <a:lnTo>
                    <a:pt x="2401883" y="2846343"/>
                  </a:lnTo>
                  <a:lnTo>
                    <a:pt x="2451388" y="2840640"/>
                  </a:lnTo>
                  <a:lnTo>
                    <a:pt x="2496832" y="2824398"/>
                  </a:lnTo>
                  <a:lnTo>
                    <a:pt x="2536920" y="2798911"/>
                  </a:lnTo>
                  <a:lnTo>
                    <a:pt x="2570355" y="2765476"/>
                  </a:lnTo>
                  <a:lnTo>
                    <a:pt x="2595842" y="2725388"/>
                  </a:lnTo>
                  <a:lnTo>
                    <a:pt x="2612085" y="2679943"/>
                  </a:lnTo>
                  <a:lnTo>
                    <a:pt x="2617787" y="2630439"/>
                  </a:lnTo>
                  <a:lnTo>
                    <a:pt x="2617786" y="1766843"/>
                  </a:lnTo>
                  <a:lnTo>
                    <a:pt x="2612085" y="1717343"/>
                  </a:lnTo>
                  <a:lnTo>
                    <a:pt x="2595842" y="1671899"/>
                  </a:lnTo>
                  <a:lnTo>
                    <a:pt x="2570355" y="1631811"/>
                  </a:lnTo>
                  <a:lnTo>
                    <a:pt x="2536920" y="1598375"/>
                  </a:lnTo>
                  <a:lnTo>
                    <a:pt x="2496832" y="1572889"/>
                  </a:lnTo>
                  <a:lnTo>
                    <a:pt x="2451388" y="1556646"/>
                  </a:lnTo>
                  <a:lnTo>
                    <a:pt x="2401883" y="1550944"/>
                  </a:lnTo>
                  <a:close/>
                </a:path>
                <a:path w="2618104" h="2846704">
                  <a:moveTo>
                    <a:pt x="142773" y="0"/>
                  </a:moveTo>
                  <a:lnTo>
                    <a:pt x="436298" y="1550944"/>
                  </a:lnTo>
                  <a:lnTo>
                    <a:pt x="1090744" y="1550944"/>
                  </a:lnTo>
                  <a:lnTo>
                    <a:pt x="142773" y="0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7727" y="2551836"/>
              <a:ext cx="2618105" cy="2846705"/>
            </a:xfrm>
            <a:custGeom>
              <a:avLst/>
              <a:gdLst/>
              <a:ahLst/>
              <a:cxnLst/>
              <a:rect l="l" t="t" r="r" b="b"/>
              <a:pathLst>
                <a:path w="2618104" h="2846704">
                  <a:moveTo>
                    <a:pt x="215903" y="2846343"/>
                  </a:moveTo>
                  <a:lnTo>
                    <a:pt x="166399" y="2840641"/>
                  </a:lnTo>
                  <a:lnTo>
                    <a:pt x="120954" y="2824398"/>
                  </a:lnTo>
                  <a:lnTo>
                    <a:pt x="80867" y="2798911"/>
                  </a:lnTo>
                  <a:lnTo>
                    <a:pt x="47431" y="2765476"/>
                  </a:lnTo>
                  <a:lnTo>
                    <a:pt x="21944" y="2725388"/>
                  </a:lnTo>
                  <a:lnTo>
                    <a:pt x="5702" y="2679944"/>
                  </a:lnTo>
                  <a:lnTo>
                    <a:pt x="0" y="2630439"/>
                  </a:lnTo>
                  <a:lnTo>
                    <a:pt x="0" y="2090693"/>
                  </a:lnTo>
                  <a:lnTo>
                    <a:pt x="0" y="1766843"/>
                  </a:lnTo>
                  <a:lnTo>
                    <a:pt x="5702" y="1717342"/>
                  </a:lnTo>
                  <a:lnTo>
                    <a:pt x="21944" y="1671898"/>
                  </a:lnTo>
                  <a:lnTo>
                    <a:pt x="47431" y="1631810"/>
                  </a:lnTo>
                  <a:lnTo>
                    <a:pt x="80867" y="1598375"/>
                  </a:lnTo>
                  <a:lnTo>
                    <a:pt x="120954" y="1572888"/>
                  </a:lnTo>
                  <a:lnTo>
                    <a:pt x="166399" y="1556645"/>
                  </a:lnTo>
                  <a:lnTo>
                    <a:pt x="215903" y="1550943"/>
                  </a:lnTo>
                  <a:lnTo>
                    <a:pt x="436297" y="1550943"/>
                  </a:lnTo>
                  <a:lnTo>
                    <a:pt x="142773" y="0"/>
                  </a:lnTo>
                  <a:lnTo>
                    <a:pt x="1090744" y="1550943"/>
                  </a:lnTo>
                  <a:lnTo>
                    <a:pt x="2401883" y="1550943"/>
                  </a:lnTo>
                  <a:lnTo>
                    <a:pt x="2451387" y="1556645"/>
                  </a:lnTo>
                  <a:lnTo>
                    <a:pt x="2496832" y="1572888"/>
                  </a:lnTo>
                  <a:lnTo>
                    <a:pt x="2536919" y="1598375"/>
                  </a:lnTo>
                  <a:lnTo>
                    <a:pt x="2570355" y="1631810"/>
                  </a:lnTo>
                  <a:lnTo>
                    <a:pt x="2595842" y="1671898"/>
                  </a:lnTo>
                  <a:lnTo>
                    <a:pt x="2612084" y="1717342"/>
                  </a:lnTo>
                  <a:lnTo>
                    <a:pt x="2617787" y="1766847"/>
                  </a:lnTo>
                  <a:lnTo>
                    <a:pt x="2617787" y="2090693"/>
                  </a:lnTo>
                  <a:lnTo>
                    <a:pt x="2617787" y="2630439"/>
                  </a:lnTo>
                  <a:lnTo>
                    <a:pt x="2612084" y="2679944"/>
                  </a:lnTo>
                  <a:lnTo>
                    <a:pt x="2595842" y="2725388"/>
                  </a:lnTo>
                  <a:lnTo>
                    <a:pt x="2570355" y="2765476"/>
                  </a:lnTo>
                  <a:lnTo>
                    <a:pt x="2536919" y="2798911"/>
                  </a:lnTo>
                  <a:lnTo>
                    <a:pt x="2496832" y="2824398"/>
                  </a:lnTo>
                  <a:lnTo>
                    <a:pt x="2451387" y="2840641"/>
                  </a:lnTo>
                  <a:lnTo>
                    <a:pt x="2401883" y="2846343"/>
                  </a:lnTo>
                  <a:lnTo>
                    <a:pt x="1090744" y="2846343"/>
                  </a:lnTo>
                  <a:lnTo>
                    <a:pt x="436297" y="2846343"/>
                  </a:lnTo>
                  <a:lnTo>
                    <a:pt x="215903" y="2846343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48582" y="4250103"/>
            <a:ext cx="1766570" cy="99314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Consider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baseline="-21164" dirty="0">
                <a:latin typeface="Times New Roman"/>
                <a:cs typeface="Times New Roman"/>
              </a:rPr>
              <a:t>1</a:t>
            </a:r>
            <a:r>
              <a:rPr sz="1600" spc="172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0.73:</a:t>
            </a:r>
            <a:endParaRPr sz="1600">
              <a:latin typeface="Times New Roman"/>
              <a:cs typeface="Times New Roman"/>
            </a:endParaRPr>
          </a:p>
          <a:p>
            <a:pPr marL="38085">
              <a:lnSpc>
                <a:spcPts val="1900"/>
              </a:lnSpc>
            </a:pP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baseline="-21164" dirty="0">
                <a:latin typeface="Times New Roman"/>
                <a:cs typeface="Times New Roman"/>
              </a:rPr>
              <a:t>i</a:t>
            </a:r>
            <a:r>
              <a:rPr sz="1600" baseline="-21164" dirty="0">
                <a:latin typeface="Times New Roman"/>
                <a:cs typeface="Times New Roman"/>
              </a:rPr>
              <a:t>-1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&lt;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≤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baseline="-21164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38085">
              <a:lnSpc>
                <a:spcPts val="1900"/>
              </a:lnSpc>
            </a:pP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baseline="-21164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2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&lt;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0.73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≤</a:t>
            </a:r>
            <a:r>
              <a:rPr sz="1600" spc="-21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baseline="-21164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38085">
              <a:lnSpc>
                <a:spcPts val="1910"/>
              </a:lnSpc>
            </a:pPr>
            <a:r>
              <a:rPr sz="1600" dirty="0">
                <a:latin typeface="Arial MT"/>
                <a:cs typeface="Arial MT"/>
              </a:rPr>
              <a:t>Hence,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baseline="-21164" dirty="0">
                <a:latin typeface="Times New Roman"/>
                <a:cs typeface="Times New Roman"/>
              </a:rPr>
              <a:t>1</a:t>
            </a:r>
            <a:r>
              <a:rPr sz="1600" spc="172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2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59929" y="2327609"/>
            <a:ext cx="108585" cy="1905"/>
          </a:xfrm>
          <a:custGeom>
            <a:avLst/>
            <a:gdLst/>
            <a:ahLst/>
            <a:cxnLst/>
            <a:rect l="l" t="t" r="r" b="b"/>
            <a:pathLst>
              <a:path w="108585" h="1905">
                <a:moveTo>
                  <a:pt x="-6349" y="793"/>
                </a:moveTo>
                <a:lnTo>
                  <a:pt x="114349" y="793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43848" y="2225005"/>
            <a:ext cx="19240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0.8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140" y="4331856"/>
            <a:ext cx="5603875" cy="38215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400" b="1" spc="-5" dirty="0"/>
              <a:t>Acceptance-Rejection</a:t>
            </a:r>
            <a:r>
              <a:rPr sz="2400" b="1" spc="25" dirty="0"/>
              <a:t> </a:t>
            </a:r>
            <a:r>
              <a:rPr sz="2400" b="1" spc="-5" dirty="0"/>
              <a:t>Technique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4" y="699022"/>
            <a:ext cx="8963688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Acceptance-Rejection 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6" y="1316675"/>
            <a:ext cx="8425179" cy="1008586"/>
          </a:xfrm>
          <a:prstGeom prst="rect">
            <a:avLst/>
          </a:prstGeom>
        </p:spPr>
        <p:txBody>
          <a:bodyPr vert="horz" wrap="square" lIns="0" tIns="59032" rIns="0" bIns="0" rtlCol="0">
            <a:spAutoFit/>
          </a:bodyPr>
          <a:lstStyle/>
          <a:p>
            <a:pPr marL="355462" indent="-342768">
              <a:spcBef>
                <a:spcPts val="465"/>
              </a:spcBef>
              <a:buClr>
                <a:srgbClr val="003366"/>
              </a:buClr>
              <a:buSzPct val="118421"/>
              <a:buChar char="•"/>
              <a:tabLst>
                <a:tab pos="354827" algn="l"/>
                <a:tab pos="355462" algn="l"/>
              </a:tabLst>
            </a:pPr>
            <a:r>
              <a:rPr sz="1900" spc="-5" dirty="0">
                <a:latin typeface="Verdana"/>
                <a:cs typeface="Verdana"/>
              </a:rPr>
              <a:t>Useful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particularly</a:t>
            </a:r>
            <a:r>
              <a:rPr sz="1900" dirty="0">
                <a:latin typeface="Verdana"/>
                <a:cs typeface="Verdana"/>
              </a:rPr>
              <a:t> when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inverse</a:t>
            </a:r>
            <a:r>
              <a:rPr sz="1900" spc="-5" dirty="0">
                <a:latin typeface="Verdana"/>
                <a:cs typeface="Verdana"/>
              </a:rPr>
              <a:t> CDF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does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not</a:t>
            </a:r>
            <a:r>
              <a:rPr sz="1900" dirty="0">
                <a:latin typeface="Verdana"/>
                <a:cs typeface="Verdana"/>
              </a:rPr>
              <a:t> exist in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closed form</a:t>
            </a:r>
            <a:endParaRPr sz="1900">
              <a:latin typeface="Verdana"/>
              <a:cs typeface="Verdana"/>
            </a:endParaRPr>
          </a:p>
          <a:p>
            <a:pPr marL="549062" lvl="1" indent="-180904">
              <a:spcBef>
                <a:spcPts val="33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700" dirty="0">
                <a:latin typeface="Verdana"/>
                <a:cs typeface="Verdana"/>
              </a:rPr>
              <a:t>Thinning</a:t>
            </a:r>
            <a:endParaRPr sz="1700">
              <a:latin typeface="Verdana"/>
              <a:cs typeface="Verdana"/>
            </a:endParaRPr>
          </a:p>
          <a:p>
            <a:pPr marL="355462" indent="-342768">
              <a:spcBef>
                <a:spcPts val="505"/>
              </a:spcBef>
              <a:buClr>
                <a:srgbClr val="003366"/>
              </a:buClr>
              <a:buSzPct val="118421"/>
              <a:buChar char="•"/>
              <a:tabLst>
                <a:tab pos="354827" algn="l"/>
                <a:tab pos="355462" algn="l"/>
              </a:tabLst>
            </a:pPr>
            <a:r>
              <a:rPr sz="1900" spc="-5" dirty="0">
                <a:latin typeface="Verdana"/>
                <a:cs typeface="Verdana"/>
              </a:rPr>
              <a:t>Illustration: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To</a:t>
            </a:r>
            <a:r>
              <a:rPr sz="1900" spc="1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generate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random</a:t>
            </a:r>
            <a:r>
              <a:rPr sz="1900" spc="1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variates,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i="1" spc="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~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U</a:t>
            </a:r>
            <a:r>
              <a:rPr sz="1900" spc="-5" dirty="0">
                <a:latin typeface="Times New Roman"/>
                <a:cs typeface="Times New Roman"/>
              </a:rPr>
              <a:t>(1/4</a:t>
            </a:r>
            <a:r>
              <a:rPr sz="1900" i="1" spc="-5" dirty="0">
                <a:latin typeface="Times New Roman"/>
                <a:cs typeface="Times New Roman"/>
              </a:rPr>
              <a:t>,</a:t>
            </a:r>
            <a:r>
              <a:rPr sz="1900" spc="-5" dirty="0">
                <a:latin typeface="Times New Roman"/>
                <a:cs typeface="Times New Roman"/>
              </a:rPr>
              <a:t>1)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11" y="5151385"/>
            <a:ext cx="8382634" cy="128968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marR="32371" indent="-342768">
              <a:spcBef>
                <a:spcPts val="100"/>
              </a:spcBef>
              <a:buClr>
                <a:srgbClr val="003366"/>
              </a:buClr>
              <a:buSzPct val="118421"/>
              <a:buFont typeface="Times New Roman"/>
              <a:buChar char="•"/>
              <a:tabLst>
                <a:tab pos="354827" algn="l"/>
                <a:tab pos="355462" algn="l"/>
              </a:tabLst>
            </a:pPr>
            <a:r>
              <a:rPr sz="1900" i="1" dirty="0">
                <a:latin typeface="Times New Roman"/>
                <a:cs typeface="Times New Roman"/>
              </a:rPr>
              <a:t>R</a:t>
            </a:r>
            <a:r>
              <a:rPr sz="1900" i="1" spc="19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Verdana"/>
                <a:cs typeface="Verdana"/>
              </a:rPr>
              <a:t>does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not</a:t>
            </a:r>
            <a:r>
              <a:rPr sz="1900" dirty="0">
                <a:latin typeface="Verdana"/>
                <a:cs typeface="Verdana"/>
              </a:rPr>
              <a:t> have </a:t>
            </a:r>
            <a:r>
              <a:rPr sz="1900" spc="-5" dirty="0">
                <a:latin typeface="Verdana"/>
                <a:cs typeface="Verdana"/>
              </a:rPr>
              <a:t>the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desired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distribution,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but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R</a:t>
            </a:r>
            <a:r>
              <a:rPr sz="1900" i="1" spc="1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Verdana"/>
                <a:cs typeface="Verdana"/>
              </a:rPr>
              <a:t>conditioned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(</a:t>
            </a:r>
            <a:r>
              <a:rPr sz="1900" i="1" spc="-5" dirty="0">
                <a:latin typeface="Times New Roman"/>
                <a:cs typeface="Times New Roman"/>
              </a:rPr>
              <a:t>R’</a:t>
            </a:r>
            <a:r>
              <a:rPr sz="1900" spc="-5" dirty="0">
                <a:latin typeface="Times New Roman"/>
                <a:cs typeface="Times New Roman"/>
              </a:rPr>
              <a:t>)</a:t>
            </a:r>
            <a:r>
              <a:rPr sz="1900" spc="19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Verdana"/>
                <a:cs typeface="Verdana"/>
              </a:rPr>
              <a:t>on </a:t>
            </a:r>
            <a:r>
              <a:rPr sz="1900" spc="-65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the </a:t>
            </a:r>
            <a:r>
              <a:rPr sz="1900" dirty="0">
                <a:latin typeface="Verdana"/>
                <a:cs typeface="Verdana"/>
              </a:rPr>
              <a:t>event </a:t>
            </a:r>
            <a:r>
              <a:rPr sz="1900" dirty="0">
                <a:latin typeface="Times New Roman"/>
                <a:cs typeface="Times New Roman"/>
              </a:rPr>
              <a:t>{</a:t>
            </a:r>
            <a:r>
              <a:rPr sz="1900" i="1" dirty="0">
                <a:latin typeface="Times New Roman"/>
                <a:cs typeface="Times New Roman"/>
              </a:rPr>
              <a:t>R</a:t>
            </a:r>
            <a:r>
              <a:rPr sz="1900" i="1" spc="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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¼</a:t>
            </a:r>
            <a:r>
              <a:rPr sz="1900" dirty="0">
                <a:latin typeface="Times New Roman"/>
                <a:cs typeface="Times New Roman"/>
              </a:rPr>
              <a:t>}</a:t>
            </a:r>
            <a:r>
              <a:rPr sz="1900" spc="18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Verdana"/>
                <a:cs typeface="Verdana"/>
              </a:rPr>
              <a:t>does.</a:t>
            </a:r>
            <a:endParaRPr sz="1900">
              <a:latin typeface="Verdana"/>
              <a:cs typeface="Verdana"/>
            </a:endParaRPr>
          </a:p>
          <a:p>
            <a:pPr marL="355462" marR="5077" indent="-342768">
              <a:lnSpc>
                <a:spcPct val="102800"/>
              </a:lnSpc>
              <a:spcBef>
                <a:spcPts val="344"/>
              </a:spcBef>
              <a:buClr>
                <a:srgbClr val="003366"/>
              </a:buClr>
              <a:buSzPct val="118421"/>
              <a:buChar char="•"/>
              <a:tabLst>
                <a:tab pos="354827" algn="l"/>
                <a:tab pos="355462" algn="l"/>
              </a:tabLst>
            </a:pPr>
            <a:r>
              <a:rPr sz="1900" spc="-5" dirty="0">
                <a:latin typeface="Verdana"/>
                <a:cs typeface="Verdana"/>
              </a:rPr>
              <a:t>Efficiency: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Depends</a:t>
            </a:r>
            <a:r>
              <a:rPr sz="1900" dirty="0">
                <a:latin typeface="Verdana"/>
                <a:cs typeface="Verdana"/>
              </a:rPr>
              <a:t> heavily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on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the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ability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to</a:t>
            </a:r>
            <a:r>
              <a:rPr sz="1900" dirty="0">
                <a:latin typeface="Verdana"/>
                <a:cs typeface="Verdana"/>
              </a:rPr>
              <a:t> minimize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the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number </a:t>
            </a:r>
            <a:r>
              <a:rPr sz="1900" spc="-65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of rejections.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5994" y="2944699"/>
            <a:ext cx="5015230" cy="1546577"/>
          </a:xfrm>
          <a:prstGeom prst="rect">
            <a:avLst/>
          </a:prstGeom>
          <a:solidFill>
            <a:srgbClr val="FFFED5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769">
              <a:lnSpc>
                <a:spcPts val="2380"/>
              </a:lnSpc>
            </a:pPr>
            <a:r>
              <a:rPr sz="2100" dirty="0">
                <a:latin typeface="Arial MT"/>
                <a:cs typeface="Arial MT"/>
              </a:rPr>
              <a:t>Procedure:</a:t>
            </a:r>
            <a:endParaRPr sz="2100">
              <a:latin typeface="Arial MT"/>
              <a:cs typeface="Arial MT"/>
            </a:endParaRPr>
          </a:p>
          <a:p>
            <a:pPr marL="90769">
              <a:spcBef>
                <a:spcPts val="700"/>
              </a:spcBef>
            </a:pPr>
            <a:r>
              <a:rPr sz="2100" spc="-5" dirty="0">
                <a:latin typeface="Arial MT"/>
                <a:cs typeface="Arial MT"/>
              </a:rPr>
              <a:t>Step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1.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Generate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~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(0,1)</a:t>
            </a:r>
            <a:endParaRPr sz="2100">
              <a:latin typeface="Times New Roman"/>
              <a:cs typeface="Times New Roman"/>
            </a:endParaRPr>
          </a:p>
          <a:p>
            <a:pPr marL="90769">
              <a:spcBef>
                <a:spcPts val="700"/>
              </a:spcBef>
            </a:pPr>
            <a:r>
              <a:rPr sz="2100" spc="-5" dirty="0">
                <a:latin typeface="Arial MT"/>
                <a:cs typeface="Arial MT"/>
              </a:rPr>
              <a:t>Step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2.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If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4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 MT"/>
                <a:cs typeface="Arial MT"/>
              </a:rPr>
              <a:t>≥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¼,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accept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  <a:p>
            <a:pPr marL="90769">
              <a:spcBef>
                <a:spcPts val="700"/>
              </a:spcBef>
            </a:pPr>
            <a:r>
              <a:rPr sz="2100" spc="-5" dirty="0">
                <a:latin typeface="Arial MT"/>
                <a:cs typeface="Arial MT"/>
              </a:rPr>
              <a:t>Step </a:t>
            </a:r>
            <a:r>
              <a:rPr sz="2100" dirty="0">
                <a:latin typeface="Arial MT"/>
                <a:cs typeface="Arial MT"/>
              </a:rPr>
              <a:t>3.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If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 MT"/>
                <a:cs typeface="Arial MT"/>
              </a:rPr>
              <a:t>&lt; ¼,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reject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Arial MT"/>
                <a:cs typeface="Arial MT"/>
              </a:rPr>
              <a:t>,</a:t>
            </a:r>
            <a:r>
              <a:rPr sz="2100" spc="-5" dirty="0">
                <a:latin typeface="Arial MT"/>
                <a:cs typeface="Arial MT"/>
              </a:rPr>
              <a:t> return to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Step </a:t>
            </a:r>
            <a:r>
              <a:rPr sz="2100" dirty="0">
                <a:latin typeface="Arial MT"/>
                <a:cs typeface="Arial MT"/>
              </a:rPr>
              <a:t>1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80711" y="2473036"/>
            <a:ext cx="1330325" cy="520065"/>
            <a:chOff x="7780711" y="2473036"/>
            <a:chExt cx="1330325" cy="5200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0711" y="2473036"/>
              <a:ext cx="1330036" cy="5195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1369" y="2556163"/>
              <a:ext cx="1172094" cy="3699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2696" y="2504954"/>
              <a:ext cx="1225550" cy="4159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32695" y="2504954"/>
              <a:ext cx="1225550" cy="415925"/>
            </a:xfrm>
            <a:custGeom>
              <a:avLst/>
              <a:gdLst/>
              <a:ahLst/>
              <a:cxnLst/>
              <a:rect l="l" t="t" r="r" b="b"/>
              <a:pathLst>
                <a:path w="1225550" h="415925">
                  <a:moveTo>
                    <a:pt x="0" y="0"/>
                  </a:moveTo>
                  <a:lnTo>
                    <a:pt x="1225549" y="0"/>
                  </a:lnTo>
                  <a:lnTo>
                    <a:pt x="1225549" y="415924"/>
                  </a:lnTo>
                  <a:lnTo>
                    <a:pt x="0" y="415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D99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32696" y="2504956"/>
            <a:ext cx="1225550" cy="317356"/>
          </a:xfrm>
          <a:prstGeom prst="rect">
            <a:avLst/>
          </a:prstGeom>
          <a:ln w="9524">
            <a:solidFill>
              <a:srgbClr val="ED9932"/>
            </a:solidFill>
          </a:ln>
        </p:spPr>
        <p:txBody>
          <a:bodyPr vert="horz" wrap="square" lIns="0" tIns="100927" rIns="0" bIns="0" rtlCol="0">
            <a:spAutoFit/>
          </a:bodyPr>
          <a:lstStyle/>
          <a:p>
            <a:pPr marL="91408">
              <a:spcBef>
                <a:spcPts val="795"/>
              </a:spcBef>
            </a:pPr>
            <a:r>
              <a:rPr sz="1400" spc="-5" dirty="0">
                <a:latin typeface="Verdana"/>
                <a:cs typeface="Verdana"/>
              </a:rPr>
              <a:t>Generate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64582" y="3337560"/>
            <a:ext cx="1758314" cy="765176"/>
            <a:chOff x="7564582" y="3337560"/>
            <a:chExt cx="1758314" cy="76517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4582" y="3337560"/>
              <a:ext cx="1758142" cy="7647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1123" y="3541221"/>
              <a:ext cx="980901" cy="3574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6796" y="3366973"/>
              <a:ext cx="1657350" cy="6635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16795" y="3366973"/>
              <a:ext cx="1657350" cy="663575"/>
            </a:xfrm>
            <a:custGeom>
              <a:avLst/>
              <a:gdLst/>
              <a:ahLst/>
              <a:cxnLst/>
              <a:rect l="l" t="t" r="r" b="b"/>
              <a:pathLst>
                <a:path w="1657350" h="663575">
                  <a:moveTo>
                    <a:pt x="0" y="331787"/>
                  </a:moveTo>
                  <a:lnTo>
                    <a:pt x="828674" y="0"/>
                  </a:lnTo>
                  <a:lnTo>
                    <a:pt x="1657349" y="331787"/>
                  </a:lnTo>
                  <a:lnTo>
                    <a:pt x="828674" y="663574"/>
                  </a:lnTo>
                  <a:lnTo>
                    <a:pt x="0" y="331787"/>
                  </a:lnTo>
                  <a:close/>
                </a:path>
              </a:pathLst>
            </a:custGeom>
            <a:ln w="9524">
              <a:solidFill>
                <a:srgbClr val="ED99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08279" y="3579381"/>
            <a:ext cx="869315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Condition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80711" y="4476403"/>
            <a:ext cx="1330325" cy="515620"/>
            <a:chOff x="7780711" y="4476403"/>
            <a:chExt cx="1330325" cy="51562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0711" y="4476403"/>
              <a:ext cx="1330036" cy="5153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0340" y="4555374"/>
              <a:ext cx="1018309" cy="3699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2696" y="4505218"/>
              <a:ext cx="1225550" cy="41592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832696" y="4505220"/>
            <a:ext cx="1225550" cy="317356"/>
          </a:xfrm>
          <a:prstGeom prst="rect">
            <a:avLst/>
          </a:prstGeom>
          <a:ln w="9524">
            <a:solidFill>
              <a:srgbClr val="ED9932"/>
            </a:solidFill>
          </a:ln>
        </p:spPr>
        <p:txBody>
          <a:bodyPr vert="horz" wrap="square" lIns="0" tIns="100927" rIns="0" bIns="0" rtlCol="0">
            <a:spAutoFit/>
          </a:bodyPr>
          <a:lstStyle/>
          <a:p>
            <a:pPr marL="167576">
              <a:spcBef>
                <a:spcPts val="795"/>
              </a:spcBef>
            </a:pPr>
            <a:r>
              <a:rPr sz="1400" spc="-5" dirty="0">
                <a:latin typeface="Verdana"/>
                <a:cs typeface="Verdana"/>
              </a:rPr>
              <a:t>Output</a:t>
            </a:r>
            <a:r>
              <a:rPr sz="1400" spc="-44" dirty="0">
                <a:latin typeface="Verdana"/>
                <a:cs typeface="Verdana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R’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83632" y="2896990"/>
            <a:ext cx="657225" cy="1500505"/>
            <a:chOff x="8283632" y="2896985"/>
            <a:chExt cx="657225" cy="150050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83632" y="2896985"/>
              <a:ext cx="320040" cy="65254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444766" y="2921673"/>
              <a:ext cx="1905" cy="421005"/>
            </a:xfrm>
            <a:custGeom>
              <a:avLst/>
              <a:gdLst/>
              <a:ahLst/>
              <a:cxnLst/>
              <a:rect l="l" t="t" r="r" b="b"/>
              <a:pathLst>
                <a:path w="1904" h="421004">
                  <a:moveTo>
                    <a:pt x="1497" y="0"/>
                  </a:moveTo>
                  <a:lnTo>
                    <a:pt x="0" y="420694"/>
                  </a:lnTo>
                </a:path>
              </a:pathLst>
            </a:custGeom>
            <a:ln w="9524">
              <a:solidFill>
                <a:srgbClr val="ED99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06847" y="3291431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37828" y="76335"/>
                  </a:lnTo>
                  <a:lnTo>
                    <a:pt x="76200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9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66512" y="4039984"/>
              <a:ext cx="473825" cy="35744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526056" y="4077860"/>
            <a:ext cx="365125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yes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19111" y="3050770"/>
            <a:ext cx="382385" cy="35744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476253" y="3088845"/>
            <a:ext cx="274320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no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35986" y="2572793"/>
            <a:ext cx="657225" cy="1197610"/>
            <a:chOff x="7335982" y="2572789"/>
            <a:chExt cx="657225" cy="119761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5982" y="2572789"/>
              <a:ext cx="656705" cy="11970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8195" y="2712923"/>
              <a:ext cx="419100" cy="986155"/>
            </a:xfrm>
            <a:custGeom>
              <a:avLst/>
              <a:gdLst/>
              <a:ahLst/>
              <a:cxnLst/>
              <a:rect l="l" t="t" r="r" b="b"/>
              <a:pathLst>
                <a:path w="419100" h="986154">
                  <a:moveTo>
                    <a:pt x="228599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419099" y="0"/>
                  </a:lnTo>
                </a:path>
              </a:pathLst>
            </a:custGeom>
            <a:ln w="9524">
              <a:solidFill>
                <a:srgbClr val="ED99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56495" y="26748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9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283632" y="4006737"/>
            <a:ext cx="320040" cy="677545"/>
            <a:chOff x="8283632" y="4006733"/>
            <a:chExt cx="320040" cy="677545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83632" y="4006733"/>
              <a:ext cx="320040" cy="67748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444761" y="4031342"/>
              <a:ext cx="1905" cy="449580"/>
            </a:xfrm>
            <a:custGeom>
              <a:avLst/>
              <a:gdLst/>
              <a:ahLst/>
              <a:cxnLst/>
              <a:rect l="l" t="t" r="r" b="b"/>
              <a:pathLst>
                <a:path w="1904" h="449579">
                  <a:moveTo>
                    <a:pt x="1503" y="0"/>
                  </a:moveTo>
                  <a:lnTo>
                    <a:pt x="0" y="449269"/>
                  </a:lnTo>
                </a:path>
              </a:pathLst>
            </a:custGeom>
            <a:ln w="9524">
              <a:solidFill>
                <a:srgbClr val="ED99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06832" y="4429684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37843" y="76327"/>
                  </a:lnTo>
                  <a:lnTo>
                    <a:pt x="76198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9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4"/>
            <a:ext cx="5975350" cy="871219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Acceptance-Rejection</a:t>
            </a:r>
            <a:r>
              <a:rPr dirty="0"/>
              <a:t> </a:t>
            </a:r>
            <a:r>
              <a:rPr spc="-5" dirty="0"/>
              <a:t>Technique: </a:t>
            </a:r>
            <a:r>
              <a:rPr spc="-969" dirty="0"/>
              <a:t> </a:t>
            </a:r>
            <a:r>
              <a:rPr spc="-5" dirty="0"/>
              <a:t>Poisson 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5" y="1363231"/>
            <a:ext cx="6772909" cy="65915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indent="-342768">
              <a:spcBef>
                <a:spcPts val="100"/>
              </a:spcBef>
              <a:buClr>
                <a:srgbClr val="003366"/>
              </a:buClr>
              <a:buSzPct val="120000"/>
              <a:buChar char="•"/>
              <a:tabLst>
                <a:tab pos="354827" algn="l"/>
                <a:tab pos="355462" algn="l"/>
              </a:tabLst>
            </a:pPr>
            <a:r>
              <a:rPr sz="2100" spc="-5" dirty="0">
                <a:latin typeface="Verdana"/>
                <a:cs typeface="Verdana"/>
              </a:rPr>
              <a:t>Probability </a:t>
            </a:r>
            <a:r>
              <a:rPr sz="2100" dirty="0">
                <a:latin typeface="Verdana"/>
                <a:cs typeface="Verdana"/>
              </a:rPr>
              <a:t>mass </a:t>
            </a:r>
            <a:r>
              <a:rPr sz="2100" spc="-5" dirty="0">
                <a:latin typeface="Verdana"/>
                <a:cs typeface="Verdana"/>
              </a:rPr>
              <a:t>function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of</a:t>
            </a:r>
            <a:r>
              <a:rPr sz="2100" dirty="0">
                <a:latin typeface="Verdana"/>
                <a:cs typeface="Verdana"/>
              </a:rPr>
              <a:t> a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Poisson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812" y="4974095"/>
            <a:ext cx="7973696" cy="289818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dirty="0">
                <a:latin typeface="Verdana"/>
                <a:cs typeface="Verdana"/>
              </a:rPr>
              <a:t>Well </a:t>
            </a:r>
            <a:r>
              <a:rPr spc="-5" dirty="0">
                <a:latin typeface="Verdana"/>
                <a:cs typeface="Verdana"/>
              </a:rPr>
              <a:t>known,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we </a:t>
            </a:r>
            <a:r>
              <a:rPr spc="-5" dirty="0">
                <a:latin typeface="Verdana"/>
                <a:cs typeface="Verdana"/>
              </a:rPr>
              <a:t>derived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this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generator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in </a:t>
            </a:r>
            <a:r>
              <a:rPr spc="-5" dirty="0">
                <a:latin typeface="Verdana"/>
                <a:cs typeface="Verdana"/>
              </a:rPr>
              <a:t>the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beginning of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the</a:t>
            </a:r>
            <a:r>
              <a:rPr dirty="0">
                <a:latin typeface="Verdana"/>
                <a:cs typeface="Verdana"/>
              </a:rPr>
              <a:t> class</a:t>
            </a:r>
            <a:endParaRPr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3873" y="211282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312" y="0"/>
                </a:lnTo>
              </a:path>
            </a:pathLst>
          </a:custGeom>
          <a:ln w="10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08576" y="1798174"/>
            <a:ext cx="367030" cy="324441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38085">
              <a:spcBef>
                <a:spcPts val="130"/>
              </a:spcBef>
            </a:pPr>
            <a:r>
              <a:rPr sz="3000" i="1" spc="7" baseline="-25641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Symbol"/>
                <a:cs typeface="Symbol"/>
              </a:rPr>
              <a:t></a:t>
            </a:r>
            <a:r>
              <a:rPr sz="1300" spc="5" dirty="0">
                <a:latin typeface="Symbol"/>
                <a:cs typeface="Symbol"/>
              </a:rPr>
              <a:t>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249" y="1626216"/>
            <a:ext cx="344805" cy="339836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8085">
              <a:spcBef>
                <a:spcPts val="90"/>
              </a:spcBef>
            </a:pPr>
            <a:r>
              <a:rPr sz="3200" spc="157" baseline="-23809" dirty="0">
                <a:latin typeface="Symbol"/>
                <a:cs typeface="Symbol"/>
              </a:rPr>
              <a:t></a:t>
            </a:r>
            <a:r>
              <a:rPr sz="1100" i="1" spc="10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6538" y="1910964"/>
            <a:ext cx="1131570" cy="309057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900" i="1" spc="70" dirty="0">
                <a:latin typeface="Times New Roman"/>
                <a:cs typeface="Times New Roman"/>
              </a:rPr>
              <a:t>P</a:t>
            </a:r>
            <a:r>
              <a:rPr sz="1900" spc="70" dirty="0">
                <a:latin typeface="Times New Roman"/>
                <a:cs typeface="Times New Roman"/>
              </a:rPr>
              <a:t>(</a:t>
            </a:r>
            <a:r>
              <a:rPr sz="1900" i="1" spc="70" dirty="0">
                <a:latin typeface="Times New Roman"/>
                <a:cs typeface="Times New Roman"/>
              </a:rPr>
              <a:t>N</a:t>
            </a:r>
            <a:r>
              <a:rPr sz="1900" i="1" spc="10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Symbol"/>
                <a:cs typeface="Symbol"/>
              </a:rPr>
              <a:t>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n</a:t>
            </a:r>
            <a:r>
              <a:rPr sz="1900" spc="15" dirty="0">
                <a:latin typeface="Times New Roman"/>
                <a:cs typeface="Times New Roman"/>
              </a:rPr>
              <a:t>)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4075" y="2108215"/>
            <a:ext cx="217804" cy="309057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900" i="1" spc="-125" dirty="0">
                <a:latin typeface="Times New Roman"/>
                <a:cs typeface="Times New Roman"/>
              </a:rPr>
              <a:t>n</a:t>
            </a:r>
            <a:r>
              <a:rPr sz="1900" spc="10" dirty="0">
                <a:latin typeface="Times New Roman"/>
                <a:cs typeface="Times New Roman"/>
              </a:rPr>
              <a:t>!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005811" y="2369877"/>
            <a:ext cx="8590280" cy="1863293"/>
          </a:xfrm>
          <a:prstGeom prst="rect">
            <a:avLst/>
          </a:prstGeom>
        </p:spPr>
        <p:txBody>
          <a:bodyPr vert="horz" wrap="square" lIns="0" tIns="95213" rIns="0" bIns="0" rtlCol="0">
            <a:spAutoFit/>
          </a:bodyPr>
          <a:lstStyle/>
          <a:p>
            <a:pPr marL="380851" indent="-342768">
              <a:spcBef>
                <a:spcPts val="750"/>
              </a:spcBef>
              <a:buClr>
                <a:srgbClr val="003366"/>
              </a:buClr>
              <a:buSzPct val="120000"/>
              <a:buChar char="•"/>
              <a:tabLst>
                <a:tab pos="380217" algn="l"/>
                <a:tab pos="380851" algn="l"/>
              </a:tabLst>
            </a:pPr>
            <a:r>
              <a:rPr dirty="0"/>
              <a:t>Exactly</a:t>
            </a:r>
            <a:r>
              <a:rPr spc="-15" dirty="0"/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190" dirty="0">
                <a:latin typeface="Times New Roman"/>
                <a:cs typeface="Times New Roman"/>
              </a:rPr>
              <a:t> </a:t>
            </a:r>
            <a:r>
              <a:rPr dirty="0"/>
              <a:t>arrivals</a:t>
            </a:r>
            <a:r>
              <a:rPr spc="-5" dirty="0"/>
              <a:t> during</a:t>
            </a:r>
            <a:r>
              <a:rPr spc="-15" dirty="0"/>
              <a:t> </a:t>
            </a:r>
            <a:r>
              <a:rPr spc="-5" dirty="0"/>
              <a:t>one time</a:t>
            </a:r>
            <a:r>
              <a:rPr spc="-10" dirty="0"/>
              <a:t> </a:t>
            </a:r>
            <a:r>
              <a:rPr dirty="0"/>
              <a:t>unit</a:t>
            </a:r>
          </a:p>
          <a:p>
            <a:pPr marL="124411" algn="ctr">
              <a:spcBef>
                <a:spcPts val="845"/>
              </a:spcBef>
            </a:pPr>
            <a:r>
              <a:rPr sz="2600" i="1" spc="-390" dirty="0">
                <a:latin typeface="Times New Roman"/>
                <a:cs typeface="Times New Roman"/>
              </a:rPr>
              <a:t>A</a:t>
            </a:r>
            <a:r>
              <a:rPr sz="2300" baseline="-24074" dirty="0">
                <a:latin typeface="Times New Roman"/>
                <a:cs typeface="Times New Roman"/>
              </a:rPr>
              <a:t>1</a:t>
            </a:r>
            <a:r>
              <a:rPr sz="2300" spc="232" baseline="-2407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44" dirty="0">
                <a:latin typeface="Times New Roman"/>
                <a:cs typeface="Times New Roman"/>
              </a:rPr>
              <a:t> </a:t>
            </a:r>
            <a:r>
              <a:rPr sz="2600" i="1" spc="-229" dirty="0">
                <a:latin typeface="Times New Roman"/>
                <a:cs typeface="Times New Roman"/>
              </a:rPr>
              <a:t>A</a:t>
            </a:r>
            <a:r>
              <a:rPr sz="2300" baseline="-24074" dirty="0">
                <a:latin typeface="Times New Roman"/>
                <a:cs typeface="Times New Roman"/>
              </a:rPr>
              <a:t>2 </a:t>
            </a:r>
            <a:r>
              <a:rPr sz="2300" spc="-157" baseline="-24074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Symbol"/>
                <a:cs typeface="Symbol"/>
              </a:rPr>
              <a:t></a:t>
            </a:r>
            <a:r>
              <a:rPr sz="2600" spc="130" dirty="0">
                <a:latin typeface="Lucida Sans Unicode"/>
                <a:cs typeface="Lucida Sans Unicode"/>
              </a:rPr>
              <a:t>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44" dirty="0">
                <a:latin typeface="Times New Roman"/>
                <a:cs typeface="Times New Roman"/>
              </a:rPr>
              <a:t> </a:t>
            </a:r>
            <a:r>
              <a:rPr sz="2600" i="1" spc="-229" dirty="0">
                <a:latin typeface="Times New Roman"/>
                <a:cs typeface="Times New Roman"/>
              </a:rPr>
              <a:t>A</a:t>
            </a:r>
            <a:r>
              <a:rPr sz="2300" i="1" baseline="-24074" dirty="0">
                <a:latin typeface="Times New Roman"/>
                <a:cs typeface="Times New Roman"/>
              </a:rPr>
              <a:t>n </a:t>
            </a:r>
            <a:r>
              <a:rPr sz="2300" i="1" spc="52" baseline="-2407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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1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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i="1" spc="-390" dirty="0">
                <a:latin typeface="Times New Roman"/>
                <a:cs typeface="Times New Roman"/>
              </a:rPr>
              <a:t>A</a:t>
            </a:r>
            <a:r>
              <a:rPr sz="2300" baseline="-24074" dirty="0">
                <a:latin typeface="Times New Roman"/>
                <a:cs typeface="Times New Roman"/>
              </a:rPr>
              <a:t>1</a:t>
            </a:r>
            <a:r>
              <a:rPr sz="2300" spc="232" baseline="-2407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44" dirty="0">
                <a:latin typeface="Times New Roman"/>
                <a:cs typeface="Times New Roman"/>
              </a:rPr>
              <a:t> </a:t>
            </a:r>
            <a:r>
              <a:rPr sz="2600" i="1" spc="-229" dirty="0">
                <a:latin typeface="Times New Roman"/>
                <a:cs typeface="Times New Roman"/>
              </a:rPr>
              <a:t>A</a:t>
            </a:r>
            <a:r>
              <a:rPr sz="2300" baseline="-24074" dirty="0">
                <a:latin typeface="Times New Roman"/>
                <a:cs typeface="Times New Roman"/>
              </a:rPr>
              <a:t>2 </a:t>
            </a:r>
            <a:r>
              <a:rPr sz="2300" spc="-157" baseline="-24074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Symbol"/>
                <a:cs typeface="Symbol"/>
              </a:rPr>
              <a:t></a:t>
            </a:r>
            <a:r>
              <a:rPr sz="2600" spc="130" dirty="0">
                <a:latin typeface="Lucida Sans Unicode"/>
                <a:cs typeface="Lucida Sans Unicode"/>
              </a:rPr>
              <a:t>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44" dirty="0">
                <a:latin typeface="Times New Roman"/>
                <a:cs typeface="Times New Roman"/>
              </a:rPr>
              <a:t> </a:t>
            </a:r>
            <a:r>
              <a:rPr sz="2600" i="1" spc="-229" dirty="0">
                <a:latin typeface="Times New Roman"/>
                <a:cs typeface="Times New Roman"/>
              </a:rPr>
              <a:t>A</a:t>
            </a:r>
            <a:r>
              <a:rPr sz="2300" i="1" baseline="-24074" dirty="0">
                <a:latin typeface="Times New Roman"/>
                <a:cs typeface="Times New Roman"/>
              </a:rPr>
              <a:t>n </a:t>
            </a:r>
            <a:r>
              <a:rPr sz="2300" i="1" spc="-120" baseline="-2407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44" dirty="0">
                <a:latin typeface="Times New Roman"/>
                <a:cs typeface="Times New Roman"/>
              </a:rPr>
              <a:t> </a:t>
            </a:r>
            <a:r>
              <a:rPr sz="2600" i="1" spc="-229" dirty="0">
                <a:latin typeface="Times New Roman"/>
                <a:cs typeface="Times New Roman"/>
              </a:rPr>
              <a:t>A</a:t>
            </a:r>
            <a:r>
              <a:rPr sz="2300" i="1" spc="89" baseline="-24074" dirty="0">
                <a:latin typeface="Times New Roman"/>
                <a:cs typeface="Times New Roman"/>
              </a:rPr>
              <a:t>n</a:t>
            </a:r>
            <a:r>
              <a:rPr sz="2300" spc="-112" baseline="-24074" dirty="0">
                <a:latin typeface="Symbol"/>
                <a:cs typeface="Symbol"/>
              </a:rPr>
              <a:t></a:t>
            </a:r>
            <a:r>
              <a:rPr sz="2300" baseline="-24074" dirty="0">
                <a:latin typeface="Times New Roman"/>
                <a:cs typeface="Times New Roman"/>
              </a:rPr>
              <a:t>1</a:t>
            </a:r>
            <a:endParaRPr sz="2300" baseline="-24074">
              <a:latin typeface="Times New Roman"/>
              <a:cs typeface="Times New Roman"/>
            </a:endParaRPr>
          </a:p>
          <a:p>
            <a:pPr marL="380851" indent="-342768">
              <a:spcBef>
                <a:spcPts val="2333"/>
              </a:spcBef>
              <a:buClr>
                <a:srgbClr val="003366"/>
              </a:buClr>
              <a:buSzPct val="120000"/>
              <a:buChar char="•"/>
              <a:tabLst>
                <a:tab pos="380217" algn="l"/>
                <a:tab pos="380851" algn="l"/>
              </a:tabLst>
            </a:pPr>
            <a:r>
              <a:rPr dirty="0"/>
              <a:t>Since </a:t>
            </a:r>
            <a:r>
              <a:rPr spc="-5" dirty="0"/>
              <a:t>interarrival</a:t>
            </a:r>
            <a:r>
              <a:rPr spc="10" dirty="0"/>
              <a:t> </a:t>
            </a:r>
            <a:r>
              <a:rPr spc="-5" dirty="0"/>
              <a:t>times</a:t>
            </a:r>
            <a:r>
              <a:rPr spc="5" dirty="0"/>
              <a:t> </a:t>
            </a:r>
            <a:r>
              <a:rPr dirty="0"/>
              <a:t>are</a:t>
            </a:r>
            <a:r>
              <a:rPr spc="10" dirty="0"/>
              <a:t> </a:t>
            </a:r>
            <a:r>
              <a:rPr spc="-5" dirty="0"/>
              <a:t>exponentially</a:t>
            </a:r>
            <a:r>
              <a:rPr spc="5" dirty="0"/>
              <a:t> </a:t>
            </a:r>
            <a:r>
              <a:rPr spc="-5" dirty="0"/>
              <a:t>distributed</a:t>
            </a:r>
            <a:r>
              <a:rPr spc="5" dirty="0"/>
              <a:t> </a:t>
            </a:r>
            <a:r>
              <a:rPr dirty="0"/>
              <a:t>we</a:t>
            </a:r>
            <a:r>
              <a:rPr spc="5" dirty="0"/>
              <a:t> </a:t>
            </a:r>
            <a:r>
              <a:rPr spc="-5" dirty="0"/>
              <a:t>can</a:t>
            </a:r>
            <a:r>
              <a:rPr spc="10" dirty="0"/>
              <a:t> </a:t>
            </a:r>
            <a:r>
              <a:rPr spc="-5" dirty="0"/>
              <a:t>set</a:t>
            </a:r>
          </a:p>
        </p:txBody>
      </p:sp>
      <p:sp>
        <p:nvSpPr>
          <p:cNvPr id="11" name="object 11"/>
          <p:cNvSpPr/>
          <p:nvPr/>
        </p:nvSpPr>
        <p:spPr>
          <a:xfrm>
            <a:off x="5163524" y="4600947"/>
            <a:ext cx="840106" cy="0"/>
          </a:xfrm>
          <a:custGeom>
            <a:avLst/>
            <a:gdLst/>
            <a:ahLst/>
            <a:cxnLst/>
            <a:rect l="l" t="t" r="r" b="b"/>
            <a:pathLst>
              <a:path w="840104">
                <a:moveTo>
                  <a:pt x="0" y="0"/>
                </a:moveTo>
                <a:lnTo>
                  <a:pt x="839961" y="0"/>
                </a:lnTo>
              </a:path>
            </a:pathLst>
          </a:custGeom>
          <a:ln w="10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5460" y="4581855"/>
            <a:ext cx="195580" cy="355218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2200" spc="-55" dirty="0">
                <a:latin typeface="Symbol"/>
                <a:cs typeface="Symbol"/>
              </a:rPr>
              <a:t>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2219" y="4396371"/>
            <a:ext cx="69215" cy="216719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8235" y="4216997"/>
            <a:ext cx="836930" cy="337909"/>
          </a:xfrm>
          <a:prstGeom prst="rect">
            <a:avLst/>
          </a:prstGeom>
        </p:spPr>
        <p:txBody>
          <a:bodyPr vert="horz" wrap="square" lIns="0" tIns="14601" rIns="0" bIns="0" rtlCol="0">
            <a:spAutoFit/>
          </a:bodyPr>
          <a:lstStyle/>
          <a:p>
            <a:pPr marL="198677" indent="-186617">
              <a:spcBef>
                <a:spcPts val="115"/>
              </a:spcBef>
              <a:buFont typeface="Symbol"/>
              <a:buChar char=""/>
              <a:tabLst>
                <a:tab pos="199312" algn="l"/>
              </a:tabLst>
            </a:pPr>
            <a:r>
              <a:rPr sz="2100" spc="21" dirty="0">
                <a:latin typeface="Times New Roman"/>
                <a:cs typeface="Times New Roman"/>
              </a:rPr>
              <a:t>ln(</a:t>
            </a:r>
            <a:r>
              <a:rPr sz="2100" i="1" spc="21" dirty="0">
                <a:latin typeface="Times New Roman"/>
                <a:cs typeface="Times New Roman"/>
              </a:rPr>
              <a:t>R</a:t>
            </a:r>
            <a:r>
              <a:rPr sz="2100" i="1" spc="-9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4052" y="4565968"/>
            <a:ext cx="69215" cy="216719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4148" y="4387140"/>
            <a:ext cx="448945" cy="337909"/>
          </a:xfrm>
          <a:prstGeom prst="rect">
            <a:avLst/>
          </a:prstGeom>
        </p:spPr>
        <p:txBody>
          <a:bodyPr vert="horz" wrap="square" lIns="0" tIns="14601" rIns="0" bIns="0" rtlCol="0">
            <a:spAutoFit/>
          </a:bodyPr>
          <a:lstStyle/>
          <a:p>
            <a:pPr marL="12695">
              <a:spcBef>
                <a:spcPts val="115"/>
              </a:spcBef>
            </a:pPr>
            <a:r>
              <a:rPr sz="2100" i="1" spc="10" dirty="0">
                <a:latin typeface="Times New Roman"/>
                <a:cs typeface="Times New Roman"/>
              </a:rPr>
              <a:t>A</a:t>
            </a:r>
            <a:r>
              <a:rPr sz="2100" i="1" spc="26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212" y="272302"/>
            <a:ext cx="5975350" cy="144911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z="2900" spc="-5" dirty="0">
                <a:latin typeface="Verdana"/>
                <a:cs typeface="Verdana"/>
              </a:rPr>
              <a:t>Acceptance-Rejection</a:t>
            </a:r>
            <a:r>
              <a:rPr sz="290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Technique: </a:t>
            </a:r>
            <a:r>
              <a:rPr sz="2900" spc="-969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Poisson Distribution</a:t>
            </a:r>
            <a:endParaRPr sz="2900">
              <a:latin typeface="Verdana"/>
              <a:cs typeface="Verdana"/>
            </a:endParaRPr>
          </a:p>
          <a:p>
            <a:pPr marL="355462" indent="-342768">
              <a:spcBef>
                <a:spcPts val="183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Substitute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sum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by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15" y="2489061"/>
            <a:ext cx="6882765" cy="1520895"/>
          </a:xfrm>
          <a:prstGeom prst="rect">
            <a:avLst/>
          </a:prstGeom>
        </p:spPr>
        <p:txBody>
          <a:bodyPr vert="horz" wrap="square" lIns="0" tIns="83786" rIns="0" bIns="0" rtlCol="0">
            <a:spAutoFit/>
          </a:bodyPr>
          <a:lstStyle/>
          <a:p>
            <a:pPr marL="355462" indent="-342768">
              <a:spcBef>
                <a:spcPts val="66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Simplify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by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515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multiply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by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-</a:t>
            </a:r>
            <a:r>
              <a:rPr sz="2100" spc="-5" dirty="0">
                <a:latin typeface="Symbol"/>
                <a:cs typeface="Symbol"/>
              </a:rPr>
              <a:t></a:t>
            </a:r>
            <a:r>
              <a:rPr sz="2100" spc="-5" dirty="0">
                <a:latin typeface="Verdana"/>
                <a:cs typeface="Verdana"/>
              </a:rPr>
              <a:t>,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which </a:t>
            </a:r>
            <a:r>
              <a:rPr sz="2100" spc="-5" dirty="0">
                <a:latin typeface="Verdana"/>
                <a:cs typeface="Verdana"/>
              </a:rPr>
              <a:t>reverses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inequality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sign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sum of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logs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is</a:t>
            </a:r>
            <a:r>
              <a:rPr sz="2100" spc="-5" dirty="0">
                <a:latin typeface="Verdana"/>
                <a:cs typeface="Verdana"/>
              </a:rPr>
              <a:t> the log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of </a:t>
            </a:r>
            <a:r>
              <a:rPr sz="2100" dirty="0">
                <a:latin typeface="Verdana"/>
                <a:cs typeface="Verdana"/>
              </a:rPr>
              <a:t>a</a:t>
            </a:r>
            <a:r>
              <a:rPr sz="2100" spc="-5" dirty="0">
                <a:latin typeface="Verdana"/>
                <a:cs typeface="Verdana"/>
              </a:rPr>
              <a:t> product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811" y="5595886"/>
            <a:ext cx="2982596" cy="35137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1" indent="-342768">
              <a:spcBef>
                <a:spcPts val="100"/>
              </a:spcBef>
              <a:buClr>
                <a:srgbClr val="003366"/>
              </a:buClr>
              <a:buSzPct val="118181"/>
              <a:buChar char="•"/>
              <a:tabLst>
                <a:tab pos="380851" algn="l"/>
              </a:tabLst>
            </a:pPr>
            <a:r>
              <a:rPr sz="2200" spc="-5" dirty="0">
                <a:latin typeface="Verdana"/>
                <a:cs typeface="Verdana"/>
              </a:rPr>
              <a:t>Simplify</a:t>
            </a:r>
            <a:r>
              <a:rPr sz="2200" spc="-21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by</a:t>
            </a:r>
            <a:r>
              <a:rPr sz="2200" spc="-21" dirty="0">
                <a:latin typeface="Verdana"/>
                <a:cs typeface="Verdana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spc="7" baseline="24904" dirty="0">
                <a:latin typeface="Times New Roman"/>
                <a:cs typeface="Times New Roman"/>
              </a:rPr>
              <a:t>ln(</a:t>
            </a:r>
            <a:r>
              <a:rPr sz="2200" i="1" spc="7" baseline="24904" dirty="0">
                <a:latin typeface="Times New Roman"/>
                <a:cs typeface="Times New Roman"/>
              </a:rPr>
              <a:t>x</a:t>
            </a:r>
            <a:r>
              <a:rPr sz="2200" spc="7" baseline="24904" dirty="0">
                <a:latin typeface="Times New Roman"/>
                <a:cs typeface="Times New Roman"/>
              </a:rPr>
              <a:t>)</a:t>
            </a:r>
            <a:r>
              <a:rPr sz="2200" spc="270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8278" y="5816311"/>
            <a:ext cx="295275" cy="228903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400" i="1" spc="7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Symbol"/>
                <a:cs typeface="Symbol"/>
              </a:rPr>
              <a:t>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5070" y="6405762"/>
            <a:ext cx="257175" cy="228903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400" i="1" spc="100" dirty="0">
                <a:latin typeface="Times New Roman"/>
                <a:cs typeface="Times New Roman"/>
              </a:rPr>
              <a:t>i</a:t>
            </a:r>
            <a:r>
              <a:rPr sz="1400" spc="-86" dirty="0">
                <a:latin typeface="Symbol"/>
                <a:cs typeface="Symbol"/>
              </a:rPr>
              <a:t>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9953" y="6194008"/>
            <a:ext cx="73025" cy="228903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400" i="1" spc="-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5499" y="5816311"/>
            <a:ext cx="111125" cy="228903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400" i="1" spc="-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8417" y="6405762"/>
            <a:ext cx="257175" cy="228903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400" i="1" spc="100" dirty="0">
                <a:latin typeface="Times New Roman"/>
                <a:cs typeface="Times New Roman"/>
              </a:rPr>
              <a:t>i</a:t>
            </a:r>
            <a:r>
              <a:rPr sz="1400" spc="-86" dirty="0">
                <a:latin typeface="Symbol"/>
                <a:cs typeface="Symbol"/>
              </a:rPr>
              <a:t>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5351" y="5923729"/>
            <a:ext cx="651510" cy="540526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  <a:tabLst>
                <a:tab pos="590320" algn="l"/>
              </a:tabLst>
            </a:pPr>
            <a:r>
              <a:rPr sz="3400" spc="5" dirty="0">
                <a:latin typeface="Symbol"/>
                <a:cs typeface="Symbol"/>
              </a:rPr>
              <a:t></a:t>
            </a:r>
            <a:r>
              <a:rPr sz="3400" spc="5" dirty="0">
                <a:latin typeface="Times New Roman"/>
                <a:cs typeface="Times New Roman"/>
              </a:rPr>
              <a:t>	</a:t>
            </a:r>
            <a:r>
              <a:rPr sz="1400" i="1" spc="-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9012" y="5850111"/>
            <a:ext cx="1894839" cy="540532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38085">
              <a:spcBef>
                <a:spcPts val="135"/>
              </a:spcBef>
              <a:tabLst>
                <a:tab pos="352288" algn="l"/>
                <a:tab pos="1035282" algn="l"/>
              </a:tabLst>
            </a:pPr>
            <a:r>
              <a:rPr sz="2300" i="1" spc="5" dirty="0">
                <a:latin typeface="Times New Roman"/>
                <a:cs typeface="Times New Roman"/>
              </a:rPr>
              <a:t>R	</a:t>
            </a:r>
            <a:r>
              <a:rPr sz="2300" spc="5" dirty="0">
                <a:latin typeface="Symbol"/>
                <a:cs typeface="Symbol"/>
              </a:rPr>
              <a:t>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e	</a:t>
            </a:r>
            <a:r>
              <a:rPr sz="2300" spc="5" dirty="0">
                <a:latin typeface="Symbol"/>
                <a:cs typeface="Symbol"/>
              </a:rPr>
              <a:t>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5100" spc="7" baseline="-8856" dirty="0">
                <a:latin typeface="Symbol"/>
                <a:cs typeface="Symbol"/>
              </a:rPr>
              <a:t></a:t>
            </a:r>
            <a:r>
              <a:rPr sz="5100" spc="-742" baseline="-8856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7176" y="5979057"/>
            <a:ext cx="223519" cy="232108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400" spc="-40" dirty="0">
                <a:latin typeface="Symbol"/>
                <a:cs typeface="Symbol"/>
              </a:rPr>
              <a:t></a:t>
            </a:r>
            <a:r>
              <a:rPr sz="1400" spc="-35" dirty="0">
                <a:latin typeface="Symbol"/>
                <a:cs typeface="Symbol"/>
              </a:rPr>
              <a:t>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41391" y="2168146"/>
            <a:ext cx="1025524" cy="0"/>
          </a:xfrm>
          <a:custGeom>
            <a:avLst/>
            <a:gdLst/>
            <a:ahLst/>
            <a:cxnLst/>
            <a:rect l="l" t="t" r="r" b="b"/>
            <a:pathLst>
              <a:path w="1025525">
                <a:moveTo>
                  <a:pt x="0" y="0"/>
                </a:moveTo>
                <a:lnTo>
                  <a:pt x="1025084" y="0"/>
                </a:lnTo>
              </a:path>
            </a:pathLst>
          </a:custGeom>
          <a:ln w="13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8665" y="2168146"/>
            <a:ext cx="1025524" cy="0"/>
          </a:xfrm>
          <a:custGeom>
            <a:avLst/>
            <a:gdLst/>
            <a:ahLst/>
            <a:cxnLst/>
            <a:rect l="l" t="t" r="r" b="b"/>
            <a:pathLst>
              <a:path w="1025525">
                <a:moveTo>
                  <a:pt x="0" y="0"/>
                </a:moveTo>
                <a:lnTo>
                  <a:pt x="1025137" y="0"/>
                </a:lnTo>
              </a:path>
            </a:pathLst>
          </a:custGeom>
          <a:ln w="13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35618" y="1823666"/>
            <a:ext cx="372110" cy="61298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3900" spc="-21" dirty="0">
                <a:latin typeface="Symbol"/>
                <a:cs typeface="Symbol"/>
              </a:rPr>
              <a:t>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9092" y="1748389"/>
            <a:ext cx="1090930" cy="607858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2500" dirty="0">
                <a:latin typeface="Symbol"/>
                <a:cs typeface="Symbol"/>
              </a:rPr>
              <a:t>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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5800" spc="-30" baseline="-8658" dirty="0">
                <a:latin typeface="Symbol"/>
                <a:cs typeface="Symbol"/>
              </a:rPr>
              <a:t></a:t>
            </a:r>
            <a:endParaRPr sz="5800" baseline="-8658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4623" y="1715735"/>
            <a:ext cx="322580" cy="24365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500" i="1" spc="80" dirty="0">
                <a:latin typeface="Times New Roman"/>
                <a:cs typeface="Times New Roman"/>
              </a:rPr>
              <a:t>n</a:t>
            </a:r>
            <a:r>
              <a:rPr sz="1500" spc="-70" dirty="0">
                <a:latin typeface="Symbol"/>
                <a:cs typeface="Symbol"/>
              </a:rPr>
              <a:t>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0032" y="1715735"/>
            <a:ext cx="120650" cy="24365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85912" y="2358633"/>
            <a:ext cx="2447926" cy="24365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  <a:tabLst>
                <a:tab pos="2178472" algn="l"/>
              </a:tabLst>
            </a:pPr>
            <a:r>
              <a:rPr sz="1500" i="1" spc="109" dirty="0">
                <a:latin typeface="Times New Roman"/>
                <a:cs typeface="Times New Roman"/>
              </a:rPr>
              <a:t>i</a:t>
            </a:r>
            <a:r>
              <a:rPr sz="1500" spc="-95" dirty="0">
                <a:latin typeface="Symbol"/>
                <a:cs typeface="Symbol"/>
              </a:rPr>
              <a:t>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i="1" spc="105" dirty="0">
                <a:latin typeface="Times New Roman"/>
                <a:cs typeface="Times New Roman"/>
              </a:rPr>
              <a:t>i</a:t>
            </a:r>
            <a:r>
              <a:rPr sz="1500" spc="-95" dirty="0">
                <a:latin typeface="Symbol"/>
                <a:cs typeface="Symbol"/>
              </a:rPr>
              <a:t>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2453" y="1704403"/>
            <a:ext cx="3257549" cy="400104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277387" indent="-227240">
              <a:spcBef>
                <a:spcPts val="120"/>
              </a:spcBef>
              <a:buFont typeface="Symbol"/>
              <a:buChar char=""/>
              <a:tabLst>
                <a:tab pos="278022" algn="l"/>
                <a:tab pos="2216557" algn="l"/>
              </a:tabLst>
            </a:pPr>
            <a:r>
              <a:rPr sz="2500" spc="44" dirty="0">
                <a:latin typeface="Times New Roman"/>
                <a:cs typeface="Times New Roman"/>
              </a:rPr>
              <a:t>l</a:t>
            </a:r>
            <a:r>
              <a:rPr sz="2500" spc="-60" dirty="0">
                <a:latin typeface="Times New Roman"/>
                <a:cs typeface="Times New Roman"/>
              </a:rPr>
              <a:t>n</a:t>
            </a:r>
            <a:r>
              <a:rPr sz="2500" spc="105" dirty="0">
                <a:latin typeface="Times New Roman"/>
                <a:cs typeface="Times New Roman"/>
              </a:rPr>
              <a:t>(</a:t>
            </a:r>
            <a:r>
              <a:rPr sz="2500" i="1" spc="-105" dirty="0">
                <a:latin typeface="Times New Roman"/>
                <a:cs typeface="Times New Roman"/>
              </a:rPr>
              <a:t>R</a:t>
            </a:r>
            <a:r>
              <a:rPr sz="2300" i="1" spc="-7" baseline="-24074" dirty="0">
                <a:latin typeface="Times New Roman"/>
                <a:cs typeface="Times New Roman"/>
              </a:rPr>
              <a:t>i</a:t>
            </a:r>
            <a:r>
              <a:rPr sz="2300" i="1" spc="-60" baseline="-2407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)	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254" dirty="0">
                <a:latin typeface="Times New Roman"/>
                <a:cs typeface="Times New Roman"/>
              </a:rPr>
              <a:t> </a:t>
            </a:r>
            <a:r>
              <a:rPr sz="2500" spc="44" dirty="0">
                <a:latin typeface="Times New Roman"/>
                <a:cs typeface="Times New Roman"/>
              </a:rPr>
              <a:t>l</a:t>
            </a:r>
            <a:r>
              <a:rPr sz="2500" spc="-60" dirty="0">
                <a:latin typeface="Times New Roman"/>
                <a:cs typeface="Times New Roman"/>
              </a:rPr>
              <a:t>n</a:t>
            </a:r>
            <a:r>
              <a:rPr sz="2500" spc="100" dirty="0">
                <a:latin typeface="Times New Roman"/>
                <a:cs typeface="Times New Roman"/>
              </a:rPr>
              <a:t>(</a:t>
            </a:r>
            <a:r>
              <a:rPr sz="2500" i="1" spc="-95" dirty="0">
                <a:latin typeface="Times New Roman"/>
                <a:cs typeface="Times New Roman"/>
              </a:rPr>
              <a:t>R</a:t>
            </a:r>
            <a:r>
              <a:rPr sz="2300" i="1" spc="-7" baseline="-24074" dirty="0">
                <a:latin typeface="Times New Roman"/>
                <a:cs typeface="Times New Roman"/>
              </a:rPr>
              <a:t>i</a:t>
            </a:r>
            <a:r>
              <a:rPr sz="2300" i="1" spc="-60" baseline="-2407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12530" y="2148007"/>
            <a:ext cx="2397760" cy="428958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  <a:tabLst>
                <a:tab pos="2178472" algn="l"/>
              </a:tabLst>
            </a:pPr>
            <a:r>
              <a:rPr sz="2700" spc="-95" dirty="0">
                <a:latin typeface="Symbol"/>
                <a:cs typeface="Symbol"/>
              </a:rPr>
              <a:t></a:t>
            </a:r>
            <a:r>
              <a:rPr sz="2700" spc="-95" dirty="0">
                <a:latin typeface="Times New Roman"/>
                <a:cs typeface="Times New Roman"/>
              </a:rPr>
              <a:t>	</a:t>
            </a:r>
            <a:r>
              <a:rPr sz="2700" spc="-95" dirty="0">
                <a:latin typeface="Symbol"/>
                <a:cs typeface="Symbol"/>
              </a:rPr>
              <a:t>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43548" y="5122726"/>
            <a:ext cx="294005" cy="21543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12695">
              <a:spcBef>
                <a:spcPts val="120"/>
              </a:spcBef>
            </a:pPr>
            <a:r>
              <a:rPr sz="1300" i="1" spc="210" dirty="0">
                <a:latin typeface="Times New Roman"/>
                <a:cs typeface="Times New Roman"/>
              </a:rPr>
              <a:t>i</a:t>
            </a:r>
            <a:r>
              <a:rPr sz="1300" spc="80" dirty="0">
                <a:latin typeface="Symbol"/>
                <a:cs typeface="Symbol"/>
              </a:rPr>
              <a:t></a:t>
            </a:r>
            <a:r>
              <a:rPr sz="1300" spc="15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49181" y="4571792"/>
            <a:ext cx="124460" cy="21543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12695">
              <a:spcBef>
                <a:spcPts val="120"/>
              </a:spcBef>
            </a:pPr>
            <a:r>
              <a:rPr sz="1300" i="1" spc="151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71078" y="5122726"/>
            <a:ext cx="294005" cy="21543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12695">
              <a:spcBef>
                <a:spcPts val="120"/>
              </a:spcBef>
            </a:pPr>
            <a:r>
              <a:rPr sz="1300" i="1" spc="210" dirty="0">
                <a:latin typeface="Times New Roman"/>
                <a:cs typeface="Times New Roman"/>
              </a:rPr>
              <a:t>i</a:t>
            </a:r>
            <a:r>
              <a:rPr sz="1300" spc="80" dirty="0">
                <a:latin typeface="Symbol"/>
                <a:cs typeface="Symbol"/>
              </a:rPr>
              <a:t></a:t>
            </a:r>
            <a:r>
              <a:rPr sz="1300" spc="15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39190" y="4237965"/>
            <a:ext cx="523240" cy="562942"/>
          </a:xfrm>
          <a:prstGeom prst="rect">
            <a:avLst/>
          </a:prstGeom>
        </p:spPr>
        <p:txBody>
          <a:bodyPr vert="horz" wrap="square" lIns="0" tIns="85058" rIns="0" bIns="0" rtlCol="0">
            <a:spAutoFit/>
          </a:bodyPr>
          <a:lstStyle/>
          <a:p>
            <a:pPr marL="12695">
              <a:spcBef>
                <a:spcPts val="669"/>
              </a:spcBef>
            </a:pPr>
            <a:r>
              <a:rPr sz="1300" i="1" spc="151" dirty="0">
                <a:latin typeface="Times New Roman"/>
                <a:cs typeface="Times New Roman"/>
              </a:rPr>
              <a:t>i</a:t>
            </a:r>
            <a:r>
              <a:rPr sz="1300" spc="151" dirty="0">
                <a:latin typeface="Symbol"/>
                <a:cs typeface="Symbol"/>
              </a:rPr>
              <a:t></a:t>
            </a:r>
            <a:r>
              <a:rPr sz="1300" spc="15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197409">
              <a:spcBef>
                <a:spcPts val="580"/>
              </a:spcBef>
            </a:pPr>
            <a:r>
              <a:rPr sz="1300" i="1" spc="245" dirty="0">
                <a:latin typeface="Times New Roman"/>
                <a:cs typeface="Times New Roman"/>
              </a:rPr>
              <a:t>n</a:t>
            </a:r>
            <a:r>
              <a:rPr sz="1300" spc="109" dirty="0">
                <a:latin typeface="Symbol"/>
                <a:cs typeface="Symbol"/>
              </a:rPr>
              <a:t></a:t>
            </a:r>
            <a:r>
              <a:rPr sz="1300" spc="15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12319" y="3763320"/>
            <a:ext cx="2545714" cy="21543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12695">
              <a:spcBef>
                <a:spcPts val="120"/>
              </a:spcBef>
              <a:tabLst>
                <a:tab pos="2219098" algn="l"/>
              </a:tabLst>
            </a:pPr>
            <a:r>
              <a:rPr sz="1300" i="1" spc="151" dirty="0">
                <a:latin typeface="Times New Roman"/>
                <a:cs typeface="Times New Roman"/>
              </a:rPr>
              <a:t>n	</a:t>
            </a:r>
            <a:r>
              <a:rPr sz="1300" i="1" spc="245" dirty="0">
                <a:latin typeface="Times New Roman"/>
                <a:cs typeface="Times New Roman"/>
              </a:rPr>
              <a:t>n</a:t>
            </a:r>
            <a:r>
              <a:rPr sz="1300" spc="109" dirty="0">
                <a:latin typeface="Symbol"/>
                <a:cs typeface="Symbol"/>
              </a:rPr>
              <a:t></a:t>
            </a:r>
            <a:r>
              <a:rPr sz="1300" spc="15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4208" y="4307997"/>
            <a:ext cx="293370" cy="21543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12695">
              <a:spcBef>
                <a:spcPts val="120"/>
              </a:spcBef>
            </a:pPr>
            <a:r>
              <a:rPr sz="1300" i="1" spc="204" dirty="0">
                <a:latin typeface="Times New Roman"/>
                <a:cs typeface="Times New Roman"/>
              </a:rPr>
              <a:t>i</a:t>
            </a:r>
            <a:r>
              <a:rPr sz="1300" spc="80" dirty="0">
                <a:latin typeface="Symbol"/>
                <a:cs typeface="Symbol"/>
              </a:rPr>
              <a:t></a:t>
            </a:r>
            <a:r>
              <a:rPr sz="1300" spc="15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40312" y="4603082"/>
            <a:ext cx="3308350" cy="516802"/>
          </a:xfrm>
          <a:prstGeom prst="rect">
            <a:avLst/>
          </a:prstGeom>
        </p:spPr>
        <p:txBody>
          <a:bodyPr vert="horz" wrap="square" lIns="0" tIns="13964" rIns="0" bIns="0" rtlCol="0">
            <a:spAutoFit/>
          </a:bodyPr>
          <a:lstStyle/>
          <a:p>
            <a:pPr marL="50780">
              <a:spcBef>
                <a:spcPts val="109"/>
              </a:spcBef>
            </a:pPr>
            <a:r>
              <a:rPr sz="2200" spc="195" dirty="0">
                <a:latin typeface="Times New Roman"/>
                <a:cs typeface="Times New Roman"/>
              </a:rPr>
              <a:t>l</a:t>
            </a:r>
            <a:r>
              <a:rPr sz="2200" spc="545" dirty="0">
                <a:latin typeface="Times New Roman"/>
                <a:cs typeface="Times New Roman"/>
              </a:rPr>
              <a:t>n</a:t>
            </a:r>
            <a:r>
              <a:rPr sz="4900" spc="929" baseline="-8547" dirty="0">
                <a:latin typeface="Symbol"/>
                <a:cs typeface="Symbol"/>
              </a:rPr>
              <a:t></a:t>
            </a:r>
            <a:r>
              <a:rPr sz="4900" spc="-555" baseline="-8547" dirty="0">
                <a:latin typeface="Times New Roman"/>
                <a:cs typeface="Times New Roman"/>
              </a:rPr>
              <a:t> </a:t>
            </a:r>
            <a:r>
              <a:rPr sz="2200" i="1" spc="220" dirty="0">
                <a:latin typeface="Times New Roman"/>
                <a:cs typeface="Times New Roman"/>
              </a:rPr>
              <a:t>R</a:t>
            </a:r>
            <a:r>
              <a:rPr i="1" spc="127" baseline="-24444" dirty="0">
                <a:latin typeface="Times New Roman"/>
                <a:cs typeface="Times New Roman"/>
              </a:rPr>
              <a:t>i</a:t>
            </a:r>
            <a:r>
              <a:rPr i="1" baseline="-24444" dirty="0">
                <a:latin typeface="Times New Roman"/>
                <a:cs typeface="Times New Roman"/>
              </a:rPr>
              <a:t>  </a:t>
            </a:r>
            <a:r>
              <a:rPr i="1" spc="-60" baseline="-24444" dirty="0">
                <a:latin typeface="Times New Roman"/>
                <a:cs typeface="Times New Roman"/>
              </a:rPr>
              <a:t> </a:t>
            </a:r>
            <a:r>
              <a:rPr sz="2200" spc="281" dirty="0">
                <a:latin typeface="Symbol"/>
                <a:cs typeface="Symbol"/>
              </a:rPr>
              <a:t>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Symbol"/>
                <a:cs typeface="Symbol"/>
              </a:rPr>
              <a:t></a:t>
            </a:r>
            <a:r>
              <a:rPr sz="2400" spc="200" dirty="0">
                <a:latin typeface="Symbol"/>
                <a:cs typeface="Symbol"/>
              </a:rPr>
              <a:t>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200" spc="281" dirty="0">
                <a:latin typeface="Symbol"/>
                <a:cs typeface="Symbol"/>
              </a:rPr>
              <a:t>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l</a:t>
            </a:r>
            <a:r>
              <a:rPr sz="2200" spc="545" dirty="0">
                <a:latin typeface="Times New Roman"/>
                <a:cs typeface="Times New Roman"/>
              </a:rPr>
              <a:t>n</a:t>
            </a:r>
            <a:r>
              <a:rPr sz="4900" spc="929" baseline="-8547" dirty="0">
                <a:latin typeface="Symbol"/>
                <a:cs typeface="Symbol"/>
              </a:rPr>
              <a:t></a:t>
            </a:r>
            <a:r>
              <a:rPr sz="4900" spc="-555" baseline="-8547" dirty="0">
                <a:latin typeface="Times New Roman"/>
                <a:cs typeface="Times New Roman"/>
              </a:rPr>
              <a:t> </a:t>
            </a:r>
            <a:r>
              <a:rPr sz="2200" i="1" spc="220" dirty="0">
                <a:latin typeface="Times New Roman"/>
                <a:cs typeface="Times New Roman"/>
              </a:rPr>
              <a:t>R</a:t>
            </a:r>
            <a:r>
              <a:rPr i="1" spc="127" baseline="-24444" dirty="0">
                <a:latin typeface="Times New Roman"/>
                <a:cs typeface="Times New Roman"/>
              </a:rPr>
              <a:t>i</a:t>
            </a:r>
            <a:endParaRPr baseline="-2444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5806" y="3791174"/>
            <a:ext cx="3586479" cy="855356"/>
          </a:xfrm>
          <a:prstGeom prst="rect">
            <a:avLst/>
          </a:prstGeom>
        </p:spPr>
        <p:txBody>
          <a:bodyPr vert="horz" wrap="square" lIns="0" tIns="13964" rIns="0" bIns="0" rtlCol="0">
            <a:spAutoFit/>
          </a:bodyPr>
          <a:lstStyle/>
          <a:p>
            <a:pPr marL="38085">
              <a:spcBef>
                <a:spcPts val="109"/>
              </a:spcBef>
            </a:pPr>
            <a:r>
              <a:rPr sz="4900" spc="1282" baseline="-8547" dirty="0">
                <a:latin typeface="Symbol"/>
                <a:cs typeface="Symbol"/>
              </a:rPr>
              <a:t></a:t>
            </a:r>
            <a:r>
              <a:rPr sz="2200" spc="195" dirty="0">
                <a:latin typeface="Times New Roman"/>
                <a:cs typeface="Times New Roman"/>
              </a:rPr>
              <a:t>ln</a:t>
            </a:r>
            <a:r>
              <a:rPr sz="2200" spc="300" dirty="0">
                <a:latin typeface="Times New Roman"/>
                <a:cs typeface="Times New Roman"/>
              </a:rPr>
              <a:t>(</a:t>
            </a:r>
            <a:r>
              <a:rPr sz="2200" i="1" spc="220" dirty="0">
                <a:latin typeface="Times New Roman"/>
                <a:cs typeface="Times New Roman"/>
              </a:rPr>
              <a:t>R</a:t>
            </a:r>
            <a:r>
              <a:rPr i="1" spc="127" baseline="-24444" dirty="0">
                <a:latin typeface="Times New Roman"/>
                <a:cs typeface="Times New Roman"/>
              </a:rPr>
              <a:t>i</a:t>
            </a:r>
            <a:r>
              <a:rPr i="1" spc="67" baseline="-24444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)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281" dirty="0">
                <a:latin typeface="Symbol"/>
                <a:cs typeface="Symbol"/>
              </a:rPr>
              <a:t>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Symbol"/>
                <a:cs typeface="Symbol"/>
              </a:rPr>
              <a:t></a:t>
            </a:r>
            <a:r>
              <a:rPr sz="2400" spc="200" dirty="0">
                <a:latin typeface="Symbol"/>
                <a:cs typeface="Symbol"/>
              </a:rPr>
              <a:t>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200" spc="281" dirty="0">
                <a:latin typeface="Symbol"/>
                <a:cs typeface="Symbol"/>
              </a:rPr>
              <a:t>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4900" spc="1289" baseline="-8547" dirty="0">
                <a:latin typeface="Symbol"/>
                <a:cs typeface="Symbol"/>
              </a:rPr>
              <a:t></a:t>
            </a:r>
            <a:r>
              <a:rPr sz="2200" spc="195" dirty="0">
                <a:latin typeface="Times New Roman"/>
                <a:cs typeface="Times New Roman"/>
              </a:rPr>
              <a:t>ln</a:t>
            </a:r>
            <a:r>
              <a:rPr sz="2200" spc="295" dirty="0">
                <a:latin typeface="Times New Roman"/>
                <a:cs typeface="Times New Roman"/>
              </a:rPr>
              <a:t>(</a:t>
            </a:r>
            <a:r>
              <a:rPr sz="2200" i="1" spc="225" dirty="0">
                <a:latin typeface="Times New Roman"/>
                <a:cs typeface="Times New Roman"/>
              </a:rPr>
              <a:t>R</a:t>
            </a:r>
            <a:r>
              <a:rPr i="1" spc="127" baseline="-24444" dirty="0">
                <a:latin typeface="Times New Roman"/>
                <a:cs typeface="Times New Roman"/>
              </a:rPr>
              <a:t>i</a:t>
            </a:r>
            <a:r>
              <a:rPr i="1" spc="52" baseline="-24444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4"/>
            <a:ext cx="5975350" cy="871219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Acceptance-Rejection</a:t>
            </a:r>
            <a:r>
              <a:rPr dirty="0"/>
              <a:t> </a:t>
            </a:r>
            <a:r>
              <a:rPr spc="-5" dirty="0"/>
              <a:t>Technique: </a:t>
            </a:r>
            <a:r>
              <a:rPr spc="-969" dirty="0"/>
              <a:t> </a:t>
            </a:r>
            <a:r>
              <a:rPr spc="-5" dirty="0"/>
              <a:t>Poisson 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515" y="1363231"/>
            <a:ext cx="8531225" cy="2462200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444327" marR="17775" indent="-418936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443692" algn="l"/>
                <a:tab pos="444327" algn="l"/>
              </a:tabLst>
            </a:pPr>
            <a:r>
              <a:rPr sz="2200" spc="-5" dirty="0">
                <a:latin typeface="Verdana"/>
                <a:cs typeface="Verdana"/>
              </a:rPr>
              <a:t>Procedure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generating 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Poisson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random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variate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i="1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Verdana"/>
                <a:cs typeface="Verdana"/>
              </a:rPr>
              <a:t>is as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follows</a:t>
            </a:r>
            <a:endParaRPr sz="2200">
              <a:latin typeface="Verdana"/>
              <a:cs typeface="Verdana"/>
            </a:endParaRPr>
          </a:p>
          <a:p>
            <a:pPr marL="863263" lvl="1" indent="-380851">
              <a:spcBef>
                <a:spcPts val="359"/>
              </a:spcBef>
              <a:buClr>
                <a:srgbClr val="003366"/>
              </a:buClr>
              <a:buAutoNum type="arabicPeriod"/>
              <a:tabLst>
                <a:tab pos="863263" algn="l"/>
              </a:tabLst>
            </a:pPr>
            <a:r>
              <a:rPr sz="2100" dirty="0">
                <a:latin typeface="Verdana"/>
                <a:cs typeface="Verdana"/>
              </a:rPr>
              <a:t>Set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=0,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=1</a:t>
            </a:r>
            <a:endParaRPr sz="2100">
              <a:latin typeface="Times New Roman"/>
              <a:cs typeface="Times New Roman"/>
            </a:endParaRPr>
          </a:p>
          <a:p>
            <a:pPr marL="863263" lvl="1" indent="-380851">
              <a:spcBef>
                <a:spcPts val="499"/>
              </a:spcBef>
              <a:buClr>
                <a:srgbClr val="003366"/>
              </a:buClr>
              <a:buAutoNum type="arabicPeriod"/>
              <a:tabLst>
                <a:tab pos="863263" algn="l"/>
              </a:tabLst>
            </a:pPr>
            <a:r>
              <a:rPr sz="2100" spc="-5" dirty="0">
                <a:latin typeface="Verdana"/>
                <a:cs typeface="Verdana"/>
              </a:rPr>
              <a:t>Generate </a:t>
            </a:r>
            <a:r>
              <a:rPr sz="2100" dirty="0">
                <a:latin typeface="Verdana"/>
                <a:cs typeface="Verdana"/>
              </a:rPr>
              <a:t>a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random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number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R</a:t>
            </a:r>
            <a:r>
              <a:rPr sz="1900" i="1" spc="15" baseline="-21367" dirty="0">
                <a:latin typeface="Times New Roman"/>
                <a:cs typeface="Times New Roman"/>
              </a:rPr>
              <a:t>n+</a:t>
            </a:r>
            <a:r>
              <a:rPr sz="1900" spc="15" baseline="-21367" dirty="0">
                <a:latin typeface="Times New Roman"/>
                <a:cs typeface="Times New Roman"/>
              </a:rPr>
              <a:t>1</a:t>
            </a:r>
            <a:r>
              <a:rPr sz="2100" spc="10" dirty="0">
                <a:latin typeface="Verdana"/>
                <a:cs typeface="Verdana"/>
              </a:rPr>
              <a:t>,</a:t>
            </a:r>
            <a:r>
              <a:rPr sz="2100" dirty="0">
                <a:latin typeface="Verdana"/>
                <a:cs typeface="Verdana"/>
              </a:rPr>
              <a:t> and </a:t>
            </a:r>
            <a:r>
              <a:rPr sz="2100" spc="-5" dirty="0">
                <a:latin typeface="Verdana"/>
                <a:cs typeface="Verdana"/>
              </a:rPr>
              <a:t>replace 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i="1" spc="20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Verdana"/>
                <a:cs typeface="Verdana"/>
              </a:rPr>
              <a:t>by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P </a:t>
            </a:r>
            <a:r>
              <a:rPr sz="2100" dirty="0">
                <a:latin typeface="Times New Roman"/>
                <a:cs typeface="Times New Roman"/>
              </a:rPr>
              <a:t>x </a:t>
            </a:r>
            <a:r>
              <a:rPr sz="2100" i="1" spc="10" dirty="0">
                <a:latin typeface="Times New Roman"/>
                <a:cs typeface="Times New Roman"/>
              </a:rPr>
              <a:t>R</a:t>
            </a:r>
            <a:r>
              <a:rPr sz="1900" i="1" spc="15" baseline="-21367" dirty="0">
                <a:latin typeface="Times New Roman"/>
                <a:cs typeface="Times New Roman"/>
              </a:rPr>
              <a:t>n+</a:t>
            </a:r>
            <a:r>
              <a:rPr sz="1900" spc="15" baseline="-21367" dirty="0">
                <a:latin typeface="Times New Roman"/>
                <a:cs typeface="Times New Roman"/>
              </a:rPr>
              <a:t>1</a:t>
            </a:r>
            <a:endParaRPr sz="1900" baseline="-21367">
              <a:latin typeface="Times New Roman"/>
              <a:cs typeface="Times New Roman"/>
            </a:endParaRPr>
          </a:p>
          <a:p>
            <a:pPr marL="863263" lvl="1" indent="-380851">
              <a:spcBef>
                <a:spcPts val="499"/>
              </a:spcBef>
              <a:buClr>
                <a:srgbClr val="003366"/>
              </a:buClr>
              <a:buAutoNum type="arabicPeriod"/>
              <a:tabLst>
                <a:tab pos="863263" algn="l"/>
              </a:tabLst>
            </a:pPr>
            <a:r>
              <a:rPr sz="2100" dirty="0">
                <a:latin typeface="Verdana"/>
                <a:cs typeface="Verdana"/>
              </a:rPr>
              <a:t>If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i="1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&lt; </a:t>
            </a:r>
            <a:r>
              <a:rPr sz="2100" spc="-5" dirty="0">
                <a:latin typeface="Times New Roman"/>
                <a:cs typeface="Times New Roman"/>
              </a:rPr>
              <a:t>exp(-</a:t>
            </a:r>
            <a:r>
              <a:rPr sz="2100" spc="-5" dirty="0">
                <a:latin typeface="Symbol"/>
                <a:cs typeface="Symbol"/>
              </a:rPr>
              <a:t></a:t>
            </a:r>
            <a:r>
              <a:rPr sz="2100" spc="-5" dirty="0">
                <a:latin typeface="Times New Roman"/>
                <a:cs typeface="Times New Roman"/>
              </a:rPr>
              <a:t>)</a:t>
            </a:r>
            <a:r>
              <a:rPr sz="2100" spc="-5" dirty="0">
                <a:latin typeface="Verdana"/>
                <a:cs typeface="Verdana"/>
              </a:rPr>
              <a:t>, then accept </a:t>
            </a:r>
            <a:r>
              <a:rPr sz="2100" i="1" spc="-5" dirty="0">
                <a:latin typeface="Times New Roman"/>
                <a:cs typeface="Times New Roman"/>
              </a:rPr>
              <a:t>N=n</a:t>
            </a:r>
            <a:endParaRPr sz="2100">
              <a:latin typeface="Times New Roman"/>
              <a:cs typeface="Times New Roman"/>
            </a:endParaRPr>
          </a:p>
          <a:p>
            <a:pPr marL="1281567" marR="161226" lvl="2" indent="-342768">
              <a:spcBef>
                <a:spcPts val="450"/>
              </a:spcBef>
              <a:buClr>
                <a:srgbClr val="003366"/>
              </a:buClr>
              <a:buChar char="•"/>
              <a:tabLst>
                <a:tab pos="1281567" algn="l"/>
                <a:tab pos="1282201" algn="l"/>
              </a:tabLst>
            </a:pPr>
            <a:r>
              <a:rPr spc="-5" dirty="0">
                <a:latin typeface="Verdana"/>
                <a:cs typeface="Verdana"/>
              </a:rPr>
              <a:t>Otherwise,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reject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current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>
                <a:latin typeface="Verdana"/>
                <a:cs typeface="Verdana"/>
              </a:rPr>
              <a:t>,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increase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1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by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one,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and </a:t>
            </a:r>
            <a:r>
              <a:rPr spc="-5" dirty="0">
                <a:latin typeface="Verdana"/>
                <a:cs typeface="Verdana"/>
              </a:rPr>
              <a:t>return </a:t>
            </a:r>
            <a:r>
              <a:rPr spc="-61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to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step 2.</a:t>
            </a:r>
            <a:endParaRPr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4"/>
            <a:ext cx="5975350" cy="871219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Acceptance-Rejection</a:t>
            </a:r>
            <a:r>
              <a:rPr dirty="0"/>
              <a:t> </a:t>
            </a:r>
            <a:r>
              <a:rPr spc="-5" dirty="0"/>
              <a:t>Technique: </a:t>
            </a:r>
            <a:r>
              <a:rPr spc="-969" dirty="0"/>
              <a:t> </a:t>
            </a:r>
            <a:r>
              <a:rPr spc="-5" dirty="0"/>
              <a:t>Poisson 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3" y="1319797"/>
            <a:ext cx="8260080" cy="5024439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355462" indent="-342768">
              <a:spcBef>
                <a:spcPts val="260"/>
              </a:spcBef>
              <a:buClr>
                <a:srgbClr val="003366"/>
              </a:buClr>
              <a:buSzPct val="119444"/>
              <a:buChar char="•"/>
              <a:tabLst>
                <a:tab pos="354827" algn="l"/>
                <a:tab pos="355462" algn="l"/>
              </a:tabLst>
            </a:pPr>
            <a:r>
              <a:rPr spc="-5" dirty="0">
                <a:latin typeface="Verdana"/>
                <a:cs typeface="Verdana"/>
              </a:rPr>
              <a:t>Example: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Generate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three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Poisson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variates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with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mean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Symbol"/>
                <a:cs typeface="Symbol"/>
              </a:rPr>
              <a:t></a:t>
            </a:r>
            <a:r>
              <a:rPr spc="-5" dirty="0">
                <a:latin typeface="Verdana"/>
                <a:cs typeface="Verdana"/>
              </a:rPr>
              <a:t>=0.2</a:t>
            </a:r>
            <a:endParaRPr>
              <a:latin typeface="Verdana"/>
              <a:cs typeface="Verdana"/>
            </a:endParaRPr>
          </a:p>
          <a:p>
            <a:pPr marL="549062" lvl="1" indent="-180904">
              <a:spcBef>
                <a:spcPts val="145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Times New Roman"/>
                <a:cs typeface="Times New Roman"/>
              </a:rPr>
              <a:t>exp(-0.2)</a:t>
            </a:r>
            <a:r>
              <a:rPr sz="1600" spc="-2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2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0.8187</a:t>
            </a:r>
            <a:endParaRPr sz="1600">
              <a:latin typeface="Times New Roman"/>
              <a:cs typeface="Times New Roman"/>
            </a:endParaRPr>
          </a:p>
          <a:p>
            <a:pPr marL="355462" indent="-342768">
              <a:spcBef>
                <a:spcPts val="209"/>
              </a:spcBef>
              <a:buClr>
                <a:srgbClr val="003366"/>
              </a:buClr>
              <a:buSzPct val="119444"/>
              <a:buChar char="•"/>
              <a:tabLst>
                <a:tab pos="354827" algn="l"/>
                <a:tab pos="355462" algn="l"/>
              </a:tabLst>
            </a:pPr>
            <a:r>
              <a:rPr spc="-5" dirty="0">
                <a:latin typeface="Verdana"/>
                <a:cs typeface="Verdana"/>
              </a:rPr>
              <a:t>Variate</a:t>
            </a:r>
            <a:r>
              <a:rPr spc="-44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1</a:t>
            </a:r>
            <a:endParaRPr>
              <a:latin typeface="Verdana"/>
              <a:cs typeface="Verdana"/>
            </a:endParaRPr>
          </a:p>
          <a:p>
            <a:pPr marL="549062" indent="-180904">
              <a:spcBef>
                <a:spcPts val="21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549062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0.4357,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0.4357</a:t>
            </a:r>
            <a:endParaRPr sz="1600">
              <a:latin typeface="Times New Roman"/>
              <a:cs typeface="Times New Roman"/>
            </a:endParaRPr>
          </a:p>
          <a:p>
            <a:pPr marL="549062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3:</a:t>
            </a:r>
            <a:r>
              <a:rPr sz="1600" dirty="0">
                <a:latin typeface="Verdana"/>
                <a:cs typeface="Verdana"/>
              </a:rPr>
              <a:t> Since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0.4357 &lt; </a:t>
            </a:r>
            <a:r>
              <a:rPr sz="1600" spc="-5" dirty="0">
                <a:latin typeface="Times New Roman"/>
                <a:cs typeface="Times New Roman"/>
              </a:rPr>
              <a:t>exp(-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0.2)</a:t>
            </a:r>
            <a:r>
              <a:rPr sz="1600" spc="-5" dirty="0">
                <a:latin typeface="Verdana"/>
                <a:cs typeface="Verdana"/>
              </a:rPr>
              <a:t>,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accept</a:t>
            </a:r>
            <a:r>
              <a:rPr sz="16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CE1C00"/>
                </a:solidFill>
                <a:latin typeface="Times New Roman"/>
                <a:cs typeface="Times New Roman"/>
              </a:rPr>
              <a:t>N</a:t>
            </a:r>
            <a:r>
              <a:rPr sz="1600" i="1" spc="-5" dirty="0">
                <a:solidFill>
                  <a:srgbClr val="CE1C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E1C00"/>
                </a:solidFill>
                <a:latin typeface="Times New Roman"/>
                <a:cs typeface="Times New Roman"/>
              </a:rPr>
              <a:t>= 0</a:t>
            </a:r>
            <a:endParaRPr sz="1600">
              <a:latin typeface="Times New Roman"/>
              <a:cs typeface="Times New Roman"/>
            </a:endParaRPr>
          </a:p>
          <a:p>
            <a:pPr marL="355462" indent="-342768">
              <a:spcBef>
                <a:spcPts val="209"/>
              </a:spcBef>
              <a:buClr>
                <a:srgbClr val="003366"/>
              </a:buClr>
              <a:buSzPct val="119444"/>
              <a:buChar char="•"/>
              <a:tabLst>
                <a:tab pos="354827" algn="l"/>
                <a:tab pos="355462" algn="l"/>
              </a:tabLst>
            </a:pPr>
            <a:r>
              <a:rPr spc="-5" dirty="0">
                <a:latin typeface="Verdana"/>
                <a:cs typeface="Verdana"/>
              </a:rPr>
              <a:t>Variate</a:t>
            </a:r>
            <a:r>
              <a:rPr spc="-44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2</a:t>
            </a:r>
            <a:endParaRPr>
              <a:latin typeface="Verdana"/>
              <a:cs typeface="Verdana"/>
            </a:endParaRPr>
          </a:p>
          <a:p>
            <a:pPr marL="549062" lvl="1" indent="-180904">
              <a:spcBef>
                <a:spcPts val="21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0.4146,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0.4146</a:t>
            </a:r>
            <a:endParaRPr sz="1600">
              <a:latin typeface="Times New Roman"/>
              <a:cs typeface="Times New Roman"/>
            </a:endParaRP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3:</a:t>
            </a:r>
            <a:r>
              <a:rPr sz="1600" dirty="0">
                <a:latin typeface="Verdana"/>
                <a:cs typeface="Verdana"/>
              </a:rPr>
              <a:t> Since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0.4146 &lt; </a:t>
            </a:r>
            <a:r>
              <a:rPr sz="1600" spc="-5" dirty="0">
                <a:latin typeface="Times New Roman"/>
                <a:cs typeface="Times New Roman"/>
              </a:rPr>
              <a:t>exp(-0.2)</a:t>
            </a:r>
            <a:r>
              <a:rPr sz="1600" spc="-5" dirty="0">
                <a:latin typeface="Verdana"/>
                <a:cs typeface="Verdana"/>
              </a:rPr>
              <a:t>,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accept</a:t>
            </a:r>
            <a:r>
              <a:rPr sz="16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CE1C00"/>
                </a:solidFill>
                <a:latin typeface="Times New Roman"/>
                <a:cs typeface="Times New Roman"/>
              </a:rPr>
              <a:t>N</a:t>
            </a:r>
            <a:r>
              <a:rPr sz="1600" i="1" spc="-5" dirty="0">
                <a:solidFill>
                  <a:srgbClr val="CE1C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E1C00"/>
                </a:solidFill>
                <a:latin typeface="Times New Roman"/>
                <a:cs typeface="Times New Roman"/>
              </a:rPr>
              <a:t>= 0</a:t>
            </a:r>
            <a:endParaRPr sz="1600">
              <a:latin typeface="Times New Roman"/>
              <a:cs typeface="Times New Roman"/>
            </a:endParaRPr>
          </a:p>
          <a:p>
            <a:pPr marL="355462" indent="-342768">
              <a:spcBef>
                <a:spcPts val="209"/>
              </a:spcBef>
              <a:buClr>
                <a:srgbClr val="003366"/>
              </a:buClr>
              <a:buSzPct val="119444"/>
              <a:buChar char="•"/>
              <a:tabLst>
                <a:tab pos="354827" algn="l"/>
                <a:tab pos="355462" algn="l"/>
              </a:tabLst>
            </a:pPr>
            <a:r>
              <a:rPr spc="-5" dirty="0">
                <a:latin typeface="Verdana"/>
                <a:cs typeface="Verdana"/>
              </a:rPr>
              <a:t>Variate</a:t>
            </a:r>
            <a:r>
              <a:rPr spc="-44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3</a:t>
            </a:r>
            <a:endParaRPr>
              <a:latin typeface="Verdana"/>
              <a:cs typeface="Verdana"/>
            </a:endParaRPr>
          </a:p>
          <a:p>
            <a:pPr marL="549062" lvl="1" indent="-180904">
              <a:spcBef>
                <a:spcPts val="21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0.8353,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0.8353</a:t>
            </a:r>
            <a:endParaRPr sz="1600">
              <a:latin typeface="Times New Roman"/>
              <a:cs typeface="Times New Roman"/>
            </a:endParaRP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 3:</a:t>
            </a:r>
            <a:r>
              <a:rPr sz="1600" dirty="0">
                <a:latin typeface="Verdana"/>
                <a:cs typeface="Verdana"/>
              </a:rPr>
              <a:t> Since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dirty="0">
                <a:latin typeface="Times New Roman"/>
                <a:cs typeface="Times New Roman"/>
              </a:rPr>
              <a:t>= 0.8353 &gt; </a:t>
            </a:r>
            <a:r>
              <a:rPr sz="1600" spc="-5" dirty="0">
                <a:latin typeface="Times New Roman"/>
                <a:cs typeface="Times New Roman"/>
              </a:rPr>
              <a:t>exp(-0.2)</a:t>
            </a:r>
            <a:r>
              <a:rPr sz="1600" spc="-5" dirty="0">
                <a:latin typeface="Verdana"/>
                <a:cs typeface="Verdana"/>
              </a:rPr>
              <a:t>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reject 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5" dirty="0">
                <a:latin typeface="Verdana"/>
                <a:cs typeface="Verdana"/>
              </a:rPr>
              <a:t> return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Step </a:t>
            </a:r>
            <a:r>
              <a:rPr sz="1600" dirty="0">
                <a:latin typeface="Verdana"/>
                <a:cs typeface="Verdana"/>
              </a:rPr>
              <a:t>2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= 1</a:t>
            </a:r>
            <a:endParaRPr sz="1600">
              <a:latin typeface="Times New Roman"/>
              <a:cs typeface="Times New Roman"/>
            </a:endParaRP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0.9952,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0.8353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0.9952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0.8313</a:t>
            </a:r>
            <a:endParaRPr sz="1600">
              <a:latin typeface="Times New Roman"/>
              <a:cs typeface="Times New Roman"/>
            </a:endParaRPr>
          </a:p>
          <a:p>
            <a:pPr marL="549062" lvl="1" indent="-180904">
              <a:spcBef>
                <a:spcPts val="281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 3:</a:t>
            </a:r>
            <a:r>
              <a:rPr sz="1600" dirty="0">
                <a:latin typeface="Verdana"/>
                <a:cs typeface="Verdana"/>
              </a:rPr>
              <a:t> Since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dirty="0">
                <a:latin typeface="Times New Roman"/>
                <a:cs typeface="Times New Roman"/>
              </a:rPr>
              <a:t>= 0.8313 &gt;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exp(-0.2),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Verdana"/>
                <a:cs typeface="Verdana"/>
              </a:rPr>
              <a:t>reject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= 1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and </a:t>
            </a:r>
            <a:r>
              <a:rPr sz="1600" spc="-5" dirty="0">
                <a:latin typeface="Verdana"/>
                <a:cs typeface="Verdana"/>
              </a:rPr>
              <a:t>return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Step </a:t>
            </a:r>
            <a:r>
              <a:rPr sz="1600" dirty="0">
                <a:latin typeface="Verdana"/>
                <a:cs typeface="Verdana"/>
              </a:rPr>
              <a:t>2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= 2</a:t>
            </a:r>
            <a:endParaRPr sz="1600">
              <a:latin typeface="Times New Roman"/>
              <a:cs typeface="Times New Roman"/>
            </a:endParaRP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0.8004,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0.8313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0.8004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0.6654</a:t>
            </a:r>
            <a:endParaRPr sz="1600">
              <a:latin typeface="Times New Roman"/>
              <a:cs typeface="Times New Roman"/>
            </a:endParaRP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3:</a:t>
            </a:r>
            <a:r>
              <a:rPr sz="1600" dirty="0">
                <a:latin typeface="Verdana"/>
                <a:cs typeface="Verdana"/>
              </a:rPr>
              <a:t> Since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0.6654 &lt; </a:t>
            </a:r>
            <a:r>
              <a:rPr sz="1600" spc="-5" dirty="0">
                <a:latin typeface="Times New Roman"/>
                <a:cs typeface="Times New Roman"/>
              </a:rPr>
              <a:t>exp(-0.2)</a:t>
            </a:r>
            <a:r>
              <a:rPr sz="1600" spc="-5" dirty="0">
                <a:latin typeface="Verdana"/>
                <a:cs typeface="Verdana"/>
              </a:rPr>
              <a:t>,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accept</a:t>
            </a:r>
            <a:r>
              <a:rPr sz="16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CE1C00"/>
                </a:solidFill>
                <a:latin typeface="Times New Roman"/>
                <a:cs typeface="Times New Roman"/>
              </a:rPr>
              <a:t>N</a:t>
            </a:r>
            <a:r>
              <a:rPr sz="1600" i="1" spc="-5" dirty="0">
                <a:solidFill>
                  <a:srgbClr val="CE1C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CE1C00"/>
                </a:solidFill>
                <a:latin typeface="Times New Roman"/>
                <a:cs typeface="Times New Roman"/>
              </a:rPr>
              <a:t>= 2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4"/>
            <a:ext cx="5975350" cy="871219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Acceptance-Rejection</a:t>
            </a:r>
            <a:r>
              <a:rPr dirty="0"/>
              <a:t> </a:t>
            </a:r>
            <a:r>
              <a:rPr spc="-5" dirty="0"/>
              <a:t>Technique: </a:t>
            </a:r>
            <a:r>
              <a:rPr spc="-969" dirty="0"/>
              <a:t> </a:t>
            </a:r>
            <a:r>
              <a:rPr spc="-5" dirty="0"/>
              <a:t>Poisson 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63231"/>
            <a:ext cx="8161020" cy="1430251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355462" marR="34276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It</a:t>
            </a:r>
            <a:r>
              <a:rPr sz="2200" spc="-5" dirty="0">
                <a:latin typeface="Verdana"/>
                <a:cs typeface="Verdana"/>
              </a:rPr>
              <a:t> took</a:t>
            </a:r>
            <a:r>
              <a:rPr sz="2200" dirty="0">
                <a:latin typeface="Verdana"/>
                <a:cs typeface="Verdana"/>
              </a:rPr>
              <a:t> five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random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numbers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generate three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Poisson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variates</a:t>
            </a:r>
            <a:endParaRPr sz="2200">
              <a:latin typeface="Verdana"/>
              <a:cs typeface="Verdana"/>
            </a:endParaRPr>
          </a:p>
          <a:p>
            <a:pPr marL="355462" marR="5077" indent="-342768">
              <a:lnSpc>
                <a:spcPct val="101200"/>
              </a:lnSpc>
              <a:spcBef>
                <a:spcPts val="375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In </a:t>
            </a:r>
            <a:r>
              <a:rPr sz="2200" spc="-5" dirty="0">
                <a:latin typeface="Verdana"/>
                <a:cs typeface="Verdana"/>
              </a:rPr>
              <a:t>long</a:t>
            </a:r>
            <a:r>
              <a:rPr sz="2200" dirty="0">
                <a:latin typeface="Verdana"/>
                <a:cs typeface="Verdana"/>
              </a:rPr>
              <a:t> run,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generation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Poisson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variates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requires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some overhead!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08247" y="3835286"/>
          <a:ext cx="5225413" cy="2093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1"/>
                <a:gridCol w="812800"/>
                <a:gridCol w="809625"/>
                <a:gridCol w="1332229"/>
                <a:gridCol w="881379"/>
                <a:gridCol w="989329"/>
              </a:tblGrid>
              <a:tr h="417077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i="1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160"/>
                        </a:lnSpc>
                        <a:spcBef>
                          <a:spcPts val="860"/>
                        </a:spcBef>
                      </a:pPr>
                      <a:r>
                        <a:rPr sz="3000" b="1" i="1" spc="15" baseline="13888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300" b="1" i="1" spc="10" dirty="0">
                          <a:solidFill>
                            <a:srgbClr val="002F73"/>
                          </a:solidFill>
                          <a:latin typeface="Times New Roman"/>
                          <a:cs typeface="Times New Roman"/>
                        </a:rPr>
                        <a:t>n+1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i="1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7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Accept/Reject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7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0.4357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0.4357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&lt;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xp(-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Accept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=0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0.4146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0.4146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&lt;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xp(-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Accept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=0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0.8353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0.8353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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xp(-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Reject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0.9952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0.8313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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xp(-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Reject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0.8004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0.6654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&lt; 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xp(-</a:t>
                      </a: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Accept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=2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0" y="699022"/>
            <a:ext cx="3096289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Preparation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63229"/>
            <a:ext cx="7752715" cy="1069511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355462" marR="5077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It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assumed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that</a:t>
            </a:r>
            <a:r>
              <a:rPr sz="2200" dirty="0">
                <a:latin typeface="Verdana"/>
                <a:cs typeface="Verdana"/>
              </a:rPr>
              <a:t> a </a:t>
            </a:r>
            <a:r>
              <a:rPr sz="2200" spc="-5" dirty="0">
                <a:latin typeface="Verdana"/>
                <a:cs typeface="Verdana"/>
              </a:rPr>
              <a:t>source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uniform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[0,1]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random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numbers </a:t>
            </a:r>
            <a:r>
              <a:rPr sz="2200" dirty="0">
                <a:latin typeface="Verdana"/>
                <a:cs typeface="Verdana"/>
              </a:rPr>
              <a:t>exists.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35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Linear Congruential Method (LCM)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6601" y="3028370"/>
            <a:ext cx="522605" cy="245574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12695">
              <a:spcBef>
                <a:spcPts val="114"/>
              </a:spcBef>
              <a:tabLst>
                <a:tab pos="415761" algn="l"/>
              </a:tabLst>
            </a:pPr>
            <a:r>
              <a:rPr sz="1500" spc="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12" y="2865386"/>
            <a:ext cx="5008880" cy="35137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indent="-342768">
              <a:spcBef>
                <a:spcPts val="10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Random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numbers </a:t>
            </a:r>
            <a:r>
              <a:rPr sz="2200" i="1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R</a:t>
            </a:r>
            <a:r>
              <a:rPr sz="2200" i="1" spc="17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R</a:t>
            </a:r>
            <a:r>
              <a:rPr sz="2200" i="1" spc="17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…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Verdana"/>
                <a:cs typeface="Verdana"/>
              </a:rPr>
              <a:t>with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6817" y="3252992"/>
            <a:ext cx="983590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2100" spc="-5" dirty="0">
                <a:latin typeface="Verdana"/>
                <a:cs typeface="Verdana"/>
              </a:rPr>
              <a:t>PD</a:t>
            </a:r>
            <a:r>
              <a:rPr sz="2100" dirty="0">
                <a:latin typeface="Verdana"/>
                <a:cs typeface="Verdana"/>
              </a:rPr>
              <a:t>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13" y="4726191"/>
            <a:ext cx="983593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2100" spc="-5" dirty="0">
                <a:latin typeface="Verdana"/>
                <a:cs typeface="Verdana"/>
              </a:rPr>
              <a:t>CD</a:t>
            </a:r>
            <a:r>
              <a:rPr sz="2100" dirty="0">
                <a:latin typeface="Verdana"/>
                <a:cs typeface="Verdana"/>
              </a:rPr>
              <a:t>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97727" y="4147230"/>
            <a:ext cx="172720" cy="382795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2400" spc="-5" dirty="0">
                <a:latin typeface="Symbol"/>
                <a:cs typeface="Symbol"/>
              </a:rPr>
              <a:t>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2331" y="3897942"/>
            <a:ext cx="368935" cy="382795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38085">
              <a:spcBef>
                <a:spcPts val="105"/>
              </a:spcBef>
            </a:pPr>
            <a:r>
              <a:rPr sz="2400" spc="-21" dirty="0">
                <a:latin typeface="Symbol"/>
                <a:cs typeface="Symbol"/>
              </a:rPr>
              <a:t></a:t>
            </a:r>
            <a:r>
              <a:rPr sz="3500" spc="-30" baseline="-33096" dirty="0">
                <a:latin typeface="Times New Roman"/>
                <a:cs typeface="Times New Roman"/>
              </a:rPr>
              <a:t>0</a:t>
            </a:r>
            <a:endParaRPr sz="3500" baseline="-3309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7259" y="3846999"/>
            <a:ext cx="1271270" cy="382795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38085">
              <a:spcBef>
                <a:spcPts val="105"/>
              </a:spcBef>
              <a:tabLst>
                <a:tab pos="286909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	</a:t>
            </a:r>
            <a:r>
              <a:rPr sz="2400" spc="65" dirty="0">
                <a:latin typeface="Times New Roman"/>
                <a:cs typeface="Times New Roman"/>
              </a:rPr>
              <a:t>(</a:t>
            </a:r>
            <a:r>
              <a:rPr sz="2400" i="1" spc="65" dirty="0">
                <a:latin typeface="Times New Roman"/>
                <a:cs typeface="Times New Roman"/>
              </a:rPr>
              <a:t>x</a:t>
            </a:r>
            <a:r>
              <a:rPr sz="2400" spc="65" dirty="0">
                <a:latin typeface="Times New Roman"/>
                <a:cs typeface="Times New Roman"/>
              </a:rPr>
              <a:t>)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3500" spc="-44" baseline="36643" dirty="0">
                <a:latin typeface="Symbol"/>
                <a:cs typeface="Symbol"/>
              </a:rPr>
              <a:t></a:t>
            </a:r>
            <a:r>
              <a:rPr sz="3500" spc="-44" baseline="41371" dirty="0">
                <a:latin typeface="Times New Roman"/>
                <a:cs typeface="Times New Roman"/>
              </a:rPr>
              <a:t>1</a:t>
            </a:r>
            <a:endParaRPr sz="3500" baseline="4137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1220" y="3538040"/>
            <a:ext cx="1837880" cy="935510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 marR="5077" indent="88233">
              <a:lnSpc>
                <a:spcPct val="1252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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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  </a:t>
            </a:r>
            <a:r>
              <a:rPr sz="2400" spc="-65" dirty="0">
                <a:latin typeface="Times New Roman"/>
                <a:cs typeface="Times New Roman"/>
              </a:rPr>
              <a:t>o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h</a:t>
            </a:r>
            <a:r>
              <a:rPr sz="2400" spc="65" dirty="0">
                <a:latin typeface="Times New Roman"/>
                <a:cs typeface="Times New Roman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spc="-30" dirty="0">
                <a:latin typeface="Times New Roman"/>
                <a:cs typeface="Times New Roman"/>
              </a:rPr>
              <a:t>w</a:t>
            </a:r>
            <a:r>
              <a:rPr sz="2400" spc="35" dirty="0">
                <a:latin typeface="Times New Roman"/>
                <a:cs typeface="Times New Roman"/>
              </a:rPr>
              <a:t>i</a:t>
            </a:r>
            <a:r>
              <a:rPr sz="2400" spc="-86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7860" y="4045917"/>
            <a:ext cx="132081" cy="231468"/>
          </a:xfrm>
          <a:prstGeom prst="rect">
            <a:avLst/>
          </a:prstGeom>
        </p:spPr>
        <p:txBody>
          <a:bodyPr vert="horz" wrap="square" lIns="0" tIns="15869" rIns="0" bIns="0" rtlCol="0">
            <a:spAutoFit/>
          </a:bodyPr>
          <a:lstStyle/>
          <a:p>
            <a:pPr marL="12695">
              <a:spcBef>
                <a:spcPts val="125"/>
              </a:spcBef>
            </a:pPr>
            <a:r>
              <a:rPr sz="1400" i="1" spc="1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1573" y="5977995"/>
            <a:ext cx="169545" cy="370607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2300" spc="15" dirty="0">
                <a:latin typeface="Symbol"/>
                <a:cs typeface="Symbol"/>
              </a:rPr>
              <a:t>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1573" y="5514597"/>
            <a:ext cx="169545" cy="370607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2300" spc="15" dirty="0">
                <a:latin typeface="Symbol"/>
                <a:cs typeface="Symbol"/>
              </a:rPr>
              <a:t>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6167" y="5792516"/>
            <a:ext cx="334010" cy="370607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38085">
              <a:spcBef>
                <a:spcPts val="130"/>
              </a:spcBef>
            </a:pPr>
            <a:r>
              <a:rPr sz="2300" spc="-325" dirty="0">
                <a:latin typeface="Symbol"/>
                <a:cs typeface="Symbol"/>
              </a:rPr>
              <a:t></a:t>
            </a:r>
            <a:r>
              <a:rPr sz="3400" spc="-487" baseline="-20987" dirty="0">
                <a:latin typeface="Times New Roman"/>
                <a:cs typeface="Times New Roman"/>
              </a:rPr>
              <a:t>1</a:t>
            </a:r>
            <a:endParaRPr sz="3400" baseline="-2098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1569" y="4941891"/>
            <a:ext cx="2569933" cy="1346481"/>
          </a:xfrm>
          <a:prstGeom prst="rect">
            <a:avLst/>
          </a:prstGeom>
        </p:spPr>
        <p:txBody>
          <a:bodyPr vert="horz" wrap="square" lIns="0" tIns="104099" rIns="0" bIns="0" rtlCol="0">
            <a:spAutoFit/>
          </a:bodyPr>
          <a:lstStyle/>
          <a:p>
            <a:pPr marL="12695">
              <a:spcBef>
                <a:spcPts val="819"/>
              </a:spcBef>
              <a:tabLst>
                <a:tab pos="585877" algn="l"/>
              </a:tabLst>
            </a:pPr>
            <a:r>
              <a:rPr sz="3400" spc="-7" baseline="-3703" dirty="0">
                <a:latin typeface="Symbol"/>
                <a:cs typeface="Symbol"/>
              </a:rPr>
              <a:t></a:t>
            </a:r>
            <a:r>
              <a:rPr sz="2300" spc="-5" dirty="0">
                <a:latin typeface="Times New Roman"/>
                <a:cs typeface="Times New Roman"/>
              </a:rPr>
              <a:t>0	</a:t>
            </a:r>
            <a:r>
              <a:rPr sz="2300" i="1" spc="15" dirty="0">
                <a:latin typeface="Times New Roman"/>
                <a:cs typeface="Times New Roman"/>
              </a:rPr>
              <a:t>x</a:t>
            </a:r>
            <a:r>
              <a:rPr sz="2300" i="1" spc="-95" dirty="0">
                <a:latin typeface="Times New Roman"/>
                <a:cs typeface="Times New Roman"/>
              </a:rPr>
              <a:t> </a:t>
            </a:r>
            <a:r>
              <a:rPr sz="2300" spc="21" dirty="0">
                <a:latin typeface="Symbol"/>
                <a:cs typeface="Symbol"/>
              </a:rPr>
              <a:t>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0</a:t>
            </a:r>
            <a:endParaRPr sz="2300" dirty="0">
              <a:latin typeface="Times New Roman"/>
              <a:cs typeface="Times New Roman"/>
            </a:endParaRPr>
          </a:p>
          <a:p>
            <a:pPr marL="568103">
              <a:spcBef>
                <a:spcPts val="725"/>
              </a:spcBef>
            </a:pPr>
            <a:r>
              <a:rPr sz="2300" spc="15" dirty="0">
                <a:latin typeface="Times New Roman"/>
                <a:cs typeface="Times New Roman"/>
              </a:rPr>
              <a:t>0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21" dirty="0">
                <a:latin typeface="Symbol"/>
                <a:cs typeface="Symbol"/>
              </a:rPr>
              <a:t>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i="1" spc="15" dirty="0">
                <a:latin typeface="Times New Roman"/>
                <a:cs typeface="Times New Roman"/>
              </a:rPr>
              <a:t>x</a:t>
            </a:r>
            <a:r>
              <a:rPr sz="2300" i="1" spc="-65" dirty="0">
                <a:latin typeface="Times New Roman"/>
                <a:cs typeface="Times New Roman"/>
              </a:rPr>
              <a:t> </a:t>
            </a:r>
            <a:r>
              <a:rPr sz="2300" spc="21" dirty="0">
                <a:latin typeface="Symbol"/>
                <a:cs typeface="Symbol"/>
              </a:rPr>
              <a:t></a:t>
            </a:r>
            <a:r>
              <a:rPr sz="2300" spc="-304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  <a:p>
            <a:pPr marL="585877">
              <a:spcBef>
                <a:spcPts val="725"/>
              </a:spcBef>
            </a:pPr>
            <a:r>
              <a:rPr sz="2300" i="1" spc="15" dirty="0">
                <a:latin typeface="Times New Roman"/>
                <a:cs typeface="Times New Roman"/>
              </a:rPr>
              <a:t>x</a:t>
            </a:r>
            <a:r>
              <a:rPr sz="2300" i="1" spc="-30" dirty="0">
                <a:latin typeface="Times New Roman"/>
                <a:cs typeface="Times New Roman"/>
              </a:rPr>
              <a:t> </a:t>
            </a:r>
            <a:r>
              <a:rPr sz="2300" spc="21" dirty="0">
                <a:latin typeface="Symbol"/>
                <a:cs typeface="Symbol"/>
              </a:rPr>
              <a:t></a:t>
            </a:r>
            <a:r>
              <a:rPr sz="2300" spc="-304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18903" y="5464550"/>
            <a:ext cx="1299845" cy="370607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38085">
              <a:spcBef>
                <a:spcPts val="130"/>
              </a:spcBef>
            </a:pPr>
            <a:r>
              <a:rPr sz="2300" i="1" spc="21" dirty="0">
                <a:latin typeface="Times New Roman"/>
                <a:cs typeface="Times New Roman"/>
              </a:rPr>
              <a:t>F</a:t>
            </a:r>
            <a:r>
              <a:rPr sz="2300" i="1" spc="369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x</a:t>
            </a:r>
            <a:r>
              <a:rPr sz="2300" spc="75" dirty="0">
                <a:latin typeface="Times New Roman"/>
                <a:cs typeface="Times New Roman"/>
              </a:rPr>
              <a:t>)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21" dirty="0">
                <a:latin typeface="Symbol"/>
                <a:cs typeface="Symbol"/>
              </a:rPr>
              <a:t>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3400" spc="-217" baseline="32098" dirty="0">
                <a:latin typeface="Symbol"/>
                <a:cs typeface="Symbol"/>
              </a:rPr>
              <a:t></a:t>
            </a:r>
            <a:r>
              <a:rPr sz="2300" i="1" spc="-145" dirty="0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5636" y="5657683"/>
            <a:ext cx="129539" cy="216719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300" i="1" spc="21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91757" y="4472734"/>
            <a:ext cx="127000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42925" y="3063759"/>
            <a:ext cx="2784475" cy="1442720"/>
            <a:chOff x="6642925" y="3063755"/>
            <a:chExt cx="2784475" cy="1442720"/>
          </a:xfrm>
        </p:grpSpPr>
        <p:sp>
          <p:nvSpPr>
            <p:cNvPr id="21" name="object 21"/>
            <p:cNvSpPr/>
            <p:nvPr/>
          </p:nvSpPr>
          <p:spPr>
            <a:xfrm>
              <a:off x="6655625" y="4445483"/>
              <a:ext cx="2747010" cy="1905"/>
            </a:xfrm>
            <a:custGeom>
              <a:avLst/>
              <a:gdLst/>
              <a:ahLst/>
              <a:cxnLst/>
              <a:rect l="l" t="t" r="r" b="b"/>
              <a:pathLst>
                <a:path w="2747009" h="1904">
                  <a:moveTo>
                    <a:pt x="0" y="0"/>
                  </a:moveTo>
                  <a:lnTo>
                    <a:pt x="2746570" y="1573"/>
                  </a:lnTo>
                </a:path>
              </a:pathLst>
            </a:custGeom>
            <a:ln w="25399">
              <a:solidFill>
                <a:srgbClr val="004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1465" y="4388059"/>
              <a:ext cx="115934" cy="11790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516957" y="3088960"/>
              <a:ext cx="15240" cy="1358265"/>
            </a:xfrm>
            <a:custGeom>
              <a:avLst/>
              <a:gdLst/>
              <a:ahLst/>
              <a:cxnLst/>
              <a:rect l="l" t="t" r="r" b="b"/>
              <a:pathLst>
                <a:path w="15240" h="1358264">
                  <a:moveTo>
                    <a:pt x="14671" y="1358112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4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8826" y="3063755"/>
              <a:ext cx="117901" cy="11638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540610" y="3706697"/>
              <a:ext cx="1071880" cy="1905"/>
            </a:xfrm>
            <a:custGeom>
              <a:avLst/>
              <a:gdLst/>
              <a:ahLst/>
              <a:cxnLst/>
              <a:rect l="l" t="t" r="r" b="b"/>
              <a:pathLst>
                <a:path w="1071879" h="1904">
                  <a:moveTo>
                    <a:pt x="0" y="0"/>
                  </a:moveTo>
                  <a:lnTo>
                    <a:pt x="1071569" y="1587"/>
                  </a:lnTo>
                </a:path>
              </a:pathLst>
            </a:custGeom>
            <a:ln w="253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31229" y="3706695"/>
              <a:ext cx="1270" cy="733425"/>
            </a:xfrm>
            <a:custGeom>
              <a:avLst/>
              <a:gdLst/>
              <a:ahLst/>
              <a:cxnLst/>
              <a:rect l="l" t="t" r="r" b="b"/>
              <a:pathLst>
                <a:path w="1270" h="733425">
                  <a:moveTo>
                    <a:pt x="0" y="0"/>
                  </a:moveTo>
                  <a:lnTo>
                    <a:pt x="752" y="73301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88156" y="4421077"/>
              <a:ext cx="540385" cy="1905"/>
            </a:xfrm>
            <a:custGeom>
              <a:avLst/>
              <a:gdLst/>
              <a:ahLst/>
              <a:cxnLst/>
              <a:rect l="l" t="t" r="r" b="b"/>
              <a:pathLst>
                <a:path w="540384" h="1904">
                  <a:moveTo>
                    <a:pt x="0" y="0"/>
                  </a:moveTo>
                  <a:lnTo>
                    <a:pt x="539999" y="1588"/>
                  </a:lnTo>
                </a:path>
              </a:pathLst>
            </a:custGeom>
            <a:ln w="253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31230" y="4421077"/>
              <a:ext cx="540385" cy="1905"/>
            </a:xfrm>
            <a:custGeom>
              <a:avLst/>
              <a:gdLst/>
              <a:ahLst/>
              <a:cxnLst/>
              <a:rect l="l" t="t" r="r" b="b"/>
              <a:pathLst>
                <a:path w="540384" h="1904">
                  <a:moveTo>
                    <a:pt x="0" y="0"/>
                  </a:moveTo>
                  <a:lnTo>
                    <a:pt x="539999" y="1588"/>
                  </a:lnTo>
                </a:path>
              </a:pathLst>
            </a:custGeom>
            <a:ln w="253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323312" y="4449461"/>
            <a:ext cx="375285" cy="553995"/>
          </a:xfrm>
          <a:prstGeom prst="rect">
            <a:avLst/>
          </a:prstGeom>
        </p:spPr>
        <p:txBody>
          <a:bodyPr vert="horz" wrap="square" lIns="0" tIns="35546" rIns="0" bIns="0" rtlCol="0">
            <a:spAutoFit/>
          </a:bodyPr>
          <a:lstStyle/>
          <a:p>
            <a:pPr marR="65380" algn="r">
              <a:spcBef>
                <a:spcPts val="281"/>
              </a:spcBef>
            </a:pPr>
            <a:r>
              <a:rPr sz="160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R="5077" algn="r">
              <a:spcBef>
                <a:spcPts val="185"/>
              </a:spcBef>
            </a:pP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81110" y="2739585"/>
            <a:ext cx="307976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34065" y="4311221"/>
            <a:ext cx="116205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10657" y="6472997"/>
            <a:ext cx="127000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91757" y="6472997"/>
            <a:ext cx="127000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642925" y="5064020"/>
            <a:ext cx="2784475" cy="1442720"/>
            <a:chOff x="6642925" y="5064019"/>
            <a:chExt cx="2784475" cy="1442720"/>
          </a:xfrm>
        </p:grpSpPr>
        <p:sp>
          <p:nvSpPr>
            <p:cNvPr id="35" name="object 35"/>
            <p:cNvSpPr/>
            <p:nvPr/>
          </p:nvSpPr>
          <p:spPr>
            <a:xfrm>
              <a:off x="6655625" y="6445747"/>
              <a:ext cx="2747010" cy="1905"/>
            </a:xfrm>
            <a:custGeom>
              <a:avLst/>
              <a:gdLst/>
              <a:ahLst/>
              <a:cxnLst/>
              <a:rect l="l" t="t" r="r" b="b"/>
              <a:pathLst>
                <a:path w="2747009" h="1904">
                  <a:moveTo>
                    <a:pt x="0" y="0"/>
                  </a:moveTo>
                  <a:lnTo>
                    <a:pt x="2746570" y="1573"/>
                  </a:lnTo>
                </a:path>
              </a:pathLst>
            </a:custGeom>
            <a:ln w="25399">
              <a:solidFill>
                <a:srgbClr val="004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11465" y="6388323"/>
              <a:ext cx="115934" cy="11790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516957" y="5089222"/>
              <a:ext cx="15240" cy="1358265"/>
            </a:xfrm>
            <a:custGeom>
              <a:avLst/>
              <a:gdLst/>
              <a:ahLst/>
              <a:cxnLst/>
              <a:rect l="l" t="t" r="r" b="b"/>
              <a:pathLst>
                <a:path w="15240" h="1358264">
                  <a:moveTo>
                    <a:pt x="14671" y="1358113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4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8826" y="5064019"/>
              <a:ext cx="117901" cy="11638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515230" y="5699023"/>
              <a:ext cx="1116330" cy="731520"/>
            </a:xfrm>
            <a:custGeom>
              <a:avLst/>
              <a:gdLst/>
              <a:ahLst/>
              <a:cxnLst/>
              <a:rect l="l" t="t" r="r" b="b"/>
              <a:pathLst>
                <a:path w="1116329" h="731520">
                  <a:moveTo>
                    <a:pt x="0" y="731427"/>
                  </a:moveTo>
                  <a:lnTo>
                    <a:pt x="1115999" y="0"/>
                  </a:lnTo>
                </a:path>
              </a:pathLst>
            </a:custGeom>
            <a:ln w="253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31229" y="5706959"/>
              <a:ext cx="1270" cy="733425"/>
            </a:xfrm>
            <a:custGeom>
              <a:avLst/>
              <a:gdLst/>
              <a:ahLst/>
              <a:cxnLst/>
              <a:rect l="l" t="t" r="r" b="b"/>
              <a:pathLst>
                <a:path w="1270" h="733425">
                  <a:moveTo>
                    <a:pt x="0" y="0"/>
                  </a:moveTo>
                  <a:lnTo>
                    <a:pt x="752" y="73301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88156" y="6421340"/>
              <a:ext cx="540385" cy="1905"/>
            </a:xfrm>
            <a:custGeom>
              <a:avLst/>
              <a:gdLst/>
              <a:ahLst/>
              <a:cxnLst/>
              <a:rect l="l" t="t" r="r" b="b"/>
              <a:pathLst>
                <a:path w="540384" h="1904">
                  <a:moveTo>
                    <a:pt x="0" y="0"/>
                  </a:moveTo>
                  <a:lnTo>
                    <a:pt x="539999" y="1587"/>
                  </a:lnTo>
                </a:path>
              </a:pathLst>
            </a:custGeom>
            <a:ln w="253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31230" y="5706960"/>
              <a:ext cx="540385" cy="1905"/>
            </a:xfrm>
            <a:custGeom>
              <a:avLst/>
              <a:gdLst/>
              <a:ahLst/>
              <a:cxnLst/>
              <a:rect l="l" t="t" r="r" b="b"/>
              <a:pathLst>
                <a:path w="540384" h="1904">
                  <a:moveTo>
                    <a:pt x="0" y="0"/>
                  </a:moveTo>
                  <a:lnTo>
                    <a:pt x="539999" y="1588"/>
                  </a:lnTo>
                </a:path>
              </a:pathLst>
            </a:custGeom>
            <a:ln w="253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434065" y="6311488"/>
            <a:ext cx="116205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138" y="4331856"/>
            <a:ext cx="5059680" cy="38215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400" b="1" spc="-5" dirty="0"/>
              <a:t>Inverse-transform</a:t>
            </a:r>
            <a:r>
              <a:rPr sz="2400" b="1" spc="10" dirty="0"/>
              <a:t> </a:t>
            </a:r>
            <a:r>
              <a:rPr sz="2400" b="1" spc="-5" dirty="0"/>
              <a:t>Technique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045" y="577852"/>
            <a:ext cx="6395364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-1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15" y="1301765"/>
            <a:ext cx="5898515" cy="1885103"/>
          </a:xfrm>
          <a:prstGeom prst="rect">
            <a:avLst/>
          </a:prstGeom>
        </p:spPr>
        <p:txBody>
          <a:bodyPr vert="horz" wrap="square" lIns="0" tIns="73632" rIns="0" bIns="0" rtlCol="0">
            <a:spAutoFit/>
          </a:bodyPr>
          <a:lstStyle/>
          <a:p>
            <a:pPr marL="380851" indent="-342768">
              <a:spcBef>
                <a:spcPts val="580"/>
              </a:spcBef>
              <a:buClr>
                <a:srgbClr val="003366"/>
              </a:buClr>
              <a:buSzPct val="118181"/>
              <a:buChar char="•"/>
              <a:tabLst>
                <a:tab pos="380851" algn="l"/>
              </a:tabLst>
            </a:pPr>
            <a:r>
              <a:rPr sz="2200" dirty="0">
                <a:latin typeface="Verdana"/>
                <a:cs typeface="Verdana"/>
              </a:rPr>
              <a:t>The</a:t>
            </a:r>
            <a:r>
              <a:rPr sz="2200" spc="-44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concept:</a:t>
            </a:r>
            <a:endParaRPr sz="2200">
              <a:latin typeface="Verdana"/>
              <a:cs typeface="Verdana"/>
            </a:endParaRPr>
          </a:p>
          <a:p>
            <a:pPr marL="574451" lvl="1" indent="-180904">
              <a:spcBef>
                <a:spcPts val="44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2100" spc="-5" dirty="0">
                <a:latin typeface="Verdana"/>
                <a:cs typeface="Verdana"/>
              </a:rPr>
              <a:t>For CDF function: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=</a:t>
            </a:r>
            <a:r>
              <a:rPr sz="2100" i="1" spc="-5" dirty="0">
                <a:latin typeface="Times New Roman"/>
                <a:cs typeface="Times New Roman"/>
              </a:rPr>
              <a:t> F</a:t>
            </a:r>
            <a:r>
              <a:rPr sz="2100" spc="-5" dirty="0">
                <a:latin typeface="Times New Roman"/>
                <a:cs typeface="Times New Roman"/>
              </a:rPr>
              <a:t>(</a:t>
            </a:r>
            <a:r>
              <a:rPr sz="2100" i="1" spc="-5" dirty="0">
                <a:latin typeface="Times New Roman"/>
                <a:cs typeface="Times New Roman"/>
              </a:rPr>
              <a:t>x</a:t>
            </a:r>
            <a:r>
              <a:rPr sz="2100" spc="-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574451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2100" spc="-5" dirty="0">
                <a:latin typeface="Verdana"/>
                <a:cs typeface="Verdana"/>
              </a:rPr>
              <a:t>Generate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1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Verdana"/>
                <a:cs typeface="Verdana"/>
              </a:rPr>
              <a:t>from</a:t>
            </a:r>
            <a:r>
              <a:rPr sz="2100" spc="-5" dirty="0">
                <a:latin typeface="Verdana"/>
                <a:cs typeface="Verdana"/>
              </a:rPr>
              <a:t> uniform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(0,1)</a:t>
            </a:r>
            <a:r>
              <a:rPr sz="2100" dirty="0">
                <a:latin typeface="Verdana"/>
                <a:cs typeface="Verdana"/>
              </a:rPr>
              <a:t>,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a.k.a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(0,1)</a:t>
            </a:r>
            <a:endParaRPr sz="2100">
              <a:latin typeface="Times New Roman"/>
              <a:cs typeface="Times New Roman"/>
            </a:endParaRPr>
          </a:p>
          <a:p>
            <a:pPr marL="574451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2100" dirty="0">
                <a:latin typeface="Verdana"/>
                <a:cs typeface="Verdana"/>
              </a:rPr>
              <a:t>Find</a:t>
            </a:r>
            <a:r>
              <a:rPr sz="2100" spc="-21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Verdana"/>
                <a:cs typeface="Verdana"/>
              </a:rPr>
              <a:t>,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1900" baseline="25641" dirty="0">
                <a:latin typeface="Times New Roman"/>
                <a:cs typeface="Times New Roman"/>
              </a:rPr>
              <a:t>-1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5853" y="3852747"/>
            <a:ext cx="2232660" cy="2152651"/>
            <a:chOff x="2115850" y="3852748"/>
            <a:chExt cx="2232660" cy="2152650"/>
          </a:xfrm>
        </p:grpSpPr>
        <p:sp>
          <p:nvSpPr>
            <p:cNvPr id="5" name="object 5"/>
            <p:cNvSpPr/>
            <p:nvPr/>
          </p:nvSpPr>
          <p:spPr>
            <a:xfrm>
              <a:off x="2152621" y="3881323"/>
              <a:ext cx="6350" cy="2081530"/>
            </a:xfrm>
            <a:custGeom>
              <a:avLst/>
              <a:gdLst/>
              <a:ahLst/>
              <a:cxnLst/>
              <a:rect l="l" t="t" r="r" b="b"/>
              <a:pathLst>
                <a:path w="6350" h="2081529">
                  <a:moveTo>
                    <a:pt x="6263" y="0"/>
                  </a:moveTo>
                  <a:lnTo>
                    <a:pt x="0" y="2081212"/>
                  </a:lnTo>
                </a:path>
              </a:pathLst>
            </a:custGeom>
            <a:ln w="28574">
              <a:solidFill>
                <a:srgbClr val="518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5850" y="3852748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60">
                  <a:moveTo>
                    <a:pt x="43121" y="0"/>
                  </a:moveTo>
                  <a:lnTo>
                    <a:pt x="0" y="85595"/>
                  </a:lnTo>
                  <a:lnTo>
                    <a:pt x="85725" y="85853"/>
                  </a:lnTo>
                  <a:lnTo>
                    <a:pt x="43121" y="0"/>
                  </a:lnTo>
                  <a:close/>
                </a:path>
              </a:pathLst>
            </a:custGeom>
            <a:solidFill>
              <a:srgbClr val="518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8334" y="5962535"/>
              <a:ext cx="2181225" cy="0"/>
            </a:xfrm>
            <a:custGeom>
              <a:avLst/>
              <a:gdLst/>
              <a:ahLst/>
              <a:cxnLst/>
              <a:rect l="l" t="t" r="r" b="b"/>
              <a:pathLst>
                <a:path w="2181225">
                  <a:moveTo>
                    <a:pt x="0" y="0"/>
                  </a:moveTo>
                  <a:lnTo>
                    <a:pt x="2181224" y="0"/>
                  </a:lnTo>
                </a:path>
              </a:pathLst>
            </a:custGeom>
            <a:ln w="28574">
              <a:solidFill>
                <a:srgbClr val="518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2409" y="5919673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8021" y="4667135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0" y="0"/>
                  </a:moveTo>
                  <a:lnTo>
                    <a:pt x="888999" y="0"/>
                  </a:lnTo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2622" y="46290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7020" y="4692535"/>
              <a:ext cx="0" cy="1270000"/>
            </a:xfrm>
            <a:custGeom>
              <a:avLst/>
              <a:gdLst/>
              <a:ahLst/>
              <a:cxnLst/>
              <a:rect l="l" t="t" r="r" b="b"/>
              <a:pathLst>
                <a:path h="1270000">
                  <a:moveTo>
                    <a:pt x="0" y="0"/>
                  </a:moveTo>
                  <a:lnTo>
                    <a:pt x="0" y="1269999"/>
                  </a:lnTo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8920" y="46671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24964" y="4547757"/>
            <a:ext cx="221616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r</a:t>
            </a:r>
            <a:r>
              <a:rPr baseline="-20833" dirty="0">
                <a:latin typeface="Times New Roman"/>
                <a:cs typeface="Times New Roman"/>
              </a:rPr>
              <a:t>1</a:t>
            </a:r>
            <a:endParaRPr baseline="-208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7964" y="5995556"/>
            <a:ext cx="214629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1400" i="1" spc="5" dirty="0">
                <a:latin typeface="Times New Roman"/>
                <a:cs typeface="Times New Roman"/>
              </a:rPr>
              <a:t>x</a:t>
            </a:r>
            <a:r>
              <a:rPr sz="1400" spc="7" baseline="-21604" dirty="0">
                <a:latin typeface="Times New Roman"/>
                <a:cs typeface="Times New Roman"/>
              </a:rPr>
              <a:t>1</a:t>
            </a:r>
            <a:endParaRPr sz="1400" baseline="-2160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2960" y="4246134"/>
            <a:ext cx="693420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i="1" spc="-4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=</a:t>
            </a:r>
            <a:r>
              <a:rPr sz="1600" i="1" spc="-4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F(x)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12922" y="4136910"/>
            <a:ext cx="2447926" cy="1835150"/>
            <a:chOff x="2012922" y="4136910"/>
            <a:chExt cx="2447925" cy="1835150"/>
          </a:xfrm>
        </p:grpSpPr>
        <p:sp>
          <p:nvSpPr>
            <p:cNvPr id="17" name="object 17"/>
            <p:cNvSpPr/>
            <p:nvPr/>
          </p:nvSpPr>
          <p:spPr>
            <a:xfrm>
              <a:off x="2152621" y="4170248"/>
              <a:ext cx="2230755" cy="1792605"/>
            </a:xfrm>
            <a:custGeom>
              <a:avLst/>
              <a:gdLst/>
              <a:ahLst/>
              <a:cxnLst/>
              <a:rect l="l" t="t" r="r" b="b"/>
              <a:pathLst>
                <a:path w="2230754" h="1792604">
                  <a:moveTo>
                    <a:pt x="0" y="1792287"/>
                  </a:moveTo>
                  <a:lnTo>
                    <a:pt x="46961" y="1773209"/>
                  </a:lnTo>
                  <a:lnTo>
                    <a:pt x="93754" y="1753961"/>
                  </a:lnTo>
                  <a:lnTo>
                    <a:pt x="140207" y="1734375"/>
                  </a:lnTo>
                  <a:lnTo>
                    <a:pt x="186153" y="1714281"/>
                  </a:lnTo>
                  <a:lnTo>
                    <a:pt x="231422" y="1693509"/>
                  </a:lnTo>
                  <a:lnTo>
                    <a:pt x="275843" y="1671891"/>
                  </a:lnTo>
                  <a:lnTo>
                    <a:pt x="319249" y="1649257"/>
                  </a:lnTo>
                  <a:lnTo>
                    <a:pt x="361470" y="1625437"/>
                  </a:lnTo>
                  <a:lnTo>
                    <a:pt x="402335" y="1600263"/>
                  </a:lnTo>
                  <a:lnTo>
                    <a:pt x="441677" y="1573565"/>
                  </a:lnTo>
                  <a:lnTo>
                    <a:pt x="479326" y="1545173"/>
                  </a:lnTo>
                  <a:lnTo>
                    <a:pt x="515111" y="1514919"/>
                  </a:lnTo>
                  <a:lnTo>
                    <a:pt x="548865" y="1482633"/>
                  </a:lnTo>
                  <a:lnTo>
                    <a:pt x="580418" y="1448145"/>
                  </a:lnTo>
                  <a:lnTo>
                    <a:pt x="609599" y="1411287"/>
                  </a:lnTo>
                  <a:lnTo>
                    <a:pt x="634212" y="1373569"/>
                  </a:lnTo>
                  <a:lnTo>
                    <a:pt x="655885" y="1332185"/>
                  </a:lnTo>
                  <a:lnTo>
                    <a:pt x="674954" y="1287639"/>
                  </a:lnTo>
                  <a:lnTo>
                    <a:pt x="691753" y="1240432"/>
                  </a:lnTo>
                  <a:lnTo>
                    <a:pt x="706617" y="1191068"/>
                  </a:lnTo>
                  <a:lnTo>
                    <a:pt x="719881" y="1140048"/>
                  </a:lnTo>
                  <a:lnTo>
                    <a:pt x="731880" y="1087874"/>
                  </a:lnTo>
                  <a:lnTo>
                    <a:pt x="742949" y="1035050"/>
                  </a:lnTo>
                  <a:lnTo>
                    <a:pt x="753423" y="982076"/>
                  </a:lnTo>
                  <a:lnTo>
                    <a:pt x="763636" y="929456"/>
                  </a:lnTo>
                  <a:lnTo>
                    <a:pt x="773924" y="877692"/>
                  </a:lnTo>
                  <a:lnTo>
                    <a:pt x="784621" y="827285"/>
                  </a:lnTo>
                  <a:lnTo>
                    <a:pt x="796062" y="778740"/>
                  </a:lnTo>
                  <a:lnTo>
                    <a:pt x="808583" y="732556"/>
                  </a:lnTo>
                  <a:lnTo>
                    <a:pt x="822517" y="689238"/>
                  </a:lnTo>
                  <a:lnTo>
                    <a:pt x="838199" y="649287"/>
                  </a:lnTo>
                  <a:lnTo>
                    <a:pt x="859234" y="599545"/>
                  </a:lnTo>
                  <a:lnTo>
                    <a:pt x="878416" y="551920"/>
                  </a:lnTo>
                  <a:lnTo>
                    <a:pt x="896540" y="506412"/>
                  </a:lnTo>
                  <a:lnTo>
                    <a:pt x="914399" y="463020"/>
                  </a:lnTo>
                  <a:lnTo>
                    <a:pt x="932788" y="421745"/>
                  </a:lnTo>
                  <a:lnTo>
                    <a:pt x="952499" y="382587"/>
                  </a:lnTo>
                  <a:lnTo>
                    <a:pt x="974328" y="345545"/>
                  </a:lnTo>
                  <a:lnTo>
                    <a:pt x="999066" y="310620"/>
                  </a:lnTo>
                  <a:lnTo>
                    <a:pt x="1027509" y="277812"/>
                  </a:lnTo>
                  <a:lnTo>
                    <a:pt x="1060449" y="247120"/>
                  </a:lnTo>
                  <a:lnTo>
                    <a:pt x="1098682" y="218545"/>
                  </a:lnTo>
                  <a:lnTo>
                    <a:pt x="1142999" y="192087"/>
                  </a:lnTo>
                  <a:lnTo>
                    <a:pt x="1179370" y="174995"/>
                  </a:lnTo>
                  <a:lnTo>
                    <a:pt x="1220789" y="159501"/>
                  </a:lnTo>
                  <a:lnTo>
                    <a:pt x="1266570" y="145488"/>
                  </a:lnTo>
                  <a:lnTo>
                    <a:pt x="1316027" y="132839"/>
                  </a:lnTo>
                  <a:lnTo>
                    <a:pt x="1368474" y="121440"/>
                  </a:lnTo>
                  <a:lnTo>
                    <a:pt x="1423224" y="111172"/>
                  </a:lnTo>
                  <a:lnTo>
                    <a:pt x="1479591" y="101920"/>
                  </a:lnTo>
                  <a:lnTo>
                    <a:pt x="1536888" y="93568"/>
                  </a:lnTo>
                  <a:lnTo>
                    <a:pt x="1594430" y="85999"/>
                  </a:lnTo>
                  <a:lnTo>
                    <a:pt x="1651529" y="79098"/>
                  </a:lnTo>
                  <a:lnTo>
                    <a:pt x="1707500" y="72746"/>
                  </a:lnTo>
                  <a:lnTo>
                    <a:pt x="1761657" y="66829"/>
                  </a:lnTo>
                  <a:lnTo>
                    <a:pt x="1813313" y="61230"/>
                  </a:lnTo>
                  <a:lnTo>
                    <a:pt x="1861781" y="55833"/>
                  </a:lnTo>
                  <a:lnTo>
                    <a:pt x="1906376" y="50521"/>
                  </a:lnTo>
                  <a:lnTo>
                    <a:pt x="1946411" y="45177"/>
                  </a:lnTo>
                  <a:lnTo>
                    <a:pt x="1981199" y="39687"/>
                  </a:lnTo>
                  <a:lnTo>
                    <a:pt x="2071585" y="24129"/>
                  </a:lnTo>
                  <a:lnTo>
                    <a:pt x="2132024" y="14287"/>
                  </a:lnTo>
                  <a:lnTo>
                    <a:pt x="2172194" y="8254"/>
                  </a:lnTo>
                  <a:lnTo>
                    <a:pt x="2201773" y="4127"/>
                  </a:lnTo>
                  <a:lnTo>
                    <a:pt x="2230437" y="0"/>
                  </a:lnTo>
                </a:path>
              </a:pathLst>
            </a:custGeom>
            <a:ln w="1904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12922" y="4141673"/>
              <a:ext cx="2447925" cy="0"/>
            </a:xfrm>
            <a:custGeom>
              <a:avLst/>
              <a:gdLst/>
              <a:ahLst/>
              <a:cxnLst/>
              <a:rect l="l" t="t" r="r" b="b"/>
              <a:pathLst>
                <a:path w="2447925">
                  <a:moveTo>
                    <a:pt x="0" y="0"/>
                  </a:moveTo>
                  <a:lnTo>
                    <a:pt x="2447924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68149" y="5830454"/>
            <a:ext cx="104775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2923" y="3526993"/>
            <a:ext cx="331470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3702" y="4011182"/>
            <a:ext cx="114300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65589" y="3851158"/>
            <a:ext cx="2232025" cy="2152651"/>
            <a:chOff x="6365589" y="3851159"/>
            <a:chExt cx="2232025" cy="2152650"/>
          </a:xfrm>
        </p:grpSpPr>
        <p:sp>
          <p:nvSpPr>
            <p:cNvPr id="23" name="object 23"/>
            <p:cNvSpPr/>
            <p:nvPr/>
          </p:nvSpPr>
          <p:spPr>
            <a:xfrm>
              <a:off x="6402358" y="4659544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0" y="0"/>
                  </a:moveTo>
                  <a:lnTo>
                    <a:pt x="888999" y="0"/>
                  </a:lnTo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40558" y="462144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16758" y="4659544"/>
              <a:ext cx="0" cy="1270000"/>
            </a:xfrm>
            <a:custGeom>
              <a:avLst/>
              <a:gdLst/>
              <a:ahLst/>
              <a:cxnLst/>
              <a:rect l="l" t="t" r="r" b="b"/>
              <a:pathLst>
                <a:path h="1270000">
                  <a:moveTo>
                    <a:pt x="0" y="0"/>
                  </a:moveTo>
                  <a:lnTo>
                    <a:pt x="0" y="1269999"/>
                  </a:lnTo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78658" y="5878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7729" y="5960947"/>
              <a:ext cx="2181225" cy="0"/>
            </a:xfrm>
            <a:custGeom>
              <a:avLst/>
              <a:gdLst/>
              <a:ahLst/>
              <a:cxnLst/>
              <a:rect l="l" t="t" r="r" b="b"/>
              <a:pathLst>
                <a:path w="2181225">
                  <a:moveTo>
                    <a:pt x="0" y="0"/>
                  </a:moveTo>
                  <a:lnTo>
                    <a:pt x="2181224" y="0"/>
                  </a:lnTo>
                </a:path>
              </a:pathLst>
            </a:custGeom>
            <a:ln w="28574">
              <a:solidFill>
                <a:srgbClr val="518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11804" y="591808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4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02359" y="3879734"/>
              <a:ext cx="6350" cy="2081530"/>
            </a:xfrm>
            <a:custGeom>
              <a:avLst/>
              <a:gdLst/>
              <a:ahLst/>
              <a:cxnLst/>
              <a:rect l="l" t="t" r="r" b="b"/>
              <a:pathLst>
                <a:path w="6350" h="2081529">
                  <a:moveTo>
                    <a:pt x="6263" y="0"/>
                  </a:moveTo>
                  <a:lnTo>
                    <a:pt x="0" y="2081212"/>
                  </a:lnTo>
                </a:path>
              </a:pathLst>
            </a:custGeom>
            <a:ln w="28574">
              <a:solidFill>
                <a:srgbClr val="518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65589" y="3851159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60">
                  <a:moveTo>
                    <a:pt x="43120" y="0"/>
                  </a:moveTo>
                  <a:lnTo>
                    <a:pt x="0" y="85595"/>
                  </a:lnTo>
                  <a:lnTo>
                    <a:pt x="85723" y="85854"/>
                  </a:lnTo>
                  <a:lnTo>
                    <a:pt x="43120" y="0"/>
                  </a:lnTo>
                  <a:close/>
                </a:path>
              </a:pathLst>
            </a:custGeom>
            <a:solidFill>
              <a:srgbClr val="518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74699" y="4540165"/>
            <a:ext cx="221616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r</a:t>
            </a:r>
            <a:r>
              <a:rPr baseline="-20833" dirty="0">
                <a:latin typeface="Times New Roman"/>
                <a:cs typeface="Times New Roman"/>
              </a:rPr>
              <a:t>1</a:t>
            </a:r>
            <a:endParaRPr baseline="-20833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84689" y="6019729"/>
            <a:ext cx="447675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1400" i="1" spc="5" dirty="0">
                <a:latin typeface="Times New Roman"/>
                <a:cs typeface="Times New Roman"/>
              </a:rPr>
              <a:t>x</a:t>
            </a:r>
            <a:r>
              <a:rPr sz="1400" spc="7" baseline="-21604" dirty="0">
                <a:latin typeface="Times New Roman"/>
                <a:cs typeface="Times New Roman"/>
              </a:rPr>
              <a:t>2 </a:t>
            </a:r>
            <a:r>
              <a:rPr sz="1400" spc="336" baseline="-21604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x</a:t>
            </a:r>
            <a:r>
              <a:rPr sz="1400" spc="7" baseline="-21604" dirty="0">
                <a:latin typeface="Times New Roman"/>
                <a:cs typeface="Times New Roman"/>
              </a:rPr>
              <a:t>1</a:t>
            </a:r>
            <a:endParaRPr sz="1400" baseline="-2160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52699" y="4244545"/>
            <a:ext cx="693420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i="1" spc="-4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=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62659" y="4135326"/>
            <a:ext cx="2447926" cy="1830705"/>
            <a:chOff x="6262659" y="4135322"/>
            <a:chExt cx="2447925" cy="1830705"/>
          </a:xfrm>
        </p:grpSpPr>
        <p:sp>
          <p:nvSpPr>
            <p:cNvPr id="35" name="object 35"/>
            <p:cNvSpPr/>
            <p:nvPr/>
          </p:nvSpPr>
          <p:spPr>
            <a:xfrm>
              <a:off x="6402358" y="4163849"/>
              <a:ext cx="2230755" cy="1792605"/>
            </a:xfrm>
            <a:custGeom>
              <a:avLst/>
              <a:gdLst/>
              <a:ahLst/>
              <a:cxnLst/>
              <a:rect l="l" t="t" r="r" b="b"/>
              <a:pathLst>
                <a:path w="2230754" h="1792604">
                  <a:moveTo>
                    <a:pt x="0" y="1792287"/>
                  </a:moveTo>
                  <a:lnTo>
                    <a:pt x="46961" y="1773209"/>
                  </a:lnTo>
                  <a:lnTo>
                    <a:pt x="93754" y="1753961"/>
                  </a:lnTo>
                  <a:lnTo>
                    <a:pt x="140207" y="1734375"/>
                  </a:lnTo>
                  <a:lnTo>
                    <a:pt x="186153" y="1714281"/>
                  </a:lnTo>
                  <a:lnTo>
                    <a:pt x="231422" y="1693509"/>
                  </a:lnTo>
                  <a:lnTo>
                    <a:pt x="275843" y="1671891"/>
                  </a:lnTo>
                  <a:lnTo>
                    <a:pt x="319249" y="1649257"/>
                  </a:lnTo>
                  <a:lnTo>
                    <a:pt x="361470" y="1625437"/>
                  </a:lnTo>
                  <a:lnTo>
                    <a:pt x="402335" y="1600263"/>
                  </a:lnTo>
                  <a:lnTo>
                    <a:pt x="441677" y="1573565"/>
                  </a:lnTo>
                  <a:lnTo>
                    <a:pt x="479326" y="1545173"/>
                  </a:lnTo>
                  <a:lnTo>
                    <a:pt x="515111" y="1514919"/>
                  </a:lnTo>
                  <a:lnTo>
                    <a:pt x="548865" y="1482633"/>
                  </a:lnTo>
                  <a:lnTo>
                    <a:pt x="580418" y="1448145"/>
                  </a:lnTo>
                  <a:lnTo>
                    <a:pt x="609599" y="1411287"/>
                  </a:lnTo>
                  <a:lnTo>
                    <a:pt x="634212" y="1373569"/>
                  </a:lnTo>
                  <a:lnTo>
                    <a:pt x="655885" y="1332185"/>
                  </a:lnTo>
                  <a:lnTo>
                    <a:pt x="674954" y="1287639"/>
                  </a:lnTo>
                  <a:lnTo>
                    <a:pt x="691753" y="1240433"/>
                  </a:lnTo>
                  <a:lnTo>
                    <a:pt x="706617" y="1191068"/>
                  </a:lnTo>
                  <a:lnTo>
                    <a:pt x="719881" y="1140048"/>
                  </a:lnTo>
                  <a:lnTo>
                    <a:pt x="731880" y="1087874"/>
                  </a:lnTo>
                  <a:lnTo>
                    <a:pt x="742949" y="1035050"/>
                  </a:lnTo>
                  <a:lnTo>
                    <a:pt x="753423" y="982076"/>
                  </a:lnTo>
                  <a:lnTo>
                    <a:pt x="763637" y="929456"/>
                  </a:lnTo>
                  <a:lnTo>
                    <a:pt x="773924" y="877692"/>
                  </a:lnTo>
                  <a:lnTo>
                    <a:pt x="784621" y="827286"/>
                  </a:lnTo>
                  <a:lnTo>
                    <a:pt x="796062" y="778740"/>
                  </a:lnTo>
                  <a:lnTo>
                    <a:pt x="808583" y="732556"/>
                  </a:lnTo>
                  <a:lnTo>
                    <a:pt x="822517" y="689238"/>
                  </a:lnTo>
                  <a:lnTo>
                    <a:pt x="838199" y="649287"/>
                  </a:lnTo>
                  <a:lnTo>
                    <a:pt x="859234" y="599545"/>
                  </a:lnTo>
                  <a:lnTo>
                    <a:pt x="878416" y="551920"/>
                  </a:lnTo>
                  <a:lnTo>
                    <a:pt x="896540" y="506412"/>
                  </a:lnTo>
                  <a:lnTo>
                    <a:pt x="914399" y="463020"/>
                  </a:lnTo>
                  <a:lnTo>
                    <a:pt x="932788" y="421745"/>
                  </a:lnTo>
                  <a:lnTo>
                    <a:pt x="952499" y="382587"/>
                  </a:lnTo>
                  <a:lnTo>
                    <a:pt x="974327" y="345545"/>
                  </a:lnTo>
                  <a:lnTo>
                    <a:pt x="999066" y="310620"/>
                  </a:lnTo>
                  <a:lnTo>
                    <a:pt x="1027509" y="277812"/>
                  </a:lnTo>
                  <a:lnTo>
                    <a:pt x="1060449" y="247120"/>
                  </a:lnTo>
                  <a:lnTo>
                    <a:pt x="1098682" y="218545"/>
                  </a:lnTo>
                  <a:lnTo>
                    <a:pt x="1142999" y="192087"/>
                  </a:lnTo>
                  <a:lnTo>
                    <a:pt x="1179370" y="174995"/>
                  </a:lnTo>
                  <a:lnTo>
                    <a:pt x="1220789" y="159501"/>
                  </a:lnTo>
                  <a:lnTo>
                    <a:pt x="1266570" y="145488"/>
                  </a:lnTo>
                  <a:lnTo>
                    <a:pt x="1316027" y="132839"/>
                  </a:lnTo>
                  <a:lnTo>
                    <a:pt x="1368474" y="121440"/>
                  </a:lnTo>
                  <a:lnTo>
                    <a:pt x="1423224" y="111172"/>
                  </a:lnTo>
                  <a:lnTo>
                    <a:pt x="1479591" y="101920"/>
                  </a:lnTo>
                  <a:lnTo>
                    <a:pt x="1536888" y="93568"/>
                  </a:lnTo>
                  <a:lnTo>
                    <a:pt x="1594430" y="85999"/>
                  </a:lnTo>
                  <a:lnTo>
                    <a:pt x="1651529" y="79098"/>
                  </a:lnTo>
                  <a:lnTo>
                    <a:pt x="1707500" y="72746"/>
                  </a:lnTo>
                  <a:lnTo>
                    <a:pt x="1761657" y="66829"/>
                  </a:lnTo>
                  <a:lnTo>
                    <a:pt x="1813313" y="61230"/>
                  </a:lnTo>
                  <a:lnTo>
                    <a:pt x="1861781" y="55833"/>
                  </a:lnTo>
                  <a:lnTo>
                    <a:pt x="1906376" y="50521"/>
                  </a:lnTo>
                  <a:lnTo>
                    <a:pt x="1946411" y="45177"/>
                  </a:lnTo>
                  <a:lnTo>
                    <a:pt x="1981199" y="39687"/>
                  </a:lnTo>
                  <a:lnTo>
                    <a:pt x="2071585" y="24129"/>
                  </a:lnTo>
                  <a:lnTo>
                    <a:pt x="2132024" y="14287"/>
                  </a:lnTo>
                  <a:lnTo>
                    <a:pt x="2172195" y="8254"/>
                  </a:lnTo>
                  <a:lnTo>
                    <a:pt x="2201773" y="4127"/>
                  </a:lnTo>
                  <a:lnTo>
                    <a:pt x="2230437" y="0"/>
                  </a:lnTo>
                </a:path>
              </a:pathLst>
            </a:custGeom>
            <a:ln w="1904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2659" y="4140084"/>
              <a:ext cx="2447925" cy="0"/>
            </a:xfrm>
            <a:custGeom>
              <a:avLst/>
              <a:gdLst/>
              <a:ahLst/>
              <a:cxnLst/>
              <a:rect l="l" t="t" r="r" b="b"/>
              <a:pathLst>
                <a:path w="2447925">
                  <a:moveTo>
                    <a:pt x="0" y="0"/>
                  </a:moveTo>
                  <a:lnTo>
                    <a:pt x="2447924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11032" y="5442265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812" y="0"/>
                  </a:lnTo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19044" y="540416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87141" y="5442265"/>
              <a:ext cx="0" cy="478790"/>
            </a:xfrm>
            <a:custGeom>
              <a:avLst/>
              <a:gdLst/>
              <a:ahLst/>
              <a:cxnLst/>
              <a:rect l="l" t="t" r="r" b="b"/>
              <a:pathLst>
                <a:path h="478789">
                  <a:moveTo>
                    <a:pt x="0" y="0"/>
                  </a:moveTo>
                  <a:lnTo>
                    <a:pt x="0" y="478631"/>
                  </a:lnTo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49042" y="58700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717888" y="5828869"/>
            <a:ext cx="104775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82662" y="3525406"/>
            <a:ext cx="331470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33437" y="4009595"/>
            <a:ext cx="114300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88992" y="5286310"/>
            <a:ext cx="221616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r</a:t>
            </a:r>
            <a:r>
              <a:rPr baseline="-20833" dirty="0">
                <a:latin typeface="Times New Roman"/>
                <a:cs typeface="Times New Roman"/>
              </a:rPr>
              <a:t>2</a:t>
            </a:r>
            <a:endParaRPr baseline="-20833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3" y="699022"/>
            <a:ext cx="7439689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-1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12" y="1363230"/>
            <a:ext cx="8617585" cy="4089569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469717" marR="112351" indent="-418936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469083" algn="l"/>
                <a:tab pos="469717" algn="l"/>
              </a:tabLst>
            </a:pPr>
            <a:r>
              <a:rPr sz="2200" dirty="0">
                <a:latin typeface="Verdana"/>
                <a:cs typeface="Verdana"/>
              </a:rPr>
              <a:t>The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inverse-transform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technique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can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used</a:t>
            </a:r>
            <a:r>
              <a:rPr sz="2200" dirty="0">
                <a:latin typeface="Verdana"/>
                <a:cs typeface="Verdana"/>
              </a:rPr>
              <a:t> in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principle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 </a:t>
            </a:r>
            <a:r>
              <a:rPr sz="2200" dirty="0">
                <a:latin typeface="Verdana"/>
                <a:cs typeface="Verdana"/>
              </a:rPr>
              <a:t>any </a:t>
            </a:r>
            <a:r>
              <a:rPr sz="2200" spc="-5" dirty="0">
                <a:latin typeface="Verdana"/>
                <a:cs typeface="Verdana"/>
              </a:rPr>
              <a:t>distribution.</a:t>
            </a:r>
            <a:endParaRPr sz="2200" dirty="0">
              <a:latin typeface="Verdana"/>
              <a:cs typeface="Verdana"/>
            </a:endParaRPr>
          </a:p>
          <a:p>
            <a:pPr marL="469717" indent="-418936">
              <a:spcBef>
                <a:spcPts val="405"/>
              </a:spcBef>
              <a:buClr>
                <a:srgbClr val="003366"/>
              </a:buClr>
              <a:buSzPct val="118181"/>
              <a:buChar char="•"/>
              <a:tabLst>
                <a:tab pos="469083" algn="l"/>
                <a:tab pos="469717" algn="l"/>
              </a:tabLst>
            </a:pPr>
            <a:r>
              <a:rPr sz="2200" spc="-5" dirty="0">
                <a:latin typeface="Verdana"/>
                <a:cs typeface="Verdana"/>
              </a:rPr>
              <a:t>Most useful</a:t>
            </a:r>
            <a:r>
              <a:rPr sz="2200" dirty="0">
                <a:latin typeface="Verdana"/>
                <a:cs typeface="Verdana"/>
              </a:rPr>
              <a:t> when </a:t>
            </a:r>
            <a:r>
              <a:rPr sz="2200" spc="-5" dirty="0">
                <a:latin typeface="Verdana"/>
                <a:cs typeface="Verdana"/>
              </a:rPr>
              <a:t>the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CDF </a:t>
            </a: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Verdana"/>
                <a:cs typeface="Verdana"/>
              </a:rPr>
              <a:t>has an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inverse</a:t>
            </a:r>
            <a:r>
              <a:rPr sz="2200" b="1" spc="15" dirty="0">
                <a:latin typeface="Verdana"/>
                <a:cs typeface="Verdana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baseline="24904" dirty="0">
                <a:latin typeface="Times New Roman"/>
                <a:cs typeface="Times New Roman"/>
              </a:rPr>
              <a:t>-1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</a:p>
          <a:p>
            <a:pPr marL="469717">
              <a:spcBef>
                <a:spcPts val="35"/>
              </a:spcBef>
            </a:pPr>
            <a:r>
              <a:rPr sz="2200" dirty="0">
                <a:latin typeface="Verdana"/>
                <a:cs typeface="Verdana"/>
              </a:rPr>
              <a:t>which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is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easy</a:t>
            </a:r>
            <a:r>
              <a:rPr sz="2200" spc="-21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spc="-21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compute.</a:t>
            </a:r>
            <a:endParaRPr sz="2200" dirty="0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sz="3000" dirty="0">
              <a:latin typeface="Verdana"/>
              <a:cs typeface="Verdana"/>
            </a:endParaRPr>
          </a:p>
          <a:p>
            <a:pPr marL="469717" indent="-418936">
              <a:buClr>
                <a:srgbClr val="003366"/>
              </a:buClr>
              <a:buSzPct val="118181"/>
              <a:buChar char="•"/>
              <a:tabLst>
                <a:tab pos="469083" algn="l"/>
                <a:tab pos="469717" algn="l"/>
              </a:tabLst>
            </a:pPr>
            <a:r>
              <a:rPr sz="2200" spc="-5" dirty="0">
                <a:latin typeface="Verdana"/>
                <a:cs typeface="Verdana"/>
              </a:rPr>
              <a:t>Required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steps</a:t>
            </a:r>
            <a:endParaRPr sz="2200" dirty="0">
              <a:latin typeface="Verdana"/>
              <a:cs typeface="Verdana"/>
            </a:endParaRPr>
          </a:p>
          <a:p>
            <a:pPr marL="888654" lvl="1" indent="-380851">
              <a:spcBef>
                <a:spcPts val="515"/>
              </a:spcBef>
              <a:buClr>
                <a:srgbClr val="003366"/>
              </a:buClr>
              <a:buAutoNum type="arabicPeriod"/>
              <a:tabLst>
                <a:tab pos="888654" algn="l"/>
              </a:tabLst>
            </a:pPr>
            <a:r>
              <a:rPr sz="2100" spc="-5" dirty="0">
                <a:latin typeface="Verdana"/>
                <a:cs typeface="Verdana"/>
              </a:rPr>
              <a:t>Compute the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CDF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of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desired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random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variable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endParaRPr sz="2100" dirty="0">
              <a:latin typeface="Times New Roman"/>
              <a:cs typeface="Times New Roman"/>
            </a:endParaRPr>
          </a:p>
          <a:p>
            <a:pPr marL="888654" lvl="1" indent="-380851">
              <a:spcBef>
                <a:spcPts val="499"/>
              </a:spcBef>
              <a:buClr>
                <a:srgbClr val="003366"/>
              </a:buClr>
              <a:buAutoNum type="arabicPeriod"/>
              <a:tabLst>
                <a:tab pos="888654" algn="l"/>
              </a:tabLst>
            </a:pPr>
            <a:r>
              <a:rPr sz="2100" dirty="0">
                <a:latin typeface="Verdana"/>
                <a:cs typeface="Verdana"/>
              </a:rPr>
              <a:t>Set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19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Verdana"/>
                <a:cs typeface="Verdana"/>
              </a:rPr>
              <a:t>on the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range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of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endParaRPr sz="2100" dirty="0">
              <a:latin typeface="Times New Roman"/>
              <a:cs typeface="Times New Roman"/>
            </a:endParaRPr>
          </a:p>
          <a:p>
            <a:pPr marL="888654" lvl="1" indent="-380851">
              <a:spcBef>
                <a:spcPts val="400"/>
              </a:spcBef>
              <a:buClr>
                <a:srgbClr val="003366"/>
              </a:buClr>
              <a:buAutoNum type="arabicPeriod"/>
              <a:tabLst>
                <a:tab pos="888654" algn="l"/>
              </a:tabLst>
            </a:pPr>
            <a:r>
              <a:rPr sz="2100" spc="-5" dirty="0">
                <a:latin typeface="Verdana"/>
                <a:cs typeface="Verdana"/>
              </a:rPr>
              <a:t>Solve the equation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1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Verdana"/>
                <a:cs typeface="Verdana"/>
              </a:rPr>
              <a:t>for</a:t>
            </a:r>
            <a:r>
              <a:rPr sz="2100" spc="-5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1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-5" dirty="0">
                <a:latin typeface="Verdana"/>
                <a:cs typeface="Verdana"/>
              </a:rPr>
              <a:t> terms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of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endParaRPr sz="2100" dirty="0">
              <a:latin typeface="Times New Roman"/>
              <a:cs typeface="Times New Roman"/>
            </a:endParaRPr>
          </a:p>
          <a:p>
            <a:pPr marL="888654" marR="55859" lvl="1" indent="-380851">
              <a:lnSpc>
                <a:spcPct val="100800"/>
              </a:lnSpc>
              <a:spcBef>
                <a:spcPts val="480"/>
              </a:spcBef>
              <a:buClr>
                <a:srgbClr val="003366"/>
              </a:buClr>
              <a:buAutoNum type="arabicPeriod"/>
              <a:tabLst>
                <a:tab pos="888654" algn="l"/>
              </a:tabLst>
            </a:pPr>
            <a:r>
              <a:rPr sz="2100" spc="-5" dirty="0">
                <a:latin typeface="Verdana"/>
                <a:cs typeface="Verdana"/>
              </a:rPr>
              <a:t>Generate uniform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random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numbers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R</a:t>
            </a:r>
            <a:r>
              <a:rPr sz="1900" spc="7" baseline="-21367" dirty="0">
                <a:latin typeface="Times New Roman"/>
                <a:cs typeface="Times New Roman"/>
              </a:rPr>
              <a:t>1</a:t>
            </a:r>
            <a:r>
              <a:rPr sz="2100" i="1" spc="5" dirty="0">
                <a:latin typeface="Times New Roman"/>
                <a:cs typeface="Times New Roman"/>
              </a:rPr>
              <a:t>,</a:t>
            </a:r>
            <a:r>
              <a:rPr sz="2100" i="1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R</a:t>
            </a:r>
            <a:r>
              <a:rPr sz="1900" spc="7" baseline="-21367" dirty="0">
                <a:latin typeface="Times New Roman"/>
                <a:cs typeface="Times New Roman"/>
              </a:rPr>
              <a:t>2</a:t>
            </a:r>
            <a:r>
              <a:rPr sz="2100" i="1" spc="5" dirty="0">
                <a:latin typeface="Times New Roman"/>
                <a:cs typeface="Times New Roman"/>
              </a:rPr>
              <a:t>, R</a:t>
            </a:r>
            <a:r>
              <a:rPr sz="1900" spc="7" baseline="-21367" dirty="0">
                <a:latin typeface="Times New Roman"/>
                <a:cs typeface="Times New Roman"/>
              </a:rPr>
              <a:t>3</a:t>
            </a:r>
            <a:r>
              <a:rPr sz="2100" i="1" spc="5" dirty="0">
                <a:latin typeface="Times New Roman"/>
                <a:cs typeface="Times New Roman"/>
              </a:rPr>
              <a:t>,</a:t>
            </a:r>
            <a:r>
              <a:rPr sz="2100" i="1" dirty="0">
                <a:latin typeface="Times New Roman"/>
                <a:cs typeface="Times New Roman"/>
              </a:rPr>
              <a:t> ...</a:t>
            </a:r>
            <a:r>
              <a:rPr sz="2100" i="1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Verdana"/>
                <a:cs typeface="Verdana"/>
              </a:rPr>
              <a:t>and</a:t>
            </a:r>
            <a:r>
              <a:rPr sz="2100" spc="-5" dirty="0">
                <a:latin typeface="Verdana"/>
                <a:cs typeface="Verdana"/>
              </a:rPr>
              <a:t> compute </a:t>
            </a:r>
            <a:r>
              <a:rPr sz="2100" spc="-68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 desired random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variate by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1900" i="1" baseline="-21367" dirty="0">
                <a:latin typeface="Times New Roman"/>
                <a:cs typeface="Times New Roman"/>
              </a:rPr>
              <a:t>i</a:t>
            </a:r>
            <a:r>
              <a:rPr sz="1900" i="1" spc="262" baseline="-21367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 </a:t>
            </a:r>
            <a:r>
              <a:rPr sz="2100" i="1" spc="5" dirty="0">
                <a:latin typeface="Times New Roman"/>
                <a:cs typeface="Times New Roman"/>
              </a:rPr>
              <a:t>F</a:t>
            </a:r>
            <a:r>
              <a:rPr sz="1900" spc="7" baseline="25641" dirty="0">
                <a:latin typeface="Times New Roman"/>
                <a:cs typeface="Times New Roman"/>
              </a:rPr>
              <a:t>-1</a:t>
            </a:r>
            <a:r>
              <a:rPr sz="2100" spc="5" dirty="0">
                <a:latin typeface="Times New Roman"/>
                <a:cs typeface="Times New Roman"/>
              </a:rPr>
              <a:t>(</a:t>
            </a:r>
            <a:r>
              <a:rPr sz="2100" i="1" spc="5" dirty="0">
                <a:latin typeface="Times New Roman"/>
                <a:cs typeface="Times New Roman"/>
              </a:rPr>
              <a:t>R</a:t>
            </a:r>
            <a:r>
              <a:rPr sz="1900" i="1" spc="7" baseline="-21367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93" y="425451"/>
            <a:ext cx="8277889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5" dirty="0"/>
              <a:t> </a:t>
            </a:r>
            <a:r>
              <a:rPr spc="-5" dirty="0"/>
              <a:t>Technique:</a:t>
            </a:r>
            <a:r>
              <a:rPr spc="1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11" y="1302272"/>
            <a:ext cx="4340889" cy="2162102"/>
          </a:xfrm>
          <a:prstGeom prst="rect">
            <a:avLst/>
          </a:prstGeom>
        </p:spPr>
        <p:txBody>
          <a:bodyPr vert="horz" wrap="square" lIns="0" tIns="73632" rIns="0" bIns="0" rtlCol="0">
            <a:spAutoFit/>
          </a:bodyPr>
          <a:lstStyle/>
          <a:p>
            <a:pPr marL="380851" indent="-342768">
              <a:spcBef>
                <a:spcPts val="580"/>
              </a:spcBef>
              <a:buClr>
                <a:srgbClr val="003366"/>
              </a:buClr>
              <a:buSzPct val="120000"/>
              <a:buChar char="•"/>
              <a:tabLst>
                <a:tab pos="380217" algn="l"/>
                <a:tab pos="380851" algn="l"/>
              </a:tabLst>
            </a:pPr>
            <a:r>
              <a:rPr sz="2100" spc="-5" dirty="0">
                <a:latin typeface="Verdana"/>
                <a:cs typeface="Verdana"/>
              </a:rPr>
              <a:t>Exponential</a:t>
            </a:r>
            <a:r>
              <a:rPr sz="2100" spc="-21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</a:t>
            </a:r>
            <a:endParaRPr sz="2100" dirty="0">
              <a:latin typeface="Verdana"/>
              <a:cs typeface="Verdana"/>
            </a:endParaRPr>
          </a:p>
          <a:p>
            <a:pPr marL="574451" lvl="1" indent="-180904">
              <a:spcBef>
                <a:spcPts val="43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pc="-5" dirty="0">
                <a:latin typeface="Verdana"/>
                <a:cs typeface="Verdana"/>
              </a:rPr>
              <a:t>PDF</a:t>
            </a:r>
            <a:endParaRPr dirty="0">
              <a:latin typeface="Verdana"/>
              <a:cs typeface="Verdana"/>
            </a:endParaRPr>
          </a:p>
          <a:p>
            <a:pPr marL="1201587">
              <a:spcBef>
                <a:spcPts val="15"/>
              </a:spcBef>
            </a:pPr>
            <a:r>
              <a:rPr sz="2400" i="1" spc="10" dirty="0">
                <a:latin typeface="Times New Roman"/>
                <a:cs typeface="Times New Roman"/>
              </a:rPr>
              <a:t>f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spc="151" dirty="0">
                <a:latin typeface="Times New Roman"/>
                <a:cs typeface="Times New Roman"/>
              </a:rPr>
              <a:t>(</a:t>
            </a:r>
            <a:r>
              <a:rPr sz="2400" i="1" spc="30" dirty="0">
                <a:latin typeface="Times New Roman"/>
                <a:cs typeface="Times New Roman"/>
              </a:rPr>
              <a:t>x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21" dirty="0">
                <a:latin typeface="Symbol"/>
                <a:cs typeface="Symbol"/>
              </a:rPr>
              <a:t></a:t>
            </a:r>
            <a:r>
              <a:rPr sz="2400" spc="-151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Symbol"/>
                <a:cs typeface="Symbol"/>
              </a:rPr>
              <a:t></a:t>
            </a:r>
            <a:r>
              <a:rPr sz="2400" i="1" spc="86" dirty="0">
                <a:latin typeface="Times New Roman"/>
                <a:cs typeface="Times New Roman"/>
              </a:rPr>
              <a:t>e</a:t>
            </a:r>
            <a:r>
              <a:rPr sz="2100" spc="135" baseline="43650" dirty="0">
                <a:latin typeface="Symbol"/>
                <a:cs typeface="Symbol"/>
              </a:rPr>
              <a:t></a:t>
            </a:r>
            <a:r>
              <a:rPr sz="2300" spc="-60" baseline="40740" dirty="0">
                <a:latin typeface="Symbol"/>
                <a:cs typeface="Symbol"/>
              </a:rPr>
              <a:t></a:t>
            </a:r>
            <a:r>
              <a:rPr sz="2100" i="1" spc="30" baseline="43650" dirty="0">
                <a:latin typeface="Times New Roman"/>
                <a:cs typeface="Times New Roman"/>
              </a:rPr>
              <a:t>x</a:t>
            </a:r>
            <a:endParaRPr sz="2100" baseline="43650" dirty="0">
              <a:latin typeface="Times New Roman"/>
              <a:cs typeface="Times New Roman"/>
            </a:endParaRPr>
          </a:p>
          <a:p>
            <a:pPr marL="574451" lvl="1" indent="-180904">
              <a:spcBef>
                <a:spcPts val="2405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pc="-5" dirty="0">
                <a:latin typeface="Verdana"/>
                <a:cs typeface="Verdana"/>
              </a:rPr>
              <a:t>CDF</a:t>
            </a:r>
            <a:endParaRPr dirty="0">
              <a:latin typeface="Verdana"/>
              <a:cs typeface="Verdana"/>
            </a:endParaRPr>
          </a:p>
          <a:p>
            <a:pPr marL="1058133">
              <a:spcBef>
                <a:spcPts val="430"/>
              </a:spcBef>
            </a:pPr>
            <a:r>
              <a:rPr sz="2600" i="1" spc="10" dirty="0">
                <a:latin typeface="Times New Roman"/>
                <a:cs typeface="Times New Roman"/>
              </a:rPr>
              <a:t>F</a:t>
            </a:r>
            <a:r>
              <a:rPr sz="2600" i="1" spc="-409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(</a:t>
            </a:r>
            <a:r>
              <a:rPr sz="2600" i="1" spc="40" dirty="0">
                <a:latin typeface="Times New Roman"/>
                <a:cs typeface="Times New Roman"/>
              </a:rPr>
              <a:t>x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spc="-365" dirty="0">
                <a:latin typeface="Times New Roman"/>
                <a:cs typeface="Times New Roman"/>
              </a:rPr>
              <a:t> </a:t>
            </a:r>
            <a:r>
              <a:rPr sz="2600" spc="180" dirty="0">
                <a:latin typeface="Times New Roman"/>
                <a:cs typeface="Times New Roman"/>
              </a:rPr>
              <a:t>1</a:t>
            </a:r>
            <a:r>
              <a:rPr sz="2600" spc="10" dirty="0">
                <a:latin typeface="Symbol"/>
                <a:cs typeface="Symbol"/>
              </a:rPr>
              <a:t>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i="1" spc="100" dirty="0">
                <a:latin typeface="Times New Roman"/>
                <a:cs typeface="Times New Roman"/>
              </a:rPr>
              <a:t>e</a:t>
            </a:r>
            <a:r>
              <a:rPr sz="2300" spc="135" baseline="44444" dirty="0">
                <a:latin typeface="Symbol"/>
                <a:cs typeface="Symbol"/>
              </a:rPr>
              <a:t></a:t>
            </a:r>
            <a:r>
              <a:rPr sz="2400" spc="-60" baseline="41666" dirty="0">
                <a:latin typeface="Symbol"/>
                <a:cs typeface="Symbol"/>
              </a:rPr>
              <a:t></a:t>
            </a:r>
            <a:r>
              <a:rPr sz="2300" i="1" spc="15" baseline="44444" dirty="0">
                <a:latin typeface="Times New Roman"/>
                <a:cs typeface="Times New Roman"/>
              </a:rPr>
              <a:t>x</a:t>
            </a:r>
            <a:endParaRPr sz="2300" baseline="4444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4623" y="1363230"/>
            <a:ext cx="3305175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1" indent="-342768">
              <a:spcBef>
                <a:spcPts val="100"/>
              </a:spcBef>
              <a:buClr>
                <a:srgbClr val="003366"/>
              </a:buClr>
              <a:buSzPct val="120000"/>
              <a:buChar char="•"/>
              <a:tabLst>
                <a:tab pos="380217" algn="l"/>
                <a:tab pos="380851" algn="l"/>
              </a:tabLst>
            </a:pPr>
            <a:r>
              <a:rPr sz="2100" dirty="0">
                <a:latin typeface="Verdana"/>
                <a:cs typeface="Verdana"/>
              </a:rPr>
              <a:t>To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generate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1900" spc="7" baseline="-21367" dirty="0">
                <a:latin typeface="Times New Roman"/>
                <a:cs typeface="Times New Roman"/>
              </a:rPr>
              <a:t>1</a:t>
            </a:r>
            <a:r>
              <a:rPr sz="2100" i="1" spc="5" dirty="0">
                <a:latin typeface="Times New Roman"/>
                <a:cs typeface="Times New Roman"/>
              </a:rPr>
              <a:t>,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1900" spc="7" baseline="-21367" dirty="0">
                <a:latin typeface="Times New Roman"/>
                <a:cs typeface="Times New Roman"/>
              </a:rPr>
              <a:t>2</a:t>
            </a:r>
            <a:r>
              <a:rPr sz="2100" i="1" spc="5" dirty="0">
                <a:latin typeface="Times New Roman"/>
                <a:cs typeface="Times New Roman"/>
              </a:rPr>
              <a:t>,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1900" spc="7" baseline="-21367" dirty="0"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7700" y="4692650"/>
            <a:ext cx="2952750" cy="444989"/>
          </a:xfrm>
          <a:prstGeom prst="rect">
            <a:avLst/>
          </a:prstGeom>
          <a:noFill/>
        </p:spPr>
        <p:txBody>
          <a:bodyPr vert="horz" wrap="square" lIns="0" tIns="29198" rIns="0" bIns="0" rtlCol="0">
            <a:spAutoFit/>
          </a:bodyPr>
          <a:lstStyle/>
          <a:p>
            <a:pPr marL="905792">
              <a:spcBef>
                <a:spcPts val="229"/>
              </a:spcBef>
              <a:tabLst>
                <a:tab pos="1248560" algn="l"/>
              </a:tabLst>
            </a:pPr>
            <a:r>
              <a:rPr sz="2700" i="1" spc="-5" dirty="0">
                <a:latin typeface="Times New Roman"/>
                <a:cs typeface="Times New Roman"/>
              </a:rPr>
              <a:t>X	</a:t>
            </a:r>
            <a:r>
              <a:rPr sz="2700" spc="-5" dirty="0">
                <a:latin typeface="Symbol"/>
                <a:cs typeface="Symbol"/>
              </a:rPr>
              <a:t>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Times New Roman"/>
                <a:cs typeface="Times New Roman"/>
              </a:rPr>
              <a:t>F</a:t>
            </a:r>
            <a:r>
              <a:rPr sz="2700" i="1" spc="-281" dirty="0">
                <a:latin typeface="Times New Roman"/>
                <a:cs typeface="Times New Roman"/>
              </a:rPr>
              <a:t> </a:t>
            </a:r>
            <a:r>
              <a:rPr sz="2300" spc="-104" baseline="43010" dirty="0">
                <a:latin typeface="Symbol"/>
                <a:cs typeface="Symbol"/>
              </a:rPr>
              <a:t></a:t>
            </a:r>
            <a:r>
              <a:rPr sz="2300" spc="15" baseline="43010" dirty="0">
                <a:latin typeface="Times New Roman"/>
                <a:cs typeface="Times New Roman"/>
              </a:rPr>
              <a:t>1</a:t>
            </a:r>
            <a:r>
              <a:rPr sz="2300" spc="-307" baseline="43010" dirty="0">
                <a:latin typeface="Times New Roman"/>
                <a:cs typeface="Times New Roman"/>
              </a:rPr>
              <a:t> </a:t>
            </a:r>
            <a:r>
              <a:rPr sz="2700" spc="151" dirty="0">
                <a:latin typeface="Times New Roman"/>
                <a:cs typeface="Times New Roman"/>
              </a:rPr>
              <a:t>(</a:t>
            </a:r>
            <a:r>
              <a:rPr sz="2700" i="1" spc="80" dirty="0">
                <a:latin typeface="Times New Roman"/>
                <a:cs typeface="Times New Roman"/>
              </a:rPr>
              <a:t>R</a:t>
            </a:r>
            <a:r>
              <a:rPr sz="2700" spc="-5" dirty="0">
                <a:latin typeface="Times New Roman"/>
                <a:cs typeface="Times New Roman"/>
              </a:rPr>
              <a:t>)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8100" y="3397250"/>
            <a:ext cx="3333750" cy="1454220"/>
          </a:xfrm>
          <a:prstGeom prst="rect">
            <a:avLst/>
          </a:prstGeom>
        </p:spPr>
        <p:txBody>
          <a:bodyPr vert="horz" wrap="square" lIns="0" tIns="63476" rIns="0" bIns="0" rtlCol="0">
            <a:spAutoFit/>
          </a:bodyPr>
          <a:lstStyle/>
          <a:p>
            <a:pPr marL="943876">
              <a:spcBef>
                <a:spcPts val="499"/>
              </a:spcBef>
              <a:tabLst>
                <a:tab pos="1286645" algn="l"/>
              </a:tabLst>
            </a:pPr>
            <a:r>
              <a:rPr sz="4100" i="1" spc="-7" baseline="-34979" dirty="0">
                <a:latin typeface="Times New Roman"/>
                <a:cs typeface="Times New Roman"/>
              </a:rPr>
              <a:t>X	</a:t>
            </a:r>
            <a:r>
              <a:rPr sz="4100" spc="-7" baseline="-34979" dirty="0">
                <a:latin typeface="Symbol"/>
                <a:cs typeface="Symbol"/>
              </a:rPr>
              <a:t></a:t>
            </a:r>
            <a:r>
              <a:rPr sz="4100" spc="165" baseline="-34979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ln(1</a:t>
            </a:r>
            <a:r>
              <a:rPr sz="2700" spc="-15" dirty="0">
                <a:latin typeface="Symbol"/>
                <a:cs typeface="Symbol"/>
              </a:rPr>
              <a:t></a:t>
            </a:r>
            <a:r>
              <a:rPr sz="2700" spc="-151" dirty="0">
                <a:latin typeface="Times New Roman"/>
                <a:cs typeface="Times New Roman"/>
              </a:rPr>
              <a:t> </a:t>
            </a:r>
            <a:r>
              <a:rPr sz="2700" i="1" spc="40" dirty="0">
                <a:latin typeface="Times New Roman"/>
                <a:cs typeface="Times New Roman"/>
              </a:rPr>
              <a:t>R</a:t>
            </a:r>
            <a:r>
              <a:rPr sz="2700" spc="40" dirty="0">
                <a:latin typeface="Times New Roman"/>
                <a:cs typeface="Times New Roman"/>
              </a:rPr>
              <a:t>)</a:t>
            </a:r>
            <a:endParaRPr sz="2700" dirty="0">
              <a:latin typeface="Times New Roman"/>
              <a:cs typeface="Times New Roman"/>
            </a:endParaRPr>
          </a:p>
          <a:p>
            <a:pPr marL="1923302">
              <a:spcBef>
                <a:spcPts val="415"/>
              </a:spcBef>
            </a:pPr>
            <a:r>
              <a:rPr sz="2700" spc="-5" dirty="0">
                <a:latin typeface="Symbol"/>
                <a:cs typeface="Symbol"/>
              </a:rPr>
              <a:t>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900" spc="-86" dirty="0">
                <a:latin typeface="Symbol"/>
                <a:cs typeface="Symbol"/>
              </a:rPr>
              <a:t></a:t>
            </a:r>
            <a:endParaRPr sz="2900" dirty="0">
              <a:latin typeface="Symbol"/>
              <a:cs typeface="Symbol"/>
            </a:endParaRPr>
          </a:p>
          <a:p>
            <a:pPr marL="943876">
              <a:spcBef>
                <a:spcPts val="190"/>
              </a:spcBef>
              <a:tabLst>
                <a:tab pos="1286645" algn="l"/>
              </a:tabLst>
            </a:pPr>
            <a:endParaRPr sz="29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5700" y="3016250"/>
            <a:ext cx="5727700" cy="3847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470987">
              <a:lnSpc>
                <a:spcPts val="3020"/>
              </a:lnSpc>
              <a:tabLst>
                <a:tab pos="1248560" algn="l"/>
              </a:tabLst>
            </a:pPr>
            <a:r>
              <a:rPr sz="2700" spc="-5" dirty="0">
                <a:latin typeface="Symbol"/>
                <a:cs typeface="Symbol"/>
              </a:rPr>
              <a:t>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900" spc="-25" dirty="0">
                <a:latin typeface="Symbol"/>
                <a:cs typeface="Symbol"/>
              </a:rPr>
              <a:t></a:t>
            </a:r>
            <a:r>
              <a:rPr sz="2700" i="1" spc="-25" dirty="0">
                <a:latin typeface="Times New Roman"/>
                <a:cs typeface="Times New Roman"/>
              </a:rPr>
              <a:t>X	</a:t>
            </a:r>
            <a:r>
              <a:rPr sz="2700" spc="-5" dirty="0">
                <a:latin typeface="Symbol"/>
                <a:cs typeface="Symbol"/>
              </a:rPr>
              <a:t></a:t>
            </a:r>
            <a:r>
              <a:rPr sz="2700" spc="-109" dirty="0">
                <a:latin typeface="Times New Roman"/>
                <a:cs typeface="Times New Roman"/>
              </a:rPr>
              <a:t> </a:t>
            </a:r>
            <a:r>
              <a:rPr sz="2700" spc="-15" dirty="0" err="1">
                <a:latin typeface="Times New Roman"/>
                <a:cs typeface="Times New Roman"/>
              </a:rPr>
              <a:t>ln</a:t>
            </a:r>
            <a:r>
              <a:rPr sz="2700" spc="-15" dirty="0">
                <a:latin typeface="Times New Roman"/>
                <a:cs typeface="Times New Roman"/>
              </a:rPr>
              <a:t>(1</a:t>
            </a:r>
            <a:r>
              <a:rPr sz="2700" spc="-15" dirty="0">
                <a:latin typeface="Symbol"/>
                <a:cs typeface="Symbol"/>
              </a:rPr>
              <a:t></a:t>
            </a:r>
            <a:r>
              <a:rPr sz="2700" spc="-151" dirty="0">
                <a:latin typeface="Times New Roman"/>
                <a:cs typeface="Times New Roman"/>
              </a:rPr>
              <a:t> </a:t>
            </a:r>
            <a:r>
              <a:rPr sz="2700" i="1" spc="35">
                <a:latin typeface="Times New Roman"/>
                <a:cs typeface="Times New Roman"/>
              </a:rPr>
              <a:t>R</a:t>
            </a:r>
            <a:r>
              <a:rPr sz="2700" spc="35" smtClean="0">
                <a:latin typeface="Times New Roman"/>
                <a:cs typeface="Times New Roman"/>
              </a:rPr>
              <a:t>)</a:t>
            </a:r>
            <a:r>
              <a:rPr lang="en-US" sz="2700" spc="35" dirty="0" smtClean="0">
                <a:latin typeface="Times New Roman"/>
                <a:cs typeface="Times New Roman"/>
              </a:rPr>
              <a:t>  ; </a:t>
            </a:r>
            <a:r>
              <a:rPr lang="en-US" sz="1400" spc="35" dirty="0" smtClean="0">
                <a:latin typeface="Times New Roman"/>
                <a:cs typeface="Times New Roman"/>
              </a:rPr>
              <a:t>Applying Log on LHS and RHS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1900" y="1949450"/>
            <a:ext cx="3200400" cy="807268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058133">
              <a:spcBef>
                <a:spcPts val="430"/>
              </a:spcBef>
            </a:pPr>
            <a:r>
              <a:rPr lang="en-US" sz="2900" spc="180" dirty="0">
                <a:latin typeface="Times New Roman"/>
                <a:cs typeface="Times New Roman"/>
              </a:rPr>
              <a:t>1</a:t>
            </a:r>
            <a:r>
              <a:rPr lang="en-US" sz="2900" spc="10" dirty="0">
                <a:latin typeface="Symbol"/>
                <a:cs typeface="Symbol"/>
              </a:rPr>
              <a:t></a:t>
            </a:r>
            <a:r>
              <a:rPr lang="en-US" sz="2900" spc="-290" dirty="0">
                <a:latin typeface="Times New Roman"/>
                <a:cs typeface="Times New Roman"/>
              </a:rPr>
              <a:t> </a:t>
            </a:r>
            <a:r>
              <a:rPr lang="en-US" sz="2900" i="1" spc="100" dirty="0">
                <a:latin typeface="Times New Roman"/>
                <a:cs typeface="Times New Roman"/>
              </a:rPr>
              <a:t>e</a:t>
            </a:r>
            <a:r>
              <a:rPr lang="en-US" sz="2900" spc="135" baseline="44444" dirty="0">
                <a:latin typeface="Symbol"/>
                <a:cs typeface="Symbol"/>
              </a:rPr>
              <a:t></a:t>
            </a:r>
            <a:r>
              <a:rPr lang="en-US" sz="2900" spc="-60" baseline="41666" dirty="0">
                <a:latin typeface="Symbol"/>
                <a:cs typeface="Symbol"/>
              </a:rPr>
              <a:t></a:t>
            </a:r>
            <a:r>
              <a:rPr lang="en-US" sz="2900" i="1" spc="15" baseline="44444" dirty="0">
                <a:latin typeface="Times New Roman"/>
                <a:cs typeface="Times New Roman"/>
              </a:rPr>
              <a:t>x</a:t>
            </a:r>
            <a:r>
              <a:rPr lang="en-US" sz="2900" i="1" spc="15" dirty="0">
                <a:latin typeface="Times New Roman"/>
                <a:cs typeface="Times New Roman"/>
              </a:rPr>
              <a:t>=R</a:t>
            </a:r>
          </a:p>
          <a:p>
            <a:pPr marL="1058133">
              <a:spcBef>
                <a:spcPts val="430"/>
              </a:spcBef>
            </a:pPr>
            <a:r>
              <a:rPr lang="en-US" sz="2900" i="1" spc="15" baseline="44444" dirty="0">
                <a:latin typeface="Times New Roman"/>
                <a:cs typeface="Times New Roman"/>
              </a:rPr>
              <a:t> </a:t>
            </a:r>
            <a:endParaRPr lang="en-US" sz="2900" baseline="44444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2224" y="4222318"/>
            <a:ext cx="1913889" cy="289818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indent="-342768">
              <a:spcBef>
                <a:spcPts val="100"/>
              </a:spcBef>
              <a:buFont typeface="Arial MT"/>
              <a:buChar char="•"/>
              <a:tabLst>
                <a:tab pos="354827" algn="l"/>
                <a:tab pos="355462" algn="l"/>
              </a:tabLst>
            </a:pPr>
            <a:r>
              <a:rPr spc="-5" dirty="0">
                <a:latin typeface="Verdana"/>
                <a:cs typeface="Verdana"/>
              </a:rPr>
              <a:t>Simplification</a:t>
            </a:r>
            <a:endParaRPr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1900" y="6140450"/>
            <a:ext cx="4825077" cy="583289"/>
          </a:xfrm>
          <a:prstGeom prst="rect">
            <a:avLst/>
          </a:prstGeom>
        </p:spPr>
        <p:txBody>
          <a:bodyPr vert="horz" wrap="square" lIns="0" tIns="30468" rIns="0" bIns="0" rtlCol="0">
            <a:spAutoFit/>
          </a:bodyPr>
          <a:lstStyle/>
          <a:p>
            <a:pPr marL="291986" marR="5077" indent="-279292">
              <a:lnSpc>
                <a:spcPts val="2070"/>
              </a:lnSpc>
              <a:spcBef>
                <a:spcPts val="239"/>
              </a:spcBef>
              <a:buChar char="•"/>
              <a:tabLst>
                <a:tab pos="297699" algn="l"/>
                <a:tab pos="298335" algn="l"/>
              </a:tabLst>
            </a:pPr>
            <a:r>
              <a:rPr sz="2400" b="1" dirty="0">
                <a:cs typeface="Arial MT"/>
              </a:rPr>
              <a:t>Since</a:t>
            </a:r>
            <a:r>
              <a:rPr sz="2400" b="1" spc="-21" dirty="0">
                <a:cs typeface="Arial MT"/>
              </a:rPr>
              <a:t> </a:t>
            </a:r>
            <a:r>
              <a:rPr sz="2400" b="1" i="1" dirty="0">
                <a:cs typeface="Times New Roman"/>
              </a:rPr>
              <a:t>R</a:t>
            </a:r>
            <a:r>
              <a:rPr sz="2400" b="1" i="1" spc="40" dirty="0">
                <a:cs typeface="Times New Roman"/>
              </a:rPr>
              <a:t> </a:t>
            </a:r>
            <a:r>
              <a:rPr sz="2400" b="1" spc="-5" dirty="0">
                <a:cs typeface="Arial MT"/>
              </a:rPr>
              <a:t>and</a:t>
            </a:r>
            <a:r>
              <a:rPr sz="2400" b="1" spc="-10" dirty="0">
                <a:cs typeface="Arial MT"/>
              </a:rPr>
              <a:t> </a:t>
            </a:r>
            <a:r>
              <a:rPr sz="2400" b="1" dirty="0">
                <a:cs typeface="Times New Roman"/>
              </a:rPr>
              <a:t>(1-</a:t>
            </a:r>
            <a:r>
              <a:rPr sz="2400" b="1" i="1" dirty="0">
                <a:cs typeface="Times New Roman"/>
              </a:rPr>
              <a:t>R</a:t>
            </a:r>
            <a:r>
              <a:rPr sz="2400" b="1" dirty="0">
                <a:cs typeface="Times New Roman"/>
              </a:rPr>
              <a:t>)</a:t>
            </a:r>
            <a:r>
              <a:rPr sz="2400" b="1" spc="40" dirty="0">
                <a:cs typeface="Times New Roman"/>
              </a:rPr>
              <a:t> </a:t>
            </a:r>
            <a:r>
              <a:rPr sz="2400" b="1" dirty="0">
                <a:cs typeface="Arial MT"/>
              </a:rPr>
              <a:t>are</a:t>
            </a:r>
            <a:r>
              <a:rPr sz="2400" b="1" spc="-10" dirty="0">
                <a:cs typeface="Arial MT"/>
              </a:rPr>
              <a:t> </a:t>
            </a:r>
            <a:r>
              <a:rPr sz="2400" b="1" spc="-5" dirty="0">
                <a:cs typeface="Arial MT"/>
              </a:rPr>
              <a:t>uniformly </a:t>
            </a:r>
            <a:r>
              <a:rPr sz="2400" b="1" spc="-484" dirty="0">
                <a:cs typeface="Arial MT"/>
              </a:rPr>
              <a:t> </a:t>
            </a:r>
            <a:r>
              <a:rPr sz="2400" b="1" spc="-5" dirty="0">
                <a:cs typeface="Arial MT"/>
              </a:rPr>
              <a:t>distributed </a:t>
            </a:r>
            <a:r>
              <a:rPr sz="2400" b="1" dirty="0">
                <a:cs typeface="Arial MT"/>
              </a:rPr>
              <a:t>on </a:t>
            </a:r>
            <a:r>
              <a:rPr sz="2400" b="1" spc="-5" dirty="0">
                <a:cs typeface="Arial MT"/>
              </a:rPr>
              <a:t>[0,1]</a:t>
            </a:r>
            <a:endParaRPr sz="2400" b="1"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9622" y="4768852"/>
            <a:ext cx="909705" cy="918187"/>
          </a:xfrm>
          <a:prstGeom prst="rect">
            <a:avLst/>
          </a:prstGeom>
        </p:spPr>
        <p:txBody>
          <a:bodyPr vert="horz" wrap="square" lIns="0" tIns="66014" rIns="0" bIns="0" rtlCol="0">
            <a:spAutoFit/>
          </a:bodyPr>
          <a:lstStyle/>
          <a:p>
            <a:pPr algn="ctr">
              <a:spcBef>
                <a:spcPts val="520"/>
              </a:spcBef>
            </a:pPr>
            <a:r>
              <a:rPr sz="25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ln(</a:t>
            </a:r>
            <a:r>
              <a:rPr sz="2500" i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5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  <a:p>
            <a:pPr marR="12061" algn="ctr">
              <a:spcBef>
                <a:spcPts val="434"/>
              </a:spcBef>
            </a:pPr>
            <a:r>
              <a:rPr sz="2700" spc="-65" dirty="0">
                <a:latin typeface="Symbol"/>
                <a:cs typeface="Symbol"/>
              </a:rPr>
              <a:t></a:t>
            </a:r>
            <a:endParaRPr sz="2700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8377" y="4871238"/>
            <a:ext cx="782955" cy="402032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2500" i="1" spc="15" dirty="0">
                <a:latin typeface="Times New Roman"/>
                <a:cs typeface="Times New Roman"/>
              </a:rPr>
              <a:t>X</a:t>
            </a:r>
            <a:r>
              <a:rPr sz="2500" i="1" spc="2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</a:t>
            </a:r>
            <a:endParaRPr sz="2500" dirty="0">
              <a:latin typeface="Symbol"/>
              <a:cs typeface="Symbo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29326" y="4006850"/>
            <a:ext cx="2226974" cy="1060139"/>
            <a:chOff x="3665508" y="3828936"/>
            <a:chExt cx="3311702" cy="1238044"/>
          </a:xfrm>
        </p:grpSpPr>
        <p:sp>
          <p:nvSpPr>
            <p:cNvPr id="17" name="object 17"/>
            <p:cNvSpPr/>
            <p:nvPr/>
          </p:nvSpPr>
          <p:spPr>
            <a:xfrm>
              <a:off x="3701245" y="3828936"/>
              <a:ext cx="3275965" cy="1210945"/>
            </a:xfrm>
            <a:custGeom>
              <a:avLst/>
              <a:gdLst/>
              <a:ahLst/>
              <a:cxnLst/>
              <a:rect l="l" t="t" r="r" b="b"/>
              <a:pathLst>
                <a:path w="3275965" h="1210945">
                  <a:moveTo>
                    <a:pt x="0" y="1210753"/>
                  </a:moveTo>
                  <a:lnTo>
                    <a:pt x="3275787" y="0"/>
                  </a:lnTo>
                </a:path>
              </a:pathLst>
            </a:custGeom>
            <a:ln w="380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65508" y="4959666"/>
              <a:ext cx="127635" cy="107314"/>
            </a:xfrm>
            <a:custGeom>
              <a:avLst/>
              <a:gdLst/>
              <a:ahLst/>
              <a:cxnLst/>
              <a:rect l="l" t="t" r="r" b="b"/>
              <a:pathLst>
                <a:path w="127635" h="107314">
                  <a:moveTo>
                    <a:pt x="87397" y="0"/>
                  </a:moveTo>
                  <a:lnTo>
                    <a:pt x="0" y="93231"/>
                  </a:lnTo>
                  <a:lnTo>
                    <a:pt x="127024" y="107210"/>
                  </a:lnTo>
                  <a:lnTo>
                    <a:pt x="87397" y="0"/>
                  </a:lnTo>
                  <a:close/>
                </a:path>
              </a:pathLst>
            </a:custGeom>
            <a:solidFill>
              <a:srgbClr val="CE1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6870700" y="4006850"/>
            <a:ext cx="124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18100" y="240665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spc="100" dirty="0" smtClean="0">
                <a:latin typeface="Times New Roman"/>
                <a:cs typeface="Times New Roman"/>
              </a:rPr>
              <a:t>         e</a:t>
            </a:r>
            <a:r>
              <a:rPr lang="en-US" sz="2800" spc="135" baseline="44444" dirty="0" smtClean="0">
                <a:latin typeface="Symbol"/>
                <a:cs typeface="Symbol"/>
              </a:rPr>
              <a:t></a:t>
            </a:r>
            <a:r>
              <a:rPr lang="en-US" sz="2800" spc="-60" baseline="41666" dirty="0" smtClean="0">
                <a:latin typeface="Symbol"/>
                <a:cs typeface="Symbol"/>
              </a:rPr>
              <a:t></a:t>
            </a:r>
            <a:r>
              <a:rPr lang="en-US" sz="2800" i="1" spc="15" baseline="44444" dirty="0" smtClean="0">
                <a:latin typeface="Times New Roman"/>
                <a:cs typeface="Times New Roman"/>
              </a:rPr>
              <a:t>x </a:t>
            </a:r>
            <a:r>
              <a:rPr lang="en-US" sz="2800" i="1" spc="15" dirty="0" smtClean="0">
                <a:latin typeface="Times New Roman"/>
                <a:cs typeface="Times New Roman"/>
              </a:rPr>
              <a:t>= 1-R</a:t>
            </a:r>
            <a:endParaRPr lang="en-US" sz="2800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3" y="699022"/>
            <a:ext cx="8125489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5" dirty="0"/>
              <a:t> </a:t>
            </a:r>
            <a:r>
              <a:rPr spc="-5" dirty="0"/>
              <a:t>Technique:</a:t>
            </a:r>
            <a:r>
              <a:rPr spc="10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658" y="1641135"/>
            <a:ext cx="6433806" cy="4783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F7E05F0F230141BF3D73FC6DCA9766" ma:contentTypeVersion="4" ma:contentTypeDescription="Create a new document." ma:contentTypeScope="" ma:versionID="893340b3dc76272c0f6db5d6eac793b1">
  <xsd:schema xmlns:xsd="http://www.w3.org/2001/XMLSchema" xmlns:xs="http://www.w3.org/2001/XMLSchema" xmlns:p="http://schemas.microsoft.com/office/2006/metadata/properties" xmlns:ns2="fca83e87-a2ae-48e4-97a7-59b6501c6c0a" targetNamespace="http://schemas.microsoft.com/office/2006/metadata/properties" ma:root="true" ma:fieldsID="bcc5be3e717aef857598886c03450ae2" ns2:_="">
    <xsd:import namespace="fca83e87-a2ae-48e4-97a7-59b6501c6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83e87-a2ae-48e4-97a7-59b6501c6c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37227-5604-4F24-B2E9-12EABD16903D}"/>
</file>

<file path=customXml/itemProps2.xml><?xml version="1.0" encoding="utf-8"?>
<ds:datastoreItem xmlns:ds="http://schemas.openxmlformats.org/officeDocument/2006/customXml" ds:itemID="{DC6605F7-B5F0-4DB3-A676-9FFB47616754}"/>
</file>

<file path=customXml/itemProps3.xml><?xml version="1.0" encoding="utf-8"?>
<ds:datastoreItem xmlns:ds="http://schemas.openxmlformats.org/officeDocument/2006/customXml" ds:itemID="{4498119C-278D-46BE-990F-96F51BFC747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2327</Words>
  <Application>Microsoft Office PowerPoint</Application>
  <PresentationFormat>Custom</PresentationFormat>
  <Paragraphs>601</Paragraphs>
  <Slides>38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Office Theme</vt:lpstr>
      <vt:lpstr>Pixel</vt:lpstr>
      <vt:lpstr>1_Pixel</vt:lpstr>
      <vt:lpstr>2_Pixel</vt:lpstr>
      <vt:lpstr>Equation</vt:lpstr>
      <vt:lpstr>Chapter 8  Random-Variate Generation</vt:lpstr>
      <vt:lpstr>Contents</vt:lpstr>
      <vt:lpstr>Purpose &amp; Overview</vt:lpstr>
      <vt:lpstr>Preparation</vt:lpstr>
      <vt:lpstr>Inverse-transform Technique</vt:lpstr>
      <vt:lpstr>Inverse-transform Technique</vt:lpstr>
      <vt:lpstr>Inverse-transform Technique</vt:lpstr>
      <vt:lpstr>Inverse-transform Technique: Example</vt:lpstr>
      <vt:lpstr>Inverse-transform Technique: Example</vt:lpstr>
      <vt:lpstr>Inverse-transform Technique: Example</vt:lpstr>
      <vt:lpstr>Inverse-transform Technique: Example</vt:lpstr>
      <vt:lpstr>Inverse-transform Technique</vt:lpstr>
      <vt:lpstr>Inverse-transform Technique:  Other Distributions</vt:lpstr>
      <vt:lpstr>Other Distributions continued   [Inverse-transform]</vt:lpstr>
      <vt:lpstr>Inverse-transform Technique:  Uniform Distribution</vt:lpstr>
      <vt:lpstr>Slide 16</vt:lpstr>
      <vt:lpstr>Inverse-transform Technique:  Triangular Distribution</vt:lpstr>
      <vt:lpstr>Inverse-transform Technique:  Empirical Continuous Distributions</vt:lpstr>
      <vt:lpstr>Empirical Continuous Dist’n  [Inverse-transform]</vt:lpstr>
      <vt:lpstr>Inverse-transform Technique:  Empirical Continuous Distributions</vt:lpstr>
      <vt:lpstr>Example 8.2 </vt:lpstr>
      <vt:lpstr>Inverse-transform Technique:  Empirical Continuous Distributions</vt:lpstr>
      <vt:lpstr>Graph Drawing steps – Identify Points (xi,yi) on graphs </vt:lpstr>
      <vt:lpstr>Slide 24</vt:lpstr>
      <vt:lpstr>Inverse-transform Technique:  Empirical Continuous Distributions</vt:lpstr>
      <vt:lpstr>Inverse-transform Technique:  Empirical Continuous Distributions</vt:lpstr>
      <vt:lpstr>Inverse-transform Technique:  Empirical Continuous Distributions</vt:lpstr>
      <vt:lpstr>Inverse-transform Technique:  Continuous Distributions</vt:lpstr>
      <vt:lpstr>Inverse-transform Technique:  Discrete Distribution</vt:lpstr>
      <vt:lpstr>Inverse-transform Technique:  Discrete Distribution</vt:lpstr>
      <vt:lpstr>Inverse-transform Technique:  Discrete Distribution</vt:lpstr>
      <vt:lpstr>Acceptance-Rejection Technique</vt:lpstr>
      <vt:lpstr>Acceptance-Rejection Technique</vt:lpstr>
      <vt:lpstr>Acceptance-Rejection Technique:  Poisson Distribution</vt:lpstr>
      <vt:lpstr>Slide 35</vt:lpstr>
      <vt:lpstr>Acceptance-Rejection Technique:  Poisson Distribution</vt:lpstr>
      <vt:lpstr>Acceptance-Rejection Technique:  Poisson Distribution</vt:lpstr>
      <vt:lpstr>Acceptance-Rejection Technique:  Poisson Distribution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Dr. Rekha B V</dc:creator>
  <cp:lastModifiedBy>system administrator</cp:lastModifiedBy>
  <cp:revision>34</cp:revision>
  <dcterms:created xsi:type="dcterms:W3CDTF">2021-06-14T00:03:37Z</dcterms:created>
  <dcterms:modified xsi:type="dcterms:W3CDTF">2021-06-16T04:15:51Z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0x010100B5F7E05F0F230141BF3D73FC6DCA9766</vt:lpwstr>
  </property>
</Properties>
</file>