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1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2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3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2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3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1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Norsk folketr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328AF"/>
                </a:solidFill>
              </a:defRPr>
            </a:lvl1pPr>
          </a:lstStyle>
          <a:p>
            <a:pPr/>
            <a:r>
              <a:t>Norsk folketro</a:t>
            </a:r>
          </a:p>
        </p:txBody>
      </p:sp>
      <p:sp>
        <p:nvSpPr>
          <p:cNvPr id="166" name="Davor Tvori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Davor Tvorić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ine"/>
          <p:cNvSpPr/>
          <p:nvPr/>
        </p:nvSpPr>
        <p:spPr>
          <a:xfrm flipV="1">
            <a:off x="1784399" y="3059053"/>
            <a:ext cx="1" cy="77932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9" name="Ikke aksepterte i religion eller vitenskap…"/>
          <p:cNvSpPr txBox="1"/>
          <p:nvPr>
            <p:ph type="body" idx="4294967295"/>
          </p:nvPr>
        </p:nvSpPr>
        <p:spPr>
          <a:xfrm>
            <a:off x="1970747" y="3089251"/>
            <a:ext cx="9874598" cy="628428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200"/>
              </a:spcBef>
              <a:buClrTx/>
              <a:buSzTx/>
              <a:buFontTx/>
              <a:buNone/>
              <a:defRPr sz="3600"/>
            </a:pPr>
            <a:r>
              <a:t>Ikke aksepterte i religion eller vitenskap</a:t>
            </a:r>
          </a:p>
          <a:p>
            <a:pPr marL="0" indent="0">
              <a:spcBef>
                <a:spcPts val="4200"/>
              </a:spcBef>
              <a:buClrTx/>
              <a:buSzTx/>
              <a:buFontTx/>
              <a:buNone/>
              <a:defRPr sz="3600"/>
            </a:pPr>
            <a:r>
              <a:t>Kan manifestere seg i opplevelser, skikker…</a:t>
            </a:r>
          </a:p>
          <a:p>
            <a:pPr marL="0" indent="0">
              <a:spcBef>
                <a:spcPts val="4200"/>
              </a:spcBef>
              <a:buClrTx/>
              <a:buSzTx/>
              <a:buFontTx/>
              <a:buNone/>
              <a:defRPr sz="3600"/>
            </a:pPr>
            <a:r>
              <a:t>Forteller om arbeid, sykdom, livet etter døden…</a:t>
            </a:r>
          </a:p>
        </p:txBody>
      </p:sp>
      <p:sp>
        <p:nvSpPr>
          <p:cNvPr id="170" name="Hva er folketro?"/>
          <p:cNvSpPr txBox="1"/>
          <p:nvPr>
            <p:ph type="title" idx="4294967295"/>
          </p:nvPr>
        </p:nvSpPr>
        <p:spPr>
          <a:xfrm>
            <a:off x="14285" y="344111"/>
            <a:ext cx="12976230" cy="183102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0"/>
              </a:spcBef>
              <a:defRPr sz="13600">
                <a:solidFill>
                  <a:srgbClr val="7328AF"/>
                </a:solidFill>
              </a:defRPr>
            </a:lvl1pPr>
          </a:lstStyle>
          <a:p>
            <a:pPr/>
            <a:r>
              <a:t>Hva er folketro?</a:t>
            </a:r>
          </a:p>
        </p:txBody>
      </p:sp>
      <p:sp>
        <p:nvSpPr>
          <p:cNvPr id="171" name="Line"/>
          <p:cNvSpPr/>
          <p:nvPr/>
        </p:nvSpPr>
        <p:spPr>
          <a:xfrm flipV="1">
            <a:off x="1784399" y="5408553"/>
            <a:ext cx="1" cy="124264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2" name="Line"/>
          <p:cNvSpPr/>
          <p:nvPr/>
        </p:nvSpPr>
        <p:spPr>
          <a:xfrm flipV="1">
            <a:off x="1784399" y="4214753"/>
            <a:ext cx="1" cy="77932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d6c5201643bad32fd789fb61da4fd993.jpg" descr="d6c5201643bad32fd789fb61da4fd993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739" t="0" r="8739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5" name="Nissen"/>
          <p:cNvSpPr txBox="1"/>
          <p:nvPr>
            <p:ph type="title"/>
          </p:nvPr>
        </p:nvSpPr>
        <p:spPr>
          <a:xfrm>
            <a:off x="5523646" y="268542"/>
            <a:ext cx="7493200" cy="1831020"/>
          </a:xfrm>
          <a:prstGeom prst="rect">
            <a:avLst/>
          </a:prstGeom>
        </p:spPr>
        <p:txBody>
          <a:bodyPr/>
          <a:lstStyle>
            <a:lvl1pPr algn="ctr" defTabSz="467359">
              <a:defRPr sz="13600">
                <a:solidFill>
                  <a:srgbClr val="7328AF"/>
                </a:solidFill>
              </a:defRPr>
            </a:lvl1pPr>
          </a:lstStyle>
          <a:p>
            <a:pPr/>
            <a:r>
              <a:t>Nissen</a:t>
            </a:r>
          </a:p>
        </p:txBody>
      </p:sp>
      <p:sp>
        <p:nvSpPr>
          <p:cNvPr id="176" name="Passet på dyr…"/>
          <p:cNvSpPr txBox="1"/>
          <p:nvPr>
            <p:ph type="body" sz="half" idx="1"/>
          </p:nvPr>
        </p:nvSpPr>
        <p:spPr>
          <a:xfrm>
            <a:off x="5917445" y="2057400"/>
            <a:ext cx="6705601" cy="6604596"/>
          </a:xfrm>
          <a:prstGeom prst="rect">
            <a:avLst/>
          </a:prstGeom>
        </p:spPr>
        <p:txBody>
          <a:bodyPr anchor="t"/>
          <a:lstStyle/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Passet på dyr</a:t>
            </a:r>
          </a:p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Nyttig på gården</a:t>
            </a:r>
          </a:p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Kunne skade folk og dyr</a:t>
            </a:r>
          </a:p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Du måtte gi ham god mat og drikke på julekvelden</a:t>
            </a:r>
          </a:p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Bodde på låven eller fjøset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tandard_fanden.jpg" descr="standard_fanden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3122" t="7516" r="779" b="338"/>
          <a:stretch>
            <a:fillRect/>
          </a:stretch>
        </p:blipFill>
        <p:spPr>
          <a:xfrm>
            <a:off x="7483774" y="-1"/>
            <a:ext cx="5486401" cy="9753601"/>
          </a:xfrm>
          <a:prstGeom prst="rect">
            <a:avLst/>
          </a:prstGeom>
        </p:spPr>
      </p:pic>
      <p:sp>
        <p:nvSpPr>
          <p:cNvPr id="179" name="Fanden"/>
          <p:cNvSpPr txBox="1"/>
          <p:nvPr>
            <p:ph type="title"/>
          </p:nvPr>
        </p:nvSpPr>
        <p:spPr>
          <a:xfrm>
            <a:off x="-60694" y="256547"/>
            <a:ext cx="7493200" cy="1831019"/>
          </a:xfrm>
          <a:prstGeom prst="rect">
            <a:avLst/>
          </a:prstGeom>
        </p:spPr>
        <p:txBody>
          <a:bodyPr/>
          <a:lstStyle>
            <a:lvl1pPr algn="ctr" defTabSz="467359">
              <a:defRPr sz="13600">
                <a:solidFill>
                  <a:srgbClr val="7328AF"/>
                </a:solidFill>
              </a:defRPr>
            </a:lvl1pPr>
          </a:lstStyle>
          <a:p>
            <a:pPr/>
            <a:r>
              <a:t>Fanden</a:t>
            </a:r>
          </a:p>
        </p:txBody>
      </p:sp>
      <p:sp>
        <p:nvSpPr>
          <p:cNvPr id="180" name="Personifikasjon av Djevelen…"/>
          <p:cNvSpPr txBox="1"/>
          <p:nvPr>
            <p:ph type="body" sz="half" idx="1"/>
          </p:nvPr>
        </p:nvSpPr>
        <p:spPr>
          <a:xfrm>
            <a:off x="333106" y="2045404"/>
            <a:ext cx="6705601" cy="6604597"/>
          </a:xfrm>
          <a:prstGeom prst="rect">
            <a:avLst/>
          </a:prstGeom>
        </p:spPr>
        <p:txBody>
          <a:bodyPr anchor="t"/>
          <a:lstStyle/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Personifikasjon av Djevelen</a:t>
            </a:r>
          </a:p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Lurte folk</a:t>
            </a:r>
          </a:p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Eufemismer av Djevelens rett navn</a:t>
            </a:r>
          </a:p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Vanlig i banning i Norge og Sverige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1200px-Th._Kittelsen_Askeladdens_eventyr.jpg" descr="1200px-Th._Kittelsen_Askeladdens_eventyr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3068" t="0" r="51024" b="0"/>
          <a:stretch>
            <a:fillRect/>
          </a:stretch>
        </p:blipFill>
        <p:spPr>
          <a:xfrm>
            <a:off x="-55960" y="-99418"/>
            <a:ext cx="5598281" cy="9952498"/>
          </a:xfrm>
          <a:prstGeom prst="rect">
            <a:avLst/>
          </a:prstGeom>
        </p:spPr>
      </p:pic>
      <p:sp>
        <p:nvSpPr>
          <p:cNvPr id="183" name="Askeladden"/>
          <p:cNvSpPr txBox="1"/>
          <p:nvPr>
            <p:ph type="title"/>
          </p:nvPr>
        </p:nvSpPr>
        <p:spPr>
          <a:xfrm>
            <a:off x="5523646" y="268542"/>
            <a:ext cx="7493200" cy="1831020"/>
          </a:xfrm>
          <a:prstGeom prst="rect">
            <a:avLst/>
          </a:prstGeom>
        </p:spPr>
        <p:txBody>
          <a:bodyPr/>
          <a:lstStyle>
            <a:lvl1pPr algn="ctr" defTabSz="467359">
              <a:defRPr sz="13600">
                <a:solidFill>
                  <a:srgbClr val="7328AF"/>
                </a:solidFill>
              </a:defRPr>
            </a:lvl1pPr>
          </a:lstStyle>
          <a:p>
            <a:pPr/>
            <a:r>
              <a:t>Askeladden</a:t>
            </a:r>
          </a:p>
        </p:txBody>
      </p:sp>
      <p:sp>
        <p:nvSpPr>
          <p:cNvPr id="184" name="Beskrevet som idealskikkelse…"/>
          <p:cNvSpPr txBox="1"/>
          <p:nvPr>
            <p:ph type="body" sz="half" idx="1"/>
          </p:nvPr>
        </p:nvSpPr>
        <p:spPr>
          <a:xfrm>
            <a:off x="5917445" y="2057400"/>
            <a:ext cx="6705601" cy="7131689"/>
          </a:xfrm>
          <a:prstGeom prst="rect">
            <a:avLst/>
          </a:prstGeom>
        </p:spPr>
        <p:txBody>
          <a:bodyPr anchor="t"/>
          <a:lstStyle/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Beskrevet som idealskikkelse</a:t>
            </a:r>
          </a:p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Ingen forventer noen av ham</a:t>
            </a:r>
          </a:p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På slutt vinner han kongens dattera</a:t>
            </a:r>
          </a:p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Representer vanlig folk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Theodor_Kittelsen_-_Sjøtrollet,_1887_(The_Sea_Troll).jpg" descr="Theodor_Kittelsen_-_Sjøtrollet,_1887_(The_Sea_Troll)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8696" t="0" r="12704" b="0"/>
          <a:stretch>
            <a:fillRect/>
          </a:stretch>
        </p:blipFill>
        <p:spPr>
          <a:xfrm>
            <a:off x="7483774" y="0"/>
            <a:ext cx="5486401" cy="9753600"/>
          </a:xfrm>
          <a:prstGeom prst="rect">
            <a:avLst/>
          </a:prstGeom>
        </p:spPr>
      </p:pic>
      <p:sp>
        <p:nvSpPr>
          <p:cNvPr id="187" name="Draugen"/>
          <p:cNvSpPr txBox="1"/>
          <p:nvPr>
            <p:ph type="title"/>
          </p:nvPr>
        </p:nvSpPr>
        <p:spPr>
          <a:xfrm>
            <a:off x="-60694" y="256547"/>
            <a:ext cx="7493200" cy="1831019"/>
          </a:xfrm>
          <a:prstGeom prst="rect">
            <a:avLst/>
          </a:prstGeom>
        </p:spPr>
        <p:txBody>
          <a:bodyPr/>
          <a:lstStyle>
            <a:lvl1pPr algn="ctr" defTabSz="467359">
              <a:defRPr sz="13600">
                <a:solidFill>
                  <a:srgbClr val="7328AF"/>
                </a:solidFill>
              </a:defRPr>
            </a:lvl1pPr>
          </a:lstStyle>
          <a:p>
            <a:pPr/>
            <a:r>
              <a:t>Draugen</a:t>
            </a:r>
          </a:p>
        </p:txBody>
      </p:sp>
      <p:sp>
        <p:nvSpPr>
          <p:cNvPr id="188" name="En avdød…"/>
          <p:cNvSpPr txBox="1"/>
          <p:nvPr>
            <p:ph type="body" sz="half" idx="1"/>
          </p:nvPr>
        </p:nvSpPr>
        <p:spPr>
          <a:xfrm>
            <a:off x="333106" y="2045404"/>
            <a:ext cx="6705601" cy="6604597"/>
          </a:xfrm>
          <a:prstGeom prst="rect">
            <a:avLst/>
          </a:prstGeom>
        </p:spPr>
        <p:txBody>
          <a:bodyPr anchor="t"/>
          <a:lstStyle/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En avdød</a:t>
            </a:r>
          </a:p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Bodde i haugen</a:t>
            </a:r>
          </a:p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Hjemsøkte de levende</a:t>
            </a:r>
          </a:p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Varslet død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doc_11933_2.jpg" descr="doc_11933_2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5817" t="0" r="15817" b="0"/>
          <a:stretch>
            <a:fillRect/>
          </a:stretch>
        </p:blipFill>
        <p:spPr>
          <a:xfrm>
            <a:off x="-55960" y="-99418"/>
            <a:ext cx="5598280" cy="9952498"/>
          </a:xfrm>
          <a:prstGeom prst="rect">
            <a:avLst/>
          </a:prstGeom>
        </p:spPr>
      </p:pic>
      <p:sp>
        <p:nvSpPr>
          <p:cNvPr id="191" name="Deildegast"/>
          <p:cNvSpPr txBox="1"/>
          <p:nvPr>
            <p:ph type="title"/>
          </p:nvPr>
        </p:nvSpPr>
        <p:spPr>
          <a:xfrm>
            <a:off x="5523646" y="268542"/>
            <a:ext cx="7493200" cy="1831020"/>
          </a:xfrm>
          <a:prstGeom prst="rect">
            <a:avLst/>
          </a:prstGeom>
        </p:spPr>
        <p:txBody>
          <a:bodyPr/>
          <a:lstStyle>
            <a:lvl1pPr algn="ctr" defTabSz="467359">
              <a:defRPr sz="13600">
                <a:solidFill>
                  <a:srgbClr val="7328AF"/>
                </a:solidFill>
              </a:defRPr>
            </a:lvl1pPr>
          </a:lstStyle>
          <a:p>
            <a:pPr/>
            <a:r>
              <a:t>Deildegast</a:t>
            </a:r>
          </a:p>
        </p:txBody>
      </p:sp>
      <p:sp>
        <p:nvSpPr>
          <p:cNvPr id="192" name="Et gjenferd…"/>
          <p:cNvSpPr txBox="1"/>
          <p:nvPr>
            <p:ph type="body" sz="half" idx="1"/>
          </p:nvPr>
        </p:nvSpPr>
        <p:spPr>
          <a:xfrm>
            <a:off x="5917445" y="2057400"/>
            <a:ext cx="6705601" cy="7131689"/>
          </a:xfrm>
          <a:prstGeom prst="rect">
            <a:avLst/>
          </a:prstGeom>
        </p:spPr>
        <p:txBody>
          <a:bodyPr anchor="t"/>
          <a:lstStyle/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Et gjenferd</a:t>
            </a:r>
          </a:p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 levende hadde flyttet merkesteiner</a:t>
            </a:r>
          </a:p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Etter døden må prøve å bære steinene på plass igjen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Theodor_Kittelsen_-_Nøkken,_1887-92_(The_Water_Sprite).jpg" descr="Theodor_Kittelsen_-_Nøkken,_1887-92_(The_Water_Sprite)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146" t="0" r="32009" b="0"/>
          <a:stretch>
            <a:fillRect/>
          </a:stretch>
        </p:blipFill>
        <p:spPr>
          <a:xfrm>
            <a:off x="7483774" y="0"/>
            <a:ext cx="5486401" cy="9753600"/>
          </a:xfrm>
          <a:prstGeom prst="rect">
            <a:avLst/>
          </a:prstGeom>
        </p:spPr>
      </p:pic>
      <p:sp>
        <p:nvSpPr>
          <p:cNvPr id="195" name="Nøkken"/>
          <p:cNvSpPr txBox="1"/>
          <p:nvPr>
            <p:ph type="title"/>
          </p:nvPr>
        </p:nvSpPr>
        <p:spPr>
          <a:xfrm>
            <a:off x="-60694" y="256547"/>
            <a:ext cx="7493200" cy="1831019"/>
          </a:xfrm>
          <a:prstGeom prst="rect">
            <a:avLst/>
          </a:prstGeom>
        </p:spPr>
        <p:txBody>
          <a:bodyPr/>
          <a:lstStyle>
            <a:lvl1pPr algn="ctr" defTabSz="467359">
              <a:defRPr sz="13600">
                <a:solidFill>
                  <a:srgbClr val="7328AF"/>
                </a:solidFill>
              </a:defRPr>
            </a:lvl1pPr>
          </a:lstStyle>
          <a:p>
            <a:pPr/>
            <a:r>
              <a:t>Nøkken</a:t>
            </a:r>
          </a:p>
        </p:txBody>
      </p:sp>
      <p:sp>
        <p:nvSpPr>
          <p:cNvPr id="196" name="Kunne ta forskjellige skikkelse…"/>
          <p:cNvSpPr txBox="1"/>
          <p:nvPr>
            <p:ph type="body" sz="half" idx="1"/>
          </p:nvPr>
        </p:nvSpPr>
        <p:spPr>
          <a:xfrm>
            <a:off x="333106" y="2045404"/>
            <a:ext cx="6705601" cy="6604597"/>
          </a:xfrm>
          <a:prstGeom prst="rect">
            <a:avLst/>
          </a:prstGeom>
        </p:spPr>
        <p:txBody>
          <a:bodyPr anchor="t"/>
          <a:lstStyle/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Kunne ta forskjellige skikkelse</a:t>
            </a:r>
          </a:p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Lokket mennesker til seg for å drukne dem</a:t>
            </a:r>
          </a:p>
          <a:p>
            <a:pPr marL="366058" indent="-366058">
              <a:lnSpc>
                <a:spcPct val="100000"/>
              </a:lnSpc>
              <a:spcBef>
                <a:spcPts val="2800"/>
              </a:spcBef>
              <a:buClr>
                <a:srgbClr val="B31A1B"/>
              </a:buClr>
              <a:buSzPct val="104999"/>
              <a:buFont typeface="Avenir Next"/>
              <a:buChar char="‣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Mistet sin makt hvis man navner den ved navn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amle dager var ikke så bra for å leve…"/>
          <p:cNvSpPr txBox="1"/>
          <p:nvPr>
            <p:ph type="body" idx="4294967295"/>
          </p:nvPr>
        </p:nvSpPr>
        <p:spPr>
          <a:xfrm>
            <a:off x="1970747" y="3368651"/>
            <a:ext cx="9874598" cy="628428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200"/>
              </a:spcBef>
              <a:buClrTx/>
              <a:buSzTx/>
              <a:buFontTx/>
              <a:buNone/>
              <a:defRPr sz="3600"/>
            </a:pPr>
            <a:r>
              <a:t>Gamle dager var ikke så bra for å leve</a:t>
            </a:r>
          </a:p>
          <a:p>
            <a:pPr marL="0" indent="0">
              <a:spcBef>
                <a:spcPts val="4200"/>
              </a:spcBef>
              <a:buClrTx/>
              <a:buSzTx/>
              <a:buFontTx/>
              <a:buNone/>
              <a:defRPr sz="3600"/>
            </a:pPr>
            <a:r>
              <a:t>Folk på 1800-tallet egentlig trodde i dem</a:t>
            </a:r>
          </a:p>
          <a:p>
            <a:pPr marL="0" indent="0">
              <a:spcBef>
                <a:spcPts val="4200"/>
              </a:spcBef>
              <a:buClrTx/>
              <a:buSzTx/>
              <a:buFontTx/>
              <a:buNone/>
              <a:defRPr sz="3600"/>
            </a:pPr>
            <a:r>
              <a:t>Mennesker var rett for å bli redde i natta</a:t>
            </a:r>
          </a:p>
        </p:txBody>
      </p:sp>
      <p:sp>
        <p:nvSpPr>
          <p:cNvPr id="199" name="Line"/>
          <p:cNvSpPr/>
          <p:nvPr/>
        </p:nvSpPr>
        <p:spPr>
          <a:xfrm flipV="1">
            <a:off x="1784399" y="3338453"/>
            <a:ext cx="1" cy="77932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0" name="Line"/>
          <p:cNvSpPr/>
          <p:nvPr/>
        </p:nvSpPr>
        <p:spPr>
          <a:xfrm flipV="1">
            <a:off x="1784399" y="4494153"/>
            <a:ext cx="1" cy="77932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1" name="Line"/>
          <p:cNvSpPr/>
          <p:nvPr/>
        </p:nvSpPr>
        <p:spPr>
          <a:xfrm flipV="1">
            <a:off x="1784399" y="5646848"/>
            <a:ext cx="1" cy="77932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2" name="På slutt"/>
          <p:cNvSpPr txBox="1"/>
          <p:nvPr>
            <p:ph type="title" idx="4294967295"/>
          </p:nvPr>
        </p:nvSpPr>
        <p:spPr>
          <a:xfrm>
            <a:off x="14285" y="648021"/>
            <a:ext cx="12976230" cy="1831019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0"/>
              </a:spcBef>
              <a:defRPr sz="13600">
                <a:solidFill>
                  <a:srgbClr val="7328AF"/>
                </a:solidFill>
              </a:defRPr>
            </a:lvl1pPr>
          </a:lstStyle>
          <a:p>
            <a:pPr/>
            <a:r>
              <a:t>På slutt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