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82" r:id="rId3"/>
    <p:sldId id="289" r:id="rId4"/>
    <p:sldId id="296" r:id="rId5"/>
    <p:sldId id="297" r:id="rId6"/>
    <p:sldId id="284" r:id="rId7"/>
    <p:sldId id="313" r:id="rId8"/>
    <p:sldId id="285" r:id="rId9"/>
    <p:sldId id="286" r:id="rId10"/>
    <p:sldId id="281" r:id="rId11"/>
    <p:sldId id="268" r:id="rId12"/>
    <p:sldId id="280" r:id="rId13"/>
    <p:sldId id="290" r:id="rId14"/>
    <p:sldId id="298" r:id="rId15"/>
    <p:sldId id="270" r:id="rId16"/>
    <p:sldId id="292" r:id="rId17"/>
    <p:sldId id="271" r:id="rId18"/>
    <p:sldId id="300" r:id="rId19"/>
    <p:sldId id="291" r:id="rId20"/>
    <p:sldId id="273" r:id="rId21"/>
    <p:sldId id="301" r:id="rId22"/>
    <p:sldId id="302" r:id="rId23"/>
    <p:sldId id="278" r:id="rId24"/>
    <p:sldId id="294" r:id="rId25"/>
    <p:sldId id="295" r:id="rId26"/>
    <p:sldId id="303" r:id="rId27"/>
    <p:sldId id="274" r:id="rId28"/>
    <p:sldId id="305" r:id="rId29"/>
    <p:sldId id="306" r:id="rId30"/>
    <p:sldId id="307" r:id="rId31"/>
    <p:sldId id="308" r:id="rId32"/>
    <p:sldId id="309" r:id="rId33"/>
    <p:sldId id="304" r:id="rId34"/>
    <p:sldId id="276" r:id="rId35"/>
    <p:sldId id="293" r:id="rId36"/>
    <p:sldId id="310" r:id="rId37"/>
    <p:sldId id="311" r:id="rId38"/>
    <p:sldId id="312" r:id="rId39"/>
    <p:sldId id="279" r:id="rId40"/>
    <p:sldId id="277" r:id="rId41"/>
    <p:sldId id="283"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9" d="100"/>
          <a:sy n="39" d="100"/>
        </p:scale>
        <p:origin x="64"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5C5E79A-55F5-4BF8-953B-C90CD3A53119}"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D72FA4-AA72-4A89-A42F-94A6FB757E59}" type="slidenum">
              <a:rPr lang="zh-CN" altLang="en-US" smtClean="0"/>
              <a:t>‹#›</a:t>
            </a:fld>
            <a:endParaRPr lang="zh-CN" altLang="en-US"/>
          </a:p>
        </p:txBody>
      </p:sp>
    </p:spTree>
    <p:extLst>
      <p:ext uri="{BB962C8B-B14F-4D97-AF65-F5344CB8AC3E}">
        <p14:creationId xmlns:p14="http://schemas.microsoft.com/office/powerpoint/2010/main" val="3580730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C5E79A-55F5-4BF8-953B-C90CD3A53119}"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D72FA4-AA72-4A89-A42F-94A6FB757E59}" type="slidenum">
              <a:rPr lang="zh-CN" altLang="en-US" smtClean="0"/>
              <a:t>‹#›</a:t>
            </a:fld>
            <a:endParaRPr lang="zh-CN" altLang="en-US"/>
          </a:p>
        </p:txBody>
      </p:sp>
    </p:spTree>
    <p:extLst>
      <p:ext uri="{BB962C8B-B14F-4D97-AF65-F5344CB8AC3E}">
        <p14:creationId xmlns:p14="http://schemas.microsoft.com/office/powerpoint/2010/main" val="403738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C5E79A-55F5-4BF8-953B-C90CD3A53119}"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D72FA4-AA72-4A89-A42F-94A6FB757E59}" type="slidenum">
              <a:rPr lang="zh-CN" altLang="en-US" smtClean="0"/>
              <a:t>‹#›</a:t>
            </a:fld>
            <a:endParaRPr lang="zh-CN" altLang="en-US"/>
          </a:p>
        </p:txBody>
      </p:sp>
    </p:spTree>
    <p:extLst>
      <p:ext uri="{BB962C8B-B14F-4D97-AF65-F5344CB8AC3E}">
        <p14:creationId xmlns:p14="http://schemas.microsoft.com/office/powerpoint/2010/main" val="2140429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C5E79A-55F5-4BF8-953B-C90CD3A53119}"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D72FA4-AA72-4A89-A42F-94A6FB757E59}" type="slidenum">
              <a:rPr lang="zh-CN" altLang="en-US" smtClean="0"/>
              <a:t>‹#›</a:t>
            </a:fld>
            <a:endParaRPr lang="zh-CN" altLang="en-US"/>
          </a:p>
        </p:txBody>
      </p:sp>
    </p:spTree>
    <p:extLst>
      <p:ext uri="{BB962C8B-B14F-4D97-AF65-F5344CB8AC3E}">
        <p14:creationId xmlns:p14="http://schemas.microsoft.com/office/powerpoint/2010/main" val="3885199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5C5E79A-55F5-4BF8-953B-C90CD3A53119}"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D72FA4-AA72-4A89-A42F-94A6FB757E59}" type="slidenum">
              <a:rPr lang="zh-CN" altLang="en-US" smtClean="0"/>
              <a:t>‹#›</a:t>
            </a:fld>
            <a:endParaRPr lang="zh-CN" altLang="en-US"/>
          </a:p>
        </p:txBody>
      </p:sp>
    </p:spTree>
    <p:extLst>
      <p:ext uri="{BB962C8B-B14F-4D97-AF65-F5344CB8AC3E}">
        <p14:creationId xmlns:p14="http://schemas.microsoft.com/office/powerpoint/2010/main" val="308626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5C5E79A-55F5-4BF8-953B-C90CD3A53119}"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D72FA4-AA72-4A89-A42F-94A6FB757E59}" type="slidenum">
              <a:rPr lang="zh-CN" altLang="en-US" smtClean="0"/>
              <a:t>‹#›</a:t>
            </a:fld>
            <a:endParaRPr lang="zh-CN" altLang="en-US"/>
          </a:p>
        </p:txBody>
      </p:sp>
    </p:spTree>
    <p:extLst>
      <p:ext uri="{BB962C8B-B14F-4D97-AF65-F5344CB8AC3E}">
        <p14:creationId xmlns:p14="http://schemas.microsoft.com/office/powerpoint/2010/main" val="504486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5C5E79A-55F5-4BF8-953B-C90CD3A53119}" type="datetimeFigureOut">
              <a:rPr lang="zh-CN" altLang="en-US" smtClean="0"/>
              <a:t>2018/11/1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3D72FA4-AA72-4A89-A42F-94A6FB757E59}" type="slidenum">
              <a:rPr lang="zh-CN" altLang="en-US" smtClean="0"/>
              <a:t>‹#›</a:t>
            </a:fld>
            <a:endParaRPr lang="zh-CN" altLang="en-US"/>
          </a:p>
        </p:txBody>
      </p:sp>
    </p:spTree>
    <p:extLst>
      <p:ext uri="{BB962C8B-B14F-4D97-AF65-F5344CB8AC3E}">
        <p14:creationId xmlns:p14="http://schemas.microsoft.com/office/powerpoint/2010/main" val="1629243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5C5E79A-55F5-4BF8-953B-C90CD3A53119}" type="datetimeFigureOut">
              <a:rPr lang="zh-CN" altLang="en-US" smtClean="0"/>
              <a:t>2018/11/1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3D72FA4-AA72-4A89-A42F-94A6FB757E59}" type="slidenum">
              <a:rPr lang="zh-CN" altLang="en-US" smtClean="0"/>
              <a:t>‹#›</a:t>
            </a:fld>
            <a:endParaRPr lang="zh-CN" altLang="en-US"/>
          </a:p>
        </p:txBody>
      </p:sp>
    </p:spTree>
    <p:extLst>
      <p:ext uri="{BB962C8B-B14F-4D97-AF65-F5344CB8AC3E}">
        <p14:creationId xmlns:p14="http://schemas.microsoft.com/office/powerpoint/2010/main" val="3037901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5C5E79A-55F5-4BF8-953B-C90CD3A53119}" type="datetimeFigureOut">
              <a:rPr lang="zh-CN" altLang="en-US" smtClean="0"/>
              <a:t>2018/11/1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3D72FA4-AA72-4A89-A42F-94A6FB757E59}" type="slidenum">
              <a:rPr lang="zh-CN" altLang="en-US" smtClean="0"/>
              <a:t>‹#›</a:t>
            </a:fld>
            <a:endParaRPr lang="zh-CN" altLang="en-US"/>
          </a:p>
        </p:txBody>
      </p:sp>
    </p:spTree>
    <p:extLst>
      <p:ext uri="{BB962C8B-B14F-4D97-AF65-F5344CB8AC3E}">
        <p14:creationId xmlns:p14="http://schemas.microsoft.com/office/powerpoint/2010/main" val="4133403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5C5E79A-55F5-4BF8-953B-C90CD3A53119}"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D72FA4-AA72-4A89-A42F-94A6FB757E59}" type="slidenum">
              <a:rPr lang="zh-CN" altLang="en-US" smtClean="0"/>
              <a:t>‹#›</a:t>
            </a:fld>
            <a:endParaRPr lang="zh-CN" altLang="en-US"/>
          </a:p>
        </p:txBody>
      </p:sp>
    </p:spTree>
    <p:extLst>
      <p:ext uri="{BB962C8B-B14F-4D97-AF65-F5344CB8AC3E}">
        <p14:creationId xmlns:p14="http://schemas.microsoft.com/office/powerpoint/2010/main" val="1572326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5C5E79A-55F5-4BF8-953B-C90CD3A53119}"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D72FA4-AA72-4A89-A42F-94A6FB757E59}" type="slidenum">
              <a:rPr lang="zh-CN" altLang="en-US" smtClean="0"/>
              <a:t>‹#›</a:t>
            </a:fld>
            <a:endParaRPr lang="zh-CN" altLang="en-US"/>
          </a:p>
        </p:txBody>
      </p:sp>
    </p:spTree>
    <p:extLst>
      <p:ext uri="{BB962C8B-B14F-4D97-AF65-F5344CB8AC3E}">
        <p14:creationId xmlns:p14="http://schemas.microsoft.com/office/powerpoint/2010/main" val="449264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C5E79A-55F5-4BF8-953B-C90CD3A53119}" type="datetimeFigureOut">
              <a:rPr lang="zh-CN" altLang="en-US" smtClean="0"/>
              <a:t>2018/11/1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D72FA4-AA72-4A89-A42F-94A6FB757E59}" type="slidenum">
              <a:rPr lang="zh-CN" altLang="en-US" smtClean="0"/>
              <a:t>‹#›</a:t>
            </a:fld>
            <a:endParaRPr lang="zh-CN" altLang="en-US"/>
          </a:p>
        </p:txBody>
      </p:sp>
    </p:spTree>
    <p:extLst>
      <p:ext uri="{BB962C8B-B14F-4D97-AF65-F5344CB8AC3E}">
        <p14:creationId xmlns:p14="http://schemas.microsoft.com/office/powerpoint/2010/main" val="3862118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40874" y="2480149"/>
            <a:ext cx="5792930" cy="1754326"/>
          </a:xfrm>
          <a:prstGeom prst="rect">
            <a:avLst/>
          </a:prstGeom>
          <a:noFill/>
        </p:spPr>
        <p:txBody>
          <a:bodyPr wrap="square" rtlCol="0">
            <a:spAutoFit/>
          </a:bodyPr>
          <a:lstStyle/>
          <a:p>
            <a:r>
              <a:rPr lang="en-US" altLang="zh-CN" sz="5400" dirty="0" err="1">
                <a:latin typeface="+mj-lt"/>
                <a:ea typeface="+mj-ea"/>
                <a:cs typeface="+mj-cs"/>
              </a:rPr>
              <a:t>ZooKeeper</a:t>
            </a:r>
            <a:r>
              <a:rPr lang="en-US" altLang="zh-CN" sz="5400" dirty="0">
                <a:latin typeface="+mj-lt"/>
                <a:ea typeface="+mj-ea"/>
                <a:cs typeface="+mj-cs"/>
              </a:rPr>
              <a:t>:</a:t>
            </a:r>
            <a:endParaRPr lang="en-US" altLang="zh-CN" sz="5400" dirty="0">
              <a:latin typeface="+mj-lt"/>
              <a:ea typeface="+mj-ea"/>
              <a:cs typeface="+mj-cs"/>
            </a:endParaRPr>
          </a:p>
          <a:p>
            <a:r>
              <a:rPr lang="zh-CN" altLang="en-US" sz="5400" dirty="0">
                <a:latin typeface="+mj-lt"/>
                <a:ea typeface="+mj-ea"/>
                <a:cs typeface="+mj-cs"/>
              </a:rPr>
              <a:t>功能分析与建模</a:t>
            </a:r>
            <a:endParaRPr lang="zh-CN" altLang="en-US" sz="5400" dirty="0">
              <a:latin typeface="+mj-lt"/>
              <a:ea typeface="+mj-ea"/>
              <a:cs typeface="+mj-cs"/>
            </a:endParaRPr>
          </a:p>
        </p:txBody>
      </p:sp>
      <p:sp>
        <p:nvSpPr>
          <p:cNvPr id="6" name="文本框 5"/>
          <p:cNvSpPr txBox="1"/>
          <p:nvPr/>
        </p:nvSpPr>
        <p:spPr>
          <a:xfrm>
            <a:off x="740873" y="6056366"/>
            <a:ext cx="2300201" cy="338554"/>
          </a:xfrm>
          <a:prstGeom prst="rect">
            <a:avLst/>
          </a:prstGeom>
          <a:noFill/>
        </p:spPr>
        <p:txBody>
          <a:bodyPr wrap="square" rtlCol="0">
            <a:spAutoFit/>
          </a:body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汇报人</a:t>
            </a:r>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a:t>
            </a:r>
            <a:r>
              <a:rPr lang="zh-CN" altLang="en-US" sz="1600" dirty="0">
                <a:solidFill>
                  <a:schemeClr val="bg1">
                    <a:lumMod val="95000"/>
                  </a:schemeClr>
                </a:solidFill>
                <a:latin typeface="微软雅黑" panose="020B0503020204020204" pitchFamily="34" charset="-122"/>
                <a:ea typeface="微软雅黑" panose="020B0503020204020204" pitchFamily="34" charset="-122"/>
              </a:rPr>
              <a:t>优</a:t>
            </a:r>
            <a:r>
              <a:rPr lang="zh-CN" altLang="en-US" sz="1600" dirty="0" smtClean="0">
                <a:solidFill>
                  <a:schemeClr val="bg1">
                    <a:lumMod val="95000"/>
                  </a:schemeClr>
                </a:solidFill>
                <a:latin typeface="微软雅黑" panose="020B0503020204020204" pitchFamily="34" charset="-122"/>
                <a:ea typeface="微软雅黑" panose="020B0503020204020204" pitchFamily="34" charset="-122"/>
              </a:rPr>
              <a:t>品</a:t>
            </a:r>
            <a:r>
              <a:rPr lang="en-US" altLang="zh-CN" sz="1600" dirty="0" smtClean="0">
                <a:solidFill>
                  <a:schemeClr val="bg1">
                    <a:lumMod val="95000"/>
                  </a:schemeClr>
                </a:solidFill>
                <a:latin typeface="微软雅黑" panose="020B0503020204020204" pitchFamily="34" charset="-122"/>
                <a:ea typeface="微软雅黑" panose="020B0503020204020204" pitchFamily="34" charset="-122"/>
              </a:rPr>
              <a:t>PPT</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40874" y="4605925"/>
            <a:ext cx="3207517" cy="577081"/>
          </a:xfrm>
          <a:prstGeom prst="rect">
            <a:avLst/>
          </a:prstGeom>
          <a:noFill/>
        </p:spPr>
        <p:txBody>
          <a:bodyPr wrap="square" rtlCol="0">
            <a:spAutoFit/>
          </a:bodyPr>
          <a:lstStyle/>
          <a:p>
            <a:r>
              <a:rPr lang="en-US" altLang="zh-CN" sz="1050" dirty="0">
                <a:solidFill>
                  <a:schemeClr val="bg1">
                    <a:lumMod val="95000"/>
                  </a:schemeClr>
                </a:solidFill>
                <a:latin typeface="微软雅黑" panose="020B0503020204020204" pitchFamily="34" charset="-122"/>
                <a:ea typeface="微软雅黑" panose="020B0503020204020204" pitchFamily="34" charset="-122"/>
              </a:rPr>
              <a:t>Fresh business general template</a:t>
            </a:r>
          </a:p>
          <a:p>
            <a:r>
              <a:rPr lang="en-US" altLang="zh-CN" sz="1050" dirty="0">
                <a:solidFill>
                  <a:schemeClr val="bg1">
                    <a:lumMod val="95000"/>
                  </a:schemeClr>
                </a:solidFill>
                <a:latin typeface="微软雅黑" panose="020B0503020204020204" pitchFamily="34" charset="-122"/>
                <a:ea typeface="微软雅黑" panose="020B0503020204020204" pitchFamily="34" charset="-122"/>
              </a:rPr>
              <a:t>Applicable to enterprise introduction, summary report, sales marketing, chart data</a:t>
            </a:r>
            <a:endParaRPr lang="zh-CN" altLang="en-US" sz="105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6" name="文本框 15"/>
          <p:cNvSpPr txBox="1"/>
          <p:nvPr/>
        </p:nvSpPr>
        <p:spPr>
          <a:xfrm>
            <a:off x="740873" y="4505178"/>
            <a:ext cx="4506667" cy="652486"/>
          </a:xfrm>
          <a:prstGeom prst="rect">
            <a:avLst/>
          </a:prstGeom>
          <a:noFill/>
        </p:spPr>
        <p:txBody>
          <a:bodyPr wrap="square" rtlCol="0">
            <a:spAutoFit/>
          </a:bodyPr>
          <a:lstStyle/>
          <a:p>
            <a:pPr>
              <a:lnSpc>
                <a:spcPct val="130000"/>
              </a:lnSpc>
            </a:pPr>
            <a:r>
              <a:rPr lang="en-US" altLang="zh-CN" sz="2800" dirty="0">
                <a:latin typeface="+mj-lt"/>
                <a:ea typeface="+mj-ea"/>
                <a:cs typeface="+mj-cs"/>
              </a:rPr>
              <a:t>20181102 </a:t>
            </a:r>
            <a:r>
              <a:rPr lang="zh-CN" altLang="en-US" sz="2800" dirty="0">
                <a:latin typeface="+mj-lt"/>
                <a:ea typeface="+mj-ea"/>
                <a:cs typeface="+mj-cs"/>
              </a:rPr>
              <a:t>李舒博</a:t>
            </a:r>
            <a:endParaRPr lang="en-US" altLang="zh-CN" sz="2800" dirty="0">
              <a:latin typeface="+mj-lt"/>
              <a:ea typeface="+mj-ea"/>
              <a:cs typeface="+mj-cs"/>
            </a:endParaRPr>
          </a:p>
        </p:txBody>
      </p:sp>
    </p:spTree>
    <p:extLst>
      <p:ext uri="{BB962C8B-B14F-4D97-AF65-F5344CB8AC3E}">
        <p14:creationId xmlns:p14="http://schemas.microsoft.com/office/powerpoint/2010/main" val="17858805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207861" y="2937583"/>
            <a:ext cx="3262432" cy="1015663"/>
          </a:xfrm>
          <a:prstGeom prst="rect">
            <a:avLst/>
          </a:prstGeom>
          <a:noFill/>
          <a:effectLst/>
        </p:spPr>
        <p:txBody>
          <a:bodyPr wrap="none" rtlCol="0">
            <a:spAutoFit/>
          </a:bodyPr>
          <a:lstStyle/>
          <a:p>
            <a:pPr algn="ctr"/>
            <a:r>
              <a:rPr lang="zh-CN" altLang="en-US" sz="6000" dirty="0" smtClean="0">
                <a:solidFill>
                  <a:schemeClr val="bg1">
                    <a:lumMod val="95000"/>
                  </a:schemeClr>
                </a:solidFill>
                <a:latin typeface="+mj-ea"/>
                <a:ea typeface="+mj-ea"/>
              </a:rPr>
              <a:t>具体功能</a:t>
            </a:r>
            <a:endParaRPr lang="zh-CN" altLang="en-US" sz="6000" dirty="0">
              <a:solidFill>
                <a:schemeClr val="bg1">
                  <a:lumMod val="95000"/>
                </a:schemeClr>
              </a:solidFill>
              <a:latin typeface="+mj-ea"/>
              <a:ea typeface="+mj-ea"/>
            </a:endParaRPr>
          </a:p>
        </p:txBody>
      </p:sp>
    </p:spTree>
    <p:extLst>
      <p:ext uri="{BB962C8B-B14F-4D97-AF65-F5344CB8AC3E}">
        <p14:creationId xmlns:p14="http://schemas.microsoft.com/office/powerpoint/2010/main" val="19819197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15" name="内容占位符 3"/>
          <p:cNvPicPr>
            <a:picLocks noGrp="1" noChangeAspect="1"/>
          </p:cNvPicPr>
          <p:nvPr>
            <p:ph idx="1"/>
          </p:nvPr>
        </p:nvPicPr>
        <p:blipFill rotWithShape="1">
          <a:blip r:embed="rId2"/>
          <a:srcRect l="4758" t="25215" r="61469" b="56529"/>
          <a:stretch/>
        </p:blipFill>
        <p:spPr>
          <a:xfrm>
            <a:off x="706063" y="1494745"/>
            <a:ext cx="11008473" cy="3347358"/>
          </a:xfrm>
          <a:prstGeom prst="rect">
            <a:avLst/>
          </a:prstGeom>
        </p:spPr>
      </p:pic>
      <p:sp>
        <p:nvSpPr>
          <p:cNvPr id="16" name="文本框 15"/>
          <p:cNvSpPr txBox="1"/>
          <p:nvPr/>
        </p:nvSpPr>
        <p:spPr>
          <a:xfrm>
            <a:off x="5685773" y="5486400"/>
            <a:ext cx="5668027" cy="523220"/>
          </a:xfrm>
          <a:prstGeom prst="rect">
            <a:avLst/>
          </a:prstGeom>
          <a:noFill/>
        </p:spPr>
        <p:txBody>
          <a:bodyPr wrap="none" rtlCol="0">
            <a:spAutoFit/>
          </a:bodyPr>
          <a:lstStyle/>
          <a:p>
            <a:r>
              <a:rPr lang="en-US" altLang="zh-CN" sz="2800" dirty="0" smtClean="0"/>
              <a:t>Source: https://zookeeper.apache.org</a:t>
            </a:r>
            <a:endParaRPr lang="zh-CN" altLang="en-US" sz="2800" dirty="0"/>
          </a:p>
        </p:txBody>
      </p:sp>
    </p:spTree>
    <p:extLst>
      <p:ext uri="{BB962C8B-B14F-4D97-AF65-F5344CB8AC3E}">
        <p14:creationId xmlns:p14="http://schemas.microsoft.com/office/powerpoint/2010/main" val="11377656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461665"/>
          </a:xfrm>
          <a:prstGeom prst="rect">
            <a:avLst/>
          </a:prstGeom>
          <a:noFill/>
        </p:spPr>
        <p:txBody>
          <a:bodyPr wrap="square" rtlCol="0">
            <a:spAutoFit/>
          </a:bodyPr>
          <a:lstStyle/>
          <a:p>
            <a:pPr algn="ctr"/>
            <a:r>
              <a:rPr lang="en-US" altLang="zh-CN" sz="2400" b="1" dirty="0" smtClean="0">
                <a:solidFill>
                  <a:schemeClr val="bg1"/>
                </a:solidFill>
                <a:latin typeface="微软雅黑" panose="020B0503020204020204" pitchFamily="34" charset="-122"/>
                <a:ea typeface="微软雅黑" panose="020B0503020204020204" pitchFamily="34" charset="-122"/>
              </a:rPr>
              <a:t>CONTENT</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 name="椭圆 1"/>
          <p:cNvSpPr>
            <a:spLocks noChangeArrowheads="1"/>
          </p:cNvSpPr>
          <p:nvPr/>
        </p:nvSpPr>
        <p:spPr bwMode="auto">
          <a:xfrm>
            <a:off x="6348911" y="1257313"/>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0" name="TextBox 32"/>
          <p:cNvSpPr txBox="1">
            <a:spLocks noChangeArrowheads="1"/>
          </p:cNvSpPr>
          <p:nvPr/>
        </p:nvSpPr>
        <p:spPr bwMode="auto">
          <a:xfrm>
            <a:off x="6412104" y="1335488"/>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12" name="TextBox 76"/>
          <p:cNvSpPr txBox="1"/>
          <p:nvPr/>
        </p:nvSpPr>
        <p:spPr>
          <a:xfrm>
            <a:off x="7256976" y="1211017"/>
            <a:ext cx="2897077" cy="646331"/>
          </a:xfrm>
          <a:prstGeom prst="rect">
            <a:avLst/>
          </a:prstGeom>
          <a:solidFill>
            <a:srgbClr val="F1F1F1"/>
          </a:solidFill>
        </p:spPr>
        <p:txBody>
          <a:bodyPr wrap="square" rtlCol="0">
            <a:spAutoFit/>
          </a:bodyPr>
          <a:lstStyle/>
          <a:p>
            <a:r>
              <a:rPr lang="zh-CN" altLang="en-US" sz="3600" dirty="0" smtClean="0">
                <a:solidFill>
                  <a:srgbClr val="002B41"/>
                </a:solidFill>
                <a:latin typeface="+mj-ea"/>
                <a:ea typeface="+mj-ea"/>
              </a:rPr>
              <a:t>配置管理</a:t>
            </a:r>
            <a:endParaRPr lang="zh-CN" altLang="en-US" sz="3600" dirty="0">
              <a:solidFill>
                <a:srgbClr val="002B41"/>
              </a:solidFill>
              <a:latin typeface="+mj-ea"/>
              <a:ea typeface="+mj-ea"/>
            </a:endParaRPr>
          </a:p>
        </p:txBody>
      </p:sp>
      <p:sp>
        <p:nvSpPr>
          <p:cNvPr id="13" name="椭圆 1"/>
          <p:cNvSpPr>
            <a:spLocks noChangeArrowheads="1"/>
          </p:cNvSpPr>
          <p:nvPr/>
        </p:nvSpPr>
        <p:spPr bwMode="auto">
          <a:xfrm>
            <a:off x="6348911" y="2501778"/>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4" name="TextBox 32"/>
          <p:cNvSpPr txBox="1">
            <a:spLocks noChangeArrowheads="1"/>
          </p:cNvSpPr>
          <p:nvPr/>
        </p:nvSpPr>
        <p:spPr bwMode="auto">
          <a:xfrm>
            <a:off x="6412104" y="2579953"/>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16" name="TextBox 76"/>
          <p:cNvSpPr txBox="1"/>
          <p:nvPr/>
        </p:nvSpPr>
        <p:spPr>
          <a:xfrm>
            <a:off x="7256976" y="2455482"/>
            <a:ext cx="2897077" cy="646331"/>
          </a:xfrm>
          <a:prstGeom prst="rect">
            <a:avLst/>
          </a:prstGeom>
          <a:solidFill>
            <a:srgbClr val="F1F1F1"/>
          </a:solidFill>
        </p:spPr>
        <p:txBody>
          <a:bodyPr wrap="square" rtlCol="0">
            <a:spAutoFit/>
          </a:bodyPr>
          <a:lstStyle/>
          <a:p>
            <a:r>
              <a:rPr lang="zh-CN" altLang="en-US" sz="3600" dirty="0">
                <a:solidFill>
                  <a:srgbClr val="002B41"/>
                </a:solidFill>
                <a:latin typeface="+mj-ea"/>
                <a:ea typeface="+mj-ea"/>
              </a:rPr>
              <a:t>名字</a:t>
            </a:r>
            <a:r>
              <a:rPr lang="zh-CN" altLang="en-US" sz="3600" dirty="0">
                <a:solidFill>
                  <a:srgbClr val="002B41"/>
                </a:solidFill>
                <a:latin typeface="+mj-ea"/>
                <a:ea typeface="+mj-ea"/>
              </a:rPr>
              <a:t>服务</a:t>
            </a:r>
          </a:p>
        </p:txBody>
      </p:sp>
      <p:sp>
        <p:nvSpPr>
          <p:cNvPr id="17" name="椭圆 1"/>
          <p:cNvSpPr>
            <a:spLocks noChangeArrowheads="1"/>
          </p:cNvSpPr>
          <p:nvPr/>
        </p:nvSpPr>
        <p:spPr bwMode="auto">
          <a:xfrm>
            <a:off x="6348911" y="3749140"/>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8" name="TextBox 32"/>
          <p:cNvSpPr txBox="1">
            <a:spLocks noChangeArrowheads="1"/>
          </p:cNvSpPr>
          <p:nvPr/>
        </p:nvSpPr>
        <p:spPr bwMode="auto">
          <a:xfrm>
            <a:off x="6412104" y="3827315"/>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20" name="TextBox 76"/>
          <p:cNvSpPr txBox="1"/>
          <p:nvPr/>
        </p:nvSpPr>
        <p:spPr>
          <a:xfrm>
            <a:off x="7256976" y="3702844"/>
            <a:ext cx="2897077" cy="646331"/>
          </a:xfrm>
          <a:prstGeom prst="rect">
            <a:avLst/>
          </a:prstGeom>
          <a:solidFill>
            <a:srgbClr val="F1F1F1"/>
          </a:solidFill>
        </p:spPr>
        <p:txBody>
          <a:bodyPr wrap="square" rtlCol="0">
            <a:spAutoFit/>
          </a:bodyPr>
          <a:lstStyle/>
          <a:p>
            <a:r>
              <a:rPr lang="zh-CN" altLang="en-US" sz="3600" dirty="0">
                <a:solidFill>
                  <a:srgbClr val="002B41"/>
                </a:solidFill>
                <a:latin typeface="+mj-ea"/>
                <a:ea typeface="+mj-ea"/>
              </a:rPr>
              <a:t>分布式</a:t>
            </a:r>
            <a:r>
              <a:rPr lang="zh-CN" altLang="en-US" sz="3600" dirty="0">
                <a:solidFill>
                  <a:srgbClr val="002B41"/>
                </a:solidFill>
                <a:latin typeface="+mj-ea"/>
                <a:ea typeface="+mj-ea"/>
              </a:rPr>
              <a:t>同步</a:t>
            </a:r>
          </a:p>
        </p:txBody>
      </p:sp>
      <p:sp>
        <p:nvSpPr>
          <p:cNvPr id="21" name="椭圆 1"/>
          <p:cNvSpPr>
            <a:spLocks noChangeArrowheads="1"/>
          </p:cNvSpPr>
          <p:nvPr/>
        </p:nvSpPr>
        <p:spPr bwMode="auto">
          <a:xfrm>
            <a:off x="6348911" y="4989432"/>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2" name="TextBox 32"/>
          <p:cNvSpPr txBox="1">
            <a:spLocks noChangeArrowheads="1"/>
          </p:cNvSpPr>
          <p:nvPr/>
        </p:nvSpPr>
        <p:spPr bwMode="auto">
          <a:xfrm>
            <a:off x="6412104" y="5067607"/>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
        <p:nvSpPr>
          <p:cNvPr id="24" name="TextBox 76"/>
          <p:cNvSpPr txBox="1"/>
          <p:nvPr/>
        </p:nvSpPr>
        <p:spPr>
          <a:xfrm>
            <a:off x="7256976" y="4943136"/>
            <a:ext cx="2897077" cy="646331"/>
          </a:xfrm>
          <a:prstGeom prst="rect">
            <a:avLst/>
          </a:prstGeom>
          <a:solidFill>
            <a:srgbClr val="F1F1F1"/>
          </a:solidFill>
        </p:spPr>
        <p:txBody>
          <a:bodyPr wrap="square" rtlCol="0">
            <a:spAutoFit/>
          </a:bodyPr>
          <a:lstStyle/>
          <a:p>
            <a:r>
              <a:rPr lang="zh-CN" altLang="en-US" sz="3600" dirty="0">
                <a:solidFill>
                  <a:srgbClr val="002B41"/>
                </a:solidFill>
                <a:latin typeface="+mj-ea"/>
                <a:ea typeface="+mj-ea"/>
              </a:rPr>
              <a:t>集群</a:t>
            </a:r>
            <a:r>
              <a:rPr lang="zh-CN" altLang="en-US" sz="3600" dirty="0">
                <a:solidFill>
                  <a:srgbClr val="002B41"/>
                </a:solidFill>
                <a:latin typeface="+mj-ea"/>
                <a:ea typeface="+mj-ea"/>
              </a:rPr>
              <a:t>管理</a:t>
            </a:r>
          </a:p>
        </p:txBody>
      </p:sp>
    </p:spTree>
    <p:extLst>
      <p:ext uri="{BB962C8B-B14F-4D97-AF65-F5344CB8AC3E}">
        <p14:creationId xmlns:p14="http://schemas.microsoft.com/office/powerpoint/2010/main" val="20843461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4" name="标题 1"/>
          <p:cNvSpPr>
            <a:spLocks noGrp="1"/>
          </p:cNvSpPr>
          <p:nvPr>
            <p:ph type="title"/>
          </p:nvPr>
        </p:nvSpPr>
        <p:spPr>
          <a:xfrm>
            <a:off x="838200" y="365125"/>
            <a:ext cx="10515600" cy="1325563"/>
          </a:xfrm>
        </p:spPr>
        <p:txBody>
          <a:bodyPr>
            <a:normAutofit/>
          </a:bodyPr>
          <a:lstStyle/>
          <a:p>
            <a:r>
              <a:rPr lang="en-US" altLang="zh-CN" dirty="0" smtClean="0"/>
              <a:t>Maintaining </a:t>
            </a:r>
            <a:r>
              <a:rPr lang="en-US" altLang="zh-CN" dirty="0"/>
              <a:t>configuration information</a:t>
            </a:r>
            <a:br>
              <a:rPr lang="en-US" altLang="zh-CN" dirty="0"/>
            </a:br>
            <a:r>
              <a:rPr lang="zh-CN" altLang="en-US" dirty="0"/>
              <a:t>配置管理</a:t>
            </a:r>
            <a:endParaRPr lang="zh-CN" altLang="en-US" dirty="0"/>
          </a:p>
        </p:txBody>
      </p:sp>
      <p:sp>
        <p:nvSpPr>
          <p:cNvPr id="8" name="内容占位符 2"/>
          <p:cNvSpPr>
            <a:spLocks noGrp="1"/>
          </p:cNvSpPr>
          <p:nvPr>
            <p:ph idx="1"/>
          </p:nvPr>
        </p:nvSpPr>
        <p:spPr>
          <a:xfrm>
            <a:off x="838200" y="1825625"/>
            <a:ext cx="10515600" cy="4351338"/>
          </a:xfrm>
        </p:spPr>
        <p:txBody>
          <a:bodyPr/>
          <a:lstStyle/>
          <a:p>
            <a:pPr marL="0" indent="0">
              <a:buNone/>
            </a:pPr>
            <a:r>
              <a:rPr lang="zh-CN" altLang="en-US" dirty="0" smtClean="0"/>
              <a:t>正确更改所有机器的配置信息</a:t>
            </a:r>
            <a:endParaRPr lang="en-US" altLang="zh-CN" dirty="0" smtClean="0"/>
          </a:p>
          <a:p>
            <a:pPr marL="0" indent="0">
              <a:buNone/>
            </a:pPr>
            <a:endParaRPr lang="en-US" altLang="zh-CN" dirty="0"/>
          </a:p>
          <a:p>
            <a:pPr marL="0" indent="0">
              <a:buNone/>
            </a:pPr>
            <a:r>
              <a:rPr lang="zh-CN" altLang="en-US" dirty="0" smtClean="0"/>
              <a:t>实现思路：</a:t>
            </a:r>
            <a:endParaRPr lang="en-US" altLang="zh-CN" dirty="0" smtClean="0"/>
          </a:p>
          <a:p>
            <a:pPr marL="514350" indent="-514350">
              <a:buAutoNum type="arabicPeriod"/>
            </a:pPr>
            <a:r>
              <a:rPr lang="zh-CN" altLang="en-US" dirty="0" smtClean="0"/>
              <a:t>创建一个</a:t>
            </a:r>
            <a:r>
              <a:rPr lang="en-US" altLang="zh-CN" dirty="0" err="1" smtClean="0"/>
              <a:t>znode</a:t>
            </a:r>
            <a:r>
              <a:rPr lang="zh-CN" altLang="en-US" dirty="0" smtClean="0"/>
              <a:t>节点</a:t>
            </a:r>
            <a:r>
              <a:rPr lang="en-US" altLang="zh-CN" dirty="0" smtClean="0"/>
              <a:t>/configuration</a:t>
            </a:r>
          </a:p>
          <a:p>
            <a:pPr marL="514350" indent="-514350">
              <a:buAutoNum type="arabicPeriod"/>
            </a:pPr>
            <a:r>
              <a:rPr lang="zh-CN" altLang="en-US" dirty="0" smtClean="0"/>
              <a:t>其他订阅节点监听</a:t>
            </a:r>
            <a:r>
              <a:rPr lang="en-US" altLang="zh-CN" dirty="0" smtClean="0"/>
              <a:t>/configuration</a:t>
            </a:r>
            <a:r>
              <a:rPr lang="zh-CN" altLang="en-US" dirty="0" smtClean="0"/>
              <a:t>节点的数据变化时间</a:t>
            </a:r>
            <a:endParaRPr lang="en-US" altLang="zh-CN" dirty="0" smtClean="0"/>
          </a:p>
          <a:p>
            <a:pPr marL="514350" indent="-514350">
              <a:buAutoNum type="arabicPeriod"/>
            </a:pPr>
            <a:r>
              <a:rPr lang="zh-CN" altLang="en-US" dirty="0" smtClean="0"/>
              <a:t>如果有事件发生，就获取</a:t>
            </a:r>
            <a:r>
              <a:rPr lang="en-US" altLang="zh-CN" dirty="0" smtClean="0"/>
              <a:t>/configuration</a:t>
            </a:r>
            <a:r>
              <a:rPr lang="zh-CN" altLang="en-US" dirty="0" smtClean="0"/>
              <a:t>节点的数据</a:t>
            </a:r>
            <a:endParaRPr lang="zh-CN" altLang="en-US" dirty="0"/>
          </a:p>
        </p:txBody>
      </p:sp>
    </p:spTree>
    <p:extLst>
      <p:ext uri="{BB962C8B-B14F-4D97-AF65-F5344CB8AC3E}">
        <p14:creationId xmlns:p14="http://schemas.microsoft.com/office/powerpoint/2010/main" val="42088050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050" name="Picture 2" descr="http://www.aboutyun.com/data/attachment/forum/201608/20/184509blnln2a7n5qqa95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972" y="402792"/>
            <a:ext cx="10152286" cy="6122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8924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4" name="标题 1"/>
          <p:cNvSpPr>
            <a:spLocks noGrp="1"/>
          </p:cNvSpPr>
          <p:nvPr>
            <p:ph type="title"/>
          </p:nvPr>
        </p:nvSpPr>
        <p:spPr>
          <a:xfrm>
            <a:off x="838200" y="365125"/>
            <a:ext cx="10515600" cy="1325563"/>
          </a:xfrm>
        </p:spPr>
        <p:txBody>
          <a:bodyPr>
            <a:normAutofit/>
          </a:bodyPr>
          <a:lstStyle/>
          <a:p>
            <a:r>
              <a:rPr lang="en-US" altLang="zh-CN" dirty="0"/>
              <a:t>Naming</a:t>
            </a:r>
            <a:br>
              <a:rPr lang="en-US" altLang="zh-CN" dirty="0"/>
            </a:br>
            <a:r>
              <a:rPr lang="zh-CN" altLang="en-US" dirty="0"/>
              <a:t>名字服务</a:t>
            </a:r>
            <a:endParaRPr lang="zh-CN" altLang="en-US" dirty="0"/>
          </a:p>
        </p:txBody>
      </p:sp>
      <p:sp>
        <p:nvSpPr>
          <p:cNvPr id="7" name="内容占位符 1"/>
          <p:cNvSpPr>
            <a:spLocks noGrp="1"/>
          </p:cNvSpPr>
          <p:nvPr>
            <p:ph idx="1"/>
          </p:nvPr>
        </p:nvSpPr>
        <p:spPr>
          <a:xfrm>
            <a:off x="838200" y="1825625"/>
            <a:ext cx="10515600" cy="4351338"/>
          </a:xfrm>
        </p:spPr>
        <p:txBody>
          <a:bodyPr/>
          <a:lstStyle/>
          <a:p>
            <a:r>
              <a:rPr lang="en-US" altLang="zh-CN" dirty="0" smtClean="0"/>
              <a:t>Example</a:t>
            </a:r>
            <a:r>
              <a:rPr lang="zh-CN" altLang="en-US" dirty="0" smtClean="0"/>
              <a:t>：</a:t>
            </a:r>
            <a:r>
              <a:rPr lang="en-US" altLang="zh-CN" dirty="0" smtClean="0"/>
              <a:t>IP</a:t>
            </a:r>
            <a:r>
              <a:rPr lang="zh-CN" altLang="en-US" dirty="0"/>
              <a:t>地址和域名：</a:t>
            </a:r>
            <a:r>
              <a:rPr lang="en-US" altLang="zh-CN" dirty="0" smtClean="0"/>
              <a:t>DNS</a:t>
            </a:r>
          </a:p>
          <a:p>
            <a:endParaRPr lang="zh-CN" altLang="en-US" dirty="0"/>
          </a:p>
          <a:p>
            <a:endParaRPr lang="zh-CN" altLang="en-US" dirty="0"/>
          </a:p>
        </p:txBody>
      </p:sp>
    </p:spTree>
    <p:extLst>
      <p:ext uri="{BB962C8B-B14F-4D97-AF65-F5344CB8AC3E}">
        <p14:creationId xmlns:p14="http://schemas.microsoft.com/office/powerpoint/2010/main" val="16026859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4" name="标题 1"/>
          <p:cNvSpPr>
            <a:spLocks noGrp="1"/>
          </p:cNvSpPr>
          <p:nvPr>
            <p:ph type="title"/>
          </p:nvPr>
        </p:nvSpPr>
        <p:spPr>
          <a:xfrm>
            <a:off x="838200" y="365125"/>
            <a:ext cx="10515600" cy="1325563"/>
          </a:xfrm>
        </p:spPr>
        <p:txBody>
          <a:bodyPr>
            <a:normAutofit/>
          </a:bodyPr>
          <a:lstStyle/>
          <a:p>
            <a:r>
              <a:rPr lang="en-US" altLang="zh-CN" dirty="0"/>
              <a:t>Naming</a:t>
            </a:r>
            <a:br>
              <a:rPr lang="en-US" altLang="zh-CN" dirty="0"/>
            </a:br>
            <a:r>
              <a:rPr lang="zh-CN" altLang="en-US" dirty="0"/>
              <a:t>名字服务</a:t>
            </a:r>
            <a:endParaRPr lang="zh-CN" altLang="en-US" dirty="0"/>
          </a:p>
        </p:txBody>
      </p:sp>
      <p:sp>
        <p:nvSpPr>
          <p:cNvPr id="7" name="内容占位符 1"/>
          <p:cNvSpPr>
            <a:spLocks noGrp="1"/>
          </p:cNvSpPr>
          <p:nvPr>
            <p:ph idx="1"/>
          </p:nvPr>
        </p:nvSpPr>
        <p:spPr>
          <a:xfrm>
            <a:off x="838200" y="1825625"/>
            <a:ext cx="10515600" cy="4351338"/>
          </a:xfrm>
        </p:spPr>
        <p:txBody>
          <a:bodyPr/>
          <a:lstStyle/>
          <a:p>
            <a:r>
              <a:rPr lang="zh-CN" altLang="en-US" dirty="0" smtClean="0"/>
              <a:t>利用</a:t>
            </a:r>
            <a:r>
              <a:rPr lang="en-US" altLang="zh-CN" dirty="0" err="1" smtClean="0"/>
              <a:t>znode</a:t>
            </a:r>
            <a:r>
              <a:rPr lang="zh-CN" altLang="en-US" dirty="0" smtClean="0"/>
              <a:t>路径的唯一性，做命名服务</a:t>
            </a:r>
            <a:endParaRPr lang="zh-CN" altLang="en-US" dirty="0"/>
          </a:p>
        </p:txBody>
      </p:sp>
    </p:spTree>
    <p:extLst>
      <p:ext uri="{BB962C8B-B14F-4D97-AF65-F5344CB8AC3E}">
        <p14:creationId xmlns:p14="http://schemas.microsoft.com/office/powerpoint/2010/main" val="39530042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4" name="标题 1"/>
          <p:cNvSpPr>
            <a:spLocks noGrp="1"/>
          </p:cNvSpPr>
          <p:nvPr>
            <p:ph type="title"/>
          </p:nvPr>
        </p:nvSpPr>
        <p:spPr>
          <a:xfrm>
            <a:off x="838200" y="365125"/>
            <a:ext cx="10515600" cy="1325563"/>
          </a:xfrm>
        </p:spPr>
        <p:txBody>
          <a:bodyPr>
            <a:normAutofit/>
          </a:bodyPr>
          <a:lstStyle/>
          <a:p>
            <a:r>
              <a:rPr lang="en-US" altLang="zh-CN" dirty="0" err="1"/>
              <a:t>Distrubuted</a:t>
            </a:r>
            <a:r>
              <a:rPr lang="en-US" altLang="zh-CN" dirty="0"/>
              <a:t> synchronization</a:t>
            </a:r>
            <a:br>
              <a:rPr lang="en-US" altLang="zh-CN" dirty="0"/>
            </a:br>
            <a:r>
              <a:rPr lang="zh-CN" altLang="en-US" dirty="0"/>
              <a:t>分布式同步：分布式锁</a:t>
            </a:r>
            <a:endParaRPr lang="zh-CN" altLang="en-US" dirty="0"/>
          </a:p>
        </p:txBody>
      </p:sp>
      <p:sp>
        <p:nvSpPr>
          <p:cNvPr id="7" name="内容占位符 1"/>
          <p:cNvSpPr>
            <a:spLocks noGrp="1"/>
          </p:cNvSpPr>
          <p:nvPr>
            <p:ph idx="1"/>
          </p:nvPr>
        </p:nvSpPr>
        <p:spPr>
          <a:xfrm>
            <a:off x="838200" y="1825625"/>
            <a:ext cx="10515600" cy="4351338"/>
          </a:xfrm>
        </p:spPr>
        <p:txBody>
          <a:bodyPr/>
          <a:lstStyle/>
          <a:p>
            <a:pPr marL="514350" indent="-514350">
              <a:buAutoNum type="arabicPeriod"/>
            </a:pPr>
            <a:r>
              <a:rPr lang="zh-CN" altLang="en-US" dirty="0" smtClean="0"/>
              <a:t>保持独占：将</a:t>
            </a:r>
            <a:r>
              <a:rPr lang="en-US" altLang="zh-CN" dirty="0" err="1" smtClean="0"/>
              <a:t>ZooKeeper</a:t>
            </a:r>
            <a:r>
              <a:rPr lang="zh-CN" altLang="en-US" dirty="0"/>
              <a:t>上</a:t>
            </a:r>
            <a:r>
              <a:rPr lang="zh-CN" altLang="en-US" dirty="0" smtClean="0"/>
              <a:t>的一个</a:t>
            </a:r>
            <a:r>
              <a:rPr lang="en-US" altLang="zh-CN" dirty="0" err="1" smtClean="0"/>
              <a:t>znode</a:t>
            </a:r>
            <a:r>
              <a:rPr lang="zh-CN" altLang="en-US" dirty="0" smtClean="0"/>
              <a:t>看作一把锁，用</a:t>
            </a:r>
            <a:r>
              <a:rPr lang="en-US" altLang="zh-CN" dirty="0" err="1" smtClean="0"/>
              <a:t>createznode</a:t>
            </a:r>
            <a:r>
              <a:rPr lang="zh-CN" altLang="en-US" dirty="0" smtClean="0"/>
              <a:t>的方式实现。所有</a:t>
            </a:r>
            <a:r>
              <a:rPr lang="en-US" altLang="zh-CN" dirty="0" smtClean="0"/>
              <a:t>client</a:t>
            </a:r>
            <a:r>
              <a:rPr lang="zh-CN" altLang="en-US" dirty="0" smtClean="0"/>
              <a:t>创建</a:t>
            </a:r>
            <a:r>
              <a:rPr lang="en-US" altLang="zh-CN" dirty="0" smtClean="0"/>
              <a:t>/</a:t>
            </a:r>
            <a:r>
              <a:rPr lang="en-US" altLang="zh-CN" dirty="0" err="1" smtClean="0"/>
              <a:t>distribute_lock</a:t>
            </a:r>
            <a:r>
              <a:rPr lang="zh-CN" altLang="en-US" dirty="0" smtClean="0"/>
              <a:t>节点，最终成功创建的</a:t>
            </a:r>
            <a:r>
              <a:rPr lang="en-US" altLang="zh-CN" dirty="0" smtClean="0"/>
              <a:t>client</a:t>
            </a:r>
            <a:r>
              <a:rPr lang="zh-CN" altLang="en-US" dirty="0"/>
              <a:t>获得</a:t>
            </a:r>
            <a:r>
              <a:rPr lang="zh-CN" altLang="en-US" dirty="0" smtClean="0"/>
              <a:t>锁，使用后删除自己创建的</a:t>
            </a:r>
            <a:r>
              <a:rPr lang="en-US" altLang="zh-CN" dirty="0" smtClean="0"/>
              <a:t>/</a:t>
            </a:r>
            <a:r>
              <a:rPr lang="en-US" altLang="zh-CN" dirty="0" err="1" smtClean="0"/>
              <a:t>distribute_lock</a:t>
            </a:r>
            <a:r>
              <a:rPr lang="zh-CN" altLang="en-US" dirty="0" smtClean="0"/>
              <a:t> 节点释放锁</a:t>
            </a:r>
            <a:endParaRPr lang="en-US" altLang="zh-CN" dirty="0" smtClean="0"/>
          </a:p>
          <a:p>
            <a:pPr marL="514350" indent="-514350">
              <a:buAutoNum type="arabicPeriod"/>
            </a:pPr>
            <a:r>
              <a:rPr lang="zh-CN" altLang="en-US" dirty="0"/>
              <a:t>控制</a:t>
            </a:r>
            <a:r>
              <a:rPr lang="zh-CN" altLang="en-US" dirty="0" smtClean="0"/>
              <a:t>时序：这是，</a:t>
            </a:r>
            <a:r>
              <a:rPr lang="en-US" altLang="zh-CN" dirty="0" smtClean="0"/>
              <a:t>/</a:t>
            </a:r>
            <a:r>
              <a:rPr lang="en-US" altLang="zh-CN" dirty="0" err="1" smtClean="0"/>
              <a:t>distribute_lock</a:t>
            </a:r>
            <a:r>
              <a:rPr lang="zh-CN" altLang="en-US" dirty="0" smtClean="0"/>
              <a:t>已存在，所有客户端在其下创建临时顺序编号目录节点。编号最小的获得锁，使用后删除。</a:t>
            </a:r>
            <a:endParaRPr lang="en-US" altLang="zh-CN" dirty="0" smtClean="0"/>
          </a:p>
        </p:txBody>
      </p:sp>
    </p:spTree>
    <p:extLst>
      <p:ext uri="{BB962C8B-B14F-4D97-AF65-F5344CB8AC3E}">
        <p14:creationId xmlns:p14="http://schemas.microsoft.com/office/powerpoint/2010/main" val="40133615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146" name="Picture 2" descr="http://www.aboutyun.com/data/attachment/forum/201608/20/184557iv77xzbyas7bc99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049" y="163286"/>
            <a:ext cx="5945662" cy="6497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90820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4" name="标题 1"/>
          <p:cNvSpPr>
            <a:spLocks noGrp="1"/>
          </p:cNvSpPr>
          <p:nvPr>
            <p:ph type="title"/>
          </p:nvPr>
        </p:nvSpPr>
        <p:spPr>
          <a:xfrm>
            <a:off x="838200" y="365125"/>
            <a:ext cx="10515600" cy="1325563"/>
          </a:xfrm>
        </p:spPr>
        <p:txBody>
          <a:bodyPr>
            <a:normAutofit/>
          </a:bodyPr>
          <a:lstStyle/>
          <a:p>
            <a:r>
              <a:rPr lang="en-US" altLang="zh-CN" dirty="0"/>
              <a:t>Group services </a:t>
            </a:r>
            <a:br>
              <a:rPr lang="en-US" altLang="zh-CN" dirty="0"/>
            </a:br>
            <a:r>
              <a:rPr lang="zh-CN" altLang="en-US" dirty="0"/>
              <a:t>集群管理</a:t>
            </a:r>
            <a:endParaRPr lang="zh-CN" altLang="en-US" dirty="0"/>
          </a:p>
        </p:txBody>
      </p:sp>
      <p:sp>
        <p:nvSpPr>
          <p:cNvPr id="7" name="内容占位符 1"/>
          <p:cNvSpPr>
            <a:spLocks noGrp="1"/>
          </p:cNvSpPr>
          <p:nvPr>
            <p:ph idx="1"/>
          </p:nvPr>
        </p:nvSpPr>
        <p:spPr>
          <a:xfrm>
            <a:off x="838200" y="1825625"/>
            <a:ext cx="10515600" cy="4351338"/>
          </a:xfrm>
        </p:spPr>
        <p:txBody>
          <a:bodyPr/>
          <a:lstStyle/>
          <a:p>
            <a:pPr marL="514350" indent="-514350">
              <a:buAutoNum type="arabicPeriod"/>
            </a:pPr>
            <a:r>
              <a:rPr lang="zh-CN" altLang="en-US" dirty="0" smtClean="0"/>
              <a:t>关注是否有机器加入和退出</a:t>
            </a:r>
            <a:endParaRPr lang="en-US" altLang="zh-CN" dirty="0" smtClean="0"/>
          </a:p>
          <a:p>
            <a:pPr marL="0" indent="0">
              <a:buNone/>
            </a:pPr>
            <a:r>
              <a:rPr lang="en-US" altLang="zh-CN" dirty="0"/>
              <a:t>	</a:t>
            </a:r>
            <a:r>
              <a:rPr lang="zh-CN" altLang="en-US" dirty="0"/>
              <a:t>所有</a:t>
            </a:r>
            <a:r>
              <a:rPr lang="zh-CN" altLang="en-US" dirty="0" smtClean="0"/>
              <a:t>机器在父目录</a:t>
            </a:r>
            <a:r>
              <a:rPr lang="en-US" altLang="zh-CN" dirty="0" err="1" smtClean="0"/>
              <a:t>GroupMembers</a:t>
            </a:r>
            <a:r>
              <a:rPr lang="zh-CN" altLang="en-US" dirty="0" smtClean="0"/>
              <a:t>下创建临时目录节点，监听父目录节点的子节点变化消息。有机器加入，添加临时目录节点；有机器退出，删除临时目录节点。</a:t>
            </a:r>
            <a:endParaRPr lang="en-US" altLang="zh-CN" dirty="0" smtClean="0"/>
          </a:p>
          <a:p>
            <a:pPr marL="0" indent="0">
              <a:buNone/>
            </a:pPr>
            <a:r>
              <a:rPr lang="en-US" altLang="zh-CN" dirty="0" smtClean="0"/>
              <a:t>2.    </a:t>
            </a:r>
            <a:r>
              <a:rPr lang="zh-CN" altLang="en-US" dirty="0" smtClean="0"/>
              <a:t>选举</a:t>
            </a:r>
            <a:r>
              <a:rPr lang="en-US" altLang="zh-CN" dirty="0" smtClean="0"/>
              <a:t>master</a:t>
            </a:r>
            <a:endParaRPr lang="zh-CN" altLang="en-US" dirty="0"/>
          </a:p>
        </p:txBody>
      </p:sp>
    </p:spTree>
    <p:extLst>
      <p:ext uri="{BB962C8B-B14F-4D97-AF65-F5344CB8AC3E}">
        <p14:creationId xmlns:p14="http://schemas.microsoft.com/office/powerpoint/2010/main" val="32286283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207860" y="2937583"/>
            <a:ext cx="3262433" cy="1015663"/>
          </a:xfrm>
          <a:prstGeom prst="rect">
            <a:avLst/>
          </a:prstGeom>
          <a:noFill/>
          <a:effectLst/>
        </p:spPr>
        <p:txBody>
          <a:bodyPr wrap="none" rtlCol="0">
            <a:spAutoFit/>
          </a:bodyPr>
          <a:lstStyle/>
          <a:p>
            <a:pPr algn="ctr"/>
            <a:r>
              <a:rPr lang="zh-CN" altLang="en-US" sz="6000" dirty="0" smtClean="0">
                <a:solidFill>
                  <a:schemeClr val="bg1">
                    <a:lumMod val="95000"/>
                  </a:schemeClr>
                </a:solidFill>
                <a:latin typeface="+mj-ea"/>
                <a:ea typeface="+mj-ea"/>
              </a:rPr>
              <a:t>需求建模</a:t>
            </a:r>
            <a:endParaRPr lang="zh-CN" altLang="en-US" sz="6000" dirty="0">
              <a:solidFill>
                <a:schemeClr val="bg1">
                  <a:lumMod val="95000"/>
                </a:schemeClr>
              </a:solidFill>
              <a:latin typeface="+mj-ea"/>
              <a:ea typeface="+mj-ea"/>
            </a:endParaRPr>
          </a:p>
        </p:txBody>
      </p:sp>
    </p:spTree>
    <p:extLst>
      <p:ext uri="{BB962C8B-B14F-4D97-AF65-F5344CB8AC3E}">
        <p14:creationId xmlns:p14="http://schemas.microsoft.com/office/powerpoint/2010/main" val="12230994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4098" name="Picture 2" descr="http://www.aboutyun.com/data/attachment/forum/201608/20/184530b6abmegbk09ffgv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4886" y="454543"/>
            <a:ext cx="9095013" cy="6000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7675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4" name="标题 1"/>
          <p:cNvSpPr>
            <a:spLocks noGrp="1"/>
          </p:cNvSpPr>
          <p:nvPr>
            <p:ph type="title"/>
          </p:nvPr>
        </p:nvSpPr>
        <p:spPr>
          <a:xfrm>
            <a:off x="838200" y="365125"/>
            <a:ext cx="10515600" cy="1325563"/>
          </a:xfrm>
        </p:spPr>
        <p:txBody>
          <a:bodyPr>
            <a:normAutofit/>
          </a:bodyPr>
          <a:lstStyle/>
          <a:p>
            <a:r>
              <a:rPr lang="en-US" altLang="zh-CN" dirty="0" smtClean="0"/>
              <a:t>notes</a:t>
            </a:r>
            <a:endParaRPr lang="zh-CN" altLang="en-US" dirty="0"/>
          </a:p>
        </p:txBody>
      </p:sp>
      <p:sp>
        <p:nvSpPr>
          <p:cNvPr id="7" name="内容占位符 1"/>
          <p:cNvSpPr>
            <a:spLocks noGrp="1"/>
          </p:cNvSpPr>
          <p:nvPr>
            <p:ph idx="1"/>
          </p:nvPr>
        </p:nvSpPr>
        <p:spPr>
          <a:xfrm>
            <a:off x="838200" y="1825624"/>
            <a:ext cx="10515600" cy="5032375"/>
          </a:xfrm>
        </p:spPr>
        <p:txBody>
          <a:bodyPr>
            <a:normAutofit/>
          </a:bodyPr>
          <a:lstStyle/>
          <a:p>
            <a:r>
              <a:rPr lang="en-US" altLang="zh-CN" dirty="0" err="1" smtClean="0"/>
              <a:t>ZooKeeper</a:t>
            </a:r>
            <a:r>
              <a:rPr lang="zh-CN" altLang="en-US" dirty="0" smtClean="0"/>
              <a:t>的名字空间很像标准文件系统。</a:t>
            </a:r>
            <a:r>
              <a:rPr lang="en-US" altLang="zh-CN" dirty="0" err="1" smtClean="0"/>
              <a:t>ZooKeeper</a:t>
            </a:r>
            <a:r>
              <a:rPr lang="zh-CN" altLang="en-US" dirty="0" smtClean="0"/>
              <a:t>中的每个</a:t>
            </a:r>
            <a:r>
              <a:rPr lang="en-US" altLang="zh-CN" dirty="0" err="1" smtClean="0"/>
              <a:t>znode</a:t>
            </a:r>
            <a:r>
              <a:rPr lang="zh-CN" altLang="en-US" dirty="0" smtClean="0"/>
              <a:t>都有自己的</a:t>
            </a:r>
            <a:r>
              <a:rPr lang="en-US" altLang="zh-CN" dirty="0" smtClean="0"/>
              <a:t>path</a:t>
            </a:r>
            <a:r>
              <a:rPr lang="zh-CN" altLang="en-US" dirty="0" smtClean="0"/>
              <a:t>，用“</a:t>
            </a:r>
            <a:r>
              <a:rPr lang="en-US" altLang="zh-CN" dirty="0" smtClean="0"/>
              <a:t>/</a:t>
            </a:r>
            <a:r>
              <a:rPr lang="zh-CN" altLang="en-US" dirty="0" smtClean="0"/>
              <a:t>”分隔父节点和子节点</a:t>
            </a:r>
            <a:endParaRPr lang="en-US" altLang="zh-CN" dirty="0" smtClean="0"/>
          </a:p>
          <a:p>
            <a:r>
              <a:rPr lang="en-US" altLang="zh-CN" dirty="0" err="1" smtClean="0"/>
              <a:t>ZooKeeper</a:t>
            </a:r>
            <a:r>
              <a:rPr lang="zh-CN" altLang="en-US" dirty="0" smtClean="0"/>
              <a:t>与标准文件系统的区别：</a:t>
            </a:r>
            <a:r>
              <a:rPr lang="en-US" altLang="zh-CN" dirty="0" err="1" smtClean="0"/>
              <a:t>ZooKeeper</a:t>
            </a:r>
            <a:r>
              <a:rPr lang="zh-CN" altLang="en-US" dirty="0" smtClean="0"/>
              <a:t>中，每个</a:t>
            </a:r>
            <a:r>
              <a:rPr lang="en-US" altLang="zh-CN" dirty="0" err="1" smtClean="0"/>
              <a:t>znode</a:t>
            </a:r>
            <a:r>
              <a:rPr lang="zh-CN" altLang="en-US" dirty="0" smtClean="0"/>
              <a:t>可以有与之相连的文件（每个文件都可以是一个目录，反之亦然）</a:t>
            </a:r>
            <a:endParaRPr lang="en-US" altLang="zh-CN" dirty="0" smtClean="0"/>
          </a:p>
          <a:p>
            <a:r>
              <a:rPr lang="en-US" altLang="zh-CN" dirty="0" err="1" smtClean="0"/>
              <a:t>ZooKeeper</a:t>
            </a:r>
            <a:r>
              <a:rPr lang="zh-CN" altLang="en-US" dirty="0" smtClean="0"/>
              <a:t>的设计初衷是</a:t>
            </a:r>
            <a:endParaRPr lang="en-US" altLang="zh-CN" dirty="0" smtClean="0"/>
          </a:p>
          <a:p>
            <a:endParaRPr lang="en-US" altLang="zh-CN" dirty="0"/>
          </a:p>
          <a:p>
            <a:endParaRPr lang="en-US" altLang="zh-CN" dirty="0" smtClean="0"/>
          </a:p>
          <a:p>
            <a:endParaRPr lang="en-US" altLang="zh-CN" dirty="0"/>
          </a:p>
          <a:p>
            <a:r>
              <a:rPr lang="de-DE" altLang="zh-CN" dirty="0"/>
              <a:t>https://cwiki.apache.org/confluence/display/ZOOKEEPER/ProjectDescription</a:t>
            </a:r>
            <a:endParaRPr lang="zh-CN" altLang="en-US" dirty="0"/>
          </a:p>
        </p:txBody>
      </p:sp>
      <p:pic>
        <p:nvPicPr>
          <p:cNvPr id="2" name="图片 1"/>
          <p:cNvPicPr>
            <a:picLocks noChangeAspect="1"/>
          </p:cNvPicPr>
          <p:nvPr/>
        </p:nvPicPr>
        <p:blipFill rotWithShape="1">
          <a:blip r:embed="rId2"/>
          <a:srcRect l="15327" t="58889" r="48423" b="35087"/>
          <a:stretch/>
        </p:blipFill>
        <p:spPr>
          <a:xfrm>
            <a:off x="409433" y="4310744"/>
            <a:ext cx="11878340" cy="1110342"/>
          </a:xfrm>
          <a:prstGeom prst="rect">
            <a:avLst/>
          </a:prstGeom>
        </p:spPr>
      </p:pic>
    </p:spTree>
    <p:extLst>
      <p:ext uri="{BB962C8B-B14F-4D97-AF65-F5344CB8AC3E}">
        <p14:creationId xmlns:p14="http://schemas.microsoft.com/office/powerpoint/2010/main" val="26949985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4" name="标题 1"/>
          <p:cNvSpPr>
            <a:spLocks noGrp="1"/>
          </p:cNvSpPr>
          <p:nvPr>
            <p:ph type="title"/>
          </p:nvPr>
        </p:nvSpPr>
        <p:spPr>
          <a:xfrm>
            <a:off x="838200" y="365125"/>
            <a:ext cx="10515600" cy="1325563"/>
          </a:xfrm>
        </p:spPr>
        <p:txBody>
          <a:bodyPr>
            <a:normAutofit/>
          </a:bodyPr>
          <a:lstStyle/>
          <a:p>
            <a:r>
              <a:rPr lang="en-US" altLang="zh-CN" dirty="0" smtClean="0"/>
              <a:t>notes</a:t>
            </a:r>
            <a:endParaRPr lang="zh-CN" altLang="en-US" dirty="0"/>
          </a:p>
        </p:txBody>
      </p:sp>
      <p:sp>
        <p:nvSpPr>
          <p:cNvPr id="7" name="内容占位符 1"/>
          <p:cNvSpPr>
            <a:spLocks noGrp="1"/>
          </p:cNvSpPr>
          <p:nvPr>
            <p:ph idx="1"/>
          </p:nvPr>
        </p:nvSpPr>
        <p:spPr>
          <a:xfrm>
            <a:off x="838200" y="1825624"/>
            <a:ext cx="10515600" cy="5032375"/>
          </a:xfrm>
        </p:spPr>
        <p:txBody>
          <a:bodyPr>
            <a:normAutofit/>
          </a:bodyPr>
          <a:lstStyle/>
          <a:p>
            <a:r>
              <a:rPr lang="zh-CN" altLang="en-US" dirty="0" smtClean="0"/>
              <a:t>这种元信息通常为</a:t>
            </a:r>
            <a:r>
              <a:rPr lang="en-US" altLang="zh-CN" dirty="0" smtClean="0"/>
              <a:t>b</a:t>
            </a:r>
            <a:r>
              <a:rPr lang="zh-CN" altLang="en-US" dirty="0" smtClean="0"/>
              <a:t>或</a:t>
            </a:r>
            <a:r>
              <a:rPr lang="en-US" altLang="zh-CN" dirty="0" smtClean="0"/>
              <a:t>kb</a:t>
            </a:r>
            <a:r>
              <a:rPr lang="zh-CN" altLang="en-US" dirty="0" smtClean="0"/>
              <a:t>大小，</a:t>
            </a:r>
            <a:r>
              <a:rPr lang="en-US" altLang="zh-CN" dirty="0" err="1" smtClean="0"/>
              <a:t>ZooKeeper</a:t>
            </a:r>
            <a:r>
              <a:rPr lang="zh-CN" altLang="en-US" dirty="0" smtClean="0"/>
              <a:t>自带不超过</a:t>
            </a:r>
            <a:r>
              <a:rPr lang="en-US" altLang="zh-CN" dirty="0" smtClean="0"/>
              <a:t>1M</a:t>
            </a:r>
            <a:r>
              <a:rPr lang="zh-CN" altLang="en-US" dirty="0" smtClean="0"/>
              <a:t>的检查。</a:t>
            </a:r>
            <a:endParaRPr lang="zh-CN" altLang="en-US" dirty="0"/>
          </a:p>
        </p:txBody>
      </p:sp>
    </p:spTree>
    <p:extLst>
      <p:ext uri="{BB962C8B-B14F-4D97-AF65-F5344CB8AC3E}">
        <p14:creationId xmlns:p14="http://schemas.microsoft.com/office/powerpoint/2010/main" val="35944018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4" name="标题 1"/>
          <p:cNvSpPr>
            <a:spLocks noGrp="1"/>
          </p:cNvSpPr>
          <p:nvPr>
            <p:ph type="title"/>
          </p:nvPr>
        </p:nvSpPr>
        <p:spPr>
          <a:xfrm>
            <a:off x="838200" y="365125"/>
            <a:ext cx="10515600" cy="1325563"/>
          </a:xfrm>
        </p:spPr>
        <p:txBody>
          <a:bodyPr>
            <a:normAutofit/>
          </a:bodyPr>
          <a:lstStyle/>
          <a:p>
            <a:r>
              <a:rPr lang="en-US" altLang="zh-CN" dirty="0" err="1" smtClean="0"/>
              <a:t>ZooKeeper</a:t>
            </a:r>
            <a:r>
              <a:rPr lang="zh-CN" altLang="en-US" dirty="0" smtClean="0"/>
              <a:t>不适合</a:t>
            </a:r>
            <a:r>
              <a:rPr lang="en-US" altLang="zh-CN" dirty="0" smtClean="0"/>
              <a:t>…</a:t>
            </a:r>
            <a:endParaRPr lang="zh-CN" altLang="en-US" dirty="0"/>
          </a:p>
        </p:txBody>
      </p:sp>
      <p:sp>
        <p:nvSpPr>
          <p:cNvPr id="7" name="内容占位符 1"/>
          <p:cNvSpPr>
            <a:spLocks noGrp="1"/>
          </p:cNvSpPr>
          <p:nvPr>
            <p:ph idx="1"/>
          </p:nvPr>
        </p:nvSpPr>
        <p:spPr>
          <a:xfrm>
            <a:off x="838200" y="1825625"/>
            <a:ext cx="10515600" cy="4351338"/>
          </a:xfrm>
        </p:spPr>
        <p:txBody>
          <a:bodyPr/>
          <a:lstStyle/>
          <a:p>
            <a:r>
              <a:rPr lang="zh-CN" altLang="en-US" dirty="0" smtClean="0"/>
              <a:t>不适合存储大量数据。</a:t>
            </a:r>
            <a:endParaRPr lang="en-US" altLang="zh-CN" dirty="0" smtClean="0"/>
          </a:p>
          <a:p>
            <a:r>
              <a:rPr lang="en-US" altLang="zh-CN" dirty="0" err="1"/>
              <a:t>z</a:t>
            </a:r>
            <a:r>
              <a:rPr lang="en-US" altLang="zh-CN" dirty="0" err="1" smtClean="0"/>
              <a:t>node</a:t>
            </a:r>
            <a:r>
              <a:rPr lang="zh-CN" altLang="en-US" dirty="0" smtClean="0"/>
              <a:t>树维系在内存中，存储大量数据会吃内存</a:t>
            </a:r>
            <a:endParaRPr lang="zh-CN" altLang="en-US" dirty="0"/>
          </a:p>
        </p:txBody>
      </p:sp>
    </p:spTree>
    <p:extLst>
      <p:ext uri="{BB962C8B-B14F-4D97-AF65-F5344CB8AC3E}">
        <p14:creationId xmlns:p14="http://schemas.microsoft.com/office/powerpoint/2010/main" val="16590276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 name="AutoShape 2" descr="http://a2.qpic.cn/psb?/V14UQlJy3mTiIe/s6k3zXuB0ZXZh.nFTiHJtOHCOBoNtlU2T2E59SoXkoI!/c/dNEAAAAAAAAA&amp;ek=1&amp;kp=1&amp;pt=0&amp;bo=0AKCBNACggQRECc!&amp;t=5&amp;tl=3&amp;vuin=919045713&amp;tm=1541077200&amp;sce=60-2-2&amp;rf=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p:cNvPicPr>
            <a:picLocks noChangeAspect="1"/>
          </p:cNvPicPr>
          <p:nvPr/>
        </p:nvPicPr>
        <p:blipFill rotWithShape="1">
          <a:blip r:embed="rId2"/>
          <a:srcRect b="47905"/>
          <a:stretch/>
        </p:blipFill>
        <p:spPr>
          <a:xfrm>
            <a:off x="3073668" y="818866"/>
            <a:ext cx="6096000" cy="5091045"/>
          </a:xfrm>
          <a:prstGeom prst="rect">
            <a:avLst/>
          </a:prstGeom>
        </p:spPr>
      </p:pic>
    </p:spTree>
    <p:extLst>
      <p:ext uri="{BB962C8B-B14F-4D97-AF65-F5344CB8AC3E}">
        <p14:creationId xmlns:p14="http://schemas.microsoft.com/office/powerpoint/2010/main" val="12110208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 name="AutoShape 2" descr="http://a2.qpic.cn/psb?/V14UQlJy3mTiIe/s6k3zXuB0ZXZh.nFTiHJtOHCOBoNtlU2T2E59SoXkoI!/c/dNEAAAAAAAAA&amp;ek=1&amp;kp=1&amp;pt=0&amp;bo=0AKCBNACggQRECc!&amp;t=5&amp;tl=3&amp;vuin=919045713&amp;tm=1541077200&amp;sce=60-2-2&amp;rf=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图片 7"/>
          <p:cNvPicPr>
            <a:picLocks noChangeAspect="1"/>
          </p:cNvPicPr>
          <p:nvPr/>
        </p:nvPicPr>
        <p:blipFill rotWithShape="1">
          <a:blip r:embed="rId2"/>
          <a:srcRect t="51934"/>
          <a:stretch/>
        </p:blipFill>
        <p:spPr>
          <a:xfrm>
            <a:off x="3192379" y="1074302"/>
            <a:ext cx="6096000" cy="4697283"/>
          </a:xfrm>
          <a:prstGeom prst="rect">
            <a:avLst/>
          </a:prstGeom>
        </p:spPr>
      </p:pic>
    </p:spTree>
    <p:extLst>
      <p:ext uri="{BB962C8B-B14F-4D97-AF65-F5344CB8AC3E}">
        <p14:creationId xmlns:p14="http://schemas.microsoft.com/office/powerpoint/2010/main" val="498368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4" name="标题 1"/>
          <p:cNvSpPr>
            <a:spLocks noGrp="1"/>
          </p:cNvSpPr>
          <p:nvPr>
            <p:ph type="title"/>
          </p:nvPr>
        </p:nvSpPr>
        <p:spPr>
          <a:xfrm>
            <a:off x="838200" y="365125"/>
            <a:ext cx="10515600" cy="1325563"/>
          </a:xfrm>
        </p:spPr>
        <p:txBody>
          <a:bodyPr>
            <a:normAutofit/>
          </a:bodyPr>
          <a:lstStyle/>
          <a:p>
            <a:r>
              <a:rPr lang="zh-CN" altLang="en-US" dirty="0"/>
              <a:t>选取主要功能作为下一步分析的目标</a:t>
            </a:r>
            <a:endParaRPr lang="zh-CN" altLang="en-US" dirty="0"/>
          </a:p>
        </p:txBody>
      </p:sp>
      <p:pic>
        <p:nvPicPr>
          <p:cNvPr id="7170" name="Picture 2" descr="https://cwiki.apache.org/confluence/download/attachments/24193436/service.png?version=1&amp;modificationDate=1295027310000&amp;api=v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359" y="2220686"/>
            <a:ext cx="11867630" cy="3659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9483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4" name="标题 1"/>
          <p:cNvSpPr>
            <a:spLocks noGrp="1"/>
          </p:cNvSpPr>
          <p:nvPr>
            <p:ph type="title"/>
          </p:nvPr>
        </p:nvSpPr>
        <p:spPr>
          <a:xfrm>
            <a:off x="838200" y="365125"/>
            <a:ext cx="10515600" cy="1325563"/>
          </a:xfrm>
        </p:spPr>
        <p:txBody>
          <a:bodyPr>
            <a:normAutofit/>
          </a:bodyPr>
          <a:lstStyle/>
          <a:p>
            <a:r>
              <a:rPr lang="zh-CN" altLang="en-US" dirty="0"/>
              <a:t>选取主要功能作为下一步分析的目标</a:t>
            </a:r>
            <a:endParaRPr lang="zh-CN" altLang="en-US" dirty="0"/>
          </a:p>
        </p:txBody>
      </p:sp>
      <p:sp>
        <p:nvSpPr>
          <p:cNvPr id="7" name="内容占位符 1"/>
          <p:cNvSpPr>
            <a:spLocks noGrp="1"/>
          </p:cNvSpPr>
          <p:nvPr>
            <p:ph idx="1"/>
          </p:nvPr>
        </p:nvSpPr>
        <p:spPr>
          <a:xfrm>
            <a:off x="838200" y="1825625"/>
            <a:ext cx="10515600" cy="4351338"/>
          </a:xfrm>
        </p:spPr>
        <p:txBody>
          <a:bodyPr/>
          <a:lstStyle/>
          <a:p>
            <a:r>
              <a:rPr lang="en-US" altLang="zh-CN" dirty="0" err="1" smtClean="0"/>
              <a:t>ZooKeeper</a:t>
            </a:r>
            <a:r>
              <a:rPr lang="zh-CN" altLang="en-US" dirty="0" smtClean="0"/>
              <a:t>选主流程（</a:t>
            </a:r>
            <a:r>
              <a:rPr lang="en-US" altLang="zh-CN" dirty="0" smtClean="0"/>
              <a:t>fast </a:t>
            </a:r>
            <a:r>
              <a:rPr lang="en-US" altLang="zh-CN" dirty="0" err="1" smtClean="0"/>
              <a:t>paxos</a:t>
            </a:r>
            <a:r>
              <a:rPr lang="en-US" altLang="zh-CN" dirty="0" smtClean="0"/>
              <a:t>/basic </a:t>
            </a:r>
            <a:r>
              <a:rPr lang="en-US" altLang="zh-CN" dirty="0" err="1" smtClean="0"/>
              <a:t>paxos</a:t>
            </a:r>
            <a:r>
              <a:rPr lang="zh-CN" altLang="en-US" dirty="0" smtClean="0"/>
              <a:t>）</a:t>
            </a:r>
            <a:endParaRPr lang="en-US" altLang="zh-CN" dirty="0" smtClean="0"/>
          </a:p>
        </p:txBody>
      </p:sp>
      <p:pic>
        <p:nvPicPr>
          <p:cNvPr id="8194" name="Picture 2" descr="http://www.aboutyun.com/data/attachment/forum/201608/20/184622zzinniurv0v1tn8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0894" y="2498271"/>
            <a:ext cx="8502756" cy="3813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38678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4" name="标题 1"/>
          <p:cNvSpPr>
            <a:spLocks noGrp="1"/>
          </p:cNvSpPr>
          <p:nvPr>
            <p:ph type="title"/>
          </p:nvPr>
        </p:nvSpPr>
        <p:spPr>
          <a:xfrm>
            <a:off x="838200" y="365125"/>
            <a:ext cx="10515600" cy="1325563"/>
          </a:xfrm>
        </p:spPr>
        <p:txBody>
          <a:bodyPr>
            <a:normAutofit/>
          </a:bodyPr>
          <a:lstStyle/>
          <a:p>
            <a:r>
              <a:rPr lang="zh-CN" altLang="en-US" dirty="0"/>
              <a:t>选取主要功能作为下一步分析的目标</a:t>
            </a:r>
            <a:endParaRPr lang="zh-CN" altLang="en-US" dirty="0"/>
          </a:p>
        </p:txBody>
      </p:sp>
      <p:sp>
        <p:nvSpPr>
          <p:cNvPr id="7" name="内容占位符 1"/>
          <p:cNvSpPr>
            <a:spLocks noGrp="1"/>
          </p:cNvSpPr>
          <p:nvPr>
            <p:ph idx="1"/>
          </p:nvPr>
        </p:nvSpPr>
        <p:spPr>
          <a:xfrm>
            <a:off x="838200" y="1825625"/>
            <a:ext cx="10515600" cy="4351338"/>
          </a:xfrm>
        </p:spPr>
        <p:txBody>
          <a:bodyPr/>
          <a:lstStyle/>
          <a:p>
            <a:r>
              <a:rPr lang="en-US" altLang="zh-CN" dirty="0" smtClean="0"/>
              <a:t>Leader</a:t>
            </a:r>
            <a:r>
              <a:rPr lang="zh-CN" altLang="en-US" dirty="0" smtClean="0"/>
              <a:t>：</a:t>
            </a:r>
            <a:endParaRPr lang="en-US" altLang="zh-CN" dirty="0" smtClean="0"/>
          </a:p>
          <a:p>
            <a:r>
              <a:rPr lang="en-US" altLang="zh-CN" dirty="0" smtClean="0"/>
              <a:t>1. </a:t>
            </a:r>
            <a:r>
              <a:rPr lang="zh-CN" altLang="en-US" dirty="0" smtClean="0"/>
              <a:t>恢复数据</a:t>
            </a:r>
            <a:endParaRPr lang="en-US" altLang="zh-CN" dirty="0" smtClean="0"/>
          </a:p>
          <a:p>
            <a:r>
              <a:rPr lang="en-US" altLang="zh-CN" dirty="0" smtClean="0"/>
              <a:t>2. </a:t>
            </a:r>
            <a:r>
              <a:rPr lang="zh-CN" altLang="en-US" dirty="0" smtClean="0"/>
              <a:t>维持与</a:t>
            </a:r>
            <a:r>
              <a:rPr lang="en-US" altLang="zh-CN" dirty="0" smtClean="0"/>
              <a:t>learner</a:t>
            </a:r>
            <a:r>
              <a:rPr lang="zh-CN" altLang="en-US" dirty="0" smtClean="0"/>
              <a:t>的心跳，接收</a:t>
            </a:r>
            <a:r>
              <a:rPr lang="en-US" altLang="zh-CN" dirty="0" smtClean="0"/>
              <a:t>learner</a:t>
            </a:r>
            <a:r>
              <a:rPr lang="zh-CN" altLang="en-US" dirty="0" smtClean="0"/>
              <a:t>请求，判断</a:t>
            </a:r>
            <a:r>
              <a:rPr lang="en-US" altLang="zh-CN" dirty="0" smtClean="0"/>
              <a:t>learner</a:t>
            </a:r>
            <a:r>
              <a:rPr lang="zh-CN" altLang="en-US" dirty="0" smtClean="0"/>
              <a:t>请求消息类型（</a:t>
            </a:r>
            <a:r>
              <a:rPr lang="en-US" altLang="zh-CN" dirty="0" smtClean="0"/>
              <a:t>ping</a:t>
            </a:r>
            <a:r>
              <a:rPr lang="zh-CN" altLang="en-US" dirty="0" smtClean="0"/>
              <a:t>消息、</a:t>
            </a:r>
            <a:r>
              <a:rPr lang="en-US" altLang="zh-CN" dirty="0" smtClean="0"/>
              <a:t>request</a:t>
            </a:r>
            <a:r>
              <a:rPr lang="zh-CN" altLang="en-US" dirty="0" smtClean="0"/>
              <a:t>消息、</a:t>
            </a:r>
            <a:r>
              <a:rPr lang="en-US" altLang="zh-CN" dirty="0" err="1" smtClean="0"/>
              <a:t>ack</a:t>
            </a:r>
            <a:r>
              <a:rPr lang="zh-CN" altLang="en-US" dirty="0" smtClean="0"/>
              <a:t>消息、</a:t>
            </a:r>
            <a:r>
              <a:rPr lang="en-US" altLang="zh-CN" dirty="0" smtClean="0"/>
              <a:t>revalidate</a:t>
            </a:r>
            <a:r>
              <a:rPr lang="zh-CN" altLang="en-US" dirty="0" smtClean="0"/>
              <a:t>消息），根据消息类型进行消息处理</a:t>
            </a:r>
            <a:endParaRPr lang="en-US" altLang="zh-CN" dirty="0" smtClean="0"/>
          </a:p>
          <a:p>
            <a:pPr lvl="1"/>
            <a:r>
              <a:rPr lang="en-US" altLang="zh-CN" dirty="0" smtClean="0"/>
              <a:t>Ping</a:t>
            </a:r>
            <a:r>
              <a:rPr lang="zh-CN" altLang="en-US" dirty="0" smtClean="0"/>
              <a:t>消息：</a:t>
            </a:r>
            <a:r>
              <a:rPr lang="en-US" altLang="zh-CN" dirty="0" smtClean="0"/>
              <a:t>learner</a:t>
            </a:r>
            <a:r>
              <a:rPr lang="zh-CN" altLang="en-US" dirty="0" smtClean="0"/>
              <a:t>的心跳消息</a:t>
            </a:r>
            <a:endParaRPr lang="en-US" altLang="zh-CN" dirty="0" smtClean="0"/>
          </a:p>
          <a:p>
            <a:pPr lvl="1"/>
            <a:r>
              <a:rPr lang="en-US" altLang="zh-CN" dirty="0" smtClean="0"/>
              <a:t>Request</a:t>
            </a:r>
            <a:r>
              <a:rPr lang="zh-CN" altLang="en-US" dirty="0" smtClean="0"/>
              <a:t>消息：</a:t>
            </a:r>
            <a:r>
              <a:rPr lang="en-US" altLang="zh-CN" dirty="0" smtClean="0"/>
              <a:t>follower</a:t>
            </a:r>
            <a:r>
              <a:rPr lang="zh-CN" altLang="en-US" dirty="0" smtClean="0"/>
              <a:t>发送的提议消息，包括写请求和同步请求</a:t>
            </a:r>
            <a:endParaRPr lang="en-US" altLang="zh-CN" dirty="0" smtClean="0"/>
          </a:p>
          <a:p>
            <a:pPr lvl="1"/>
            <a:r>
              <a:rPr lang="en-US" altLang="zh-CN" dirty="0" err="1" smtClean="0"/>
              <a:t>Ack</a:t>
            </a:r>
            <a:r>
              <a:rPr lang="zh-CN" altLang="en-US" dirty="0" smtClean="0"/>
              <a:t>消息：</a:t>
            </a:r>
            <a:r>
              <a:rPr lang="en-US" altLang="zh-CN" dirty="0" smtClean="0"/>
              <a:t>follower</a:t>
            </a:r>
            <a:r>
              <a:rPr lang="zh-CN" altLang="en-US" dirty="0" smtClean="0"/>
              <a:t>对提议的恢复，超过半数通过，提议</a:t>
            </a:r>
            <a:r>
              <a:rPr lang="en-US" altLang="zh-CN" dirty="0" smtClean="0"/>
              <a:t>commit</a:t>
            </a:r>
          </a:p>
          <a:p>
            <a:pPr lvl="1"/>
            <a:r>
              <a:rPr lang="en-US" altLang="zh-CN" dirty="0" smtClean="0"/>
              <a:t>Revalidate</a:t>
            </a:r>
            <a:r>
              <a:rPr lang="zh-CN" altLang="en-US" dirty="0" smtClean="0"/>
              <a:t>消息：延长</a:t>
            </a:r>
            <a:r>
              <a:rPr lang="en-US" altLang="zh-CN" dirty="0" smtClean="0"/>
              <a:t>session</a:t>
            </a:r>
            <a:r>
              <a:rPr lang="zh-CN" altLang="en-US" dirty="0" smtClean="0"/>
              <a:t>有效时间</a:t>
            </a:r>
            <a:endParaRPr lang="en-US" altLang="zh-CN" dirty="0" smtClean="0"/>
          </a:p>
        </p:txBody>
      </p:sp>
    </p:spTree>
    <p:extLst>
      <p:ext uri="{BB962C8B-B14F-4D97-AF65-F5344CB8AC3E}">
        <p14:creationId xmlns:p14="http://schemas.microsoft.com/office/powerpoint/2010/main" val="7052053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10242" name="Picture 2" descr="http://www.aboutyun.com/data/attachment/forum/201608/20/184847c41aywumfqymxju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3158" y="-13281"/>
            <a:ext cx="4889500" cy="6833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607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4" name="标题 1"/>
          <p:cNvSpPr>
            <a:spLocks noGrp="1"/>
          </p:cNvSpPr>
          <p:nvPr>
            <p:ph type="title"/>
          </p:nvPr>
        </p:nvSpPr>
        <p:spPr>
          <a:xfrm>
            <a:off x="838200" y="365125"/>
            <a:ext cx="10515600" cy="1325563"/>
          </a:xfrm>
        </p:spPr>
        <p:txBody>
          <a:bodyPr>
            <a:normAutofit/>
          </a:bodyPr>
          <a:lstStyle/>
          <a:p>
            <a:r>
              <a:rPr lang="zh-CN" altLang="en-US" dirty="0"/>
              <a:t>正常</a:t>
            </a:r>
            <a:r>
              <a:rPr lang="zh-CN" altLang="en-US" dirty="0" smtClean="0"/>
              <a:t>处理（</a:t>
            </a:r>
            <a:r>
              <a:rPr lang="en-US" altLang="zh-CN" dirty="0" smtClean="0"/>
              <a:t>normal</a:t>
            </a:r>
            <a:r>
              <a:rPr lang="zh-CN" altLang="en-US" dirty="0" smtClean="0"/>
              <a:t>）</a:t>
            </a:r>
            <a:r>
              <a:rPr lang="en-US" altLang="zh-CN" dirty="0" smtClean="0"/>
              <a:t>1</a:t>
            </a:r>
            <a:r>
              <a:rPr lang="zh-CN" altLang="en-US" dirty="0" smtClean="0"/>
              <a:t>：提供服务</a:t>
            </a:r>
            <a:endParaRPr lang="zh-CN" altLang="en-US" dirty="0"/>
          </a:p>
        </p:txBody>
      </p:sp>
      <p:sp>
        <p:nvSpPr>
          <p:cNvPr id="7" name="内容占位符 1"/>
          <p:cNvSpPr>
            <a:spLocks noGrp="1"/>
          </p:cNvSpPr>
          <p:nvPr>
            <p:ph idx="1"/>
          </p:nvPr>
        </p:nvSpPr>
        <p:spPr>
          <a:xfrm>
            <a:off x="838200" y="1825625"/>
            <a:ext cx="10515600" cy="4351338"/>
          </a:xfrm>
        </p:spPr>
        <p:txBody>
          <a:bodyPr/>
          <a:lstStyle/>
          <a:p>
            <a:r>
              <a:rPr lang="zh-CN" altLang="en-US" dirty="0" smtClean="0"/>
              <a:t>用例名称：提供服务</a:t>
            </a:r>
            <a:endParaRPr lang="en-US" altLang="zh-CN" dirty="0" smtClean="0"/>
          </a:p>
          <a:p>
            <a:r>
              <a:rPr lang="zh-CN" altLang="en-US" dirty="0" smtClean="0"/>
              <a:t>场景：</a:t>
            </a:r>
            <a:r>
              <a:rPr lang="zh-CN" altLang="en-US" dirty="0"/>
              <a:t>服务器向</a:t>
            </a:r>
            <a:r>
              <a:rPr lang="zh-CN" altLang="en-US" dirty="0" smtClean="0"/>
              <a:t>客户端提供某种服务</a:t>
            </a:r>
            <a:endParaRPr lang="en-US" altLang="zh-CN" dirty="0" smtClean="0"/>
          </a:p>
          <a:p>
            <a:r>
              <a:rPr lang="zh-CN" altLang="en-US" dirty="0"/>
              <a:t>用例</a:t>
            </a:r>
            <a:r>
              <a:rPr lang="zh-CN" altLang="en-US" dirty="0" smtClean="0"/>
              <a:t>描述：希望客户端每次请求服务端都可以找到服务端集群中某一台服务器以获得服务。</a:t>
            </a:r>
            <a:endParaRPr lang="en-US" altLang="zh-CN" dirty="0" smtClean="0"/>
          </a:p>
          <a:p>
            <a:r>
              <a:rPr lang="zh-CN" altLang="en-US" dirty="0"/>
              <a:t>用例</a:t>
            </a:r>
            <a:r>
              <a:rPr lang="zh-CN" altLang="en-US" dirty="0" smtClean="0"/>
              <a:t>价值</a:t>
            </a:r>
            <a:endParaRPr lang="en-US" altLang="zh-CN" dirty="0" smtClean="0"/>
          </a:p>
          <a:p>
            <a:r>
              <a:rPr lang="zh-CN" altLang="en-US" dirty="0" smtClean="0"/>
              <a:t>约束和闲置</a:t>
            </a:r>
            <a:endParaRPr lang="zh-CN" altLang="en-US" dirty="0"/>
          </a:p>
        </p:txBody>
      </p:sp>
    </p:spTree>
    <p:extLst>
      <p:ext uri="{BB962C8B-B14F-4D97-AF65-F5344CB8AC3E}">
        <p14:creationId xmlns:p14="http://schemas.microsoft.com/office/powerpoint/2010/main" val="29695650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4" name="标题 1"/>
          <p:cNvSpPr>
            <a:spLocks noGrp="1"/>
          </p:cNvSpPr>
          <p:nvPr>
            <p:ph type="title"/>
          </p:nvPr>
        </p:nvSpPr>
        <p:spPr>
          <a:xfrm>
            <a:off x="838200" y="365125"/>
            <a:ext cx="10515600" cy="1325563"/>
          </a:xfrm>
        </p:spPr>
        <p:txBody>
          <a:bodyPr>
            <a:normAutofit/>
          </a:bodyPr>
          <a:lstStyle/>
          <a:p>
            <a:r>
              <a:rPr lang="zh-CN" altLang="en-US" dirty="0"/>
              <a:t>选取主要功能作为下一步分析的目标</a:t>
            </a:r>
            <a:endParaRPr lang="zh-CN" altLang="en-US" dirty="0"/>
          </a:p>
        </p:txBody>
      </p:sp>
      <p:sp>
        <p:nvSpPr>
          <p:cNvPr id="7" name="内容占位符 1"/>
          <p:cNvSpPr>
            <a:spLocks noGrp="1"/>
          </p:cNvSpPr>
          <p:nvPr>
            <p:ph idx="1"/>
          </p:nvPr>
        </p:nvSpPr>
        <p:spPr>
          <a:xfrm>
            <a:off x="838200" y="1825624"/>
            <a:ext cx="10515600" cy="5032375"/>
          </a:xfrm>
        </p:spPr>
        <p:txBody>
          <a:bodyPr>
            <a:normAutofit/>
          </a:bodyPr>
          <a:lstStyle/>
          <a:p>
            <a:r>
              <a:rPr lang="en-US" altLang="zh-CN" dirty="0" smtClean="0"/>
              <a:t>Follower</a:t>
            </a:r>
            <a:r>
              <a:rPr lang="zh-CN" altLang="en-US" dirty="0" smtClean="0"/>
              <a:t>：</a:t>
            </a:r>
            <a:endParaRPr lang="en-US" altLang="zh-CN" dirty="0" smtClean="0"/>
          </a:p>
          <a:p>
            <a:r>
              <a:rPr lang="en-US" altLang="zh-CN" dirty="0" smtClean="0"/>
              <a:t>1. </a:t>
            </a:r>
            <a:r>
              <a:rPr lang="zh-CN" altLang="en-US" dirty="0" smtClean="0"/>
              <a:t>向</a:t>
            </a:r>
            <a:r>
              <a:rPr lang="en-US" altLang="zh-CN" dirty="0" smtClean="0"/>
              <a:t>leader</a:t>
            </a:r>
            <a:r>
              <a:rPr lang="zh-CN" altLang="en-US" dirty="0" smtClean="0"/>
              <a:t>发送请求</a:t>
            </a:r>
            <a:endParaRPr lang="en-US" altLang="zh-CN" dirty="0" smtClean="0"/>
          </a:p>
          <a:p>
            <a:r>
              <a:rPr lang="en-US" altLang="zh-CN" dirty="0" smtClean="0"/>
              <a:t>2. </a:t>
            </a:r>
            <a:r>
              <a:rPr lang="zh-CN" altLang="en-US" dirty="0" smtClean="0"/>
              <a:t>接收</a:t>
            </a:r>
            <a:r>
              <a:rPr lang="en-US" altLang="zh-CN" dirty="0" smtClean="0"/>
              <a:t>leader</a:t>
            </a:r>
            <a:r>
              <a:rPr lang="zh-CN" altLang="en-US" dirty="0" smtClean="0"/>
              <a:t>消息（</a:t>
            </a:r>
            <a:r>
              <a:rPr lang="en-US" altLang="zh-CN" dirty="0" smtClean="0"/>
              <a:t>ping</a:t>
            </a:r>
            <a:r>
              <a:rPr lang="zh-CN" altLang="en-US" dirty="0" smtClean="0"/>
              <a:t>消息，</a:t>
            </a:r>
            <a:r>
              <a:rPr lang="en-US" altLang="zh-CN" dirty="0" smtClean="0"/>
              <a:t>proposal</a:t>
            </a:r>
            <a:r>
              <a:rPr lang="zh-CN" altLang="en-US" dirty="0" smtClean="0"/>
              <a:t>消息，</a:t>
            </a:r>
            <a:r>
              <a:rPr lang="en-US" altLang="zh-CN" dirty="0" smtClean="0"/>
              <a:t>commit</a:t>
            </a:r>
            <a:r>
              <a:rPr lang="zh-CN" altLang="en-US" dirty="0" smtClean="0"/>
              <a:t>消息，</a:t>
            </a:r>
            <a:r>
              <a:rPr lang="en-US" altLang="zh-CN" dirty="0" err="1" smtClean="0"/>
              <a:t>uptodate</a:t>
            </a:r>
            <a:r>
              <a:rPr lang="zh-CN" altLang="en-US" dirty="0" smtClean="0"/>
              <a:t>消息，</a:t>
            </a:r>
            <a:r>
              <a:rPr lang="en-US" altLang="zh-CN" dirty="0" smtClean="0"/>
              <a:t>revalidate</a:t>
            </a:r>
            <a:r>
              <a:rPr lang="zh-CN" altLang="en-US" dirty="0" smtClean="0"/>
              <a:t>消息，</a:t>
            </a:r>
            <a:r>
              <a:rPr lang="en-US" altLang="zh-CN" dirty="0" smtClean="0"/>
              <a:t>sync</a:t>
            </a:r>
            <a:r>
              <a:rPr lang="zh-CN" altLang="en-US" dirty="0" smtClean="0"/>
              <a:t>消息）并进行处理</a:t>
            </a:r>
            <a:endParaRPr lang="en-US" altLang="zh-CN" dirty="0" smtClean="0"/>
          </a:p>
          <a:p>
            <a:pPr lvl="1"/>
            <a:r>
              <a:rPr lang="en-US" altLang="zh-CN" dirty="0" smtClean="0"/>
              <a:t>Ping</a:t>
            </a:r>
            <a:r>
              <a:rPr lang="zh-CN" altLang="en-US" dirty="0" smtClean="0"/>
              <a:t>消息：心跳消息</a:t>
            </a:r>
            <a:endParaRPr lang="en-US" altLang="zh-CN" dirty="0" smtClean="0"/>
          </a:p>
          <a:p>
            <a:pPr lvl="1"/>
            <a:r>
              <a:rPr lang="en-US" altLang="zh-CN" dirty="0" smtClean="0"/>
              <a:t>Proposal</a:t>
            </a:r>
            <a:r>
              <a:rPr lang="zh-CN" altLang="en-US" dirty="0" smtClean="0"/>
              <a:t>消息：</a:t>
            </a:r>
            <a:r>
              <a:rPr lang="en-US" altLang="zh-CN" dirty="0" smtClean="0"/>
              <a:t>leader</a:t>
            </a:r>
            <a:r>
              <a:rPr lang="zh-CN" altLang="en-US" dirty="0" smtClean="0"/>
              <a:t>发起的提案，要求</a:t>
            </a:r>
            <a:r>
              <a:rPr lang="en-US" altLang="zh-CN" dirty="0" smtClean="0"/>
              <a:t>follower</a:t>
            </a:r>
            <a:r>
              <a:rPr lang="zh-CN" altLang="en-US" dirty="0" smtClean="0"/>
              <a:t>投票</a:t>
            </a:r>
            <a:endParaRPr lang="en-US" altLang="zh-CN" dirty="0" smtClean="0"/>
          </a:p>
          <a:p>
            <a:pPr lvl="1"/>
            <a:r>
              <a:rPr lang="en-US" altLang="zh-CN" dirty="0" smtClean="0"/>
              <a:t>Commit</a:t>
            </a:r>
            <a:r>
              <a:rPr lang="zh-CN" altLang="en-US" dirty="0" smtClean="0"/>
              <a:t>消息：服务器端最新一次提案的信息</a:t>
            </a:r>
            <a:endParaRPr lang="en-US" altLang="zh-CN" dirty="0" smtClean="0"/>
          </a:p>
          <a:p>
            <a:pPr lvl="1"/>
            <a:r>
              <a:rPr lang="en-US" altLang="zh-CN" dirty="0" err="1" smtClean="0"/>
              <a:t>Uptodate</a:t>
            </a:r>
            <a:r>
              <a:rPr lang="zh-CN" altLang="en-US" dirty="0" smtClean="0"/>
              <a:t>消息：表示同步完成；</a:t>
            </a:r>
            <a:endParaRPr lang="en-US" altLang="zh-CN" dirty="0" smtClean="0"/>
          </a:p>
          <a:p>
            <a:pPr lvl="1"/>
            <a:r>
              <a:rPr lang="en-US" altLang="zh-CN" dirty="0" smtClean="0"/>
              <a:t>Revalidate</a:t>
            </a:r>
            <a:r>
              <a:rPr lang="zh-CN" altLang="en-US" dirty="0" smtClean="0"/>
              <a:t>消息：根据</a:t>
            </a:r>
            <a:r>
              <a:rPr lang="en-US" altLang="zh-CN" dirty="0" smtClean="0"/>
              <a:t>leader</a:t>
            </a:r>
            <a:r>
              <a:rPr lang="zh-CN" altLang="en-US" dirty="0" smtClean="0"/>
              <a:t>的</a:t>
            </a:r>
            <a:r>
              <a:rPr lang="en-US" altLang="zh-CN" dirty="0" smtClean="0"/>
              <a:t>revalidate</a:t>
            </a:r>
            <a:r>
              <a:rPr lang="zh-CN" altLang="en-US" dirty="0" smtClean="0"/>
              <a:t>结果，关闭待</a:t>
            </a:r>
            <a:r>
              <a:rPr lang="en-US" altLang="zh-CN" dirty="0" smtClean="0"/>
              <a:t>revalidate</a:t>
            </a:r>
            <a:r>
              <a:rPr lang="zh-CN" altLang="en-US" dirty="0" smtClean="0"/>
              <a:t>的</a:t>
            </a:r>
            <a:r>
              <a:rPr lang="en-US" altLang="zh-CN" dirty="0" smtClean="0"/>
              <a:t>session/</a:t>
            </a:r>
            <a:r>
              <a:rPr lang="zh-CN" altLang="en-US" dirty="0" smtClean="0"/>
              <a:t>允许其接受消息</a:t>
            </a:r>
            <a:endParaRPr lang="en-US" altLang="zh-CN" dirty="0" smtClean="0"/>
          </a:p>
          <a:p>
            <a:pPr lvl="1"/>
            <a:r>
              <a:rPr lang="en-US" altLang="zh-CN" dirty="0" smtClean="0"/>
              <a:t>Sync</a:t>
            </a:r>
            <a:r>
              <a:rPr lang="zh-CN" altLang="en-US" dirty="0" smtClean="0"/>
              <a:t>消息：返回</a:t>
            </a:r>
            <a:r>
              <a:rPr lang="en-US" altLang="zh-CN" dirty="0" smtClean="0"/>
              <a:t>sync</a:t>
            </a:r>
            <a:r>
              <a:rPr lang="zh-CN" altLang="en-US" dirty="0" smtClean="0"/>
              <a:t>结果到客户端</a:t>
            </a:r>
            <a:endParaRPr lang="en-US" altLang="zh-CN" dirty="0" smtClean="0"/>
          </a:p>
        </p:txBody>
      </p:sp>
    </p:spTree>
    <p:extLst>
      <p:ext uri="{BB962C8B-B14F-4D97-AF65-F5344CB8AC3E}">
        <p14:creationId xmlns:p14="http://schemas.microsoft.com/office/powerpoint/2010/main" val="40256113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4" name="标题 1"/>
          <p:cNvSpPr>
            <a:spLocks noGrp="1"/>
          </p:cNvSpPr>
          <p:nvPr>
            <p:ph type="title"/>
          </p:nvPr>
        </p:nvSpPr>
        <p:spPr>
          <a:xfrm>
            <a:off x="838200" y="365125"/>
            <a:ext cx="10515600" cy="1325563"/>
          </a:xfrm>
        </p:spPr>
        <p:txBody>
          <a:bodyPr>
            <a:normAutofit/>
          </a:bodyPr>
          <a:lstStyle/>
          <a:p>
            <a:r>
              <a:rPr lang="zh-CN" altLang="en-US" dirty="0"/>
              <a:t>选取主要功能作为下一步分析的目标</a:t>
            </a:r>
            <a:endParaRPr lang="zh-CN" altLang="en-US" dirty="0"/>
          </a:p>
        </p:txBody>
      </p:sp>
      <p:sp>
        <p:nvSpPr>
          <p:cNvPr id="7" name="内容占位符 1"/>
          <p:cNvSpPr>
            <a:spLocks noGrp="1"/>
          </p:cNvSpPr>
          <p:nvPr>
            <p:ph idx="1"/>
          </p:nvPr>
        </p:nvSpPr>
        <p:spPr>
          <a:xfrm>
            <a:off x="838200" y="1825625"/>
            <a:ext cx="10515600" cy="4351338"/>
          </a:xfrm>
        </p:spPr>
        <p:txBody>
          <a:bodyPr>
            <a:normAutofit/>
          </a:bodyPr>
          <a:lstStyle/>
          <a:p>
            <a:r>
              <a:rPr lang="en-US" altLang="zh-CN" dirty="0" smtClean="0"/>
              <a:t>3. </a:t>
            </a:r>
            <a:r>
              <a:rPr lang="zh-CN" altLang="en-US" dirty="0" smtClean="0"/>
              <a:t>接收</a:t>
            </a:r>
            <a:r>
              <a:rPr lang="en-US" altLang="zh-CN" dirty="0" smtClean="0"/>
              <a:t>client</a:t>
            </a:r>
            <a:r>
              <a:rPr lang="zh-CN" altLang="en-US" dirty="0" smtClean="0"/>
              <a:t>请求，如果为写请求，发送给</a:t>
            </a:r>
            <a:r>
              <a:rPr lang="en-US" altLang="zh-CN" dirty="0" smtClean="0"/>
              <a:t>leader</a:t>
            </a:r>
            <a:r>
              <a:rPr lang="zh-CN" altLang="en-US" dirty="0" smtClean="0"/>
              <a:t>进行投票</a:t>
            </a:r>
            <a:endParaRPr lang="en-US" altLang="zh-CN" dirty="0" smtClean="0"/>
          </a:p>
          <a:p>
            <a:r>
              <a:rPr lang="en-US" altLang="zh-CN" dirty="0" smtClean="0"/>
              <a:t>4. </a:t>
            </a:r>
            <a:r>
              <a:rPr lang="zh-CN" altLang="en-US" dirty="0" smtClean="0"/>
              <a:t>返回</a:t>
            </a:r>
            <a:r>
              <a:rPr lang="en-US" altLang="zh-CN" dirty="0" smtClean="0"/>
              <a:t>client</a:t>
            </a:r>
            <a:r>
              <a:rPr lang="zh-CN" altLang="en-US" dirty="0" smtClean="0"/>
              <a:t>结果</a:t>
            </a:r>
            <a:endParaRPr lang="en-US" altLang="zh-CN" dirty="0" smtClean="0"/>
          </a:p>
        </p:txBody>
      </p:sp>
    </p:spTree>
    <p:extLst>
      <p:ext uri="{BB962C8B-B14F-4D97-AF65-F5344CB8AC3E}">
        <p14:creationId xmlns:p14="http://schemas.microsoft.com/office/powerpoint/2010/main" val="4192157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12290" name="Picture 2" descr="http://www.aboutyun.com/data/attachment/forum/201608/20/184909zniwhnguhilho1z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16" y="1110343"/>
            <a:ext cx="12122894" cy="4565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4459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4" name="标题 1"/>
          <p:cNvSpPr>
            <a:spLocks noGrp="1"/>
          </p:cNvSpPr>
          <p:nvPr>
            <p:ph type="title"/>
          </p:nvPr>
        </p:nvSpPr>
        <p:spPr>
          <a:xfrm>
            <a:off x="838200" y="365125"/>
            <a:ext cx="10515600" cy="1325563"/>
          </a:xfrm>
        </p:spPr>
        <p:txBody>
          <a:bodyPr>
            <a:normAutofit/>
          </a:bodyPr>
          <a:lstStyle/>
          <a:p>
            <a:r>
              <a:rPr lang="zh-CN" altLang="en-US" dirty="0"/>
              <a:t>针对这一功能进行具体分析</a:t>
            </a:r>
            <a:endParaRPr lang="zh-CN" altLang="en-US" dirty="0"/>
          </a:p>
        </p:txBody>
      </p:sp>
      <p:sp>
        <p:nvSpPr>
          <p:cNvPr id="7" name="内容占位符 1"/>
          <p:cNvSpPr>
            <a:spLocks noGrp="1"/>
          </p:cNvSpPr>
          <p:nvPr>
            <p:ph idx="1"/>
          </p:nvPr>
        </p:nvSpPr>
        <p:spPr>
          <a:xfrm>
            <a:off x="838200" y="1825625"/>
            <a:ext cx="10515600" cy="4351338"/>
          </a:xfrm>
        </p:spPr>
        <p:txBody>
          <a:bodyPr/>
          <a:lstStyle/>
          <a:p>
            <a:r>
              <a:rPr lang="en-US" altLang="zh-CN" dirty="0" smtClean="0"/>
              <a:t>Server</a:t>
            </a:r>
            <a:r>
              <a:rPr lang="zh-CN" altLang="en-US" dirty="0" smtClean="0"/>
              <a:t>在工作过程中有三种状态：</a:t>
            </a:r>
            <a:endParaRPr lang="en-US" altLang="zh-CN" dirty="0" smtClean="0"/>
          </a:p>
          <a:p>
            <a:pPr lvl="1"/>
            <a:r>
              <a:rPr lang="en-US" altLang="zh-CN" dirty="0" smtClean="0"/>
              <a:t>Looking </a:t>
            </a:r>
            <a:r>
              <a:rPr lang="zh-CN" altLang="en-US" dirty="0" smtClean="0"/>
              <a:t>当前</a:t>
            </a:r>
            <a:r>
              <a:rPr lang="en-US" altLang="zh-CN" dirty="0" smtClean="0"/>
              <a:t>server</a:t>
            </a:r>
            <a:r>
              <a:rPr lang="zh-CN" altLang="en-US" dirty="0" smtClean="0"/>
              <a:t>不知道</a:t>
            </a:r>
            <a:r>
              <a:rPr lang="en-US" altLang="zh-CN" dirty="0" smtClean="0"/>
              <a:t>leader</a:t>
            </a:r>
            <a:r>
              <a:rPr lang="zh-CN" altLang="en-US" dirty="0" smtClean="0"/>
              <a:t>是谁，正在搜寻</a:t>
            </a:r>
            <a:endParaRPr lang="en-US" altLang="zh-CN" dirty="0" smtClean="0"/>
          </a:p>
          <a:p>
            <a:pPr lvl="1"/>
            <a:r>
              <a:rPr lang="en-US" altLang="zh-CN" dirty="0" smtClean="0"/>
              <a:t>Leading </a:t>
            </a:r>
            <a:r>
              <a:rPr lang="zh-CN" altLang="en-US" dirty="0" smtClean="0"/>
              <a:t>当前</a:t>
            </a:r>
            <a:r>
              <a:rPr lang="en-US" altLang="zh-CN" dirty="0" smtClean="0"/>
              <a:t>server</a:t>
            </a:r>
            <a:r>
              <a:rPr lang="zh-CN" altLang="en-US" dirty="0" smtClean="0"/>
              <a:t>为选举出的</a:t>
            </a:r>
            <a:r>
              <a:rPr lang="en-US" altLang="zh-CN" dirty="0" smtClean="0"/>
              <a:t>leader</a:t>
            </a:r>
          </a:p>
          <a:p>
            <a:pPr lvl="1"/>
            <a:r>
              <a:rPr lang="en-US" altLang="zh-CN" dirty="0" smtClean="0"/>
              <a:t>Following leader</a:t>
            </a:r>
            <a:r>
              <a:rPr lang="zh-CN" altLang="en-US" dirty="0" smtClean="0"/>
              <a:t>已经选举出来，</a:t>
            </a:r>
            <a:r>
              <a:rPr lang="en-US" altLang="zh-CN" dirty="0" smtClean="0"/>
              <a:t>server</a:t>
            </a:r>
            <a:r>
              <a:rPr lang="zh-CN" altLang="en-US" dirty="0" smtClean="0"/>
              <a:t>已经同步</a:t>
            </a:r>
            <a:endParaRPr lang="zh-CN" altLang="en-US" dirty="0"/>
          </a:p>
        </p:txBody>
      </p:sp>
    </p:spTree>
    <p:extLst>
      <p:ext uri="{BB962C8B-B14F-4D97-AF65-F5344CB8AC3E}">
        <p14:creationId xmlns:p14="http://schemas.microsoft.com/office/powerpoint/2010/main" val="17709958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4" name="标题 1"/>
          <p:cNvSpPr>
            <a:spLocks noGrp="1"/>
          </p:cNvSpPr>
          <p:nvPr>
            <p:ph type="title"/>
          </p:nvPr>
        </p:nvSpPr>
        <p:spPr>
          <a:xfrm>
            <a:off x="838200" y="365125"/>
            <a:ext cx="10515600" cy="1325563"/>
          </a:xfrm>
        </p:spPr>
        <p:txBody>
          <a:bodyPr>
            <a:normAutofit/>
          </a:bodyPr>
          <a:lstStyle/>
          <a:p>
            <a:r>
              <a:rPr lang="en-US" altLang="zh-CN" dirty="0" smtClean="0"/>
              <a:t>Fast </a:t>
            </a:r>
            <a:r>
              <a:rPr lang="en-US" altLang="zh-CN" dirty="0" err="1" smtClean="0"/>
              <a:t>paxos</a:t>
            </a:r>
            <a:endParaRPr lang="zh-CN" altLang="en-US" dirty="0"/>
          </a:p>
        </p:txBody>
      </p:sp>
      <p:sp>
        <p:nvSpPr>
          <p:cNvPr id="7" name="内容占位符 1"/>
          <p:cNvSpPr>
            <a:spLocks noGrp="1"/>
          </p:cNvSpPr>
          <p:nvPr>
            <p:ph idx="1"/>
          </p:nvPr>
        </p:nvSpPr>
        <p:spPr>
          <a:xfrm>
            <a:off x="838200" y="1825625"/>
            <a:ext cx="10515600" cy="4351338"/>
          </a:xfrm>
        </p:spPr>
        <p:txBody>
          <a:bodyPr/>
          <a:lstStyle/>
          <a:p>
            <a:r>
              <a:rPr lang="en-US" altLang="zh-CN" dirty="0" smtClean="0"/>
              <a:t>Fast </a:t>
            </a:r>
            <a:r>
              <a:rPr lang="en-US" altLang="zh-CN" dirty="0" err="1" smtClean="0"/>
              <a:t>paxos</a:t>
            </a:r>
            <a:r>
              <a:rPr lang="en-US" altLang="zh-CN" dirty="0" smtClean="0"/>
              <a:t>:</a:t>
            </a:r>
            <a:r>
              <a:rPr lang="zh-CN" altLang="en-US" dirty="0"/>
              <a:t>在选举过程中，某</a:t>
            </a:r>
            <a:r>
              <a:rPr lang="en-US" altLang="zh-CN" dirty="0"/>
              <a:t>Server</a:t>
            </a:r>
            <a:r>
              <a:rPr lang="zh-CN" altLang="en-US" dirty="0"/>
              <a:t>首先向所有</a:t>
            </a:r>
            <a:r>
              <a:rPr lang="en-US" altLang="zh-CN" dirty="0"/>
              <a:t>Server</a:t>
            </a:r>
            <a:r>
              <a:rPr lang="zh-CN" altLang="en-US" dirty="0"/>
              <a:t>提议自己要成为</a:t>
            </a:r>
            <a:r>
              <a:rPr lang="en-US" altLang="zh-CN" dirty="0"/>
              <a:t>leader</a:t>
            </a:r>
            <a:r>
              <a:rPr lang="zh-CN" altLang="en-US" dirty="0"/>
              <a:t>，当其它</a:t>
            </a:r>
            <a:r>
              <a:rPr lang="en-US" altLang="zh-CN" dirty="0"/>
              <a:t>Server</a:t>
            </a:r>
            <a:r>
              <a:rPr lang="zh-CN" altLang="en-US" dirty="0"/>
              <a:t>收到提议以后，解决</a:t>
            </a:r>
            <a:r>
              <a:rPr lang="en-US" altLang="zh-CN" dirty="0"/>
              <a:t>epoch</a:t>
            </a:r>
            <a:r>
              <a:rPr lang="zh-CN" altLang="en-US" dirty="0"/>
              <a:t>和 </a:t>
            </a:r>
            <a:r>
              <a:rPr lang="en-US" altLang="zh-CN" dirty="0" err="1"/>
              <a:t>zxid</a:t>
            </a:r>
            <a:r>
              <a:rPr lang="zh-CN" altLang="en-US" dirty="0"/>
              <a:t>的冲突，并接受对方的提议，然后向对方发送接受提议完成的消息，重复这个流程，最后一定能选举出</a:t>
            </a:r>
            <a:r>
              <a:rPr lang="en-US" altLang="zh-CN" dirty="0"/>
              <a:t>Leader</a:t>
            </a:r>
            <a:r>
              <a:rPr lang="zh-CN" altLang="en-US" dirty="0" smtClean="0"/>
              <a:t>。</a:t>
            </a:r>
            <a:endParaRPr lang="en-US" altLang="zh-CN" dirty="0" smtClean="0"/>
          </a:p>
        </p:txBody>
      </p:sp>
    </p:spTree>
    <p:extLst>
      <p:ext uri="{BB962C8B-B14F-4D97-AF65-F5344CB8AC3E}">
        <p14:creationId xmlns:p14="http://schemas.microsoft.com/office/powerpoint/2010/main" val="42842427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15362" name="Picture 2" descr="http://www.aboutyun.com/data/attachment/forum/201608/20/184755snznkmmh7at9nti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3653" y="0"/>
            <a:ext cx="8120605" cy="6871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8384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4" name="标题 1"/>
          <p:cNvSpPr>
            <a:spLocks noGrp="1"/>
          </p:cNvSpPr>
          <p:nvPr>
            <p:ph type="title"/>
          </p:nvPr>
        </p:nvSpPr>
        <p:spPr>
          <a:xfrm>
            <a:off x="838200" y="365125"/>
            <a:ext cx="10515600" cy="1325563"/>
          </a:xfrm>
        </p:spPr>
        <p:txBody>
          <a:bodyPr>
            <a:normAutofit/>
          </a:bodyPr>
          <a:lstStyle/>
          <a:p>
            <a:r>
              <a:rPr lang="en-US" altLang="zh-CN" dirty="0" smtClean="0"/>
              <a:t>Basic </a:t>
            </a:r>
            <a:r>
              <a:rPr lang="en-US" altLang="zh-CN" dirty="0" err="1" smtClean="0"/>
              <a:t>paxos</a:t>
            </a:r>
            <a:endParaRPr lang="zh-CN" altLang="en-US" dirty="0"/>
          </a:p>
        </p:txBody>
      </p:sp>
      <p:sp>
        <p:nvSpPr>
          <p:cNvPr id="7" name="内容占位符 1"/>
          <p:cNvSpPr>
            <a:spLocks noGrp="1"/>
          </p:cNvSpPr>
          <p:nvPr>
            <p:ph idx="1"/>
          </p:nvPr>
        </p:nvSpPr>
        <p:spPr>
          <a:xfrm>
            <a:off x="838200" y="1825625"/>
            <a:ext cx="10515600" cy="4351338"/>
          </a:xfrm>
        </p:spPr>
        <p:txBody>
          <a:bodyPr>
            <a:normAutofit/>
          </a:bodyPr>
          <a:lstStyle/>
          <a:p>
            <a:r>
              <a:rPr lang="en-US" altLang="zh-CN" dirty="0"/>
              <a:t>1.</a:t>
            </a:r>
            <a:r>
              <a:rPr lang="zh-CN" altLang="en-US" dirty="0"/>
              <a:t>选举线程由当前</a:t>
            </a:r>
            <a:r>
              <a:rPr lang="en-US" altLang="zh-CN" dirty="0"/>
              <a:t>Server</a:t>
            </a:r>
            <a:r>
              <a:rPr lang="zh-CN" altLang="en-US" dirty="0"/>
              <a:t>发起选举的线程担任，其主要功能是对投票结果进行统计，并选出推荐的</a:t>
            </a:r>
            <a:r>
              <a:rPr lang="en-US" altLang="zh-CN" dirty="0"/>
              <a:t>Server</a:t>
            </a:r>
            <a:r>
              <a:rPr lang="zh-CN" altLang="en-US" dirty="0"/>
              <a:t>； </a:t>
            </a:r>
            <a:r>
              <a:rPr lang="zh-CN" altLang="en-US" dirty="0"/>
              <a:t/>
            </a:r>
            <a:br>
              <a:rPr lang="zh-CN" altLang="en-US" dirty="0"/>
            </a:br>
            <a:r>
              <a:rPr lang="zh-CN" altLang="en-US" dirty="0"/>
              <a:t/>
            </a:r>
            <a:br>
              <a:rPr lang="zh-CN" altLang="en-US" dirty="0"/>
            </a:br>
            <a:r>
              <a:rPr lang="en-US" altLang="zh-CN" dirty="0"/>
              <a:t>2.</a:t>
            </a:r>
            <a:r>
              <a:rPr lang="zh-CN" altLang="en-US" dirty="0"/>
              <a:t>选举线程首先向所有</a:t>
            </a:r>
            <a:r>
              <a:rPr lang="en-US" altLang="zh-CN" dirty="0"/>
              <a:t>Server</a:t>
            </a:r>
            <a:r>
              <a:rPr lang="zh-CN" altLang="en-US" dirty="0"/>
              <a:t>发起一次询问</a:t>
            </a:r>
            <a:r>
              <a:rPr lang="en-US" altLang="zh-CN" dirty="0"/>
              <a:t>(</a:t>
            </a:r>
            <a:r>
              <a:rPr lang="zh-CN" altLang="en-US" dirty="0"/>
              <a:t>包括自己</a:t>
            </a:r>
            <a:r>
              <a:rPr lang="en-US" altLang="zh-CN" dirty="0"/>
              <a:t>)</a:t>
            </a:r>
            <a:r>
              <a:rPr lang="zh-CN" altLang="en-US" dirty="0"/>
              <a:t>； </a:t>
            </a:r>
            <a:r>
              <a:rPr lang="zh-CN" altLang="en-US" dirty="0"/>
              <a:t/>
            </a:r>
            <a:br>
              <a:rPr lang="zh-CN" altLang="en-US" dirty="0"/>
            </a:br>
            <a:r>
              <a:rPr lang="zh-CN" altLang="en-US" dirty="0"/>
              <a:t/>
            </a:r>
            <a:br>
              <a:rPr lang="zh-CN" altLang="en-US" dirty="0"/>
            </a:br>
            <a:r>
              <a:rPr lang="en-US" altLang="zh-CN" dirty="0"/>
              <a:t>3.</a:t>
            </a:r>
            <a:r>
              <a:rPr lang="zh-CN" altLang="en-US" dirty="0"/>
              <a:t>选举线程收到回复后，验证是否是自己发起的询问</a:t>
            </a:r>
            <a:r>
              <a:rPr lang="en-US" altLang="zh-CN" dirty="0"/>
              <a:t>(</a:t>
            </a:r>
            <a:r>
              <a:rPr lang="zh-CN" altLang="en-US" dirty="0"/>
              <a:t>验证</a:t>
            </a:r>
            <a:r>
              <a:rPr lang="en-US" altLang="zh-CN" dirty="0" err="1"/>
              <a:t>zxid</a:t>
            </a:r>
            <a:r>
              <a:rPr lang="zh-CN" altLang="en-US" dirty="0"/>
              <a:t>是否一致</a:t>
            </a:r>
            <a:r>
              <a:rPr lang="en-US" altLang="zh-CN" dirty="0"/>
              <a:t>)</a:t>
            </a:r>
            <a:r>
              <a:rPr lang="zh-CN" altLang="en-US" dirty="0"/>
              <a:t>，然后获取对方的</a:t>
            </a:r>
            <a:r>
              <a:rPr lang="en-US" altLang="zh-CN" dirty="0"/>
              <a:t>id(</a:t>
            </a:r>
            <a:r>
              <a:rPr lang="en-US" altLang="zh-CN" dirty="0" err="1"/>
              <a:t>myid</a:t>
            </a:r>
            <a:r>
              <a:rPr lang="en-US" altLang="zh-CN" dirty="0"/>
              <a:t>)</a:t>
            </a:r>
            <a:r>
              <a:rPr lang="zh-CN" altLang="en-US" dirty="0"/>
              <a:t>，并存储到当前询问对象列表中，最后获取对方提议的</a:t>
            </a:r>
            <a:r>
              <a:rPr lang="en-US" altLang="zh-CN" dirty="0"/>
              <a:t>leader</a:t>
            </a:r>
            <a:r>
              <a:rPr lang="zh-CN" altLang="en-US" dirty="0"/>
              <a:t>相关信息</a:t>
            </a:r>
            <a:r>
              <a:rPr lang="en-US" altLang="zh-CN" dirty="0"/>
              <a:t>(</a:t>
            </a:r>
            <a:r>
              <a:rPr lang="en-US" altLang="zh-CN" dirty="0" err="1"/>
              <a:t>id,zxid</a:t>
            </a:r>
            <a:r>
              <a:rPr lang="en-US" altLang="zh-CN" dirty="0"/>
              <a:t>)</a:t>
            </a:r>
            <a:r>
              <a:rPr lang="zh-CN" altLang="en-US" dirty="0"/>
              <a:t>，并将这些信息存储到当次选举的投票记录表中； </a:t>
            </a:r>
            <a:endParaRPr lang="en-US" altLang="zh-CN" dirty="0" smtClean="0"/>
          </a:p>
        </p:txBody>
      </p:sp>
    </p:spTree>
    <p:extLst>
      <p:ext uri="{BB962C8B-B14F-4D97-AF65-F5344CB8AC3E}">
        <p14:creationId xmlns:p14="http://schemas.microsoft.com/office/powerpoint/2010/main" val="35505660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4" name="标题 1"/>
          <p:cNvSpPr>
            <a:spLocks noGrp="1"/>
          </p:cNvSpPr>
          <p:nvPr>
            <p:ph type="title"/>
          </p:nvPr>
        </p:nvSpPr>
        <p:spPr>
          <a:xfrm>
            <a:off x="838200" y="365125"/>
            <a:ext cx="10515600" cy="1325563"/>
          </a:xfrm>
        </p:spPr>
        <p:txBody>
          <a:bodyPr>
            <a:normAutofit/>
          </a:bodyPr>
          <a:lstStyle/>
          <a:p>
            <a:r>
              <a:rPr lang="en-US" altLang="zh-CN" dirty="0" smtClean="0"/>
              <a:t>Basic </a:t>
            </a:r>
            <a:r>
              <a:rPr lang="en-US" altLang="zh-CN" dirty="0" err="1" smtClean="0"/>
              <a:t>paxos</a:t>
            </a:r>
            <a:endParaRPr lang="zh-CN" altLang="en-US" dirty="0"/>
          </a:p>
        </p:txBody>
      </p:sp>
      <p:sp>
        <p:nvSpPr>
          <p:cNvPr id="7" name="内容占位符 1"/>
          <p:cNvSpPr>
            <a:spLocks noGrp="1"/>
          </p:cNvSpPr>
          <p:nvPr>
            <p:ph idx="1"/>
          </p:nvPr>
        </p:nvSpPr>
        <p:spPr>
          <a:xfrm>
            <a:off x="838200" y="1825625"/>
            <a:ext cx="10515600" cy="4351338"/>
          </a:xfrm>
        </p:spPr>
        <p:txBody>
          <a:bodyPr>
            <a:normAutofit/>
          </a:bodyPr>
          <a:lstStyle/>
          <a:p>
            <a:pPr marL="0" indent="0">
              <a:buNone/>
            </a:pPr>
            <a:endParaRPr lang="en-US" altLang="zh-CN" dirty="0" smtClean="0"/>
          </a:p>
          <a:p>
            <a:pPr marL="0" indent="0">
              <a:buNone/>
            </a:pPr>
            <a:r>
              <a:rPr lang="en-US" altLang="zh-CN" dirty="0" smtClean="0"/>
              <a:t>4</a:t>
            </a:r>
            <a:r>
              <a:rPr lang="en-US" altLang="zh-CN" dirty="0"/>
              <a:t>.</a:t>
            </a:r>
            <a:r>
              <a:rPr lang="zh-CN" altLang="en-US" dirty="0"/>
              <a:t>收到所有</a:t>
            </a:r>
            <a:r>
              <a:rPr lang="en-US" altLang="zh-CN" dirty="0"/>
              <a:t>Server</a:t>
            </a:r>
            <a:r>
              <a:rPr lang="zh-CN" altLang="en-US" dirty="0"/>
              <a:t>回复以后，就计算出</a:t>
            </a:r>
            <a:r>
              <a:rPr lang="en-US" altLang="zh-CN" dirty="0" err="1"/>
              <a:t>zxid</a:t>
            </a:r>
            <a:r>
              <a:rPr lang="zh-CN" altLang="en-US" dirty="0"/>
              <a:t>最大的那个</a:t>
            </a:r>
            <a:r>
              <a:rPr lang="en-US" altLang="zh-CN" dirty="0"/>
              <a:t>Server</a:t>
            </a:r>
            <a:r>
              <a:rPr lang="zh-CN" altLang="en-US" dirty="0"/>
              <a:t>，并将这个</a:t>
            </a:r>
            <a:r>
              <a:rPr lang="en-US" altLang="zh-CN" dirty="0"/>
              <a:t>Server</a:t>
            </a:r>
            <a:r>
              <a:rPr lang="zh-CN" altLang="en-US" dirty="0"/>
              <a:t>相关信息设置成下一次要投票的</a:t>
            </a:r>
            <a:r>
              <a:rPr lang="en-US" altLang="zh-CN" dirty="0"/>
              <a:t>Server</a:t>
            </a:r>
            <a:r>
              <a:rPr lang="zh-CN" altLang="en-US" dirty="0"/>
              <a:t>； </a:t>
            </a:r>
            <a:r>
              <a:rPr lang="zh-CN" altLang="en-US" dirty="0"/>
              <a:t/>
            </a:r>
            <a:br>
              <a:rPr lang="zh-CN" altLang="en-US" dirty="0"/>
            </a:br>
            <a:r>
              <a:rPr lang="zh-CN" altLang="en-US" dirty="0"/>
              <a:t/>
            </a:r>
            <a:br>
              <a:rPr lang="zh-CN" altLang="en-US" dirty="0"/>
            </a:br>
            <a:r>
              <a:rPr lang="en-US" altLang="zh-CN" dirty="0"/>
              <a:t>5.</a:t>
            </a:r>
            <a:r>
              <a:rPr lang="zh-CN" altLang="en-US" dirty="0"/>
              <a:t>线程将当前</a:t>
            </a:r>
            <a:r>
              <a:rPr lang="en-US" altLang="zh-CN" dirty="0" err="1"/>
              <a:t>zxid</a:t>
            </a:r>
            <a:r>
              <a:rPr lang="zh-CN" altLang="en-US" dirty="0"/>
              <a:t>最大的</a:t>
            </a:r>
            <a:r>
              <a:rPr lang="en-US" altLang="zh-CN" dirty="0"/>
              <a:t>Server</a:t>
            </a:r>
            <a:r>
              <a:rPr lang="zh-CN" altLang="en-US" dirty="0"/>
              <a:t>设置为当前</a:t>
            </a:r>
            <a:r>
              <a:rPr lang="en-US" altLang="zh-CN" dirty="0"/>
              <a:t>Server</a:t>
            </a:r>
            <a:r>
              <a:rPr lang="zh-CN" altLang="en-US" dirty="0"/>
              <a:t>要推荐的</a:t>
            </a:r>
            <a:r>
              <a:rPr lang="en-US" altLang="zh-CN" dirty="0"/>
              <a:t>Leader</a:t>
            </a:r>
            <a:r>
              <a:rPr lang="zh-CN" altLang="en-US" dirty="0"/>
              <a:t>，如果此时获胜的</a:t>
            </a:r>
            <a:r>
              <a:rPr lang="en-US" altLang="zh-CN" dirty="0"/>
              <a:t>Server</a:t>
            </a:r>
            <a:r>
              <a:rPr lang="zh-CN" altLang="en-US" dirty="0"/>
              <a:t>获得</a:t>
            </a:r>
            <a:r>
              <a:rPr lang="en-US" altLang="zh-CN" dirty="0"/>
              <a:t>n/2 + 1</a:t>
            </a:r>
            <a:r>
              <a:rPr lang="zh-CN" altLang="en-US" dirty="0"/>
              <a:t>的</a:t>
            </a:r>
            <a:r>
              <a:rPr lang="en-US" altLang="zh-CN" dirty="0"/>
              <a:t>Server</a:t>
            </a:r>
            <a:r>
              <a:rPr lang="zh-CN" altLang="en-US" dirty="0"/>
              <a:t>票数，设置当前推荐的</a:t>
            </a:r>
            <a:r>
              <a:rPr lang="en-US" altLang="zh-CN" dirty="0"/>
              <a:t>leader</a:t>
            </a:r>
            <a:r>
              <a:rPr lang="zh-CN" altLang="en-US" dirty="0"/>
              <a:t>为获胜的</a:t>
            </a:r>
            <a:r>
              <a:rPr lang="en-US" altLang="zh-CN" dirty="0"/>
              <a:t>Server</a:t>
            </a:r>
            <a:r>
              <a:rPr lang="zh-CN" altLang="en-US" dirty="0"/>
              <a:t>，将根据获胜的</a:t>
            </a:r>
            <a:r>
              <a:rPr lang="en-US" altLang="zh-CN" dirty="0"/>
              <a:t>Server</a:t>
            </a:r>
            <a:r>
              <a:rPr lang="zh-CN" altLang="en-US" dirty="0"/>
              <a:t>相关信息设置自己的状态，否则，继续这个过程，直到</a:t>
            </a:r>
            <a:r>
              <a:rPr lang="en-US" altLang="zh-CN" dirty="0"/>
              <a:t>leader</a:t>
            </a:r>
            <a:r>
              <a:rPr lang="zh-CN" altLang="en-US" dirty="0"/>
              <a:t>被选举出来。</a:t>
            </a:r>
            <a:endParaRPr lang="en-US" altLang="zh-CN" dirty="0" smtClean="0"/>
          </a:p>
        </p:txBody>
      </p:sp>
    </p:spTree>
    <p:extLst>
      <p:ext uri="{BB962C8B-B14F-4D97-AF65-F5344CB8AC3E}">
        <p14:creationId xmlns:p14="http://schemas.microsoft.com/office/powerpoint/2010/main" val="2695554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16386" name="Picture 2" descr="http://www.aboutyun.com/data/attachment/forum/201608/20/184729rximw9ziz9zeclxd.png"/>
          <p:cNvPicPr>
            <a:picLocks noChangeAspect="1" noChangeArrowheads="1"/>
          </p:cNvPicPr>
          <p:nvPr/>
        </p:nvPicPr>
        <p:blipFill rotWithShape="1">
          <a:blip r:embed="rId2">
            <a:extLst>
              <a:ext uri="{28A0092B-C50C-407E-A947-70E740481C1C}">
                <a14:useLocalDpi xmlns:a14="http://schemas.microsoft.com/office/drawing/2010/main" val="0"/>
              </a:ext>
            </a:extLst>
          </a:blip>
          <a:srcRect b="49898"/>
          <a:stretch/>
        </p:blipFill>
        <p:spPr bwMode="auto">
          <a:xfrm>
            <a:off x="3682951" y="114300"/>
            <a:ext cx="5898293" cy="6547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1733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16386" name="Picture 2" descr="http://www.aboutyun.com/data/attachment/forum/201608/20/184729rximw9ziz9zeclxd.png"/>
          <p:cNvPicPr>
            <a:picLocks noChangeAspect="1" noChangeArrowheads="1"/>
          </p:cNvPicPr>
          <p:nvPr/>
        </p:nvPicPr>
        <p:blipFill rotWithShape="1">
          <a:blip r:embed="rId2">
            <a:extLst>
              <a:ext uri="{28A0092B-C50C-407E-A947-70E740481C1C}">
                <a14:useLocalDpi xmlns:a14="http://schemas.microsoft.com/office/drawing/2010/main" val="0"/>
              </a:ext>
            </a:extLst>
          </a:blip>
          <a:srcRect t="49669"/>
          <a:stretch/>
        </p:blipFill>
        <p:spPr bwMode="auto">
          <a:xfrm>
            <a:off x="2239575" y="-13281"/>
            <a:ext cx="614968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5969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4" name="标题 1"/>
          <p:cNvSpPr>
            <a:spLocks noGrp="1"/>
          </p:cNvSpPr>
          <p:nvPr>
            <p:ph type="title"/>
          </p:nvPr>
        </p:nvSpPr>
        <p:spPr>
          <a:xfrm>
            <a:off x="838200" y="365125"/>
            <a:ext cx="10515600" cy="1325563"/>
          </a:xfrm>
        </p:spPr>
        <p:txBody>
          <a:bodyPr>
            <a:normAutofit/>
          </a:bodyPr>
          <a:lstStyle/>
          <a:p>
            <a:r>
              <a:rPr lang="zh-CN" altLang="en-US" dirty="0"/>
              <a:t>正常</a:t>
            </a:r>
            <a:r>
              <a:rPr lang="zh-CN" altLang="en-US" dirty="0" smtClean="0"/>
              <a:t>处理（</a:t>
            </a:r>
            <a:r>
              <a:rPr lang="en-US" altLang="zh-CN" dirty="0" smtClean="0"/>
              <a:t>normal</a:t>
            </a:r>
            <a:r>
              <a:rPr lang="zh-CN" altLang="en-US" dirty="0" smtClean="0"/>
              <a:t>）</a:t>
            </a:r>
            <a:r>
              <a:rPr lang="en-US" altLang="zh-CN" dirty="0" smtClean="0"/>
              <a:t>2</a:t>
            </a:r>
            <a:r>
              <a:rPr lang="zh-CN" altLang="en-US" dirty="0" smtClean="0"/>
              <a:t>：分布式锁</a:t>
            </a:r>
            <a:endParaRPr lang="zh-CN" altLang="en-US" dirty="0"/>
          </a:p>
        </p:txBody>
      </p:sp>
      <p:sp>
        <p:nvSpPr>
          <p:cNvPr id="7" name="内容占位符 1"/>
          <p:cNvSpPr>
            <a:spLocks noGrp="1"/>
          </p:cNvSpPr>
          <p:nvPr>
            <p:ph idx="1"/>
          </p:nvPr>
        </p:nvSpPr>
        <p:spPr>
          <a:xfrm>
            <a:off x="838200" y="1825625"/>
            <a:ext cx="10515600" cy="4351338"/>
          </a:xfrm>
        </p:spPr>
        <p:txBody>
          <a:bodyPr/>
          <a:lstStyle/>
          <a:p>
            <a:r>
              <a:rPr lang="zh-CN" altLang="en-US" dirty="0" smtClean="0"/>
              <a:t>用例名称：分布式锁</a:t>
            </a:r>
            <a:endParaRPr lang="en-US" altLang="zh-CN" dirty="0" smtClean="0"/>
          </a:p>
          <a:p>
            <a:r>
              <a:rPr lang="zh-CN" altLang="en-US" dirty="0" smtClean="0"/>
              <a:t>场景：在分布式系统中，读取、分析、修改数据的操作可能分散到集群中不同的节点，需要保证数据操作的一致性。</a:t>
            </a:r>
            <a:endParaRPr lang="en-US" altLang="zh-CN" dirty="0" smtClean="0"/>
          </a:p>
          <a:p>
            <a:r>
              <a:rPr lang="zh-CN" altLang="en-US" dirty="0"/>
              <a:t>用例</a:t>
            </a:r>
            <a:r>
              <a:rPr lang="zh-CN" altLang="en-US" dirty="0" smtClean="0"/>
              <a:t>描述：分布式系统中，不同服务器的运算都在独立的进程中，运算的中间结果和过程通过网络进行传递（比单一进程的程序中的一致性问题难）。</a:t>
            </a:r>
            <a:endParaRPr lang="en-US" altLang="zh-CN" dirty="0" smtClean="0"/>
          </a:p>
          <a:p>
            <a:r>
              <a:rPr lang="zh-CN" altLang="en-US" dirty="0"/>
              <a:t>用例</a:t>
            </a:r>
            <a:r>
              <a:rPr lang="zh-CN" altLang="en-US" dirty="0" smtClean="0"/>
              <a:t>价值</a:t>
            </a:r>
            <a:endParaRPr lang="en-US" altLang="zh-CN" dirty="0" smtClean="0"/>
          </a:p>
          <a:p>
            <a:r>
              <a:rPr lang="zh-CN" altLang="en-US" dirty="0" smtClean="0"/>
              <a:t>约束和闲置</a:t>
            </a:r>
            <a:endParaRPr lang="zh-CN" altLang="en-US" dirty="0"/>
          </a:p>
        </p:txBody>
      </p:sp>
    </p:spTree>
    <p:extLst>
      <p:ext uri="{BB962C8B-B14F-4D97-AF65-F5344CB8AC3E}">
        <p14:creationId xmlns:p14="http://schemas.microsoft.com/office/powerpoint/2010/main" val="27007032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4" name="标题 1"/>
          <p:cNvSpPr>
            <a:spLocks noGrp="1"/>
          </p:cNvSpPr>
          <p:nvPr>
            <p:ph type="title"/>
          </p:nvPr>
        </p:nvSpPr>
        <p:spPr>
          <a:xfrm>
            <a:off x="838200" y="365125"/>
            <a:ext cx="10515600" cy="1325563"/>
          </a:xfrm>
        </p:spPr>
        <p:txBody>
          <a:bodyPr>
            <a:normAutofit/>
          </a:bodyPr>
          <a:lstStyle/>
          <a:p>
            <a:endParaRPr lang="zh-CN" altLang="en-US" dirty="0"/>
          </a:p>
        </p:txBody>
      </p:sp>
      <p:sp>
        <p:nvSpPr>
          <p:cNvPr id="7" name="内容占位符 1"/>
          <p:cNvSpPr>
            <a:spLocks noGrp="1"/>
          </p:cNvSpPr>
          <p:nvPr>
            <p:ph idx="1"/>
          </p:nvPr>
        </p:nvSpPr>
        <p:spPr>
          <a:xfrm>
            <a:off x="838200" y="1825625"/>
            <a:ext cx="10515600" cy="4351338"/>
          </a:xfrm>
        </p:spPr>
        <p:txBody>
          <a:bodyPr/>
          <a:lstStyle/>
          <a:p>
            <a:r>
              <a:rPr lang="en-US" altLang="zh-CN" dirty="0"/>
              <a:t>2. </a:t>
            </a:r>
            <a:r>
              <a:rPr lang="zh-CN" altLang="en-US" dirty="0"/>
              <a:t>针对选取的主要功能，分析类的设计以及关联；分析主要交互流程；分析面向对象思想的具体应用</a:t>
            </a:r>
            <a:endParaRPr lang="en-US" altLang="zh-CN" dirty="0"/>
          </a:p>
          <a:p>
            <a:r>
              <a:rPr lang="en-US" altLang="zh-CN" dirty="0"/>
              <a:t>3. </a:t>
            </a:r>
            <a:r>
              <a:rPr lang="zh-CN" altLang="en-US" dirty="0"/>
              <a:t>针对选取的主要功能，分析遵循的面向对象设计原则；分析使用到的设计模式及具体场景；分析设计意图</a:t>
            </a:r>
          </a:p>
          <a:p>
            <a:endParaRPr lang="zh-CN" altLang="en-US" dirty="0"/>
          </a:p>
        </p:txBody>
      </p:sp>
    </p:spTree>
    <p:extLst>
      <p:ext uri="{BB962C8B-B14F-4D97-AF65-F5344CB8AC3E}">
        <p14:creationId xmlns:p14="http://schemas.microsoft.com/office/powerpoint/2010/main" val="38490785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6" name="TextBox 76"/>
          <p:cNvSpPr txBox="1"/>
          <p:nvPr/>
        </p:nvSpPr>
        <p:spPr>
          <a:xfrm>
            <a:off x="1213817" y="2850428"/>
            <a:ext cx="5500619" cy="1200329"/>
          </a:xfrm>
          <a:prstGeom prst="rect">
            <a:avLst/>
          </a:prstGeom>
          <a:noFill/>
        </p:spPr>
        <p:txBody>
          <a:bodyPr wrap="square" rtlCol="0">
            <a:spAutoFit/>
          </a:bodyPr>
          <a:lstStyle/>
          <a:p>
            <a:r>
              <a:rPr lang="en-US" altLang="zh-CN" sz="7200" dirty="0" smtClean="0">
                <a:solidFill>
                  <a:srgbClr val="002B41"/>
                </a:solidFill>
                <a:latin typeface="+mj-ea"/>
                <a:ea typeface="+mj-ea"/>
              </a:rPr>
              <a:t>Thanks</a:t>
            </a:r>
            <a:endParaRPr lang="zh-CN" altLang="en-US" sz="7200" dirty="0">
              <a:solidFill>
                <a:srgbClr val="002B41"/>
              </a:solidFill>
              <a:latin typeface="+mj-ea"/>
              <a:ea typeface="+mj-ea"/>
            </a:endParaRPr>
          </a:p>
        </p:txBody>
      </p:sp>
    </p:spTree>
    <p:extLst>
      <p:ext uri="{BB962C8B-B14F-4D97-AF65-F5344CB8AC3E}">
        <p14:creationId xmlns:p14="http://schemas.microsoft.com/office/powerpoint/2010/main" val="35243074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4" name="标题 1"/>
          <p:cNvSpPr>
            <a:spLocks noGrp="1"/>
          </p:cNvSpPr>
          <p:nvPr>
            <p:ph type="title"/>
          </p:nvPr>
        </p:nvSpPr>
        <p:spPr>
          <a:xfrm>
            <a:off x="838200" y="365125"/>
            <a:ext cx="10515600" cy="1325563"/>
          </a:xfrm>
        </p:spPr>
        <p:txBody>
          <a:bodyPr>
            <a:normAutofit/>
          </a:bodyPr>
          <a:lstStyle/>
          <a:p>
            <a:r>
              <a:rPr lang="zh-CN" altLang="en-US" dirty="0"/>
              <a:t>正常</a:t>
            </a:r>
            <a:r>
              <a:rPr lang="zh-CN" altLang="en-US" dirty="0" smtClean="0"/>
              <a:t>处理（</a:t>
            </a:r>
            <a:r>
              <a:rPr lang="en-US" altLang="zh-CN" dirty="0" smtClean="0"/>
              <a:t>normal</a:t>
            </a:r>
            <a:r>
              <a:rPr lang="zh-CN" altLang="en-US" dirty="0" smtClean="0"/>
              <a:t>）</a:t>
            </a:r>
            <a:r>
              <a:rPr lang="en-US" altLang="zh-CN" dirty="0" smtClean="0"/>
              <a:t>3</a:t>
            </a:r>
            <a:r>
              <a:rPr lang="zh-CN" altLang="en-US" dirty="0" smtClean="0"/>
              <a:t>：配置管理</a:t>
            </a:r>
            <a:endParaRPr lang="zh-CN" altLang="en-US" dirty="0"/>
          </a:p>
        </p:txBody>
      </p:sp>
      <p:sp>
        <p:nvSpPr>
          <p:cNvPr id="7" name="内容占位符 1"/>
          <p:cNvSpPr>
            <a:spLocks noGrp="1"/>
          </p:cNvSpPr>
          <p:nvPr>
            <p:ph idx="1"/>
          </p:nvPr>
        </p:nvSpPr>
        <p:spPr>
          <a:xfrm>
            <a:off x="838200" y="1825625"/>
            <a:ext cx="10515600" cy="4351338"/>
          </a:xfrm>
        </p:spPr>
        <p:txBody>
          <a:bodyPr/>
          <a:lstStyle/>
          <a:p>
            <a:r>
              <a:rPr lang="zh-CN" altLang="en-US" dirty="0" smtClean="0"/>
              <a:t>用例名称：配置管理</a:t>
            </a:r>
            <a:endParaRPr lang="en-US" altLang="zh-CN" dirty="0" smtClean="0"/>
          </a:p>
          <a:p>
            <a:r>
              <a:rPr lang="zh-CN" altLang="en-US" dirty="0" smtClean="0"/>
              <a:t>场景：在分布式系统中，一个服务应用可能部署在多台服务器上，服务器的配置文件相同。若更改配置稳健的配置选项，会对有极多服务器的集群产生麻烦。</a:t>
            </a:r>
            <a:endParaRPr lang="en-US" altLang="zh-CN" dirty="0" smtClean="0"/>
          </a:p>
          <a:p>
            <a:r>
              <a:rPr lang="zh-CN" altLang="en-US" dirty="0"/>
              <a:t>用例</a:t>
            </a:r>
            <a:r>
              <a:rPr lang="zh-CN" altLang="en-US" dirty="0" smtClean="0"/>
              <a:t>描述：需要高可用的配置存储器，进行配置文件的拷贝、分布式系统中配置文件的状态、保证同步操作原子性，确保每个服务器的配置文件都能得到正确的更新。</a:t>
            </a:r>
            <a:endParaRPr lang="en-US" altLang="zh-CN" dirty="0" smtClean="0"/>
          </a:p>
          <a:p>
            <a:r>
              <a:rPr lang="zh-CN" altLang="en-US" dirty="0"/>
              <a:t>用例</a:t>
            </a:r>
            <a:r>
              <a:rPr lang="zh-CN" altLang="en-US" dirty="0" smtClean="0"/>
              <a:t>价值</a:t>
            </a:r>
            <a:endParaRPr lang="en-US" altLang="zh-CN" dirty="0" smtClean="0"/>
          </a:p>
          <a:p>
            <a:r>
              <a:rPr lang="zh-CN" altLang="en-US" dirty="0" smtClean="0"/>
              <a:t>约束和闲置</a:t>
            </a:r>
            <a:endParaRPr lang="zh-CN" altLang="en-US" dirty="0"/>
          </a:p>
        </p:txBody>
      </p:sp>
    </p:spTree>
    <p:extLst>
      <p:ext uri="{BB962C8B-B14F-4D97-AF65-F5344CB8AC3E}">
        <p14:creationId xmlns:p14="http://schemas.microsoft.com/office/powerpoint/2010/main" val="18259610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4" name="标题 1"/>
          <p:cNvSpPr>
            <a:spLocks noGrp="1"/>
          </p:cNvSpPr>
          <p:nvPr>
            <p:ph type="title"/>
          </p:nvPr>
        </p:nvSpPr>
        <p:spPr>
          <a:xfrm>
            <a:off x="838200" y="365125"/>
            <a:ext cx="10515600" cy="1325563"/>
          </a:xfrm>
        </p:spPr>
        <p:txBody>
          <a:bodyPr>
            <a:normAutofit/>
          </a:bodyPr>
          <a:lstStyle/>
          <a:p>
            <a:r>
              <a:rPr lang="zh-CN" altLang="en-US" dirty="0" smtClean="0"/>
              <a:t>异常处理（</a:t>
            </a:r>
            <a:r>
              <a:rPr lang="en-US" altLang="zh-CN" dirty="0" smtClean="0"/>
              <a:t>exception</a:t>
            </a:r>
            <a:r>
              <a:rPr lang="zh-CN" altLang="en-US" dirty="0" smtClean="0"/>
              <a:t>）</a:t>
            </a:r>
            <a:r>
              <a:rPr lang="en-US" altLang="zh-CN" dirty="0" smtClean="0"/>
              <a:t>1</a:t>
            </a:r>
            <a:r>
              <a:rPr lang="zh-CN" altLang="en-US" dirty="0" smtClean="0"/>
              <a:t>：故障</a:t>
            </a:r>
            <a:endParaRPr lang="zh-CN" altLang="en-US" dirty="0"/>
          </a:p>
        </p:txBody>
      </p:sp>
      <p:sp>
        <p:nvSpPr>
          <p:cNvPr id="8" name="内容占位符 1"/>
          <p:cNvSpPr>
            <a:spLocks noGrp="1"/>
          </p:cNvSpPr>
          <p:nvPr>
            <p:ph idx="1"/>
          </p:nvPr>
        </p:nvSpPr>
        <p:spPr>
          <a:xfrm>
            <a:off x="838200" y="1825625"/>
            <a:ext cx="10515600" cy="4351338"/>
          </a:xfrm>
        </p:spPr>
        <p:txBody>
          <a:bodyPr/>
          <a:lstStyle/>
          <a:p>
            <a:r>
              <a:rPr lang="zh-CN" altLang="en-US" dirty="0" smtClean="0"/>
              <a:t>用例名称：故障修复</a:t>
            </a:r>
            <a:endParaRPr lang="en-US" altLang="zh-CN" dirty="0" smtClean="0"/>
          </a:p>
          <a:p>
            <a:r>
              <a:rPr lang="zh-CN" altLang="en-US" dirty="0" smtClean="0"/>
              <a:t>场景：对分布式系统进行故障修复。</a:t>
            </a:r>
            <a:endParaRPr lang="en-US" altLang="zh-CN" dirty="0" smtClean="0"/>
          </a:p>
          <a:p>
            <a:r>
              <a:rPr lang="zh-CN" altLang="en-US" dirty="0"/>
              <a:t>用例</a:t>
            </a:r>
            <a:r>
              <a:rPr lang="zh-CN" altLang="en-US" dirty="0" smtClean="0"/>
              <a:t>描述：需要节点故障管理服务。让集群选出一个健康的节点作为</a:t>
            </a:r>
            <a:r>
              <a:rPr lang="en-US" altLang="zh-CN" dirty="0" smtClean="0"/>
              <a:t>master</a:t>
            </a:r>
            <a:r>
              <a:rPr lang="zh-CN" altLang="en-US" dirty="0" smtClean="0"/>
              <a:t>，了解集群每台服务器的运行状况。某节点发生故障后，</a:t>
            </a:r>
            <a:r>
              <a:rPr lang="en-US" altLang="zh-CN" dirty="0" smtClean="0"/>
              <a:t>master</a:t>
            </a:r>
            <a:r>
              <a:rPr lang="zh-CN" altLang="en-US" dirty="0" smtClean="0"/>
              <a:t>将该情况通知集群其他服务器，分配不同节点的计算任务；将问题报告</a:t>
            </a:r>
            <a:r>
              <a:rPr lang="en-US" altLang="zh-CN" dirty="0" smtClean="0"/>
              <a:t>admin</a:t>
            </a:r>
            <a:r>
              <a:rPr lang="zh-CN" altLang="en-US" dirty="0" smtClean="0"/>
              <a:t>，使故障得到定位和修复</a:t>
            </a:r>
            <a:endParaRPr lang="en-US" altLang="zh-CN" dirty="0" smtClean="0"/>
          </a:p>
          <a:p>
            <a:r>
              <a:rPr lang="zh-CN" altLang="en-US" dirty="0"/>
              <a:t>用例</a:t>
            </a:r>
            <a:r>
              <a:rPr lang="zh-CN" altLang="en-US" dirty="0" smtClean="0"/>
              <a:t>价值</a:t>
            </a:r>
            <a:endParaRPr lang="en-US" altLang="zh-CN" dirty="0" smtClean="0"/>
          </a:p>
          <a:p>
            <a:r>
              <a:rPr lang="zh-CN" altLang="en-US" dirty="0" smtClean="0"/>
              <a:t>约束和闲置</a:t>
            </a:r>
            <a:endParaRPr lang="zh-CN" altLang="en-US" dirty="0"/>
          </a:p>
        </p:txBody>
      </p:sp>
    </p:spTree>
    <p:extLst>
      <p:ext uri="{BB962C8B-B14F-4D97-AF65-F5344CB8AC3E}">
        <p14:creationId xmlns:p14="http://schemas.microsoft.com/office/powerpoint/2010/main" val="22028829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4" name="标题 1"/>
          <p:cNvSpPr>
            <a:spLocks noGrp="1"/>
          </p:cNvSpPr>
          <p:nvPr>
            <p:ph type="title"/>
          </p:nvPr>
        </p:nvSpPr>
        <p:spPr>
          <a:xfrm>
            <a:off x="838200" y="365125"/>
            <a:ext cx="10515600" cy="1325563"/>
          </a:xfrm>
        </p:spPr>
        <p:txBody>
          <a:bodyPr>
            <a:normAutofit/>
          </a:bodyPr>
          <a:lstStyle/>
          <a:p>
            <a:r>
              <a:rPr lang="zh-CN" altLang="en-US" dirty="0" smtClean="0"/>
              <a:t>异常处理（</a:t>
            </a:r>
            <a:r>
              <a:rPr lang="en-US" altLang="zh-CN" dirty="0" smtClean="0"/>
              <a:t>exception</a:t>
            </a:r>
            <a:r>
              <a:rPr lang="zh-CN" altLang="en-US" dirty="0" smtClean="0"/>
              <a:t>）</a:t>
            </a:r>
            <a:r>
              <a:rPr lang="en-US" altLang="zh-CN" dirty="0" smtClean="0"/>
              <a:t>2</a:t>
            </a:r>
            <a:r>
              <a:rPr lang="zh-CN" altLang="en-US" dirty="0" smtClean="0"/>
              <a:t>：精神分裂</a:t>
            </a:r>
            <a:endParaRPr lang="zh-CN" altLang="en-US" dirty="0"/>
          </a:p>
        </p:txBody>
      </p:sp>
      <p:sp>
        <p:nvSpPr>
          <p:cNvPr id="8" name="内容占位符 1"/>
          <p:cNvSpPr>
            <a:spLocks noGrp="1"/>
          </p:cNvSpPr>
          <p:nvPr>
            <p:ph idx="1"/>
          </p:nvPr>
        </p:nvSpPr>
        <p:spPr>
          <a:xfrm>
            <a:off x="838200" y="1825625"/>
            <a:ext cx="10515600" cy="4351338"/>
          </a:xfrm>
        </p:spPr>
        <p:txBody>
          <a:bodyPr/>
          <a:lstStyle/>
          <a:p>
            <a:r>
              <a:rPr lang="zh-CN" altLang="en-US" dirty="0" smtClean="0"/>
              <a:t>用例名称：异常处理</a:t>
            </a:r>
            <a:endParaRPr lang="en-US" altLang="zh-CN" dirty="0" smtClean="0"/>
          </a:p>
          <a:p>
            <a:r>
              <a:rPr lang="zh-CN" altLang="en-US" dirty="0" smtClean="0"/>
              <a:t>场景：出现两个</a:t>
            </a:r>
            <a:r>
              <a:rPr lang="en-US" altLang="zh-CN" dirty="0" smtClean="0"/>
              <a:t>leader</a:t>
            </a:r>
            <a:r>
              <a:rPr lang="zh-CN" altLang="en-US" dirty="0" smtClean="0"/>
              <a:t>。</a:t>
            </a:r>
            <a:endParaRPr lang="en-US" altLang="zh-CN" dirty="0" smtClean="0"/>
          </a:p>
          <a:p>
            <a:r>
              <a:rPr lang="zh-CN" altLang="en-US" dirty="0"/>
              <a:t>用例</a:t>
            </a:r>
            <a:r>
              <a:rPr lang="zh-CN" altLang="en-US" dirty="0" smtClean="0"/>
              <a:t>描述：用递增</a:t>
            </a:r>
            <a:r>
              <a:rPr lang="en-US" altLang="zh-CN" dirty="0" smtClean="0"/>
              <a:t>id</a:t>
            </a:r>
            <a:r>
              <a:rPr lang="zh-CN" altLang="en-US" dirty="0" smtClean="0"/>
              <a:t>对</a:t>
            </a:r>
            <a:r>
              <a:rPr lang="en-US" altLang="zh-CN" dirty="0" smtClean="0"/>
              <a:t>leader</a:t>
            </a:r>
            <a:r>
              <a:rPr lang="zh-CN" altLang="en-US" dirty="0" smtClean="0"/>
              <a:t>进行编号，区分新老</a:t>
            </a:r>
            <a:r>
              <a:rPr lang="en-US" altLang="zh-CN" dirty="0" smtClean="0"/>
              <a:t>leader</a:t>
            </a:r>
            <a:r>
              <a:rPr lang="zh-CN" altLang="en-US" dirty="0" smtClean="0"/>
              <a:t>，不接受老</a:t>
            </a:r>
            <a:r>
              <a:rPr lang="en-US" altLang="zh-CN" dirty="0" smtClean="0"/>
              <a:t>leader</a:t>
            </a:r>
            <a:r>
              <a:rPr lang="zh-CN" altLang="en-US" dirty="0" smtClean="0"/>
              <a:t>的指令。</a:t>
            </a:r>
            <a:endParaRPr lang="en-US" altLang="zh-CN" dirty="0" smtClean="0"/>
          </a:p>
          <a:p>
            <a:r>
              <a:rPr lang="zh-CN" altLang="en-US" dirty="0" smtClean="0"/>
              <a:t>用例价值</a:t>
            </a:r>
            <a:endParaRPr lang="en-US" altLang="zh-CN" dirty="0" smtClean="0"/>
          </a:p>
          <a:p>
            <a:r>
              <a:rPr lang="zh-CN" altLang="en-US" dirty="0" smtClean="0"/>
              <a:t>约束和闲置</a:t>
            </a:r>
            <a:endParaRPr lang="zh-CN" altLang="en-US" dirty="0"/>
          </a:p>
        </p:txBody>
      </p:sp>
    </p:spTree>
    <p:extLst>
      <p:ext uri="{BB962C8B-B14F-4D97-AF65-F5344CB8AC3E}">
        <p14:creationId xmlns:p14="http://schemas.microsoft.com/office/powerpoint/2010/main" val="17609433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4" name="标题 1"/>
          <p:cNvSpPr>
            <a:spLocks noGrp="1"/>
          </p:cNvSpPr>
          <p:nvPr>
            <p:ph type="title"/>
          </p:nvPr>
        </p:nvSpPr>
        <p:spPr>
          <a:xfrm>
            <a:off x="838200" y="365125"/>
            <a:ext cx="10515600" cy="1325563"/>
          </a:xfrm>
        </p:spPr>
        <p:txBody>
          <a:bodyPr>
            <a:normAutofit/>
          </a:bodyPr>
          <a:lstStyle/>
          <a:p>
            <a:r>
              <a:rPr lang="zh-CN" altLang="en-US" dirty="0" smtClean="0"/>
              <a:t>替代处理（</a:t>
            </a:r>
            <a:r>
              <a:rPr lang="en-US" altLang="zh-CN" dirty="0" smtClean="0"/>
              <a:t>alternative</a:t>
            </a:r>
            <a:r>
              <a:rPr lang="zh-CN" altLang="en-US" dirty="0" smtClean="0"/>
              <a:t>）</a:t>
            </a:r>
            <a:endParaRPr lang="zh-CN" altLang="en-US" dirty="0"/>
          </a:p>
        </p:txBody>
      </p:sp>
      <p:sp>
        <p:nvSpPr>
          <p:cNvPr id="5" name="内容占位符 1"/>
          <p:cNvSpPr>
            <a:spLocks noGrp="1"/>
          </p:cNvSpPr>
          <p:nvPr>
            <p:ph idx="1"/>
          </p:nvPr>
        </p:nvSpPr>
        <p:spPr>
          <a:xfrm>
            <a:off x="838200" y="1825625"/>
            <a:ext cx="10515600" cy="4351338"/>
          </a:xfrm>
        </p:spPr>
        <p:txBody>
          <a:bodyPr/>
          <a:lstStyle/>
          <a:p>
            <a:r>
              <a:rPr lang="zh-CN" altLang="en-US" dirty="0" smtClean="0"/>
              <a:t>用例名称：替代处理</a:t>
            </a:r>
            <a:endParaRPr lang="en-US" altLang="zh-CN" dirty="0" smtClean="0"/>
          </a:p>
          <a:p>
            <a:r>
              <a:rPr lang="zh-CN" altLang="en-US" dirty="0" smtClean="0"/>
              <a:t>场景：对分布式系统进行故障修复时，</a:t>
            </a:r>
            <a:r>
              <a:rPr lang="en-US" altLang="zh-CN" dirty="0" smtClean="0"/>
              <a:t>master</a:t>
            </a:r>
            <a:r>
              <a:rPr lang="zh-CN" altLang="en-US" dirty="0" smtClean="0"/>
              <a:t>发生故障。</a:t>
            </a:r>
            <a:endParaRPr lang="en-US" altLang="zh-CN" dirty="0" smtClean="0"/>
          </a:p>
          <a:p>
            <a:r>
              <a:rPr lang="zh-CN" altLang="en-US" dirty="0"/>
              <a:t>用例</a:t>
            </a:r>
            <a:r>
              <a:rPr lang="zh-CN" altLang="en-US" dirty="0" smtClean="0"/>
              <a:t>描述：动态选择</a:t>
            </a:r>
            <a:r>
              <a:rPr lang="en-US" altLang="zh-CN" dirty="0" smtClean="0"/>
              <a:t>master</a:t>
            </a:r>
            <a:r>
              <a:rPr lang="zh-CN" altLang="en-US" dirty="0" smtClean="0"/>
              <a:t>。</a:t>
            </a:r>
            <a:endParaRPr lang="en-US" altLang="zh-CN" dirty="0" smtClean="0"/>
          </a:p>
          <a:p>
            <a:r>
              <a:rPr lang="zh-CN" altLang="en-US" dirty="0"/>
              <a:t>用例</a:t>
            </a:r>
            <a:r>
              <a:rPr lang="zh-CN" altLang="en-US" dirty="0" smtClean="0"/>
              <a:t>价值</a:t>
            </a:r>
            <a:endParaRPr lang="en-US" altLang="zh-CN" dirty="0" smtClean="0"/>
          </a:p>
          <a:p>
            <a:r>
              <a:rPr lang="zh-CN" altLang="en-US" dirty="0" smtClean="0"/>
              <a:t>约束和闲置</a:t>
            </a:r>
            <a:endParaRPr lang="zh-CN" altLang="en-US" dirty="0"/>
          </a:p>
        </p:txBody>
      </p:sp>
    </p:spTree>
    <p:extLst>
      <p:ext uri="{BB962C8B-B14F-4D97-AF65-F5344CB8AC3E}">
        <p14:creationId xmlns:p14="http://schemas.microsoft.com/office/powerpoint/2010/main" val="13089842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4" name="标题 1"/>
          <p:cNvSpPr>
            <a:spLocks noGrp="1"/>
          </p:cNvSpPr>
          <p:nvPr>
            <p:ph type="title"/>
          </p:nvPr>
        </p:nvSpPr>
        <p:spPr>
          <a:xfrm>
            <a:off x="838200" y="365125"/>
            <a:ext cx="10515600" cy="1325563"/>
          </a:xfrm>
        </p:spPr>
        <p:txBody>
          <a:bodyPr>
            <a:normAutofit/>
          </a:bodyPr>
          <a:lstStyle/>
          <a:p>
            <a:r>
              <a:rPr lang="zh-CN" altLang="en-US" dirty="0" smtClean="0"/>
              <a:t>功能提取</a:t>
            </a:r>
            <a:endParaRPr lang="zh-CN" altLang="en-US" dirty="0"/>
          </a:p>
        </p:txBody>
      </p:sp>
      <p:sp>
        <p:nvSpPr>
          <p:cNvPr id="7" name="内容占位符 1"/>
          <p:cNvSpPr>
            <a:spLocks noGrp="1"/>
          </p:cNvSpPr>
          <p:nvPr>
            <p:ph idx="1"/>
          </p:nvPr>
        </p:nvSpPr>
        <p:spPr>
          <a:xfrm>
            <a:off x="838200" y="1825625"/>
            <a:ext cx="10515600" cy="4351338"/>
          </a:xfrm>
        </p:spPr>
        <p:txBody>
          <a:bodyPr/>
          <a:lstStyle/>
          <a:p>
            <a:endParaRPr lang="zh-CN" altLang="en-US" dirty="0"/>
          </a:p>
        </p:txBody>
      </p:sp>
    </p:spTree>
    <p:extLst>
      <p:ext uri="{BB962C8B-B14F-4D97-AF65-F5344CB8AC3E}">
        <p14:creationId xmlns:p14="http://schemas.microsoft.com/office/powerpoint/2010/main" val="281295206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TotalTime>
  <Words>1206</Words>
  <Application>Microsoft Office PowerPoint</Application>
  <PresentationFormat>宽屏</PresentationFormat>
  <Paragraphs>125</Paragraphs>
  <Slides>41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41</vt:i4>
      </vt:variant>
    </vt:vector>
  </HeadingPairs>
  <TitlesOfParts>
    <vt:vector size="47" baseType="lpstr">
      <vt:lpstr>宋体</vt:lpstr>
      <vt:lpstr>微软雅黑</vt:lpstr>
      <vt:lpstr>Arial</vt:lpstr>
      <vt:lpstr>Calibri</vt:lpstr>
      <vt:lpstr>Calibri Light</vt:lpstr>
      <vt:lpstr>Office 主题</vt:lpstr>
      <vt:lpstr>PowerPoint 演示文稿</vt:lpstr>
      <vt:lpstr>PowerPoint 演示文稿</vt:lpstr>
      <vt:lpstr>正常处理（normal）1：提供服务</vt:lpstr>
      <vt:lpstr>正常处理（normal）2：分布式锁</vt:lpstr>
      <vt:lpstr>正常处理（normal）3：配置管理</vt:lpstr>
      <vt:lpstr>异常处理（exception）1：故障</vt:lpstr>
      <vt:lpstr>异常处理（exception）2：精神分裂</vt:lpstr>
      <vt:lpstr>替代处理（alternative）</vt:lpstr>
      <vt:lpstr>功能提取</vt:lpstr>
      <vt:lpstr>PowerPoint 演示文稿</vt:lpstr>
      <vt:lpstr>PowerPoint 演示文稿</vt:lpstr>
      <vt:lpstr>PowerPoint 演示文稿</vt:lpstr>
      <vt:lpstr>Maintaining configuration information 配置管理</vt:lpstr>
      <vt:lpstr>PowerPoint 演示文稿</vt:lpstr>
      <vt:lpstr>Naming 名字服务</vt:lpstr>
      <vt:lpstr>Naming 名字服务</vt:lpstr>
      <vt:lpstr>Distrubuted synchronization 分布式同步：分布式锁</vt:lpstr>
      <vt:lpstr>PowerPoint 演示文稿</vt:lpstr>
      <vt:lpstr>Group services  集群管理</vt:lpstr>
      <vt:lpstr>PowerPoint 演示文稿</vt:lpstr>
      <vt:lpstr>notes</vt:lpstr>
      <vt:lpstr>notes</vt:lpstr>
      <vt:lpstr>ZooKeeper不适合…</vt:lpstr>
      <vt:lpstr>PowerPoint 演示文稿</vt:lpstr>
      <vt:lpstr>PowerPoint 演示文稿</vt:lpstr>
      <vt:lpstr>选取主要功能作为下一步分析的目标</vt:lpstr>
      <vt:lpstr>选取主要功能作为下一步分析的目标</vt:lpstr>
      <vt:lpstr>选取主要功能作为下一步分析的目标</vt:lpstr>
      <vt:lpstr>PowerPoint 演示文稿</vt:lpstr>
      <vt:lpstr>选取主要功能作为下一步分析的目标</vt:lpstr>
      <vt:lpstr>选取主要功能作为下一步分析的目标</vt:lpstr>
      <vt:lpstr>PowerPoint 演示文稿</vt:lpstr>
      <vt:lpstr>针对这一功能进行具体分析</vt:lpstr>
      <vt:lpstr>Fast paxos</vt:lpstr>
      <vt:lpstr>PowerPoint 演示文稿</vt:lpstr>
      <vt:lpstr>Basic paxos</vt:lpstr>
      <vt:lpstr>Basic paxos</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ZooKeeper：功能分析与建模</dc:title>
  <dc:creator>李 舒博</dc:creator>
  <cp:lastModifiedBy>李 舒博</cp:lastModifiedBy>
  <cp:revision>20</cp:revision>
  <dcterms:created xsi:type="dcterms:W3CDTF">2018-11-01T02:11:21Z</dcterms:created>
  <dcterms:modified xsi:type="dcterms:W3CDTF">2018-11-01T15:24:37Z</dcterms:modified>
</cp:coreProperties>
</file>