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7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7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8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8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8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8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4800600"/>
            <a:ext cx="9143280" cy="342360"/>
          </a:xfrm>
          <a:prstGeom prst="rect">
            <a:avLst/>
          </a:prstGeom>
          <a:solidFill>
            <a:srgbClr val="bd582c"/>
          </a:solidFill>
          <a:ln w="25560">
            <a:noFill/>
          </a:ln>
        </p:spPr>
        <p:style>
          <a:lnRef idx="0"/>
          <a:fillRef idx="0"/>
          <a:effectRef idx="0"/>
          <a:fontRef idx="minor"/>
        </p:style>
      </p:sp>
      <p:sp>
        <p:nvSpPr>
          <p:cNvPr id="1" name="CustomShape 2"/>
          <p:cNvSpPr/>
          <p:nvPr/>
        </p:nvSpPr>
        <p:spPr>
          <a:xfrm>
            <a:off x="0" y="4750560"/>
            <a:ext cx="9143280" cy="48600"/>
          </a:xfrm>
          <a:prstGeom prst="rect">
            <a:avLst/>
          </a:prstGeom>
          <a:solidFill>
            <a:srgbClr val="e48312"/>
          </a:solidFill>
          <a:ln w="25560">
            <a:noFill/>
          </a:ln>
        </p:spPr>
        <p:style>
          <a:lnRef idx="0"/>
          <a:fillRef idx="0"/>
          <a:effectRef idx="0"/>
          <a:fontRef idx="minor"/>
        </p:style>
      </p:sp>
      <p:sp>
        <p:nvSpPr>
          <p:cNvPr id="2" name="Line 3"/>
          <p:cNvSpPr/>
          <p:nvPr/>
        </p:nvSpPr>
        <p:spPr>
          <a:xfrm>
            <a:off x="894960" y="1303200"/>
            <a:ext cx="7475400" cy="360"/>
          </a:xfrm>
          <a:prstGeom prst="line">
            <a:avLst/>
          </a:prstGeom>
          <a:ln w="6480">
            <a:solidFill>
              <a:srgbClr val="808080"/>
            </a:solidFill>
            <a:round/>
          </a:ln>
        </p:spPr>
        <p:style>
          <a:lnRef idx="0"/>
          <a:fillRef idx="0"/>
          <a:effectRef idx="0"/>
          <a:fontRef idx="minor"/>
        </p:style>
      </p:sp>
      <p:sp>
        <p:nvSpPr>
          <p:cNvPr id="3" name="PlaceHolder 4"/>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a:t>
            </a:r>
            <a:r>
              <a:rPr b="0" lang="en-US" sz="4400" spc="-1" strike="noStrike">
                <a:latin typeface="Arial"/>
              </a:rPr>
              <a:t>format</a:t>
            </a:r>
            <a:endParaRPr b="0" lang="en-US" sz="4400" spc="-1" strike="noStrike">
              <a:latin typeface="Arial"/>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hidden="1"/>
          <p:cNvSpPr/>
          <p:nvPr/>
        </p:nvSpPr>
        <p:spPr>
          <a:xfrm>
            <a:off x="0" y="4800600"/>
            <a:ext cx="9143280" cy="342360"/>
          </a:xfrm>
          <a:prstGeom prst="rect">
            <a:avLst/>
          </a:prstGeom>
          <a:solidFill>
            <a:srgbClr val="bd582c"/>
          </a:solidFill>
          <a:ln w="25560">
            <a:noFill/>
          </a:ln>
        </p:spPr>
        <p:style>
          <a:lnRef idx="0"/>
          <a:fillRef idx="0"/>
          <a:effectRef idx="0"/>
          <a:fontRef idx="minor"/>
        </p:style>
      </p:sp>
      <p:sp>
        <p:nvSpPr>
          <p:cNvPr id="42" name="CustomShape 2" hidden="1"/>
          <p:cNvSpPr/>
          <p:nvPr/>
        </p:nvSpPr>
        <p:spPr>
          <a:xfrm>
            <a:off x="0" y="4750560"/>
            <a:ext cx="9143280" cy="48600"/>
          </a:xfrm>
          <a:prstGeom prst="rect">
            <a:avLst/>
          </a:prstGeom>
          <a:solidFill>
            <a:srgbClr val="e48312"/>
          </a:solidFill>
          <a:ln w="25560">
            <a:noFill/>
          </a:ln>
        </p:spPr>
        <p:style>
          <a:lnRef idx="0"/>
          <a:fillRef idx="0"/>
          <a:effectRef idx="0"/>
          <a:fontRef idx="minor"/>
        </p:style>
      </p:sp>
      <p:sp>
        <p:nvSpPr>
          <p:cNvPr id="43" name="Line 3"/>
          <p:cNvSpPr/>
          <p:nvPr/>
        </p:nvSpPr>
        <p:spPr>
          <a:xfrm>
            <a:off x="894960" y="1303200"/>
            <a:ext cx="7475400" cy="360"/>
          </a:xfrm>
          <a:prstGeom prst="line">
            <a:avLst/>
          </a:prstGeom>
          <a:ln w="6480">
            <a:solidFill>
              <a:srgbClr val="808080"/>
            </a:solidFill>
            <a:round/>
          </a:ln>
        </p:spPr>
        <p:style>
          <a:lnRef idx="0"/>
          <a:fillRef idx="0"/>
          <a:effectRef idx="0"/>
          <a:fontRef idx="minor"/>
        </p:style>
      </p:sp>
      <p:sp>
        <p:nvSpPr>
          <p:cNvPr id="44" name="CustomShape 4"/>
          <p:cNvSpPr/>
          <p:nvPr/>
        </p:nvSpPr>
        <p:spPr>
          <a:xfrm>
            <a:off x="2520" y="4800600"/>
            <a:ext cx="9140760" cy="342360"/>
          </a:xfrm>
          <a:prstGeom prst="rect">
            <a:avLst/>
          </a:prstGeom>
          <a:solidFill>
            <a:srgbClr val="bd582c"/>
          </a:solidFill>
          <a:ln w="25560">
            <a:noFill/>
          </a:ln>
        </p:spPr>
        <p:style>
          <a:lnRef idx="0"/>
          <a:fillRef idx="0"/>
          <a:effectRef idx="0"/>
          <a:fontRef idx="minor"/>
        </p:style>
      </p:sp>
      <p:sp>
        <p:nvSpPr>
          <p:cNvPr id="45" name="CustomShape 5"/>
          <p:cNvSpPr/>
          <p:nvPr/>
        </p:nvSpPr>
        <p:spPr>
          <a:xfrm>
            <a:off x="0" y="4750560"/>
            <a:ext cx="9140760" cy="47160"/>
          </a:xfrm>
          <a:prstGeom prst="rect">
            <a:avLst/>
          </a:prstGeom>
          <a:solidFill>
            <a:srgbClr val="e48312"/>
          </a:solidFill>
          <a:ln w="25560">
            <a:noFill/>
          </a:ln>
        </p:spPr>
        <p:style>
          <a:lnRef idx="0"/>
          <a:fillRef idx="0"/>
          <a:effectRef idx="0"/>
          <a:fontRef idx="minor"/>
        </p:style>
      </p:sp>
      <p:sp>
        <p:nvSpPr>
          <p:cNvPr id="46" name="PlaceHolder 6"/>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47" name="PlaceHolder 7"/>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1.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838440" y="586800"/>
            <a:ext cx="7466760" cy="681120"/>
          </a:xfrm>
          <a:prstGeom prst="rect">
            <a:avLst/>
          </a:prstGeom>
          <a:noFill/>
          <a:ln>
            <a:noFill/>
          </a:ln>
        </p:spPr>
        <p:style>
          <a:lnRef idx="0"/>
          <a:fillRef idx="0"/>
          <a:effectRef idx="0"/>
          <a:fontRef idx="minor"/>
        </p:style>
        <p:txBody>
          <a:bodyPr lIns="90000" rIns="90000" tIns="45000" bIns="45000" anchor="b">
            <a:normAutofit/>
          </a:bodyPr>
          <a:p>
            <a:pPr>
              <a:lnSpc>
                <a:spcPct val="85000"/>
              </a:lnSpc>
            </a:pPr>
            <a:r>
              <a:rPr b="1" lang="en-US" sz="2400" spc="-32" strike="noStrike">
                <a:solidFill>
                  <a:srgbClr val="404040"/>
                </a:solidFill>
                <a:latin typeface="Calibri Light"/>
              </a:rPr>
              <a:t>Data Analysis and Grade Prediction </a:t>
            </a:r>
            <a:br/>
            <a:r>
              <a:rPr b="1" lang="en-US" sz="2400" spc="-32" strike="noStrike">
                <a:solidFill>
                  <a:srgbClr val="404040"/>
                </a:solidFill>
                <a:latin typeface="Calibri Light"/>
              </a:rPr>
              <a:t>Lending Club Loan Data</a:t>
            </a:r>
            <a:endParaRPr b="0" lang="en-US" sz="2400" spc="-1" strike="noStrike">
              <a:latin typeface="Arial"/>
            </a:endParaRPr>
          </a:p>
        </p:txBody>
      </p:sp>
      <p:sp>
        <p:nvSpPr>
          <p:cNvPr id="85" name="CustomShape 2"/>
          <p:cNvSpPr/>
          <p:nvPr/>
        </p:nvSpPr>
        <p:spPr>
          <a:xfrm>
            <a:off x="2453760" y="1508760"/>
            <a:ext cx="420552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Datamining – Final Project </a:t>
            </a:r>
            <a:endParaRPr b="0" lang="en-US" sz="1800" spc="-1" strike="noStrike">
              <a:latin typeface="Arial"/>
            </a:endParaRPr>
          </a:p>
        </p:txBody>
      </p:sp>
      <p:sp>
        <p:nvSpPr>
          <p:cNvPr id="86" name="CustomShape 3"/>
          <p:cNvSpPr/>
          <p:nvPr/>
        </p:nvSpPr>
        <p:spPr>
          <a:xfrm>
            <a:off x="3413880" y="1878120"/>
            <a:ext cx="243756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Fall 2020</a:t>
            </a:r>
            <a:endParaRPr b="0" lang="en-US" sz="1800" spc="-1" strike="noStrike">
              <a:latin typeface="Arial"/>
            </a:endParaRPr>
          </a:p>
        </p:txBody>
      </p:sp>
      <p:sp>
        <p:nvSpPr>
          <p:cNvPr id="87" name="CustomShape 4"/>
          <p:cNvSpPr/>
          <p:nvPr/>
        </p:nvSpPr>
        <p:spPr>
          <a:xfrm>
            <a:off x="5086440" y="2998440"/>
            <a:ext cx="3409200" cy="1461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Presented by:</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Mohammed Shoebuddin Habeeb</a:t>
            </a:r>
            <a:br/>
            <a:r>
              <a:rPr b="0" lang="en-US" sz="1800" spc="-1" strike="noStrike">
                <a:solidFill>
                  <a:srgbClr val="000000"/>
                </a:solidFill>
                <a:latin typeface="Calibri"/>
                <a:ea typeface="DejaVu Sans"/>
              </a:rPr>
              <a:t>Divya Bhuvanapalli</a:t>
            </a:r>
            <a:endParaRPr b="0" lang="en-US" sz="1800" spc="-1" strike="noStrike">
              <a:latin typeface="Arial"/>
            </a:endParaRPr>
          </a:p>
          <a:p>
            <a:pPr>
              <a:lnSpc>
                <a:spcPct val="100000"/>
              </a:lnSpc>
            </a:pPr>
            <a:br/>
            <a:endParaRPr b="0" lang="en-US" sz="1800" spc="-1" strike="noStrike">
              <a:latin typeface="Arial"/>
            </a:endParaRPr>
          </a:p>
        </p:txBody>
      </p:sp>
      <p:pic>
        <p:nvPicPr>
          <p:cNvPr id="88" name="Picture 6" descr=""/>
          <p:cNvPicPr/>
          <p:nvPr/>
        </p:nvPicPr>
        <p:blipFill>
          <a:blip r:embed="rId1"/>
          <a:stretch/>
        </p:blipFill>
        <p:spPr>
          <a:xfrm>
            <a:off x="899280" y="2295000"/>
            <a:ext cx="2110680" cy="170100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822960" y="214920"/>
            <a:ext cx="7543080" cy="1087200"/>
          </a:xfrm>
          <a:prstGeom prst="rect">
            <a:avLst/>
          </a:prstGeom>
          <a:noFill/>
          <a:ln>
            <a:noFill/>
          </a:ln>
        </p:spPr>
        <p:style>
          <a:lnRef idx="0"/>
          <a:fillRef idx="0"/>
          <a:effectRef idx="0"/>
          <a:fontRef idx="minor"/>
        </p:style>
        <p:txBody>
          <a:bodyPr lIns="90000" rIns="90000" tIns="45000" bIns="45000" anchor="b"/>
          <a:p>
            <a:pPr>
              <a:lnSpc>
                <a:spcPct val="85000"/>
              </a:lnSpc>
            </a:pPr>
            <a:br/>
            <a:br/>
            <a:r>
              <a:rPr b="0" lang="en-US" sz="3600" spc="-32" strike="noStrike">
                <a:solidFill>
                  <a:srgbClr val="404040"/>
                </a:solidFill>
                <a:latin typeface="Calibri Light"/>
              </a:rPr>
              <a:t>Data: Pre-processing and Exploratory Analysis </a:t>
            </a:r>
            <a:endParaRPr b="0" lang="en-US" sz="3600" spc="-1" strike="noStrike">
              <a:latin typeface="Arial"/>
            </a:endParaRPr>
          </a:p>
        </p:txBody>
      </p:sp>
      <p:sp>
        <p:nvSpPr>
          <p:cNvPr id="117" name="CustomShape 2"/>
          <p:cNvSpPr/>
          <p:nvPr/>
        </p:nvSpPr>
        <p:spPr>
          <a:xfrm>
            <a:off x="822960" y="1384200"/>
            <a:ext cx="7543080" cy="3016800"/>
          </a:xfrm>
          <a:prstGeom prst="rect">
            <a:avLst/>
          </a:prstGeom>
          <a:noFill/>
          <a:ln>
            <a:noFill/>
          </a:ln>
        </p:spPr>
        <p:style>
          <a:lnRef idx="0"/>
          <a:fillRef idx="0"/>
          <a:effectRef idx="0"/>
          <a:fontRef idx="minor"/>
        </p:style>
        <p:txBody>
          <a:bodyPr lIns="0" rIns="0" tIns="45000" bIns="45000">
            <a:normAutofit/>
          </a:bodyPr>
          <a:p>
            <a:pPr>
              <a:lnSpc>
                <a:spcPct val="90000"/>
              </a:lnSpc>
              <a:spcBef>
                <a:spcPts val="901"/>
              </a:spcBef>
              <a:spcAft>
                <a:spcPts val="150"/>
              </a:spcAft>
            </a:pPr>
            <a:r>
              <a:rPr b="0" lang="en-US" sz="1500" spc="-1" strike="noStrike">
                <a:solidFill>
                  <a:srgbClr val="404040"/>
                </a:solidFill>
                <a:latin typeface="Calibri"/>
              </a:rPr>
              <a:t> </a:t>
            </a: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p:txBody>
      </p:sp>
      <p:sp>
        <p:nvSpPr>
          <p:cNvPr id="118" name="CustomShape 3"/>
          <p:cNvSpPr/>
          <p:nvPr/>
        </p:nvSpPr>
        <p:spPr>
          <a:xfrm>
            <a:off x="913680" y="1465560"/>
            <a:ext cx="7543080" cy="3016800"/>
          </a:xfrm>
          <a:prstGeom prst="rect">
            <a:avLst/>
          </a:prstGeom>
          <a:noFill/>
          <a:ln>
            <a:noFill/>
          </a:ln>
        </p:spPr>
        <p:style>
          <a:lnRef idx="0"/>
          <a:fillRef idx="0"/>
          <a:effectRef idx="0"/>
          <a:fontRef idx="minor"/>
        </p:style>
        <p:txBody>
          <a:bodyPr lIns="0" rIns="0" tIns="45000" bIns="45000">
            <a:normAutofit/>
          </a:bodyPr>
          <a:p>
            <a:pPr>
              <a:lnSpc>
                <a:spcPct val="90000"/>
              </a:lnSpc>
              <a:spcBef>
                <a:spcPts val="901"/>
              </a:spcBef>
              <a:spcAft>
                <a:spcPts val="150"/>
              </a:spcAft>
            </a:pPr>
            <a:r>
              <a:rPr b="0" lang="en-US" sz="1500" spc="-1" strike="noStrike">
                <a:solidFill>
                  <a:srgbClr val="404040"/>
                </a:solidFill>
                <a:latin typeface="Calibri"/>
                <a:ea typeface="DejaVu Sans"/>
              </a:rPr>
              <a:t> </a:t>
            </a:r>
            <a:r>
              <a:rPr b="0" lang="en-US" sz="1500" spc="-1" strike="noStrike">
                <a:solidFill>
                  <a:srgbClr val="404040"/>
                </a:solidFill>
                <a:latin typeface="Calibri"/>
                <a:ea typeface="DejaVu Sans"/>
              </a:rPr>
              <a:t>The original grades range from A-G are now changed to grade classes as low, medium and high. </a:t>
            </a:r>
            <a:endParaRPr b="0" lang="en-US" sz="1500" spc="-1" strike="noStrike">
              <a:latin typeface="Arial"/>
            </a:endParaRPr>
          </a:p>
          <a:p>
            <a:pPr>
              <a:lnSpc>
                <a:spcPct val="90000"/>
              </a:lnSpc>
              <a:spcBef>
                <a:spcPts val="901"/>
              </a:spcBef>
              <a:spcAft>
                <a:spcPts val="150"/>
              </a:spcAft>
            </a:pPr>
            <a:r>
              <a:rPr b="0" lang="en-US" sz="1500" spc="-1" strike="noStrike">
                <a:solidFill>
                  <a:srgbClr val="404040"/>
                </a:solidFill>
                <a:latin typeface="Calibri"/>
                <a:ea typeface="DejaVu Sans"/>
              </a:rPr>
              <a:t>Grade vs the type of loans helps us understand the class distribution</a:t>
            </a:r>
            <a:endParaRPr b="0" lang="en-US" sz="1500" spc="-1" strike="noStrike">
              <a:latin typeface="Arial"/>
            </a:endParaRPr>
          </a:p>
          <a:p>
            <a:pPr>
              <a:lnSpc>
                <a:spcPct val="90000"/>
              </a:lnSpc>
              <a:spcBef>
                <a:spcPts val="901"/>
              </a:spcBef>
              <a:spcAft>
                <a:spcPts val="150"/>
              </a:spcAft>
            </a:pPr>
            <a:r>
              <a:rPr b="0" lang="en-US" sz="1500" spc="-1" strike="noStrike">
                <a:solidFill>
                  <a:srgbClr val="404040"/>
                </a:solidFill>
                <a:latin typeface="Calibri"/>
                <a:ea typeface="DejaVu Sans"/>
              </a:rPr>
              <a:t>	</a:t>
            </a:r>
            <a:r>
              <a:rPr b="0" lang="en-US" sz="1500" spc="-1" strike="noStrike">
                <a:solidFill>
                  <a:srgbClr val="404040"/>
                </a:solidFill>
                <a:latin typeface="Calibri"/>
                <a:ea typeface="DejaVu Sans"/>
              </a:rPr>
              <a:t>	</a:t>
            </a:r>
            <a:r>
              <a:rPr b="0" lang="en-US" sz="1500" spc="-1" strike="noStrike">
                <a:solidFill>
                  <a:srgbClr val="404040"/>
                </a:solidFill>
                <a:latin typeface="Calibri"/>
                <a:ea typeface="DejaVu Sans"/>
              </a:rPr>
              <a:t>	</a:t>
            </a:r>
            <a:r>
              <a:rPr b="0" lang="en-US" sz="1500" spc="-1" strike="noStrike">
                <a:solidFill>
                  <a:srgbClr val="404040"/>
                </a:solidFill>
                <a:latin typeface="Calibri"/>
                <a:ea typeface="DejaVu Sans"/>
              </a:rPr>
              <a:t>	</a:t>
            </a:r>
            <a:r>
              <a:rPr b="0" lang="en-US" sz="1500" spc="-1" strike="noStrike">
                <a:solidFill>
                  <a:srgbClr val="404040"/>
                </a:solidFill>
                <a:latin typeface="Calibri"/>
                <a:ea typeface="DejaVu Sans"/>
              </a:rPr>
              <a:t>              </a:t>
            </a: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marL="68760" indent="-68040">
              <a:lnSpc>
                <a:spcPct val="90000"/>
              </a:lnSpc>
              <a:spcBef>
                <a:spcPts val="901"/>
              </a:spcBef>
              <a:spcAft>
                <a:spcPts val="150"/>
              </a:spcAft>
              <a:buClr>
                <a:srgbClr val="e48312"/>
              </a:buClr>
              <a:buFont typeface="Calibri"/>
              <a:buChar char=" "/>
            </a:pPr>
            <a:r>
              <a:rPr b="0" lang="en-US" sz="1500" spc="-1" strike="noStrike">
                <a:solidFill>
                  <a:srgbClr val="404040"/>
                </a:solidFill>
                <a:latin typeface="Calibri"/>
                <a:ea typeface="DejaVu Sans"/>
              </a:rPr>
              <a:t> </a:t>
            </a: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p:txBody>
      </p:sp>
      <p:pic>
        <p:nvPicPr>
          <p:cNvPr id="119" name="Picture 7" descr=""/>
          <p:cNvPicPr/>
          <p:nvPr/>
        </p:nvPicPr>
        <p:blipFill>
          <a:blip r:embed="rId1"/>
          <a:stretch/>
        </p:blipFill>
        <p:spPr>
          <a:xfrm>
            <a:off x="987840" y="2198160"/>
            <a:ext cx="3466440" cy="2187360"/>
          </a:xfrm>
          <a:prstGeom prst="rect">
            <a:avLst/>
          </a:prstGeom>
          <a:ln>
            <a:noFill/>
          </a:ln>
        </p:spPr>
      </p:pic>
      <p:pic>
        <p:nvPicPr>
          <p:cNvPr id="120" name="" descr=""/>
          <p:cNvPicPr/>
          <p:nvPr/>
        </p:nvPicPr>
        <p:blipFill>
          <a:blip r:embed="rId2"/>
          <a:stretch/>
        </p:blipFill>
        <p:spPr>
          <a:xfrm>
            <a:off x="4798080" y="2086920"/>
            <a:ext cx="3819240" cy="249516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822960" y="214920"/>
            <a:ext cx="7543080" cy="1087200"/>
          </a:xfrm>
          <a:prstGeom prst="rect">
            <a:avLst/>
          </a:prstGeom>
          <a:noFill/>
          <a:ln>
            <a:noFill/>
          </a:ln>
        </p:spPr>
        <p:style>
          <a:lnRef idx="0"/>
          <a:fillRef idx="0"/>
          <a:effectRef idx="0"/>
          <a:fontRef idx="minor"/>
        </p:style>
        <p:txBody>
          <a:bodyPr lIns="90000" rIns="90000" tIns="45000" bIns="45000" anchor="b"/>
          <a:p>
            <a:pPr>
              <a:lnSpc>
                <a:spcPct val="85000"/>
              </a:lnSpc>
            </a:pPr>
            <a:br/>
            <a:br/>
            <a:r>
              <a:rPr b="0" lang="en-US" sz="3600" spc="-32" strike="noStrike">
                <a:solidFill>
                  <a:srgbClr val="404040"/>
                </a:solidFill>
                <a:latin typeface="Calibri Light"/>
              </a:rPr>
              <a:t>Data: Pre-processing and Exploratory Analysis </a:t>
            </a:r>
            <a:endParaRPr b="0" lang="en-US" sz="3600" spc="-1" strike="noStrike">
              <a:latin typeface="Arial"/>
            </a:endParaRPr>
          </a:p>
        </p:txBody>
      </p:sp>
      <p:sp>
        <p:nvSpPr>
          <p:cNvPr id="122" name="CustomShape 2"/>
          <p:cNvSpPr/>
          <p:nvPr/>
        </p:nvSpPr>
        <p:spPr>
          <a:xfrm>
            <a:off x="822960" y="1384200"/>
            <a:ext cx="7543080" cy="3016800"/>
          </a:xfrm>
          <a:prstGeom prst="rect">
            <a:avLst/>
          </a:prstGeom>
          <a:noFill/>
          <a:ln>
            <a:noFill/>
          </a:ln>
        </p:spPr>
        <p:style>
          <a:lnRef idx="0"/>
          <a:fillRef idx="0"/>
          <a:effectRef idx="0"/>
          <a:fontRef idx="minor"/>
        </p:style>
        <p:txBody>
          <a:bodyPr lIns="0" rIns="0" tIns="45000" bIns="45000">
            <a:normAutofit/>
          </a:bodyPr>
          <a:p>
            <a:pPr>
              <a:lnSpc>
                <a:spcPct val="90000"/>
              </a:lnSpc>
              <a:spcBef>
                <a:spcPts val="901"/>
              </a:spcBef>
              <a:spcAft>
                <a:spcPts val="150"/>
              </a:spcAft>
            </a:pPr>
            <a:r>
              <a:rPr b="0" lang="en-US" sz="6000" spc="-1" strike="noStrike">
                <a:solidFill>
                  <a:srgbClr val="404040"/>
                </a:solidFill>
                <a:latin typeface="Calibri"/>
              </a:rPr>
              <a:t>  </a:t>
            </a:r>
            <a:r>
              <a:rPr b="0" lang="en-US" sz="6000" spc="-1" strike="noStrike">
                <a:solidFill>
                  <a:srgbClr val="404040"/>
                </a:solidFill>
                <a:latin typeface="Calibri"/>
              </a:rPr>
              <a:t>One-hot encoding to convert categorical values to numerical.</a:t>
            </a:r>
            <a:endParaRPr b="0" lang="en-US" sz="6000" spc="-1" strike="noStrike">
              <a:latin typeface="Arial"/>
            </a:endParaRPr>
          </a:p>
          <a:p>
            <a:pPr>
              <a:lnSpc>
                <a:spcPct val="90000"/>
              </a:lnSpc>
              <a:spcBef>
                <a:spcPts val="901"/>
              </a:spcBef>
              <a:spcAft>
                <a:spcPts val="150"/>
              </a:spcAft>
            </a:pPr>
            <a:r>
              <a:rPr b="0" lang="en-US" sz="6000" spc="-1" strike="noStrike">
                <a:solidFill>
                  <a:srgbClr val="404040"/>
                </a:solidFill>
                <a:latin typeface="Calibri"/>
              </a:rPr>
              <a:t>  </a:t>
            </a:r>
            <a:r>
              <a:rPr b="0" lang="en-US" sz="6000" spc="-1" strike="noStrike">
                <a:solidFill>
                  <a:srgbClr val="404040"/>
                </a:solidFill>
                <a:latin typeface="Calibri"/>
              </a:rPr>
              <a:t>Binning of continuous variables like Interest rate &amp; Grade(Target).</a:t>
            </a:r>
            <a:endParaRPr b="0" lang="en-US" sz="6000" spc="-1" strike="noStrike">
              <a:latin typeface="Arial"/>
            </a:endParaRPr>
          </a:p>
          <a:p>
            <a:pPr>
              <a:lnSpc>
                <a:spcPct val="90000"/>
              </a:lnSpc>
              <a:spcBef>
                <a:spcPts val="901"/>
              </a:spcBef>
              <a:spcAft>
                <a:spcPts val="150"/>
              </a:spcAft>
            </a:pPr>
            <a:r>
              <a:rPr b="0" lang="en-US" sz="6000" spc="-1" strike="noStrike">
                <a:solidFill>
                  <a:srgbClr val="404040"/>
                </a:solidFill>
                <a:latin typeface="Calibri"/>
              </a:rPr>
              <a:t>  </a:t>
            </a:r>
            <a:r>
              <a:rPr b="0" lang="en-US" sz="6000" spc="-1" strike="noStrike">
                <a:solidFill>
                  <a:srgbClr val="404040"/>
                </a:solidFill>
                <a:latin typeface="Calibri"/>
              </a:rPr>
              <a:t>Binning is process of transforming numerical variables into categorical counterparts.</a:t>
            </a:r>
            <a:endParaRPr b="0" lang="en-US" sz="6000" spc="-1" strike="noStrike">
              <a:latin typeface="Arial"/>
            </a:endParaRPr>
          </a:p>
          <a:p>
            <a:pPr>
              <a:lnSpc>
                <a:spcPct val="90000"/>
              </a:lnSpc>
              <a:spcBef>
                <a:spcPts val="901"/>
              </a:spcBef>
              <a:spcAft>
                <a:spcPts val="150"/>
              </a:spcAft>
            </a:pPr>
            <a:r>
              <a:rPr b="0" lang="en-US" sz="6000" spc="-1" strike="noStrike">
                <a:solidFill>
                  <a:srgbClr val="404040"/>
                </a:solidFill>
                <a:latin typeface="Calibri"/>
              </a:rPr>
              <a:t>  </a:t>
            </a:r>
            <a:r>
              <a:rPr b="0" lang="en-US" sz="6000" spc="-1" strike="noStrike">
                <a:solidFill>
                  <a:srgbClr val="404040"/>
                </a:solidFill>
                <a:latin typeface="Calibri"/>
              </a:rPr>
              <a:t>Interest rates &lt; 10 as low, between 10 – 15 as medium, others as high.</a:t>
            </a:r>
            <a:endParaRPr b="0" lang="en-US" sz="6000" spc="-1" strike="noStrike">
              <a:latin typeface="Arial"/>
            </a:endParaRPr>
          </a:p>
          <a:p>
            <a:pPr>
              <a:lnSpc>
                <a:spcPct val="90000"/>
              </a:lnSpc>
              <a:spcBef>
                <a:spcPts val="901"/>
              </a:spcBef>
              <a:spcAft>
                <a:spcPts val="150"/>
              </a:spcAft>
            </a:pPr>
            <a:endParaRPr b="0" lang="en-US" sz="6000" spc="-1" strike="noStrike">
              <a:latin typeface="Arial"/>
            </a:endParaRPr>
          </a:p>
          <a:p>
            <a:pPr>
              <a:lnSpc>
                <a:spcPct val="90000"/>
              </a:lnSpc>
              <a:spcBef>
                <a:spcPts val="901"/>
              </a:spcBef>
              <a:spcAft>
                <a:spcPts val="150"/>
              </a:spcAft>
            </a:pPr>
            <a:endParaRPr b="0" lang="en-US" sz="6000" spc="-1" strike="noStrike">
              <a:latin typeface="Arial"/>
            </a:endParaRPr>
          </a:p>
          <a:p>
            <a:pPr>
              <a:lnSpc>
                <a:spcPct val="90000"/>
              </a:lnSpc>
              <a:spcBef>
                <a:spcPts val="901"/>
              </a:spcBef>
              <a:spcAft>
                <a:spcPts val="150"/>
              </a:spcAft>
            </a:pPr>
            <a:endParaRPr b="0" lang="en-US" sz="6000" spc="-1" strike="noStrike">
              <a:latin typeface="Arial"/>
            </a:endParaRPr>
          </a:p>
          <a:p>
            <a:pPr>
              <a:lnSpc>
                <a:spcPct val="90000"/>
              </a:lnSpc>
              <a:spcBef>
                <a:spcPts val="901"/>
              </a:spcBef>
              <a:spcAft>
                <a:spcPts val="150"/>
              </a:spcAft>
            </a:pPr>
            <a:endParaRPr b="0" lang="en-US" sz="6000" spc="-1" strike="noStrike">
              <a:latin typeface="Arial"/>
            </a:endParaRPr>
          </a:p>
          <a:p>
            <a:pPr>
              <a:lnSpc>
                <a:spcPct val="90000"/>
              </a:lnSpc>
              <a:spcBef>
                <a:spcPts val="901"/>
              </a:spcBef>
              <a:spcAft>
                <a:spcPts val="150"/>
              </a:spcAft>
            </a:pPr>
            <a:endParaRPr b="0" lang="en-US" sz="6000" spc="-1" strike="noStrike">
              <a:latin typeface="Arial"/>
            </a:endParaRPr>
          </a:p>
          <a:p>
            <a:pPr>
              <a:lnSpc>
                <a:spcPct val="90000"/>
              </a:lnSpc>
              <a:spcBef>
                <a:spcPts val="901"/>
              </a:spcBef>
              <a:spcAft>
                <a:spcPts val="150"/>
              </a:spcAft>
            </a:pPr>
            <a:endParaRPr b="0" lang="en-US" sz="6000" spc="-1" strike="noStrike">
              <a:latin typeface="Arial"/>
            </a:endParaRPr>
          </a:p>
          <a:p>
            <a:pPr>
              <a:lnSpc>
                <a:spcPct val="90000"/>
              </a:lnSpc>
              <a:spcBef>
                <a:spcPts val="901"/>
              </a:spcBef>
              <a:spcAft>
                <a:spcPts val="150"/>
              </a:spcAft>
            </a:pPr>
            <a:endParaRPr b="0" lang="en-US" sz="6000" spc="-1" strike="noStrike">
              <a:latin typeface="Arial"/>
            </a:endParaRPr>
          </a:p>
          <a:p>
            <a:pPr>
              <a:lnSpc>
                <a:spcPct val="90000"/>
              </a:lnSpc>
              <a:spcBef>
                <a:spcPts val="901"/>
              </a:spcBef>
              <a:spcAft>
                <a:spcPts val="150"/>
              </a:spcAft>
            </a:pPr>
            <a:endParaRPr b="0" lang="en-US" sz="6000" spc="-1" strike="noStrike">
              <a:latin typeface="Arial"/>
            </a:endParaRPr>
          </a:p>
          <a:p>
            <a:pPr>
              <a:lnSpc>
                <a:spcPct val="90000"/>
              </a:lnSpc>
              <a:spcBef>
                <a:spcPts val="901"/>
              </a:spcBef>
              <a:spcAft>
                <a:spcPts val="150"/>
              </a:spcAft>
            </a:pPr>
            <a:endParaRPr b="0" lang="en-US" sz="6000" spc="-1" strike="noStrike">
              <a:latin typeface="Arial"/>
            </a:endParaRPr>
          </a:p>
          <a:p>
            <a:pPr>
              <a:lnSpc>
                <a:spcPct val="90000"/>
              </a:lnSpc>
              <a:spcBef>
                <a:spcPts val="901"/>
              </a:spcBef>
              <a:spcAft>
                <a:spcPts val="150"/>
              </a:spcAft>
            </a:pPr>
            <a:endParaRPr b="0" lang="en-US" sz="6000" spc="-1" strike="noStrike">
              <a:latin typeface="Arial"/>
            </a:endParaRPr>
          </a:p>
          <a:p>
            <a:pPr>
              <a:lnSpc>
                <a:spcPct val="90000"/>
              </a:lnSpc>
              <a:spcBef>
                <a:spcPts val="901"/>
              </a:spcBef>
              <a:spcAft>
                <a:spcPts val="150"/>
              </a:spcAft>
            </a:pPr>
            <a:endParaRPr b="0" lang="en-US" sz="6000" spc="-1" strike="noStrike">
              <a:latin typeface="Arial"/>
            </a:endParaRPr>
          </a:p>
          <a:p>
            <a:pPr>
              <a:lnSpc>
                <a:spcPct val="90000"/>
              </a:lnSpc>
              <a:spcBef>
                <a:spcPts val="901"/>
              </a:spcBef>
              <a:spcAft>
                <a:spcPts val="150"/>
              </a:spcAft>
            </a:pPr>
            <a:endParaRPr b="0" lang="en-US" sz="6000" spc="-1" strike="noStrike">
              <a:latin typeface="Arial"/>
            </a:endParaRPr>
          </a:p>
          <a:p>
            <a:pPr>
              <a:lnSpc>
                <a:spcPct val="90000"/>
              </a:lnSpc>
              <a:spcBef>
                <a:spcPts val="901"/>
              </a:spcBef>
              <a:spcAft>
                <a:spcPts val="150"/>
              </a:spcAft>
            </a:pPr>
            <a:endParaRPr b="0" lang="en-US" sz="6000" spc="-1" strike="noStrike">
              <a:latin typeface="Arial"/>
            </a:endParaRPr>
          </a:p>
          <a:p>
            <a:pPr marL="68760" indent="-68040">
              <a:lnSpc>
                <a:spcPct val="90000"/>
              </a:lnSpc>
              <a:spcBef>
                <a:spcPts val="901"/>
              </a:spcBef>
              <a:spcAft>
                <a:spcPts val="150"/>
              </a:spcAft>
              <a:buClr>
                <a:srgbClr val="e48312"/>
              </a:buClr>
              <a:buFont typeface="Calibri"/>
              <a:buChar char=" "/>
            </a:pPr>
            <a:r>
              <a:rPr b="0" lang="en-US" sz="1500" spc="-1" strike="noStrike">
                <a:solidFill>
                  <a:srgbClr val="404040"/>
                </a:solidFill>
                <a:latin typeface="Calibri"/>
              </a:rPr>
              <a:t> </a:t>
            </a: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p:txBody>
      </p:sp>
      <p:pic>
        <p:nvPicPr>
          <p:cNvPr id="123" name="Picture 3" descr=""/>
          <p:cNvPicPr/>
          <p:nvPr/>
        </p:nvPicPr>
        <p:blipFill>
          <a:blip r:embed="rId1"/>
          <a:stretch/>
        </p:blipFill>
        <p:spPr>
          <a:xfrm>
            <a:off x="822960" y="2620800"/>
            <a:ext cx="2971080" cy="1976040"/>
          </a:xfrm>
          <a:prstGeom prst="rect">
            <a:avLst/>
          </a:prstGeom>
          <a:ln>
            <a:noFill/>
          </a:ln>
        </p:spPr>
      </p:pic>
      <p:pic>
        <p:nvPicPr>
          <p:cNvPr id="124" name="Google Shape;91;p6" descr=""/>
          <p:cNvPicPr/>
          <p:nvPr/>
        </p:nvPicPr>
        <p:blipFill>
          <a:blip r:embed="rId2"/>
          <a:stretch/>
        </p:blipFill>
        <p:spPr>
          <a:xfrm>
            <a:off x="4713480" y="2592000"/>
            <a:ext cx="2303640" cy="197604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822960" y="214920"/>
            <a:ext cx="7543080" cy="1087200"/>
          </a:xfrm>
          <a:prstGeom prst="rect">
            <a:avLst/>
          </a:prstGeom>
          <a:noFill/>
          <a:ln>
            <a:noFill/>
          </a:ln>
        </p:spPr>
        <p:style>
          <a:lnRef idx="0"/>
          <a:fillRef idx="0"/>
          <a:effectRef idx="0"/>
          <a:fontRef idx="minor"/>
        </p:style>
        <p:txBody>
          <a:bodyPr lIns="90000" rIns="90000" tIns="45000" bIns="45000" anchor="b"/>
          <a:p>
            <a:pPr>
              <a:lnSpc>
                <a:spcPct val="85000"/>
              </a:lnSpc>
            </a:pPr>
            <a:br/>
            <a:br/>
            <a:r>
              <a:rPr b="0" lang="en-US" sz="3600" spc="-32" strike="noStrike">
                <a:solidFill>
                  <a:srgbClr val="404040"/>
                </a:solidFill>
                <a:latin typeface="Calibri Light"/>
              </a:rPr>
              <a:t>Data: Pre-processing and Exploratory Analysis </a:t>
            </a:r>
            <a:endParaRPr b="0" lang="en-US" sz="3600" spc="-1" strike="noStrike">
              <a:latin typeface="Arial"/>
            </a:endParaRPr>
          </a:p>
        </p:txBody>
      </p:sp>
      <p:sp>
        <p:nvSpPr>
          <p:cNvPr id="126" name="CustomShape 2"/>
          <p:cNvSpPr/>
          <p:nvPr/>
        </p:nvSpPr>
        <p:spPr>
          <a:xfrm>
            <a:off x="822960" y="1384200"/>
            <a:ext cx="7543080" cy="3016800"/>
          </a:xfrm>
          <a:prstGeom prst="rect">
            <a:avLst/>
          </a:prstGeom>
          <a:noFill/>
          <a:ln>
            <a:noFill/>
          </a:ln>
        </p:spPr>
        <p:style>
          <a:lnRef idx="0"/>
          <a:fillRef idx="0"/>
          <a:effectRef idx="0"/>
          <a:fontRef idx="minor"/>
        </p:style>
        <p:txBody>
          <a:bodyPr lIns="0" rIns="0" tIns="45000" bIns="45000">
            <a:normAutofit/>
          </a:bodyPr>
          <a:p>
            <a:pPr>
              <a:lnSpc>
                <a:spcPct val="90000"/>
              </a:lnSpc>
              <a:spcBef>
                <a:spcPts val="901"/>
              </a:spcBef>
              <a:spcAft>
                <a:spcPts val="150"/>
              </a:spcAft>
            </a:pPr>
            <a:r>
              <a:rPr b="0" lang="en-US" sz="1500" spc="-1" strike="noStrike">
                <a:solidFill>
                  <a:srgbClr val="404040"/>
                </a:solidFill>
                <a:latin typeface="Calibri"/>
              </a:rPr>
              <a:t> </a:t>
            </a: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marL="68760" indent="-68040">
              <a:lnSpc>
                <a:spcPct val="90000"/>
              </a:lnSpc>
              <a:spcBef>
                <a:spcPts val="901"/>
              </a:spcBef>
              <a:spcAft>
                <a:spcPts val="150"/>
              </a:spcAft>
              <a:buClr>
                <a:srgbClr val="e48312"/>
              </a:buClr>
              <a:buFont typeface="Calibri"/>
              <a:buChar char=" "/>
            </a:pPr>
            <a:r>
              <a:rPr b="0" lang="en-US" sz="1500" spc="-1" strike="noStrike">
                <a:solidFill>
                  <a:srgbClr val="404040"/>
                </a:solidFill>
                <a:latin typeface="Calibri"/>
              </a:rPr>
              <a:t> </a:t>
            </a: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p:txBody>
      </p:sp>
      <p:sp>
        <p:nvSpPr>
          <p:cNvPr id="127" name="CustomShape 3"/>
          <p:cNvSpPr/>
          <p:nvPr/>
        </p:nvSpPr>
        <p:spPr>
          <a:xfrm>
            <a:off x="913680" y="1465560"/>
            <a:ext cx="7543080" cy="3016800"/>
          </a:xfrm>
          <a:prstGeom prst="rect">
            <a:avLst/>
          </a:prstGeom>
          <a:noFill/>
          <a:ln>
            <a:noFill/>
          </a:ln>
        </p:spPr>
        <p:style>
          <a:lnRef idx="0"/>
          <a:fillRef idx="0"/>
          <a:effectRef idx="0"/>
          <a:fontRef idx="minor"/>
        </p:style>
        <p:txBody>
          <a:bodyPr lIns="0" rIns="0" tIns="45000" bIns="45000">
            <a:normAutofit/>
          </a:bodyPr>
          <a:p>
            <a:pPr>
              <a:lnSpc>
                <a:spcPct val="90000"/>
              </a:lnSpc>
              <a:spcBef>
                <a:spcPts val="901"/>
              </a:spcBef>
              <a:spcAft>
                <a:spcPts val="150"/>
              </a:spcAft>
            </a:pPr>
            <a:r>
              <a:rPr b="0" lang="en-US" sz="1500" spc="-1" strike="noStrike">
                <a:solidFill>
                  <a:srgbClr val="404040"/>
                </a:solidFill>
                <a:latin typeface="Calibri"/>
                <a:ea typeface="DejaVu Sans"/>
              </a:rPr>
              <a:t> </a:t>
            </a:r>
            <a:r>
              <a:rPr b="0" lang="en-US" sz="1500" spc="-1" strike="noStrike">
                <a:solidFill>
                  <a:srgbClr val="404040"/>
                </a:solidFill>
                <a:latin typeface="Calibri"/>
                <a:ea typeface="DejaVu Sans"/>
              </a:rPr>
              <a:t>Loan status per homeownership:</a:t>
            </a:r>
            <a:r>
              <a:rPr b="0" lang="en-US" sz="1500" spc="-1" strike="noStrike">
                <a:solidFill>
                  <a:srgbClr val="404040"/>
                </a:solidFill>
                <a:latin typeface="Calibri"/>
                <a:ea typeface="DejaVu Sans"/>
              </a:rPr>
              <a:t>	</a:t>
            </a:r>
            <a:r>
              <a:rPr b="0" lang="en-US" sz="1500" spc="-1" strike="noStrike">
                <a:solidFill>
                  <a:srgbClr val="404040"/>
                </a:solidFill>
                <a:latin typeface="Calibri"/>
                <a:ea typeface="DejaVu Sans"/>
              </a:rPr>
              <a:t>	</a:t>
            </a:r>
            <a:r>
              <a:rPr b="0" lang="en-US" sz="1500" spc="-1" strike="noStrike">
                <a:solidFill>
                  <a:srgbClr val="404040"/>
                </a:solidFill>
                <a:latin typeface="Calibri"/>
                <a:ea typeface="DejaVu Sans"/>
              </a:rPr>
              <a:t>              </a:t>
            </a:r>
            <a:r>
              <a:rPr b="0" lang="en-US" sz="1500" spc="-1" strike="noStrike">
                <a:solidFill>
                  <a:srgbClr val="000000"/>
                </a:solidFill>
                <a:latin typeface="Calibri"/>
                <a:ea typeface="DejaVu Sans"/>
              </a:rPr>
              <a:t>Loan status per grade:</a:t>
            </a: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marL="68760" indent="-68040">
              <a:lnSpc>
                <a:spcPct val="90000"/>
              </a:lnSpc>
              <a:spcBef>
                <a:spcPts val="901"/>
              </a:spcBef>
              <a:spcAft>
                <a:spcPts val="150"/>
              </a:spcAft>
              <a:buClr>
                <a:srgbClr val="e48312"/>
              </a:buClr>
              <a:buFont typeface="Calibri"/>
              <a:buChar char=" "/>
            </a:pPr>
            <a:r>
              <a:rPr b="0" lang="en-US" sz="1500" spc="-1" strike="noStrike">
                <a:solidFill>
                  <a:srgbClr val="404040"/>
                </a:solidFill>
                <a:latin typeface="Calibri"/>
                <a:ea typeface="DejaVu Sans"/>
              </a:rPr>
              <a:t> </a:t>
            </a: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p:txBody>
      </p:sp>
      <p:pic>
        <p:nvPicPr>
          <p:cNvPr id="128" name="Google Shape;90;p6" descr=""/>
          <p:cNvPicPr/>
          <p:nvPr/>
        </p:nvPicPr>
        <p:blipFill>
          <a:blip r:embed="rId1"/>
          <a:stretch/>
        </p:blipFill>
        <p:spPr>
          <a:xfrm>
            <a:off x="913680" y="1941120"/>
            <a:ext cx="2652480" cy="2459880"/>
          </a:xfrm>
          <a:prstGeom prst="rect">
            <a:avLst/>
          </a:prstGeom>
          <a:ln>
            <a:noFill/>
          </a:ln>
        </p:spPr>
      </p:pic>
      <p:pic>
        <p:nvPicPr>
          <p:cNvPr id="129" name="Google Shape;83;p5" descr=""/>
          <p:cNvPicPr/>
          <p:nvPr/>
        </p:nvPicPr>
        <p:blipFill>
          <a:blip r:embed="rId2"/>
          <a:stretch/>
        </p:blipFill>
        <p:spPr>
          <a:xfrm>
            <a:off x="4532760" y="1850400"/>
            <a:ext cx="2958120" cy="263196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22960" y="214920"/>
            <a:ext cx="7543080" cy="1087200"/>
          </a:xfrm>
          <a:prstGeom prst="rect">
            <a:avLst/>
          </a:prstGeom>
          <a:noFill/>
          <a:ln>
            <a:noFill/>
          </a:ln>
        </p:spPr>
        <p:style>
          <a:lnRef idx="0"/>
          <a:fillRef idx="0"/>
          <a:effectRef idx="0"/>
          <a:fontRef idx="minor"/>
        </p:style>
        <p:txBody>
          <a:bodyPr lIns="90000" rIns="90000" tIns="45000" bIns="45000" anchor="b"/>
          <a:p>
            <a:pPr>
              <a:lnSpc>
                <a:spcPct val="85000"/>
              </a:lnSpc>
            </a:pPr>
            <a:br/>
            <a:br/>
            <a:r>
              <a:rPr b="0" lang="en-US" sz="3600" spc="-32" strike="noStrike">
                <a:solidFill>
                  <a:srgbClr val="404040"/>
                </a:solidFill>
                <a:latin typeface="Calibri Light"/>
              </a:rPr>
              <a:t>Data: Pre-processing and Exploratory Analysis </a:t>
            </a:r>
            <a:endParaRPr b="0" lang="en-US" sz="3600" spc="-1" strike="noStrike">
              <a:latin typeface="Arial"/>
            </a:endParaRPr>
          </a:p>
        </p:txBody>
      </p:sp>
      <p:sp>
        <p:nvSpPr>
          <p:cNvPr id="131" name="CustomShape 2"/>
          <p:cNvSpPr/>
          <p:nvPr/>
        </p:nvSpPr>
        <p:spPr>
          <a:xfrm>
            <a:off x="822960" y="1384200"/>
            <a:ext cx="7543080" cy="3016800"/>
          </a:xfrm>
          <a:prstGeom prst="rect">
            <a:avLst/>
          </a:prstGeom>
          <a:noFill/>
          <a:ln>
            <a:noFill/>
          </a:ln>
        </p:spPr>
        <p:style>
          <a:lnRef idx="0"/>
          <a:fillRef idx="0"/>
          <a:effectRef idx="0"/>
          <a:fontRef idx="minor"/>
        </p:style>
        <p:txBody>
          <a:bodyPr lIns="0" rIns="0" tIns="45000" bIns="45000">
            <a:normAutofit/>
          </a:bodyPr>
          <a:p>
            <a:pPr>
              <a:lnSpc>
                <a:spcPct val="90000"/>
              </a:lnSpc>
              <a:spcBef>
                <a:spcPts val="901"/>
              </a:spcBef>
              <a:spcAft>
                <a:spcPts val="150"/>
              </a:spcAft>
            </a:pPr>
            <a:r>
              <a:rPr b="0" lang="en-US" sz="1500" spc="-1" strike="noStrike">
                <a:solidFill>
                  <a:srgbClr val="404040"/>
                </a:solidFill>
                <a:latin typeface="Calibri"/>
              </a:rPr>
              <a:t> </a:t>
            </a:r>
            <a:r>
              <a:rPr b="0" lang="en-US" sz="1500" spc="-1" strike="noStrike">
                <a:solidFill>
                  <a:srgbClr val="404040"/>
                </a:solidFill>
                <a:latin typeface="Calibri"/>
              </a:rPr>
              <a:t>The following plot shows the loan distribution per loan purpose</a:t>
            </a: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marL="68760" indent="-68040">
              <a:lnSpc>
                <a:spcPct val="90000"/>
              </a:lnSpc>
              <a:spcBef>
                <a:spcPts val="901"/>
              </a:spcBef>
              <a:spcAft>
                <a:spcPts val="150"/>
              </a:spcAft>
              <a:buClr>
                <a:srgbClr val="e48312"/>
              </a:buClr>
              <a:buFont typeface="Calibri"/>
              <a:buChar char=" "/>
            </a:pPr>
            <a:r>
              <a:rPr b="0" lang="en-US" sz="1500" spc="-1" strike="noStrike">
                <a:solidFill>
                  <a:srgbClr val="404040"/>
                </a:solidFill>
                <a:latin typeface="Calibri"/>
              </a:rPr>
              <a:t> </a:t>
            </a: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p:txBody>
      </p:sp>
      <p:sp>
        <p:nvSpPr>
          <p:cNvPr id="132" name="CustomShape 3"/>
          <p:cNvSpPr/>
          <p:nvPr/>
        </p:nvSpPr>
        <p:spPr>
          <a:xfrm>
            <a:off x="913680" y="1904040"/>
            <a:ext cx="7543080" cy="2578320"/>
          </a:xfrm>
          <a:prstGeom prst="rect">
            <a:avLst/>
          </a:prstGeom>
          <a:noFill/>
          <a:ln>
            <a:noFill/>
          </a:ln>
        </p:spPr>
        <p:style>
          <a:lnRef idx="0"/>
          <a:fillRef idx="0"/>
          <a:effectRef idx="0"/>
          <a:fontRef idx="minor"/>
        </p:style>
        <p:txBody>
          <a:bodyPr lIns="0" rIns="0" tIns="45000" bIns="45000">
            <a:normAutofit/>
          </a:bodyPr>
          <a:p>
            <a:pPr>
              <a:lnSpc>
                <a:spcPct val="90000"/>
              </a:lnSpc>
              <a:spcBef>
                <a:spcPts val="901"/>
              </a:spcBef>
              <a:spcAft>
                <a:spcPts val="150"/>
              </a:spcAft>
            </a:pPr>
            <a:endParaRPr b="0" lang="en-US" sz="1800" spc="-1" strike="noStrike">
              <a:latin typeface="Arial"/>
            </a:endParaRPr>
          </a:p>
          <a:p>
            <a:pPr>
              <a:lnSpc>
                <a:spcPct val="90000"/>
              </a:lnSpc>
              <a:spcBef>
                <a:spcPts val="901"/>
              </a:spcBef>
              <a:spcAft>
                <a:spcPts val="150"/>
              </a:spcAft>
            </a:pPr>
            <a:endParaRPr b="0" lang="en-US" sz="1800" spc="-1" strike="noStrike">
              <a:latin typeface="Arial"/>
            </a:endParaRPr>
          </a:p>
          <a:p>
            <a:pPr>
              <a:lnSpc>
                <a:spcPct val="90000"/>
              </a:lnSpc>
              <a:spcBef>
                <a:spcPts val="901"/>
              </a:spcBef>
              <a:spcAft>
                <a:spcPts val="150"/>
              </a:spcAft>
            </a:pPr>
            <a:endParaRPr b="0" lang="en-US" sz="1800" spc="-1" strike="noStrike">
              <a:latin typeface="Arial"/>
            </a:endParaRPr>
          </a:p>
          <a:p>
            <a:pPr>
              <a:lnSpc>
                <a:spcPct val="90000"/>
              </a:lnSpc>
              <a:spcBef>
                <a:spcPts val="901"/>
              </a:spcBef>
              <a:spcAft>
                <a:spcPts val="150"/>
              </a:spcAft>
            </a:pPr>
            <a:endParaRPr b="0" lang="en-US" sz="1800" spc="-1" strike="noStrike">
              <a:latin typeface="Arial"/>
            </a:endParaRPr>
          </a:p>
          <a:p>
            <a:pPr marL="68760" indent="-68040">
              <a:lnSpc>
                <a:spcPct val="90000"/>
              </a:lnSpc>
              <a:spcBef>
                <a:spcPts val="901"/>
              </a:spcBef>
              <a:spcAft>
                <a:spcPts val="150"/>
              </a:spcAft>
              <a:buClr>
                <a:srgbClr val="e48312"/>
              </a:buClr>
              <a:buFont typeface="Calibri"/>
              <a:buChar char=" "/>
            </a:pPr>
            <a:r>
              <a:rPr b="0" lang="en-US" sz="1500" spc="-1" strike="noStrike">
                <a:solidFill>
                  <a:srgbClr val="404040"/>
                </a:solidFill>
                <a:latin typeface="Calibri"/>
                <a:ea typeface="DejaVu Sans"/>
              </a:rPr>
              <a:t> </a:t>
            </a: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p:txBody>
      </p:sp>
      <p:pic>
        <p:nvPicPr>
          <p:cNvPr id="133" name="Picture 3" descr=""/>
          <p:cNvPicPr/>
          <p:nvPr/>
        </p:nvPicPr>
        <p:blipFill>
          <a:blip r:embed="rId1"/>
          <a:stretch/>
        </p:blipFill>
        <p:spPr>
          <a:xfrm>
            <a:off x="700200" y="1904040"/>
            <a:ext cx="7550280" cy="265968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822960" y="214920"/>
            <a:ext cx="7543080" cy="1087200"/>
          </a:xfrm>
          <a:prstGeom prst="rect">
            <a:avLst/>
          </a:prstGeom>
          <a:noFill/>
          <a:ln>
            <a:noFill/>
          </a:ln>
        </p:spPr>
        <p:style>
          <a:lnRef idx="0"/>
          <a:fillRef idx="0"/>
          <a:effectRef idx="0"/>
          <a:fontRef idx="minor"/>
        </p:style>
        <p:txBody>
          <a:bodyPr lIns="90000" rIns="90000" tIns="45000" bIns="45000" anchor="b"/>
          <a:p>
            <a:pPr>
              <a:lnSpc>
                <a:spcPct val="85000"/>
              </a:lnSpc>
            </a:pPr>
            <a:r>
              <a:rPr b="0" lang="en-US" sz="3600" spc="-32" strike="noStrike">
                <a:solidFill>
                  <a:srgbClr val="404040"/>
                </a:solidFill>
                <a:latin typeface="Calibri Light"/>
              </a:rPr>
              <a:t>Data: Pre-processing and Exploratory Analysis</a:t>
            </a:r>
            <a:endParaRPr b="0" lang="en-US" sz="3600" spc="-1" strike="noStrike">
              <a:latin typeface="Arial"/>
            </a:endParaRPr>
          </a:p>
        </p:txBody>
      </p:sp>
      <p:sp>
        <p:nvSpPr>
          <p:cNvPr id="135" name="CustomShape 2"/>
          <p:cNvSpPr/>
          <p:nvPr/>
        </p:nvSpPr>
        <p:spPr>
          <a:xfrm>
            <a:off x="822960" y="1384200"/>
            <a:ext cx="7543080" cy="3016800"/>
          </a:xfrm>
          <a:prstGeom prst="rect">
            <a:avLst/>
          </a:prstGeom>
          <a:noFill/>
          <a:ln>
            <a:noFill/>
          </a:ln>
        </p:spPr>
        <p:style>
          <a:lnRef idx="0"/>
          <a:fillRef idx="0"/>
          <a:effectRef idx="0"/>
          <a:fontRef idx="minor"/>
        </p:style>
        <p:txBody>
          <a:bodyPr lIns="0" rIns="0" tIns="45000" bIns="45000">
            <a:normAutofit/>
          </a:bodyPr>
          <a:p>
            <a:pPr>
              <a:lnSpc>
                <a:spcPct val="90000"/>
              </a:lnSpc>
              <a:spcBef>
                <a:spcPts val="901"/>
              </a:spcBef>
              <a:spcAft>
                <a:spcPts val="150"/>
              </a:spcAft>
            </a:pPr>
            <a:r>
              <a:rPr b="0" lang="en-US" sz="1500" spc="-1" strike="noStrike">
                <a:solidFill>
                  <a:srgbClr val="404040"/>
                </a:solidFill>
                <a:latin typeface="Calibri"/>
              </a:rPr>
              <a:t> </a:t>
            </a:r>
            <a:r>
              <a:rPr b="1" lang="en-US" sz="1500" spc="-1" strike="noStrike">
                <a:solidFill>
                  <a:srgbClr val="404040"/>
                </a:solidFill>
                <a:latin typeface="Calibri"/>
              </a:rPr>
              <a:t>Correlation Matrix</a:t>
            </a:r>
            <a:endParaRPr b="0" lang="en-US" sz="1500" spc="-1" strike="noStrike">
              <a:latin typeface="Arial"/>
            </a:endParaRPr>
          </a:p>
          <a:p>
            <a:pPr marL="68760" indent="-68040">
              <a:lnSpc>
                <a:spcPct val="90000"/>
              </a:lnSpc>
              <a:spcBef>
                <a:spcPts val="901"/>
              </a:spcBef>
              <a:spcAft>
                <a:spcPts val="150"/>
              </a:spcAft>
              <a:buClr>
                <a:srgbClr val="e48312"/>
              </a:buClr>
              <a:buFont typeface="Wingdings" charset="2"/>
              <a:buChar char=""/>
            </a:pPr>
            <a:r>
              <a:rPr b="0" lang="en-US" sz="1500" spc="-1" strike="noStrike">
                <a:solidFill>
                  <a:srgbClr val="404040"/>
                </a:solidFill>
                <a:latin typeface="Calibri"/>
              </a:rPr>
              <a:t>strong positive correlation between grade </a:t>
            </a:r>
            <a:endParaRPr b="0" lang="en-US" sz="1500" spc="-1" strike="noStrike">
              <a:latin typeface="Arial"/>
            </a:endParaRPr>
          </a:p>
          <a:p>
            <a:pPr>
              <a:lnSpc>
                <a:spcPct val="90000"/>
              </a:lnSpc>
              <a:spcBef>
                <a:spcPts val="901"/>
              </a:spcBef>
              <a:spcAft>
                <a:spcPts val="150"/>
              </a:spcAft>
            </a:pPr>
            <a:r>
              <a:rPr b="0" lang="en-US" sz="1500" spc="-1" strike="noStrike">
                <a:solidFill>
                  <a:srgbClr val="404040"/>
                </a:solidFill>
                <a:latin typeface="Calibri"/>
              </a:rPr>
              <a:t>and interest rate.</a:t>
            </a:r>
            <a:endParaRPr b="0" lang="en-US" sz="1500" spc="-1" strike="noStrike">
              <a:latin typeface="Arial"/>
            </a:endParaRPr>
          </a:p>
          <a:p>
            <a:pPr marL="68760" indent="-68040">
              <a:lnSpc>
                <a:spcPct val="90000"/>
              </a:lnSpc>
              <a:spcBef>
                <a:spcPts val="901"/>
              </a:spcBef>
              <a:spcAft>
                <a:spcPts val="150"/>
              </a:spcAft>
              <a:buClr>
                <a:srgbClr val="e48312"/>
              </a:buClr>
              <a:buFont typeface="Wingdings" charset="2"/>
              <a:buChar char=""/>
            </a:pPr>
            <a:r>
              <a:rPr b="0" lang="en-US" sz="1500" spc="-1" strike="noStrike">
                <a:solidFill>
                  <a:srgbClr val="404040"/>
                </a:solidFill>
                <a:latin typeface="Calibri"/>
              </a:rPr>
              <a:t> </a:t>
            </a:r>
            <a:r>
              <a:rPr b="0" lang="en-US" sz="1500" spc="-1" strike="noStrike">
                <a:solidFill>
                  <a:srgbClr val="404040"/>
                </a:solidFill>
                <a:latin typeface="Calibri"/>
              </a:rPr>
              <a:t>employment length has almost no correlation </a:t>
            </a:r>
            <a:endParaRPr b="0" lang="en-US" sz="1500" spc="-1" strike="noStrike">
              <a:latin typeface="Arial"/>
            </a:endParaRPr>
          </a:p>
          <a:p>
            <a:pPr>
              <a:lnSpc>
                <a:spcPct val="90000"/>
              </a:lnSpc>
              <a:spcBef>
                <a:spcPts val="901"/>
              </a:spcBef>
              <a:spcAft>
                <a:spcPts val="150"/>
              </a:spcAft>
            </a:pPr>
            <a:r>
              <a:rPr b="0" lang="en-US" sz="1500" spc="-1" strike="noStrike">
                <a:solidFill>
                  <a:srgbClr val="404040"/>
                </a:solidFill>
                <a:latin typeface="Calibri"/>
              </a:rPr>
              <a:t>With interest rate. Since correlation is zero </a:t>
            </a:r>
            <a:endParaRPr b="0" lang="en-US" sz="1500" spc="-1" strike="noStrike">
              <a:latin typeface="Arial"/>
            </a:endParaRPr>
          </a:p>
          <a:p>
            <a:pPr>
              <a:lnSpc>
                <a:spcPct val="90000"/>
              </a:lnSpc>
              <a:spcBef>
                <a:spcPts val="901"/>
              </a:spcBef>
              <a:spcAft>
                <a:spcPts val="150"/>
              </a:spcAft>
            </a:pPr>
            <a:r>
              <a:rPr b="0" lang="en-US" sz="1500" spc="-1" strike="noStrike">
                <a:solidFill>
                  <a:srgbClr val="404040"/>
                </a:solidFill>
                <a:latin typeface="Calibri"/>
              </a:rPr>
              <a:t>we can infer there is no linear relationship </a:t>
            </a:r>
            <a:endParaRPr b="0" lang="en-US" sz="1500" spc="-1" strike="noStrike">
              <a:latin typeface="Arial"/>
            </a:endParaRPr>
          </a:p>
          <a:p>
            <a:pPr>
              <a:lnSpc>
                <a:spcPct val="90000"/>
              </a:lnSpc>
              <a:spcBef>
                <a:spcPts val="901"/>
              </a:spcBef>
              <a:spcAft>
                <a:spcPts val="150"/>
              </a:spcAft>
            </a:pPr>
            <a:r>
              <a:rPr b="0" lang="en-US" sz="1500" spc="-1" strike="noStrike">
                <a:solidFill>
                  <a:srgbClr val="404040"/>
                </a:solidFill>
                <a:latin typeface="Calibri"/>
              </a:rPr>
              <a:t>between these two predictors.</a:t>
            </a: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p:txBody>
      </p:sp>
      <p:pic>
        <p:nvPicPr>
          <p:cNvPr id="136" name="Picture 3" descr=""/>
          <p:cNvPicPr/>
          <p:nvPr/>
        </p:nvPicPr>
        <p:blipFill>
          <a:blip r:embed="rId1"/>
          <a:stretch/>
        </p:blipFill>
        <p:spPr>
          <a:xfrm>
            <a:off x="4633200" y="1470960"/>
            <a:ext cx="3681000" cy="258876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421200" y="313200"/>
            <a:ext cx="8229240" cy="858600"/>
          </a:xfrm>
          <a:prstGeom prst="rect">
            <a:avLst/>
          </a:prstGeom>
          <a:noFill/>
          <a:ln>
            <a:noFill/>
          </a:ln>
        </p:spPr>
        <p:txBody>
          <a:bodyPr lIns="0" rIns="0" tIns="0" bIns="0" anchor="ctr"/>
          <a:p>
            <a:pPr algn="ctr"/>
            <a:r>
              <a:rPr b="0" lang="en-US" sz="4400" spc="-1" strike="noStrike">
                <a:latin typeface="Arial"/>
              </a:rPr>
              <a:t>Grade Assumption</a:t>
            </a:r>
            <a:endParaRPr b="0" lang="en-US" sz="4400" spc="-1" strike="noStrike">
              <a:latin typeface="Arial"/>
            </a:endParaRPr>
          </a:p>
        </p:txBody>
      </p:sp>
      <p:sp>
        <p:nvSpPr>
          <p:cNvPr id="138" name="TextShape 2"/>
          <p:cNvSpPr txBox="1"/>
          <p:nvPr/>
        </p:nvSpPr>
        <p:spPr>
          <a:xfrm>
            <a:off x="457200" y="1311480"/>
            <a:ext cx="8229240" cy="298296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latin typeface="Arial"/>
              </a:rPr>
              <a:t>After all the preprocessing we want to make our problem simpler by reducing Grade classes from 7 class prediction to 3 class prediction.</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We merge the grades to 3 categories ‘low’, ‘medium’ and ‘high’ and encode them as 0,1,2 respectively.</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This merging is done so that A and B is high, C and D is medium and all the others are High.</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500" spc="-1" strike="noStrike">
                <a:latin typeface="Arial"/>
              </a:rPr>
              <a:t>Final Shape:</a:t>
            </a:r>
            <a:endParaRPr b="0" lang="en-US" sz="1500" spc="-1" strike="noStrike">
              <a:latin typeface="Arial"/>
            </a:endParaRPr>
          </a:p>
          <a:p>
            <a:pPr marL="432000" indent="-324000">
              <a:spcBef>
                <a:spcPts val="1417"/>
              </a:spcBef>
              <a:buClr>
                <a:srgbClr val="000000"/>
              </a:buClr>
              <a:buSzPct val="45000"/>
              <a:buFont typeface="Wingdings" charset="2"/>
              <a:buChar char=""/>
            </a:pPr>
            <a:endParaRPr b="0" lang="en-US" sz="15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a:t>
            </a:r>
            <a:endParaRPr b="0" lang="en-US" sz="3200" spc="-1" strike="noStrike">
              <a:latin typeface="Arial"/>
            </a:endParaRPr>
          </a:p>
        </p:txBody>
      </p:sp>
      <p:pic>
        <p:nvPicPr>
          <p:cNvPr id="139" name="" descr=""/>
          <p:cNvPicPr/>
          <p:nvPr/>
        </p:nvPicPr>
        <p:blipFill>
          <a:blip r:embed="rId1"/>
          <a:stretch/>
        </p:blipFill>
        <p:spPr>
          <a:xfrm>
            <a:off x="4499280" y="2702160"/>
            <a:ext cx="3120840" cy="2046960"/>
          </a:xfrm>
          <a:prstGeom prst="rect">
            <a:avLst/>
          </a:prstGeom>
          <a:ln>
            <a:noFill/>
          </a:ln>
        </p:spPr>
      </p:pic>
      <p:pic>
        <p:nvPicPr>
          <p:cNvPr id="140" name="" descr=""/>
          <p:cNvPicPr/>
          <p:nvPr/>
        </p:nvPicPr>
        <p:blipFill>
          <a:blip r:embed="rId2"/>
          <a:stretch/>
        </p:blipFill>
        <p:spPr>
          <a:xfrm>
            <a:off x="1128960" y="3333960"/>
            <a:ext cx="1171080" cy="65700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822960" y="214920"/>
            <a:ext cx="7543080" cy="1087200"/>
          </a:xfrm>
          <a:prstGeom prst="rect">
            <a:avLst/>
          </a:prstGeom>
          <a:noFill/>
          <a:ln>
            <a:noFill/>
          </a:ln>
        </p:spPr>
        <p:style>
          <a:lnRef idx="0"/>
          <a:fillRef idx="0"/>
          <a:effectRef idx="0"/>
          <a:fontRef idx="minor"/>
        </p:style>
        <p:txBody>
          <a:bodyPr lIns="90000" rIns="90000" tIns="45000" bIns="45000" anchor="b"/>
          <a:p>
            <a:pPr>
              <a:lnSpc>
                <a:spcPct val="85000"/>
              </a:lnSpc>
            </a:pPr>
            <a:r>
              <a:rPr b="0" lang="en-US" sz="3600" spc="-32" strike="noStrike">
                <a:solidFill>
                  <a:srgbClr val="404040"/>
                </a:solidFill>
                <a:latin typeface="Calibri Light"/>
              </a:rPr>
              <a:t>Prediction</a:t>
            </a:r>
            <a:endParaRPr b="0" lang="en-US" sz="3600" spc="-1" strike="noStrike">
              <a:latin typeface="Arial"/>
            </a:endParaRPr>
          </a:p>
        </p:txBody>
      </p:sp>
      <p:sp>
        <p:nvSpPr>
          <p:cNvPr id="142" name="CustomShape 2"/>
          <p:cNvSpPr/>
          <p:nvPr/>
        </p:nvSpPr>
        <p:spPr>
          <a:xfrm>
            <a:off x="822960" y="1384200"/>
            <a:ext cx="7543080" cy="3422880"/>
          </a:xfrm>
          <a:prstGeom prst="rect">
            <a:avLst/>
          </a:prstGeom>
          <a:noFill/>
          <a:ln>
            <a:noFill/>
          </a:ln>
        </p:spPr>
        <p:style>
          <a:lnRef idx="0"/>
          <a:fillRef idx="0"/>
          <a:effectRef idx="0"/>
          <a:fontRef idx="minor"/>
        </p:style>
        <p:txBody>
          <a:bodyPr lIns="0" rIns="0" tIns="45000" bIns="45000">
            <a:normAutofit/>
          </a:bodyPr>
          <a:p>
            <a:pPr marL="68760" indent="-68040">
              <a:lnSpc>
                <a:spcPct val="110000"/>
              </a:lnSpc>
              <a:spcBef>
                <a:spcPts val="901"/>
              </a:spcBef>
              <a:spcAft>
                <a:spcPts val="150"/>
              </a:spcAft>
              <a:buClr>
                <a:srgbClr val="e48312"/>
              </a:buClr>
              <a:buFont typeface="Wingdings" charset="2"/>
              <a:buChar char=""/>
            </a:pPr>
            <a:r>
              <a:rPr b="0" lang="en-US" sz="6600" spc="-1" strike="noStrike">
                <a:solidFill>
                  <a:srgbClr val="404040"/>
                </a:solidFill>
                <a:latin typeface="Calibri"/>
              </a:rPr>
              <a:t>  </a:t>
            </a:r>
            <a:r>
              <a:rPr b="0" lang="en-US" sz="6600" spc="-1" strike="noStrike">
                <a:solidFill>
                  <a:srgbClr val="404040"/>
                </a:solidFill>
                <a:latin typeface="Calibri"/>
              </a:rPr>
              <a:t>From a customer point of view, we want to predict the grade a customer is going to get before applying for a loan. A low grade means a low interest on the loan.</a:t>
            </a:r>
            <a:endParaRPr b="0" lang="en-US" sz="6600" spc="-1" strike="noStrike">
              <a:latin typeface="Arial"/>
            </a:endParaRPr>
          </a:p>
          <a:p>
            <a:pPr marL="68760" indent="-68040">
              <a:lnSpc>
                <a:spcPct val="110000"/>
              </a:lnSpc>
              <a:spcBef>
                <a:spcPts val="901"/>
              </a:spcBef>
              <a:spcAft>
                <a:spcPts val="150"/>
              </a:spcAft>
              <a:buClr>
                <a:srgbClr val="e48312"/>
              </a:buClr>
              <a:buFont typeface="Wingdings" charset="2"/>
              <a:buChar char=""/>
            </a:pPr>
            <a:r>
              <a:rPr b="0" lang="en-US" sz="6600" spc="-1" strike="noStrike">
                <a:solidFill>
                  <a:srgbClr val="404040"/>
                </a:solidFill>
                <a:latin typeface="Calibri"/>
              </a:rPr>
              <a:t>  </a:t>
            </a:r>
            <a:r>
              <a:rPr b="0" lang="en-US" sz="6600" spc="-1" strike="noStrike">
                <a:solidFill>
                  <a:srgbClr val="404040"/>
                </a:solidFill>
                <a:latin typeface="Calibri"/>
              </a:rPr>
              <a:t>Implemented the following ML techniques to predict the grade:</a:t>
            </a:r>
            <a:endParaRPr b="0" lang="en-US" sz="6600" spc="-1" strike="noStrike">
              <a:latin typeface="Arial"/>
            </a:endParaRPr>
          </a:p>
          <a:p>
            <a:pPr lvl="1" marL="150840">
              <a:lnSpc>
                <a:spcPct val="110000"/>
              </a:lnSpc>
              <a:spcBef>
                <a:spcPts val="901"/>
              </a:spcBef>
              <a:spcAft>
                <a:spcPts val="150"/>
              </a:spcAft>
              <a:buClr>
                <a:srgbClr val="000000"/>
              </a:buClr>
              <a:buSzPct val="45000"/>
              <a:buFont typeface="Wingdings" charset="2"/>
              <a:buChar char=""/>
            </a:pPr>
            <a:r>
              <a:rPr b="0" lang="en-US" sz="6600" spc="-1" strike="noStrike">
                <a:solidFill>
                  <a:srgbClr val="404040"/>
                </a:solidFill>
                <a:latin typeface="Calibri"/>
              </a:rPr>
              <a:t>	</a:t>
            </a:r>
            <a:r>
              <a:rPr b="0" lang="en-US" sz="6600" spc="-1" strike="noStrike">
                <a:solidFill>
                  <a:srgbClr val="404040"/>
                </a:solidFill>
                <a:latin typeface="Calibri"/>
              </a:rPr>
              <a:t>Random Forest Classifier with n_estimators=1000</a:t>
            </a:r>
            <a:endParaRPr b="0" lang="en-US" sz="6600" spc="-1" strike="noStrike">
              <a:latin typeface="Arial"/>
            </a:endParaRPr>
          </a:p>
          <a:p>
            <a:pPr marL="150840">
              <a:lnSpc>
                <a:spcPct val="110000"/>
              </a:lnSpc>
              <a:spcBef>
                <a:spcPts val="901"/>
              </a:spcBef>
              <a:spcAft>
                <a:spcPts val="150"/>
              </a:spcAft>
            </a:pPr>
            <a:r>
              <a:rPr b="0" lang="en-US" sz="6600" spc="-1" strike="noStrike">
                <a:solidFill>
                  <a:srgbClr val="404040"/>
                </a:solidFill>
                <a:latin typeface="Calibri"/>
              </a:rPr>
              <a:t>	</a:t>
            </a:r>
            <a:r>
              <a:rPr b="0" lang="en-US" sz="6600" spc="-1" strike="noStrike">
                <a:solidFill>
                  <a:srgbClr val="404040"/>
                </a:solidFill>
                <a:latin typeface="Calibri"/>
              </a:rPr>
              <a:t>Accuracy: 0.6201670541634375</a:t>
            </a:r>
            <a:endParaRPr b="0" lang="en-US" sz="6600" spc="-1" strike="noStrike">
              <a:latin typeface="Arial"/>
            </a:endParaRPr>
          </a:p>
          <a:p>
            <a:pPr lvl="1" marL="288000" indent="-136440">
              <a:lnSpc>
                <a:spcPct val="110000"/>
              </a:lnSpc>
              <a:spcBef>
                <a:spcPts val="901"/>
              </a:spcBef>
              <a:spcAft>
                <a:spcPts val="150"/>
              </a:spcAft>
              <a:buClr>
                <a:srgbClr val="e48312"/>
              </a:buClr>
              <a:buFont typeface="Wingdings" charset="2"/>
              <a:buChar char=""/>
            </a:pPr>
            <a:r>
              <a:rPr b="0" lang="en-US" sz="6600" spc="-1" strike="noStrike">
                <a:solidFill>
                  <a:srgbClr val="404040"/>
                </a:solidFill>
                <a:latin typeface="Calibri"/>
              </a:rPr>
              <a:t>	</a:t>
            </a:r>
            <a:r>
              <a:rPr b="0" lang="en-US" sz="6600" spc="-1" strike="noStrike">
                <a:solidFill>
                  <a:srgbClr val="404040"/>
                </a:solidFill>
                <a:latin typeface="Calibri"/>
              </a:rPr>
              <a:t> </a:t>
            </a:r>
            <a:r>
              <a:rPr b="0" lang="en-US" sz="6600" spc="-1" strike="noStrike">
                <a:solidFill>
                  <a:srgbClr val="404040"/>
                </a:solidFill>
                <a:latin typeface="Calibri"/>
              </a:rPr>
              <a:t>Gaussian Naive Bayes </a:t>
            </a:r>
            <a:endParaRPr b="0" lang="en-US" sz="6600" spc="-1" strike="noStrike">
              <a:latin typeface="Arial"/>
            </a:endParaRPr>
          </a:p>
          <a:p>
            <a:pPr marL="150840">
              <a:lnSpc>
                <a:spcPct val="110000"/>
              </a:lnSpc>
              <a:spcBef>
                <a:spcPts val="901"/>
              </a:spcBef>
              <a:spcAft>
                <a:spcPts val="150"/>
              </a:spcAft>
            </a:pPr>
            <a:r>
              <a:rPr b="0" lang="en-US" sz="6600" spc="-1" strike="noStrike">
                <a:solidFill>
                  <a:srgbClr val="404040"/>
                </a:solidFill>
                <a:latin typeface="Calibri"/>
              </a:rPr>
              <a:t>	</a:t>
            </a:r>
            <a:r>
              <a:rPr b="0" lang="en-US" sz="6600" spc="-1" strike="noStrike">
                <a:solidFill>
                  <a:srgbClr val="404040"/>
                </a:solidFill>
                <a:latin typeface="Calibri"/>
              </a:rPr>
              <a:t>Accuracy: 0.33247222939808835 </a:t>
            </a:r>
            <a:endParaRPr b="0" lang="en-US" sz="6600" spc="-1" strike="noStrike">
              <a:latin typeface="Arial"/>
            </a:endParaRPr>
          </a:p>
          <a:p>
            <a:pPr lvl="1" marL="288000" indent="-136440">
              <a:lnSpc>
                <a:spcPct val="110000"/>
              </a:lnSpc>
              <a:spcBef>
                <a:spcPts val="901"/>
              </a:spcBef>
              <a:spcAft>
                <a:spcPts val="150"/>
              </a:spcAft>
              <a:buClr>
                <a:srgbClr val="e48312"/>
              </a:buClr>
              <a:buFont typeface="Wingdings" charset="2"/>
              <a:buChar char=""/>
            </a:pPr>
            <a:r>
              <a:rPr b="0" lang="en-US" sz="6600" spc="-1" strike="noStrike">
                <a:solidFill>
                  <a:srgbClr val="404040"/>
                </a:solidFill>
                <a:latin typeface="Calibri"/>
              </a:rPr>
              <a:t>   </a:t>
            </a:r>
            <a:r>
              <a:rPr b="0" lang="en-US" sz="6600" spc="-1" strike="noStrike">
                <a:solidFill>
                  <a:srgbClr val="404040"/>
                </a:solidFill>
                <a:latin typeface="Calibri"/>
              </a:rPr>
              <a:t>Support Vector Machines</a:t>
            </a:r>
            <a:endParaRPr b="0" lang="en-US" sz="6600" spc="-1" strike="noStrike">
              <a:latin typeface="Arial"/>
            </a:endParaRPr>
          </a:p>
          <a:p>
            <a:pPr marL="150840">
              <a:lnSpc>
                <a:spcPct val="110000"/>
              </a:lnSpc>
              <a:spcBef>
                <a:spcPts val="901"/>
              </a:spcBef>
              <a:spcAft>
                <a:spcPts val="150"/>
              </a:spcAft>
            </a:pPr>
            <a:r>
              <a:rPr b="0" lang="en-US" sz="6600" spc="-1" strike="noStrike">
                <a:solidFill>
                  <a:srgbClr val="404040"/>
                </a:solidFill>
                <a:latin typeface="Calibri"/>
              </a:rPr>
              <a:t>	</a:t>
            </a:r>
            <a:r>
              <a:rPr b="0" lang="en-US" sz="6600" spc="-1" strike="noStrike">
                <a:solidFill>
                  <a:srgbClr val="404040"/>
                </a:solidFill>
                <a:latin typeface="Calibri"/>
              </a:rPr>
              <a:t>Using Linear Kernel;  Accuracy: 0.6019977611297683</a:t>
            </a:r>
            <a:endParaRPr b="0" lang="en-US" sz="6600" spc="-1" strike="noStrike">
              <a:latin typeface="Arial"/>
            </a:endParaRPr>
          </a:p>
          <a:p>
            <a:pPr marL="150840">
              <a:lnSpc>
                <a:spcPct val="100000"/>
              </a:lnSpc>
            </a:pPr>
            <a:endParaRPr b="0" lang="en-US" sz="6600" spc="-1" strike="noStrike">
              <a:latin typeface="Arial"/>
            </a:endParaRPr>
          </a:p>
          <a:p>
            <a:pPr marL="150840">
              <a:lnSpc>
                <a:spcPct val="115000"/>
              </a:lnSpc>
            </a:pPr>
            <a:endParaRPr b="0" lang="en-US" sz="6600" spc="-1" strike="noStrike">
              <a:latin typeface="Arial"/>
            </a:endParaRPr>
          </a:p>
          <a:p>
            <a:pPr marL="150840">
              <a:lnSpc>
                <a:spcPct val="115000"/>
              </a:lnSpc>
            </a:pPr>
            <a:endParaRPr b="0" lang="en-US" sz="6600" spc="-1" strike="noStrike">
              <a:latin typeface="Arial"/>
            </a:endParaRPr>
          </a:p>
          <a:p>
            <a:pPr marL="150840">
              <a:lnSpc>
                <a:spcPct val="115000"/>
              </a:lnSpc>
            </a:pPr>
            <a:endParaRPr b="0" lang="en-US" sz="6600" spc="-1" strike="noStrike">
              <a:latin typeface="Arial"/>
            </a:endParaRPr>
          </a:p>
          <a:p>
            <a:pPr marL="150840">
              <a:lnSpc>
                <a:spcPct val="115000"/>
              </a:lnSpc>
            </a:pPr>
            <a:endParaRPr b="0" lang="en-US" sz="6600" spc="-1" strike="noStrike">
              <a:latin typeface="Arial"/>
            </a:endParaRPr>
          </a:p>
          <a:p>
            <a:pPr marL="150840">
              <a:lnSpc>
                <a:spcPct val="115000"/>
              </a:lnSpc>
              <a:spcBef>
                <a:spcPts val="1599"/>
              </a:spcBef>
            </a:pPr>
            <a:r>
              <a:rPr b="0" lang="en-US" sz="1500" spc="-1" strike="noStrike">
                <a:solidFill>
                  <a:srgbClr val="404040"/>
                </a:solidFill>
                <a:latin typeface="Calibri"/>
              </a:rPr>
              <a:t> </a:t>
            </a:r>
            <a:endParaRPr b="0" lang="en-US" sz="1500" spc="-1" strike="noStrike">
              <a:latin typeface="Arial"/>
            </a:endParaRPr>
          </a:p>
          <a:p>
            <a:pPr marL="150840">
              <a:lnSpc>
                <a:spcPct val="90000"/>
              </a:lnSpc>
              <a:spcBef>
                <a:spcPts val="901"/>
              </a:spcBef>
              <a:spcAft>
                <a:spcPts val="150"/>
              </a:spcAft>
            </a:pPr>
            <a:endParaRPr b="0" lang="en-US" sz="1500" spc="-1" strike="noStrike">
              <a:latin typeface="Arial"/>
            </a:endParaRPr>
          </a:p>
          <a:p>
            <a:pPr marL="150840">
              <a:lnSpc>
                <a:spcPct val="90000"/>
              </a:lnSpc>
              <a:spcBef>
                <a:spcPts val="901"/>
              </a:spcBef>
              <a:spcAft>
                <a:spcPts val="150"/>
              </a:spcAft>
            </a:pPr>
            <a:endParaRPr b="0" lang="en-US" sz="15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822960" y="214920"/>
            <a:ext cx="7543080" cy="1087200"/>
          </a:xfrm>
          <a:prstGeom prst="rect">
            <a:avLst/>
          </a:prstGeom>
          <a:noFill/>
          <a:ln>
            <a:noFill/>
          </a:ln>
        </p:spPr>
        <p:style>
          <a:lnRef idx="0"/>
          <a:fillRef idx="0"/>
          <a:effectRef idx="0"/>
          <a:fontRef idx="minor"/>
        </p:style>
        <p:txBody>
          <a:bodyPr lIns="90000" rIns="90000" tIns="45000" bIns="45000" anchor="b"/>
          <a:p>
            <a:pPr>
              <a:lnSpc>
                <a:spcPct val="85000"/>
              </a:lnSpc>
            </a:pPr>
            <a:r>
              <a:rPr b="0" lang="en-US" sz="3600" spc="-32" strike="noStrike">
                <a:solidFill>
                  <a:srgbClr val="404040"/>
                </a:solidFill>
                <a:latin typeface="Calibri Light"/>
              </a:rPr>
              <a:t>Prediction</a:t>
            </a:r>
            <a:endParaRPr b="0" lang="en-US" sz="3600" spc="-1" strike="noStrike">
              <a:latin typeface="Arial"/>
            </a:endParaRPr>
          </a:p>
        </p:txBody>
      </p:sp>
      <p:sp>
        <p:nvSpPr>
          <p:cNvPr id="144" name="CustomShape 2"/>
          <p:cNvSpPr/>
          <p:nvPr/>
        </p:nvSpPr>
        <p:spPr>
          <a:xfrm>
            <a:off x="822960" y="1384200"/>
            <a:ext cx="7456680" cy="3285000"/>
          </a:xfrm>
          <a:prstGeom prst="rect">
            <a:avLst/>
          </a:prstGeom>
          <a:noFill/>
          <a:ln>
            <a:noFill/>
          </a:ln>
        </p:spPr>
        <p:style>
          <a:lnRef idx="0"/>
          <a:fillRef idx="0"/>
          <a:effectRef idx="0"/>
          <a:fontRef idx="minor"/>
        </p:style>
        <p:txBody>
          <a:bodyPr lIns="0" rIns="0" tIns="45000" bIns="45000">
            <a:normAutofit/>
          </a:bodyPr>
          <a:p>
            <a:pPr lvl="1" marL="288000" indent="-136440">
              <a:lnSpc>
                <a:spcPct val="110000"/>
              </a:lnSpc>
              <a:spcBef>
                <a:spcPts val="901"/>
              </a:spcBef>
              <a:spcAft>
                <a:spcPts val="150"/>
              </a:spcAft>
              <a:buClr>
                <a:srgbClr val="e48312"/>
              </a:buClr>
              <a:buFont typeface="Wingdings" charset="2"/>
              <a:buChar char=""/>
            </a:pPr>
            <a:r>
              <a:rPr b="0" lang="en-US" sz="1800" spc="-1" strike="noStrike">
                <a:solidFill>
                  <a:srgbClr val="404040"/>
                </a:solidFill>
                <a:latin typeface="Calibri"/>
              </a:rPr>
              <a:t> </a:t>
            </a:r>
            <a:r>
              <a:rPr b="0" lang="en-US" sz="1800" spc="-1" strike="noStrike">
                <a:solidFill>
                  <a:srgbClr val="404040"/>
                </a:solidFill>
                <a:latin typeface="Calibri"/>
              </a:rPr>
              <a:t>Logistic Regression</a:t>
            </a:r>
            <a:endParaRPr b="0" lang="en-US" sz="1800" spc="-1" strike="noStrike">
              <a:latin typeface="Arial"/>
            </a:endParaRPr>
          </a:p>
          <a:p>
            <a:pPr marL="150840">
              <a:lnSpc>
                <a:spcPct val="110000"/>
              </a:lnSpc>
              <a:spcBef>
                <a:spcPts val="901"/>
              </a:spcBef>
              <a:spcAft>
                <a:spcPts val="150"/>
              </a:spcAft>
            </a:pPr>
            <a:r>
              <a:rPr b="0" lang="en-US" sz="1800" spc="-1" strike="noStrike">
                <a:solidFill>
                  <a:srgbClr val="404040"/>
                </a:solidFill>
                <a:latin typeface="Calibri"/>
              </a:rPr>
              <a:t>	</a:t>
            </a:r>
            <a:r>
              <a:rPr b="0" lang="en-US" sz="1800" spc="-1" strike="noStrike">
                <a:solidFill>
                  <a:srgbClr val="404040"/>
                </a:solidFill>
                <a:latin typeface="Calibri"/>
              </a:rPr>
              <a:t>Accuracy: 0.6110393524498406</a:t>
            </a:r>
            <a:endParaRPr b="0" lang="en-US" sz="1800" spc="-1" strike="noStrike">
              <a:latin typeface="Arial"/>
            </a:endParaRPr>
          </a:p>
          <a:p>
            <a:pPr lvl="1" marL="288000" indent="-136440">
              <a:lnSpc>
                <a:spcPct val="110000"/>
              </a:lnSpc>
              <a:spcBef>
                <a:spcPts val="901"/>
              </a:spcBef>
              <a:spcAft>
                <a:spcPts val="150"/>
              </a:spcAft>
              <a:buClr>
                <a:srgbClr val="e48312"/>
              </a:buClr>
              <a:buFont typeface="Wingdings" charset="2"/>
              <a:buChar char=""/>
            </a:pPr>
            <a:r>
              <a:rPr b="0" lang="en-US" sz="1800" spc="-1" strike="noStrike">
                <a:solidFill>
                  <a:srgbClr val="404040"/>
                </a:solidFill>
                <a:latin typeface="Calibri"/>
              </a:rPr>
              <a:t> </a:t>
            </a:r>
            <a:r>
              <a:rPr b="0" lang="en-US" sz="1800" spc="-1" strike="noStrike">
                <a:solidFill>
                  <a:srgbClr val="404040"/>
                </a:solidFill>
                <a:latin typeface="Calibri"/>
              </a:rPr>
              <a:t>KNN</a:t>
            </a:r>
            <a:endParaRPr b="0" lang="en-US" sz="1800" spc="-1" strike="noStrike">
              <a:latin typeface="Arial"/>
            </a:endParaRPr>
          </a:p>
          <a:p>
            <a:pPr marL="150840">
              <a:lnSpc>
                <a:spcPct val="110000"/>
              </a:lnSpc>
              <a:spcBef>
                <a:spcPts val="901"/>
              </a:spcBef>
              <a:spcAft>
                <a:spcPts val="150"/>
              </a:spcAft>
            </a:pPr>
            <a:r>
              <a:rPr b="0" lang="en-US" sz="1800" spc="-1" strike="noStrike">
                <a:solidFill>
                  <a:srgbClr val="404040"/>
                </a:solidFill>
                <a:latin typeface="Calibri"/>
              </a:rPr>
              <a:t>	</a:t>
            </a:r>
            <a:r>
              <a:rPr b="0" lang="en-US" sz="1800" spc="-1" strike="noStrike">
                <a:solidFill>
                  <a:srgbClr val="404040"/>
                </a:solidFill>
                <a:latin typeface="Calibri"/>
              </a:rPr>
              <a:t>n_neighbors=11</a:t>
            </a:r>
            <a:endParaRPr b="0" lang="en-US" sz="1800" spc="-1" strike="noStrike">
              <a:latin typeface="Arial"/>
            </a:endParaRPr>
          </a:p>
          <a:p>
            <a:pPr marL="150840">
              <a:lnSpc>
                <a:spcPct val="110000"/>
              </a:lnSpc>
              <a:spcBef>
                <a:spcPts val="901"/>
              </a:spcBef>
              <a:spcAft>
                <a:spcPts val="150"/>
              </a:spcAft>
            </a:pPr>
            <a:r>
              <a:rPr b="0" lang="en-US" sz="1800" spc="-1" strike="noStrike">
                <a:solidFill>
                  <a:srgbClr val="404040"/>
                </a:solidFill>
                <a:latin typeface="Calibri"/>
              </a:rPr>
              <a:t>	</a:t>
            </a:r>
            <a:r>
              <a:rPr b="0" lang="en-US" sz="1800" spc="-1" strike="noStrike">
                <a:solidFill>
                  <a:srgbClr val="404040"/>
                </a:solidFill>
                <a:latin typeface="Calibri"/>
              </a:rPr>
              <a:t>Accuracy: 0.5875312150176526</a:t>
            </a:r>
            <a:endParaRPr b="0" lang="en-US" sz="1800" spc="-1" strike="noStrike">
              <a:latin typeface="Arial"/>
            </a:endParaRPr>
          </a:p>
          <a:p>
            <a:pPr lvl="1" marL="288000" indent="-136440">
              <a:lnSpc>
                <a:spcPct val="110000"/>
              </a:lnSpc>
              <a:spcBef>
                <a:spcPts val="901"/>
              </a:spcBef>
              <a:spcAft>
                <a:spcPts val="150"/>
              </a:spcAft>
              <a:buClr>
                <a:srgbClr val="e48312"/>
              </a:buClr>
              <a:buFont typeface="Wingdings" charset="2"/>
              <a:buChar char=""/>
            </a:pPr>
            <a:r>
              <a:rPr b="0" lang="en-US" sz="1800" spc="-1" strike="noStrike">
                <a:solidFill>
                  <a:srgbClr val="404040"/>
                </a:solidFill>
                <a:latin typeface="Calibri"/>
              </a:rPr>
              <a:t> </a:t>
            </a:r>
            <a:r>
              <a:rPr b="0" lang="en-US" sz="1800" spc="-1" strike="noStrike">
                <a:solidFill>
                  <a:srgbClr val="404040"/>
                </a:solidFill>
                <a:latin typeface="Calibri"/>
              </a:rPr>
              <a:t>AdaBoost</a:t>
            </a:r>
            <a:r>
              <a:rPr b="0" lang="en-US" sz="1800" spc="-1" strike="noStrike">
                <a:solidFill>
                  <a:srgbClr val="404040"/>
                </a:solidFill>
                <a:latin typeface="Calibri"/>
              </a:rPr>
              <a:t>	</a:t>
            </a:r>
            <a:endParaRPr b="0" lang="en-US" sz="1800" spc="-1" strike="noStrike">
              <a:latin typeface="Arial"/>
            </a:endParaRPr>
          </a:p>
          <a:p>
            <a:pPr marL="150840">
              <a:lnSpc>
                <a:spcPct val="110000"/>
              </a:lnSpc>
              <a:spcBef>
                <a:spcPts val="901"/>
              </a:spcBef>
              <a:spcAft>
                <a:spcPts val="150"/>
              </a:spcAft>
            </a:pPr>
            <a:r>
              <a:rPr b="0" lang="en-US" sz="1800" spc="-1" strike="noStrike">
                <a:solidFill>
                  <a:srgbClr val="404040"/>
                </a:solidFill>
                <a:latin typeface="Calibri"/>
              </a:rPr>
              <a:t>	</a:t>
            </a:r>
            <a:r>
              <a:rPr b="0" lang="en-US" sz="1800" spc="-1" strike="noStrike">
                <a:solidFill>
                  <a:srgbClr val="404040"/>
                </a:solidFill>
                <a:latin typeface="Calibri"/>
              </a:rPr>
              <a:t>Accuracy: 0.6236114699044175</a:t>
            </a:r>
            <a:endParaRPr b="0" lang="en-US" sz="1800" spc="-1" strike="noStrike">
              <a:latin typeface="Arial"/>
            </a:endParaRPr>
          </a:p>
          <a:p>
            <a:pPr marL="150840">
              <a:lnSpc>
                <a:spcPct val="90000"/>
              </a:lnSpc>
              <a:spcBef>
                <a:spcPts val="901"/>
              </a:spcBef>
              <a:spcAft>
                <a:spcPts val="150"/>
              </a:spcAft>
            </a:pPr>
            <a:endParaRPr b="0" lang="en-US"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822960" y="214920"/>
            <a:ext cx="7543080" cy="1087200"/>
          </a:xfrm>
          <a:prstGeom prst="rect">
            <a:avLst/>
          </a:prstGeom>
          <a:noFill/>
          <a:ln>
            <a:noFill/>
          </a:ln>
        </p:spPr>
        <p:style>
          <a:lnRef idx="0"/>
          <a:fillRef idx="0"/>
          <a:effectRef idx="0"/>
          <a:fontRef idx="minor"/>
        </p:style>
        <p:txBody>
          <a:bodyPr lIns="90000" rIns="90000" tIns="45000" bIns="45000" anchor="b"/>
          <a:p>
            <a:pPr>
              <a:lnSpc>
                <a:spcPct val="85000"/>
              </a:lnSpc>
            </a:pPr>
            <a:r>
              <a:rPr b="0" lang="en-US" sz="3600" spc="-32" strike="noStrike">
                <a:solidFill>
                  <a:srgbClr val="404040"/>
                </a:solidFill>
                <a:latin typeface="Calibri Light"/>
              </a:rPr>
              <a:t>Prediction</a:t>
            </a:r>
            <a:endParaRPr b="0" lang="en-US" sz="3600" spc="-1" strike="noStrike">
              <a:latin typeface="Arial"/>
            </a:endParaRPr>
          </a:p>
        </p:txBody>
      </p:sp>
      <p:sp>
        <p:nvSpPr>
          <p:cNvPr id="146" name="CustomShape 2"/>
          <p:cNvSpPr/>
          <p:nvPr/>
        </p:nvSpPr>
        <p:spPr>
          <a:xfrm>
            <a:off x="822960" y="1384200"/>
            <a:ext cx="7456680" cy="3285000"/>
          </a:xfrm>
          <a:prstGeom prst="rect">
            <a:avLst/>
          </a:prstGeom>
          <a:noFill/>
          <a:ln>
            <a:noFill/>
          </a:ln>
        </p:spPr>
        <p:style>
          <a:lnRef idx="0"/>
          <a:fillRef idx="0"/>
          <a:effectRef idx="0"/>
          <a:fontRef idx="minor"/>
        </p:style>
        <p:txBody>
          <a:bodyPr lIns="0" rIns="0" tIns="45000" bIns="45000">
            <a:normAutofit/>
          </a:bodyPr>
          <a:p>
            <a:pPr lvl="1" marL="288000" indent="-136440">
              <a:lnSpc>
                <a:spcPct val="110000"/>
              </a:lnSpc>
              <a:spcBef>
                <a:spcPts val="901"/>
              </a:spcBef>
              <a:spcAft>
                <a:spcPts val="150"/>
              </a:spcAft>
              <a:buClr>
                <a:srgbClr val="e48312"/>
              </a:buClr>
              <a:buFont typeface="Wingdings" charset="2"/>
              <a:buChar char=""/>
            </a:pPr>
            <a:r>
              <a:rPr b="0" lang="en-US" sz="1800" spc="-1" strike="noStrike">
                <a:solidFill>
                  <a:srgbClr val="404040"/>
                </a:solidFill>
                <a:latin typeface="Calibri"/>
              </a:rPr>
              <a:t>PCA </a:t>
            </a:r>
            <a:endParaRPr b="0" lang="en-US" sz="1800" spc="-1" strike="noStrike">
              <a:latin typeface="Arial"/>
            </a:endParaRPr>
          </a:p>
          <a:p>
            <a:pPr marL="150840">
              <a:lnSpc>
                <a:spcPct val="110000"/>
              </a:lnSpc>
              <a:spcBef>
                <a:spcPts val="901"/>
              </a:spcBef>
              <a:spcAft>
                <a:spcPts val="150"/>
              </a:spcAft>
            </a:pPr>
            <a:r>
              <a:rPr b="0" lang="en-US" sz="1200" spc="-1" strike="noStrike">
                <a:solidFill>
                  <a:srgbClr val="404040"/>
                </a:solidFill>
                <a:latin typeface="Calibri"/>
              </a:rPr>
              <a:t>   </a:t>
            </a:r>
            <a:r>
              <a:rPr b="0" lang="en-US" sz="1200" spc="-1" strike="noStrike">
                <a:solidFill>
                  <a:srgbClr val="404040"/>
                </a:solidFill>
                <a:latin typeface="Calibri"/>
              </a:rPr>
              <a:t>Covariance Matrix:</a:t>
            </a:r>
            <a:r>
              <a:rPr b="0" lang="en-US" sz="1200" spc="-1" strike="noStrike">
                <a:solidFill>
                  <a:srgbClr val="404040"/>
                </a:solidFill>
                <a:latin typeface="Calibri"/>
              </a:rPr>
              <a:t>	</a:t>
            </a:r>
            <a:r>
              <a:rPr b="0" lang="en-US" sz="1200" spc="-1" strike="noStrike">
                <a:solidFill>
                  <a:srgbClr val="404040"/>
                </a:solidFill>
                <a:latin typeface="Calibri"/>
              </a:rPr>
              <a:t>	</a:t>
            </a:r>
            <a:r>
              <a:rPr b="0" lang="en-US" sz="1200" spc="-1" strike="noStrike">
                <a:solidFill>
                  <a:srgbClr val="404040"/>
                </a:solidFill>
                <a:latin typeface="Calibri"/>
              </a:rPr>
              <a:t>	</a:t>
            </a:r>
            <a:r>
              <a:rPr b="0" lang="en-US" sz="1200" spc="-1" strike="noStrike">
                <a:solidFill>
                  <a:srgbClr val="404040"/>
                </a:solidFill>
                <a:latin typeface="Calibri"/>
              </a:rPr>
              <a:t>	</a:t>
            </a:r>
            <a:endParaRPr b="0" lang="en-US" sz="1200" spc="-1" strike="noStrike">
              <a:latin typeface="Arial"/>
            </a:endParaRPr>
          </a:p>
          <a:p>
            <a:pPr marL="150840">
              <a:lnSpc>
                <a:spcPct val="110000"/>
              </a:lnSpc>
              <a:spcBef>
                <a:spcPts val="901"/>
              </a:spcBef>
              <a:spcAft>
                <a:spcPts val="150"/>
              </a:spcAft>
            </a:pPr>
            <a:endParaRPr b="0" lang="en-US" sz="1200" spc="-1" strike="noStrike">
              <a:latin typeface="Arial"/>
            </a:endParaRPr>
          </a:p>
          <a:p>
            <a:pPr marL="150840">
              <a:lnSpc>
                <a:spcPct val="110000"/>
              </a:lnSpc>
              <a:spcBef>
                <a:spcPts val="901"/>
              </a:spcBef>
              <a:spcAft>
                <a:spcPts val="150"/>
              </a:spcAft>
            </a:pPr>
            <a:endParaRPr b="0" lang="en-US" sz="1200" spc="-1" strike="noStrike">
              <a:latin typeface="Arial"/>
            </a:endParaRPr>
          </a:p>
          <a:p>
            <a:pPr marL="150840">
              <a:lnSpc>
                <a:spcPct val="110000"/>
              </a:lnSpc>
              <a:spcBef>
                <a:spcPts val="901"/>
              </a:spcBef>
              <a:spcAft>
                <a:spcPts val="150"/>
              </a:spcAft>
            </a:pPr>
            <a:r>
              <a:rPr b="0" lang="en-US" sz="1200" spc="-1" strike="noStrike">
                <a:solidFill>
                  <a:srgbClr val="404040"/>
                </a:solidFill>
                <a:latin typeface="Calibri"/>
              </a:rPr>
              <a:t>   </a:t>
            </a:r>
            <a:r>
              <a:rPr b="0" lang="en-US" sz="1200" spc="-1" strike="noStrike">
                <a:solidFill>
                  <a:srgbClr val="404040"/>
                </a:solidFill>
                <a:latin typeface="Calibri"/>
              </a:rPr>
              <a:t>Covariance Plot:</a:t>
            </a:r>
            <a:endParaRPr b="0" lang="en-US" sz="1200" spc="-1" strike="noStrike">
              <a:latin typeface="Arial"/>
            </a:endParaRPr>
          </a:p>
          <a:p>
            <a:pPr marL="150840">
              <a:lnSpc>
                <a:spcPct val="110000"/>
              </a:lnSpc>
              <a:spcAft>
                <a:spcPts val="150"/>
              </a:spcAft>
            </a:pPr>
            <a:r>
              <a:rPr b="0" lang="en-US" sz="1800" spc="-1" strike="noStrike">
                <a:solidFill>
                  <a:srgbClr val="404040"/>
                </a:solidFill>
                <a:latin typeface="Calibri"/>
              </a:rPr>
              <a:t>  </a:t>
            </a:r>
            <a:r>
              <a:rPr b="0" lang="en-US" sz="1200" spc="-1" strike="noStrike">
                <a:solidFill>
                  <a:srgbClr val="404040"/>
                </a:solidFill>
                <a:latin typeface="Calibri"/>
              </a:rPr>
              <a:t>No. of components needed to explain </a:t>
            </a:r>
            <a:endParaRPr b="0" lang="en-US" sz="1200" spc="-1" strike="noStrike">
              <a:latin typeface="Arial"/>
            </a:endParaRPr>
          </a:p>
          <a:p>
            <a:pPr marL="150840">
              <a:lnSpc>
                <a:spcPct val="110000"/>
              </a:lnSpc>
              <a:spcAft>
                <a:spcPts val="150"/>
              </a:spcAft>
            </a:pPr>
            <a:r>
              <a:rPr b="0" lang="en-US" sz="1200" spc="-1" strike="noStrike">
                <a:solidFill>
                  <a:srgbClr val="404040"/>
                </a:solidFill>
                <a:latin typeface="Calibri"/>
              </a:rPr>
              <a:t>   </a:t>
            </a:r>
            <a:r>
              <a:rPr b="0" lang="en-US" sz="1200" spc="-1" strike="noStrike">
                <a:solidFill>
                  <a:srgbClr val="404040"/>
                </a:solidFill>
                <a:latin typeface="Calibri"/>
              </a:rPr>
              <a:t>90% variance is 12.</a:t>
            </a:r>
            <a:endParaRPr b="0" lang="en-US" sz="1200" spc="-1" strike="noStrike">
              <a:latin typeface="Arial"/>
            </a:endParaRPr>
          </a:p>
          <a:p>
            <a:pPr marL="150840">
              <a:lnSpc>
                <a:spcPct val="110000"/>
              </a:lnSpc>
              <a:spcAft>
                <a:spcPts val="150"/>
              </a:spcAft>
            </a:pPr>
            <a:r>
              <a:rPr b="0" lang="en-US" sz="1200" spc="-1" strike="noStrike">
                <a:solidFill>
                  <a:srgbClr val="404040"/>
                </a:solidFill>
                <a:latin typeface="Calibri"/>
              </a:rPr>
              <a:t>   </a:t>
            </a:r>
            <a:r>
              <a:rPr b="0" lang="en-US" sz="1200" spc="-1" strike="noStrike">
                <a:solidFill>
                  <a:srgbClr val="404040"/>
                </a:solidFill>
                <a:latin typeface="Calibri"/>
              </a:rPr>
              <a:t>shape of PCA data (27095, 2). </a:t>
            </a:r>
            <a:endParaRPr b="0" lang="en-US" sz="1200" spc="-1" strike="noStrike">
              <a:latin typeface="Arial"/>
            </a:endParaRPr>
          </a:p>
          <a:p>
            <a:pPr marL="150840">
              <a:lnSpc>
                <a:spcPct val="110000"/>
              </a:lnSpc>
              <a:spcAft>
                <a:spcPts val="150"/>
              </a:spcAft>
            </a:pPr>
            <a:r>
              <a:rPr b="0" lang="en-US" sz="1200" spc="-1" strike="noStrike">
                <a:solidFill>
                  <a:srgbClr val="404040"/>
                </a:solidFill>
                <a:latin typeface="Calibri"/>
              </a:rPr>
              <a:t>   </a:t>
            </a:r>
            <a:r>
              <a:rPr b="0" lang="en-US" sz="1200" spc="-1" strike="noStrike">
                <a:solidFill>
                  <a:srgbClr val="404040"/>
                </a:solidFill>
                <a:latin typeface="Calibri"/>
              </a:rPr>
              <a:t>Accuracy of Logistic Regression after PCA reduction</a:t>
            </a:r>
            <a:endParaRPr b="0" lang="en-US" sz="1200" spc="-1" strike="noStrike">
              <a:latin typeface="Arial"/>
            </a:endParaRPr>
          </a:p>
          <a:p>
            <a:pPr marL="150840">
              <a:lnSpc>
                <a:spcPct val="110000"/>
              </a:lnSpc>
              <a:spcAft>
                <a:spcPts val="150"/>
              </a:spcAft>
            </a:pPr>
            <a:r>
              <a:rPr b="0" lang="en-US" sz="1200" spc="-1" strike="noStrike">
                <a:solidFill>
                  <a:srgbClr val="404040"/>
                </a:solidFill>
                <a:latin typeface="Calibri"/>
              </a:rPr>
              <a:t>   </a:t>
            </a:r>
            <a:r>
              <a:rPr b="0" lang="en-US" sz="1200" spc="-1" strike="noStrike">
                <a:solidFill>
                  <a:srgbClr val="404040"/>
                </a:solidFill>
                <a:latin typeface="Calibri"/>
              </a:rPr>
              <a:t>Accuracy: 0.5337983294583656</a:t>
            </a:r>
            <a:endParaRPr b="0" lang="en-US" sz="1200" spc="-1" strike="noStrike">
              <a:latin typeface="Arial"/>
            </a:endParaRPr>
          </a:p>
          <a:p>
            <a:pPr marL="150840">
              <a:lnSpc>
                <a:spcPct val="100000"/>
              </a:lnSpc>
            </a:pPr>
            <a:endParaRPr b="0" lang="en-US" sz="1200" spc="-1" strike="noStrike">
              <a:latin typeface="Arial"/>
            </a:endParaRPr>
          </a:p>
          <a:p>
            <a:pPr marL="150840">
              <a:lnSpc>
                <a:spcPct val="110000"/>
              </a:lnSpc>
              <a:spcBef>
                <a:spcPts val="901"/>
              </a:spcBef>
              <a:spcAft>
                <a:spcPts val="150"/>
              </a:spcAft>
            </a:pPr>
            <a:endParaRPr b="0" lang="en-US" sz="1200" spc="-1" strike="noStrike">
              <a:latin typeface="Arial"/>
            </a:endParaRPr>
          </a:p>
          <a:p>
            <a:pPr marL="150840">
              <a:lnSpc>
                <a:spcPct val="110000"/>
              </a:lnSpc>
              <a:spcBef>
                <a:spcPts val="901"/>
              </a:spcBef>
              <a:spcAft>
                <a:spcPts val="150"/>
              </a:spcAft>
            </a:pPr>
            <a:endParaRPr b="0" lang="en-US" sz="1200" spc="-1" strike="noStrike">
              <a:latin typeface="Arial"/>
            </a:endParaRPr>
          </a:p>
        </p:txBody>
      </p:sp>
      <p:pic>
        <p:nvPicPr>
          <p:cNvPr id="147" name="Picture 3" descr=""/>
          <p:cNvPicPr/>
          <p:nvPr/>
        </p:nvPicPr>
        <p:blipFill>
          <a:blip r:embed="rId1"/>
          <a:stretch/>
        </p:blipFill>
        <p:spPr>
          <a:xfrm>
            <a:off x="4482000" y="1563840"/>
            <a:ext cx="3387960" cy="1116000"/>
          </a:xfrm>
          <a:prstGeom prst="rect">
            <a:avLst/>
          </a:prstGeom>
          <a:ln>
            <a:noFill/>
          </a:ln>
        </p:spPr>
      </p:pic>
      <p:pic>
        <p:nvPicPr>
          <p:cNvPr id="148" name="Picture 4" descr=""/>
          <p:cNvPicPr/>
          <p:nvPr/>
        </p:nvPicPr>
        <p:blipFill>
          <a:blip r:embed="rId2"/>
          <a:stretch/>
        </p:blipFill>
        <p:spPr>
          <a:xfrm>
            <a:off x="4661280" y="2860200"/>
            <a:ext cx="2840400" cy="182376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9" name="" descr=""/>
          <p:cNvPicPr/>
          <p:nvPr/>
        </p:nvPicPr>
        <p:blipFill>
          <a:blip r:embed="rId1"/>
          <a:stretch/>
        </p:blipFill>
        <p:spPr>
          <a:xfrm>
            <a:off x="793800" y="1203480"/>
            <a:ext cx="3341880" cy="2982960"/>
          </a:xfrm>
          <a:prstGeom prst="rect">
            <a:avLst/>
          </a:prstGeom>
          <a:ln>
            <a:noFill/>
          </a:ln>
        </p:spPr>
      </p:pic>
      <p:sp>
        <p:nvSpPr>
          <p:cNvPr id="150" name="TextShape 1"/>
          <p:cNvSpPr txBox="1"/>
          <p:nvPr/>
        </p:nvSpPr>
        <p:spPr>
          <a:xfrm>
            <a:off x="457200" y="205200"/>
            <a:ext cx="8229240" cy="858600"/>
          </a:xfrm>
          <a:prstGeom prst="rect">
            <a:avLst/>
          </a:prstGeom>
          <a:noFill/>
          <a:ln>
            <a:noFill/>
          </a:ln>
        </p:spPr>
        <p:txBody>
          <a:bodyPr lIns="0" rIns="0" tIns="0" bIns="0" anchor="ctr"/>
          <a:p>
            <a:pPr algn="ctr"/>
            <a:r>
              <a:rPr b="0" lang="en-US" sz="4400" spc="-1" strike="noStrike">
                <a:latin typeface="Arial"/>
              </a:rPr>
              <a:t>Prediction using PCA</a:t>
            </a:r>
            <a:endParaRPr b="0" lang="en-US" sz="4400" spc="-1" strike="noStrike">
              <a:latin typeface="Arial"/>
            </a:endParaRPr>
          </a:p>
        </p:txBody>
      </p:sp>
      <p:sp>
        <p:nvSpPr>
          <p:cNvPr id="151" name="TextShape 2"/>
          <p:cNvSpPr txBox="1"/>
          <p:nvPr/>
        </p:nvSpPr>
        <p:spPr>
          <a:xfrm>
            <a:off x="1371600" y="4149360"/>
            <a:ext cx="7498080" cy="51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2D PCA</a:t>
            </a:r>
            <a:r>
              <a:rPr b="0" lang="en-US" sz="3200" spc="-1" strike="noStrike">
                <a:latin typeface="Arial"/>
              </a:rPr>
              <a:t>	</a:t>
            </a:r>
            <a:r>
              <a:rPr b="0" lang="en-US" sz="3200" spc="-1" strike="noStrike">
                <a:latin typeface="Arial"/>
              </a:rPr>
              <a:t>	</a:t>
            </a:r>
            <a:r>
              <a:rPr b="0" lang="en-US" sz="3200" spc="-1" strike="noStrike">
                <a:latin typeface="Arial"/>
              </a:rPr>
              <a:t>	</a:t>
            </a:r>
            <a:r>
              <a:rPr b="0" lang="en-US" sz="3200" spc="-1" strike="noStrike">
                <a:latin typeface="Arial"/>
              </a:rPr>
              <a:t>	</a:t>
            </a:r>
            <a:r>
              <a:rPr b="0" lang="en-US" sz="3200" spc="-1" strike="noStrike">
                <a:latin typeface="Arial"/>
              </a:rPr>
              <a:t>	</a:t>
            </a:r>
            <a:r>
              <a:rPr b="0" lang="en-US" sz="3200" spc="-1" strike="noStrike">
                <a:latin typeface="Arial"/>
              </a:rPr>
              <a:t>	</a:t>
            </a:r>
            <a:r>
              <a:rPr b="0" lang="en-US" sz="3200" spc="-1" strike="noStrike">
                <a:latin typeface="Arial"/>
              </a:rPr>
              <a:t>	</a:t>
            </a:r>
            <a:r>
              <a:rPr b="0" lang="en-US" sz="3200" spc="-1" strike="noStrike">
                <a:latin typeface="Arial"/>
              </a:rPr>
              <a:t> </a:t>
            </a:r>
            <a:r>
              <a:rPr b="0" lang="en-US" sz="3200" spc="-1" strike="noStrike">
                <a:latin typeface="Arial"/>
              </a:rPr>
              <a:t>	</a:t>
            </a:r>
            <a:r>
              <a:rPr b="0" lang="en-US" sz="3200" spc="-1" strike="noStrike">
                <a:latin typeface="Arial"/>
              </a:rPr>
              <a:t>                            Logistic Regression using 12 components</a:t>
            </a:r>
            <a:endParaRPr b="0" lang="en-US" sz="3200" spc="-1" strike="noStrike">
              <a:latin typeface="Arial"/>
            </a:endParaRPr>
          </a:p>
        </p:txBody>
      </p:sp>
      <p:pic>
        <p:nvPicPr>
          <p:cNvPr id="152" name="" descr=""/>
          <p:cNvPicPr/>
          <p:nvPr/>
        </p:nvPicPr>
        <p:blipFill>
          <a:blip r:embed="rId2"/>
          <a:stretch/>
        </p:blipFill>
        <p:spPr>
          <a:xfrm>
            <a:off x="4664520" y="1136160"/>
            <a:ext cx="3854880" cy="297072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822960" y="214920"/>
            <a:ext cx="7543080" cy="1087200"/>
          </a:xfrm>
          <a:prstGeom prst="rect">
            <a:avLst/>
          </a:prstGeom>
          <a:noFill/>
          <a:ln>
            <a:noFill/>
          </a:ln>
        </p:spPr>
        <p:style>
          <a:lnRef idx="0"/>
          <a:fillRef idx="0"/>
          <a:effectRef idx="0"/>
          <a:fontRef idx="minor"/>
        </p:style>
        <p:txBody>
          <a:bodyPr lIns="90000" rIns="90000" tIns="45000" bIns="45000" anchor="b"/>
          <a:p>
            <a:pPr>
              <a:lnSpc>
                <a:spcPct val="85000"/>
              </a:lnSpc>
            </a:pPr>
            <a:r>
              <a:rPr b="0" lang="en-US" sz="3600" spc="-32" strike="noStrike">
                <a:solidFill>
                  <a:srgbClr val="404040"/>
                </a:solidFill>
                <a:latin typeface="Calibri Light"/>
              </a:rPr>
              <a:t>Contents</a:t>
            </a:r>
            <a:endParaRPr b="0" lang="en-US" sz="3600" spc="-1" strike="noStrike">
              <a:latin typeface="Arial"/>
            </a:endParaRPr>
          </a:p>
        </p:txBody>
      </p:sp>
      <p:sp>
        <p:nvSpPr>
          <p:cNvPr id="90" name="CustomShape 2"/>
          <p:cNvSpPr/>
          <p:nvPr/>
        </p:nvSpPr>
        <p:spPr>
          <a:xfrm>
            <a:off x="822960" y="1384200"/>
            <a:ext cx="7543080" cy="3016800"/>
          </a:xfrm>
          <a:prstGeom prst="rect">
            <a:avLst/>
          </a:prstGeom>
          <a:noFill/>
          <a:ln>
            <a:noFill/>
          </a:ln>
        </p:spPr>
        <p:style>
          <a:lnRef idx="0"/>
          <a:fillRef idx="0"/>
          <a:effectRef idx="0"/>
          <a:fontRef idx="minor"/>
        </p:style>
        <p:txBody>
          <a:bodyPr lIns="0" rIns="0" tIns="45000" bIns="45000"/>
          <a:p>
            <a:pPr marL="68760" indent="-68040">
              <a:lnSpc>
                <a:spcPct val="90000"/>
              </a:lnSpc>
              <a:spcBef>
                <a:spcPts val="901"/>
              </a:spcBef>
              <a:spcAft>
                <a:spcPts val="150"/>
              </a:spcAft>
              <a:buClr>
                <a:srgbClr val="e48312"/>
              </a:buClr>
              <a:buFont typeface="Calibri"/>
              <a:buChar char=" "/>
            </a:pPr>
            <a:r>
              <a:rPr b="0" lang="en-US" sz="1500" spc="-1" strike="noStrike">
                <a:solidFill>
                  <a:srgbClr val="404040"/>
                </a:solidFill>
                <a:latin typeface="Calibri"/>
              </a:rPr>
              <a:t>Problem Statement</a:t>
            </a:r>
            <a:endParaRPr b="0" lang="en-US" sz="1500" spc="-1" strike="noStrike">
              <a:latin typeface="Arial"/>
            </a:endParaRPr>
          </a:p>
          <a:p>
            <a:pPr marL="68760" indent="-68040">
              <a:lnSpc>
                <a:spcPct val="90000"/>
              </a:lnSpc>
              <a:spcBef>
                <a:spcPts val="901"/>
              </a:spcBef>
              <a:spcAft>
                <a:spcPts val="150"/>
              </a:spcAft>
              <a:buClr>
                <a:srgbClr val="e48312"/>
              </a:buClr>
              <a:buFont typeface="Calibri"/>
              <a:buChar char=" "/>
            </a:pPr>
            <a:r>
              <a:rPr b="0" lang="en-US" sz="1500" spc="-1" strike="noStrike">
                <a:solidFill>
                  <a:srgbClr val="404040"/>
                </a:solidFill>
                <a:latin typeface="Calibri"/>
              </a:rPr>
              <a:t>Data: Background and Introduction</a:t>
            </a:r>
            <a:endParaRPr b="0" lang="en-US" sz="1500" spc="-1" strike="noStrike">
              <a:latin typeface="Arial"/>
            </a:endParaRPr>
          </a:p>
          <a:p>
            <a:pPr marL="68760" indent="-68040">
              <a:lnSpc>
                <a:spcPct val="90000"/>
              </a:lnSpc>
              <a:spcBef>
                <a:spcPts val="901"/>
              </a:spcBef>
              <a:spcAft>
                <a:spcPts val="150"/>
              </a:spcAft>
              <a:buClr>
                <a:srgbClr val="e48312"/>
              </a:buClr>
              <a:buFont typeface="Calibri"/>
              <a:buChar char=" "/>
            </a:pPr>
            <a:r>
              <a:rPr b="0" lang="en-US" sz="1500" spc="-1" strike="noStrike">
                <a:solidFill>
                  <a:srgbClr val="404040"/>
                </a:solidFill>
                <a:latin typeface="Calibri"/>
              </a:rPr>
              <a:t>Data: Pre-processing and Exploratory Analysis </a:t>
            </a:r>
            <a:endParaRPr b="0" lang="en-US" sz="1500" spc="-1" strike="noStrike">
              <a:latin typeface="Arial"/>
            </a:endParaRPr>
          </a:p>
          <a:p>
            <a:pPr marL="68760" indent="-68040">
              <a:lnSpc>
                <a:spcPct val="90000"/>
              </a:lnSpc>
              <a:spcBef>
                <a:spcPts val="901"/>
              </a:spcBef>
              <a:spcAft>
                <a:spcPts val="150"/>
              </a:spcAft>
              <a:buClr>
                <a:srgbClr val="e48312"/>
              </a:buClr>
              <a:buFont typeface="Calibri"/>
              <a:buChar char=" "/>
            </a:pPr>
            <a:r>
              <a:rPr b="0" lang="en-US" sz="1500" spc="-1" strike="noStrike">
                <a:solidFill>
                  <a:srgbClr val="404040"/>
                </a:solidFill>
                <a:latin typeface="Calibri"/>
              </a:rPr>
              <a:t>Prediction</a:t>
            </a:r>
            <a:endParaRPr b="0" lang="en-US" sz="1500" spc="-1" strike="noStrike">
              <a:latin typeface="Arial"/>
            </a:endParaRPr>
          </a:p>
          <a:p>
            <a:pPr marL="68760" indent="-68040">
              <a:lnSpc>
                <a:spcPct val="90000"/>
              </a:lnSpc>
              <a:spcBef>
                <a:spcPts val="901"/>
              </a:spcBef>
              <a:spcAft>
                <a:spcPts val="150"/>
              </a:spcAft>
              <a:buClr>
                <a:srgbClr val="e48312"/>
              </a:buClr>
              <a:buFont typeface="Calibri"/>
              <a:buChar char=" "/>
            </a:pPr>
            <a:r>
              <a:rPr b="0" lang="en-US" sz="1500" spc="-1" strike="noStrike">
                <a:solidFill>
                  <a:srgbClr val="404040"/>
                </a:solidFill>
                <a:latin typeface="Calibri"/>
              </a:rPr>
              <a:t>ML Models Accuracy Comparison</a:t>
            </a:r>
            <a:endParaRPr b="0" lang="en-US" sz="1500" spc="-1" strike="noStrike">
              <a:latin typeface="Arial"/>
            </a:endParaRPr>
          </a:p>
          <a:p>
            <a:pPr marL="68760" indent="-68040">
              <a:lnSpc>
                <a:spcPct val="90000"/>
              </a:lnSpc>
              <a:spcBef>
                <a:spcPts val="901"/>
              </a:spcBef>
              <a:spcAft>
                <a:spcPts val="150"/>
              </a:spcAft>
              <a:buClr>
                <a:srgbClr val="e48312"/>
              </a:buClr>
              <a:buFont typeface="Calibri"/>
              <a:buChar char=" "/>
            </a:pPr>
            <a:r>
              <a:rPr b="0" lang="en-US" sz="1500" spc="-1" strike="noStrike">
                <a:solidFill>
                  <a:srgbClr val="404040"/>
                </a:solidFill>
                <a:latin typeface="Calibri"/>
              </a:rPr>
              <a:t>Results</a:t>
            </a:r>
            <a:endParaRPr b="0" lang="en-US" sz="1500" spc="-1" strike="noStrike">
              <a:latin typeface="Arial"/>
            </a:endParaRPr>
          </a:p>
          <a:p>
            <a:pPr marL="68760" indent="-68040">
              <a:lnSpc>
                <a:spcPct val="90000"/>
              </a:lnSpc>
              <a:spcBef>
                <a:spcPts val="901"/>
              </a:spcBef>
              <a:spcAft>
                <a:spcPts val="150"/>
              </a:spcAft>
              <a:buClr>
                <a:srgbClr val="e48312"/>
              </a:buClr>
              <a:buFont typeface="Calibri"/>
              <a:buChar char=" "/>
            </a:pPr>
            <a:r>
              <a:rPr b="0" lang="en-US" sz="1500" spc="-1" strike="noStrike">
                <a:solidFill>
                  <a:srgbClr val="404040"/>
                </a:solidFill>
                <a:latin typeface="Calibri"/>
              </a:rPr>
              <a:t>Conclusion</a:t>
            </a:r>
            <a:endParaRPr b="0" lang="en-US" sz="15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822960" y="214920"/>
            <a:ext cx="7543080" cy="1087200"/>
          </a:xfrm>
          <a:prstGeom prst="rect">
            <a:avLst/>
          </a:prstGeom>
          <a:noFill/>
          <a:ln>
            <a:noFill/>
          </a:ln>
        </p:spPr>
        <p:style>
          <a:lnRef idx="0"/>
          <a:fillRef idx="0"/>
          <a:effectRef idx="0"/>
          <a:fontRef idx="minor"/>
        </p:style>
        <p:txBody>
          <a:bodyPr lIns="90000" rIns="90000" tIns="45000" bIns="45000" anchor="b"/>
          <a:p>
            <a:pPr>
              <a:lnSpc>
                <a:spcPct val="85000"/>
              </a:lnSpc>
            </a:pPr>
            <a:r>
              <a:rPr b="0" lang="en-US" sz="3600" spc="-32" strike="noStrike">
                <a:solidFill>
                  <a:srgbClr val="404040"/>
                </a:solidFill>
                <a:latin typeface="Calibri Light"/>
              </a:rPr>
              <a:t>Predictio</a:t>
            </a:r>
            <a:r>
              <a:rPr b="0" lang="en-US" sz="3600" spc="-32" strike="noStrike">
                <a:solidFill>
                  <a:srgbClr val="404040"/>
                </a:solidFill>
                <a:latin typeface="Calibri Light"/>
              </a:rPr>
              <a:t>n</a:t>
            </a:r>
            <a:endParaRPr b="0" lang="en-US" sz="3600" spc="-1" strike="noStrike">
              <a:latin typeface="Arial"/>
            </a:endParaRPr>
          </a:p>
        </p:txBody>
      </p:sp>
      <p:sp>
        <p:nvSpPr>
          <p:cNvPr id="154" name="CustomShape 2"/>
          <p:cNvSpPr/>
          <p:nvPr/>
        </p:nvSpPr>
        <p:spPr>
          <a:xfrm>
            <a:off x="822960" y="1384200"/>
            <a:ext cx="7456680" cy="3285000"/>
          </a:xfrm>
          <a:prstGeom prst="rect">
            <a:avLst/>
          </a:prstGeom>
          <a:noFill/>
          <a:ln>
            <a:noFill/>
          </a:ln>
        </p:spPr>
        <p:style>
          <a:lnRef idx="0"/>
          <a:fillRef idx="0"/>
          <a:effectRef idx="0"/>
          <a:fontRef idx="minor"/>
        </p:style>
        <p:txBody>
          <a:bodyPr lIns="0" rIns="0" tIns="45000" bIns="45000">
            <a:normAutofit/>
          </a:bodyPr>
          <a:p>
            <a:pPr lvl="1" marL="288000" indent="-136440">
              <a:lnSpc>
                <a:spcPct val="110000"/>
              </a:lnSpc>
              <a:spcBef>
                <a:spcPts val="901"/>
              </a:spcBef>
              <a:spcAft>
                <a:spcPts val="150"/>
              </a:spcAft>
              <a:buClr>
                <a:srgbClr val="e48312"/>
              </a:buClr>
              <a:buFont typeface="Wingdings" charset="2"/>
              <a:buChar char=""/>
            </a:pPr>
            <a:r>
              <a:rPr b="0" lang="en-US" sz="1800" spc="-1" strike="noStrike">
                <a:solidFill>
                  <a:srgbClr val="404040"/>
                </a:solidFill>
                <a:latin typeface="Calibri"/>
              </a:rPr>
              <a:t> </a:t>
            </a:r>
            <a:r>
              <a:rPr b="0" lang="en-US" sz="1800" spc="-1" strike="noStrike">
                <a:solidFill>
                  <a:srgbClr val="404040"/>
                </a:solidFill>
                <a:latin typeface="Calibri"/>
              </a:rPr>
              <a:t>Neural Network </a:t>
            </a:r>
            <a:endParaRPr b="0" lang="en-US" sz="1800" spc="-1" strike="noStrike">
              <a:latin typeface="Arial"/>
            </a:endParaRPr>
          </a:p>
          <a:p>
            <a:pPr marL="150840">
              <a:lnSpc>
                <a:spcPct val="110000"/>
              </a:lnSpc>
              <a:spcBef>
                <a:spcPts val="901"/>
              </a:spcBef>
              <a:spcAft>
                <a:spcPts val="150"/>
              </a:spcAft>
            </a:pPr>
            <a:r>
              <a:rPr b="0" lang="en-US" sz="1200" spc="-1" strike="noStrike">
                <a:solidFill>
                  <a:srgbClr val="404040"/>
                </a:solidFill>
                <a:latin typeface="Calibri"/>
              </a:rPr>
              <a:t>Training Accuracy: 0.6066 after </a:t>
            </a:r>
            <a:r>
              <a:rPr b="0" lang="en-US" sz="1200" spc="-1" strike="noStrike">
                <a:solidFill>
                  <a:srgbClr val="404040"/>
                </a:solidFill>
                <a:latin typeface="Calibri"/>
              </a:rPr>
              <a:t>20 epochs</a:t>
            </a:r>
            <a:endParaRPr b="0" lang="en-US" sz="1200" spc="-1" strike="noStrike">
              <a:latin typeface="Arial"/>
            </a:endParaRPr>
          </a:p>
          <a:p>
            <a:pPr marL="150840">
              <a:lnSpc>
                <a:spcPct val="110000"/>
              </a:lnSpc>
              <a:spcBef>
                <a:spcPts val="901"/>
              </a:spcBef>
              <a:spcAft>
                <a:spcPts val="150"/>
              </a:spcAft>
            </a:pPr>
            <a:r>
              <a:rPr b="0" lang="en-US" sz="1200" spc="-1" strike="noStrike">
                <a:solidFill>
                  <a:srgbClr val="404040"/>
                </a:solidFill>
                <a:latin typeface="Calibri"/>
              </a:rPr>
              <a:t>Test Accuracy: 0.5973 </a:t>
            </a:r>
            <a:endParaRPr b="0" lang="en-US" sz="1200" spc="-1" strike="noStrike">
              <a:latin typeface="Arial"/>
            </a:endParaRPr>
          </a:p>
          <a:p>
            <a:pPr marL="150840">
              <a:lnSpc>
                <a:spcPct val="100000"/>
              </a:lnSpc>
            </a:pPr>
            <a:endParaRPr b="0" lang="en-US" sz="1200" spc="-1" strike="noStrike">
              <a:latin typeface="Arial"/>
            </a:endParaRPr>
          </a:p>
          <a:p>
            <a:pPr marL="150840">
              <a:lnSpc>
                <a:spcPct val="110000"/>
              </a:lnSpc>
              <a:spcBef>
                <a:spcPts val="901"/>
              </a:spcBef>
              <a:spcAft>
                <a:spcPts val="150"/>
              </a:spcAft>
            </a:pPr>
            <a:endParaRPr b="0" lang="en-US" sz="1200" spc="-1" strike="noStrike">
              <a:latin typeface="Arial"/>
            </a:endParaRPr>
          </a:p>
          <a:p>
            <a:pPr marL="150840">
              <a:lnSpc>
                <a:spcPct val="110000"/>
              </a:lnSpc>
              <a:spcBef>
                <a:spcPts val="901"/>
              </a:spcBef>
              <a:spcAft>
                <a:spcPts val="150"/>
              </a:spcAft>
            </a:pPr>
            <a:endParaRPr b="0" lang="en-US" sz="1200" spc="-1" strike="noStrike">
              <a:latin typeface="Arial"/>
            </a:endParaRPr>
          </a:p>
        </p:txBody>
      </p:sp>
      <p:pic>
        <p:nvPicPr>
          <p:cNvPr id="155" name="Picture 5" descr=""/>
          <p:cNvPicPr/>
          <p:nvPr/>
        </p:nvPicPr>
        <p:blipFill>
          <a:blip r:embed="rId1"/>
          <a:stretch/>
        </p:blipFill>
        <p:spPr>
          <a:xfrm>
            <a:off x="4728240" y="1447920"/>
            <a:ext cx="4141440" cy="2941200"/>
          </a:xfrm>
          <a:prstGeom prst="rect">
            <a:avLst/>
          </a:prstGeom>
          <a:ln>
            <a:noFill/>
          </a:ln>
        </p:spPr>
      </p:pic>
      <p:pic>
        <p:nvPicPr>
          <p:cNvPr id="156" name="" descr=""/>
          <p:cNvPicPr/>
          <p:nvPr/>
        </p:nvPicPr>
        <p:blipFill>
          <a:blip r:embed="rId2"/>
          <a:stretch/>
        </p:blipFill>
        <p:spPr>
          <a:xfrm>
            <a:off x="731520" y="2468880"/>
            <a:ext cx="3840480" cy="192024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822960" y="214920"/>
            <a:ext cx="7543080" cy="1087200"/>
          </a:xfrm>
          <a:prstGeom prst="rect">
            <a:avLst/>
          </a:prstGeom>
          <a:noFill/>
          <a:ln>
            <a:noFill/>
          </a:ln>
        </p:spPr>
        <p:style>
          <a:lnRef idx="0"/>
          <a:fillRef idx="0"/>
          <a:effectRef idx="0"/>
          <a:fontRef idx="minor"/>
        </p:style>
        <p:txBody>
          <a:bodyPr lIns="90000" rIns="90000" tIns="45000" bIns="45000" anchor="b"/>
          <a:p>
            <a:pPr>
              <a:lnSpc>
                <a:spcPct val="85000"/>
              </a:lnSpc>
            </a:pPr>
            <a:r>
              <a:rPr b="0" lang="en-US" sz="3600" spc="-32" strike="noStrike">
                <a:solidFill>
                  <a:srgbClr val="404040"/>
                </a:solidFill>
                <a:latin typeface="Calibri Light"/>
              </a:rPr>
              <a:t>Results </a:t>
            </a:r>
            <a:r>
              <a:rPr b="0" lang="en-US" sz="3600" spc="-32" strike="noStrike">
                <a:solidFill>
                  <a:srgbClr val="404040"/>
                </a:solidFill>
                <a:latin typeface="Calibri Light"/>
              </a:rPr>
              <a:t>Compari</a:t>
            </a:r>
            <a:r>
              <a:rPr b="0" lang="en-US" sz="3600" spc="-32" strike="noStrike">
                <a:solidFill>
                  <a:srgbClr val="404040"/>
                </a:solidFill>
                <a:latin typeface="Calibri Light"/>
              </a:rPr>
              <a:t>son</a:t>
            </a:r>
            <a:endParaRPr b="0" lang="en-US" sz="3600" spc="-1" strike="noStrike">
              <a:latin typeface="Arial"/>
            </a:endParaRPr>
          </a:p>
        </p:txBody>
      </p:sp>
      <p:sp>
        <p:nvSpPr>
          <p:cNvPr id="158" name="CustomShape 2"/>
          <p:cNvSpPr/>
          <p:nvPr/>
        </p:nvSpPr>
        <p:spPr>
          <a:xfrm>
            <a:off x="822960" y="1384200"/>
            <a:ext cx="7652520" cy="3333960"/>
          </a:xfrm>
          <a:prstGeom prst="rect">
            <a:avLst/>
          </a:prstGeom>
          <a:noFill/>
          <a:ln>
            <a:noFill/>
          </a:ln>
        </p:spPr>
        <p:style>
          <a:lnRef idx="0"/>
          <a:fillRef idx="0"/>
          <a:effectRef idx="0"/>
          <a:fontRef idx="minor"/>
        </p:style>
        <p:txBody>
          <a:bodyPr lIns="0" rIns="0" tIns="45000" bIns="45000"/>
          <a:p>
            <a:pPr>
              <a:lnSpc>
                <a:spcPct val="90000"/>
              </a:lnSpc>
              <a:spcBef>
                <a:spcPts val="901"/>
              </a:spcBef>
              <a:spcAft>
                <a:spcPts val="150"/>
              </a:spcAft>
            </a:pPr>
            <a:endParaRPr b="0" lang="en-US" sz="1800" spc="-1" strike="noStrike">
              <a:latin typeface="Arial"/>
            </a:endParaRPr>
          </a:p>
          <a:p>
            <a:pPr>
              <a:lnSpc>
                <a:spcPct val="90000"/>
              </a:lnSpc>
              <a:spcBef>
                <a:spcPts val="901"/>
              </a:spcBef>
              <a:spcAft>
                <a:spcPts val="150"/>
              </a:spcAft>
            </a:pPr>
            <a:endParaRPr b="0" lang="en-US" sz="1800" spc="-1" strike="noStrike">
              <a:latin typeface="Arial"/>
            </a:endParaRPr>
          </a:p>
          <a:p>
            <a:pPr>
              <a:lnSpc>
                <a:spcPct val="90000"/>
              </a:lnSpc>
              <a:spcBef>
                <a:spcPts val="901"/>
              </a:spcBef>
              <a:spcAft>
                <a:spcPts val="150"/>
              </a:spcAft>
            </a:pPr>
            <a:endParaRPr b="0" lang="en-US" sz="1800" spc="-1" strike="noStrike">
              <a:latin typeface="Arial"/>
            </a:endParaRPr>
          </a:p>
        </p:txBody>
      </p:sp>
      <p:graphicFrame>
        <p:nvGraphicFramePr>
          <p:cNvPr id="159" name="Table 3"/>
          <p:cNvGraphicFramePr/>
          <p:nvPr/>
        </p:nvGraphicFramePr>
        <p:xfrm>
          <a:off x="1860480" y="1261080"/>
          <a:ext cx="4514400" cy="3409560"/>
        </p:xfrm>
        <a:graphic>
          <a:graphicData uri="http://schemas.openxmlformats.org/drawingml/2006/table">
            <a:tbl>
              <a:tblPr/>
              <a:tblGrid>
                <a:gridCol w="2257200"/>
                <a:gridCol w="2257560"/>
              </a:tblGrid>
              <a:tr h="372960">
                <a:tc>
                  <a:txBody>
                    <a:bodyPr lIns="91080" rIns="91080"/>
                    <a:p>
                      <a:pPr>
                        <a:lnSpc>
                          <a:spcPct val="100000"/>
                        </a:lnSpc>
                      </a:pPr>
                      <a:r>
                        <a:rPr b="1" lang="en-US" sz="1500" spc="-1" strike="noStrike">
                          <a:solidFill>
                            <a:srgbClr val="000000"/>
                          </a:solidFill>
                          <a:latin typeface="Calibri"/>
                        </a:rPr>
                        <a:t>Model</a:t>
                      </a:r>
                      <a:endParaRPr b="0" lang="en-US" sz="15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1" lang="en-US" sz="1500" spc="-1" strike="noStrike">
                          <a:solidFill>
                            <a:srgbClr val="000000"/>
                          </a:solidFill>
                          <a:latin typeface="Calibri"/>
                        </a:rPr>
                        <a:t>Accuracy</a:t>
                      </a:r>
                      <a:endParaRPr b="0" lang="en-US" sz="15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a:p>
                      <a:pPr>
                        <a:lnSpc>
                          <a:spcPct val="100000"/>
                        </a:lnSpc>
                      </a:pPr>
                      <a:r>
                        <a:rPr b="0" lang="en-US" sz="1400" spc="-1" strike="noStrike">
                          <a:solidFill>
                            <a:srgbClr val="000000"/>
                          </a:solidFill>
                          <a:latin typeface="Arial"/>
                          <a:ea typeface="Arial"/>
                        </a:rPr>
                        <a:t>Random Forest Classifier</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US" sz="1400" spc="-1" strike="noStrike">
                          <a:solidFill>
                            <a:srgbClr val="000000"/>
                          </a:solidFill>
                          <a:latin typeface="Arial"/>
                          <a:ea typeface="Arial"/>
                        </a:rPr>
                        <a:t>62.1%</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a:p>
                      <a:pPr>
                        <a:lnSpc>
                          <a:spcPct val="100000"/>
                        </a:lnSpc>
                      </a:pPr>
                      <a:r>
                        <a:rPr b="0" lang="en-US" sz="1400" spc="-1" strike="noStrike">
                          <a:solidFill>
                            <a:srgbClr val="000000"/>
                          </a:solidFill>
                          <a:latin typeface="Arial"/>
                          <a:ea typeface="Arial"/>
                        </a:rPr>
                        <a:t>Gaussian Naive Bayes</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US" sz="1400" spc="-1" strike="noStrike">
                          <a:solidFill>
                            <a:srgbClr val="000000"/>
                          </a:solidFill>
                          <a:latin typeface="Arial"/>
                          <a:ea typeface="Arial"/>
                        </a:rPr>
                        <a:t>33.5%</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a:p>
                      <a:pPr>
                        <a:lnSpc>
                          <a:spcPct val="100000"/>
                        </a:lnSpc>
                      </a:pPr>
                      <a:r>
                        <a:rPr b="0" lang="en-US" sz="1400" spc="-1" strike="noStrike">
                          <a:solidFill>
                            <a:srgbClr val="000000"/>
                          </a:solidFill>
                          <a:latin typeface="Arial"/>
                          <a:ea typeface="Arial"/>
                        </a:rPr>
                        <a:t>Support Vector Machines</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US" sz="1400" spc="-1" strike="noStrike">
                          <a:solidFill>
                            <a:srgbClr val="000000"/>
                          </a:solidFill>
                          <a:latin typeface="Arial"/>
                          <a:ea typeface="Arial"/>
                        </a:rPr>
                        <a:t>60.4%</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a:p>
                      <a:pPr>
                        <a:lnSpc>
                          <a:spcPct val="100000"/>
                        </a:lnSpc>
                      </a:pPr>
                      <a:r>
                        <a:rPr b="0" lang="en-US" sz="1400" spc="-1" strike="noStrike">
                          <a:solidFill>
                            <a:srgbClr val="000000"/>
                          </a:solidFill>
                          <a:latin typeface="Arial"/>
                          <a:ea typeface="Arial"/>
                        </a:rPr>
                        <a:t>Logistic Regression</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US" sz="1400" spc="-1" strike="noStrike">
                          <a:solidFill>
                            <a:srgbClr val="000000"/>
                          </a:solidFill>
                          <a:latin typeface="Arial"/>
                          <a:ea typeface="Arial"/>
                        </a:rPr>
                        <a:t>61.1%</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a:p>
                      <a:pPr>
                        <a:lnSpc>
                          <a:spcPct val="100000"/>
                        </a:lnSpc>
                      </a:pPr>
                      <a:r>
                        <a:rPr b="0" lang="en-US" sz="1400" spc="-1" strike="noStrike">
                          <a:solidFill>
                            <a:srgbClr val="000000"/>
                          </a:solidFill>
                          <a:latin typeface="Arial"/>
                          <a:ea typeface="Arial"/>
                        </a:rPr>
                        <a:t>KNN</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US" sz="1400" spc="-1" strike="noStrike">
                          <a:solidFill>
                            <a:srgbClr val="000000"/>
                          </a:solidFill>
                          <a:latin typeface="Arial"/>
                          <a:ea typeface="Arial"/>
                        </a:rPr>
                        <a:t>58.7%</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a:p>
                      <a:pPr>
                        <a:lnSpc>
                          <a:spcPct val="100000"/>
                        </a:lnSpc>
                      </a:pPr>
                      <a:r>
                        <a:rPr b="0" lang="en-US" sz="1400" spc="-1" strike="noStrike">
                          <a:solidFill>
                            <a:srgbClr val="000000"/>
                          </a:solidFill>
                          <a:latin typeface="Arial"/>
                          <a:ea typeface="Arial"/>
                        </a:rPr>
                        <a:t>AdaBoost</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US" sz="1400" spc="-1" strike="noStrike">
                          <a:solidFill>
                            <a:srgbClr val="000000"/>
                          </a:solidFill>
                          <a:latin typeface="Arial"/>
                          <a:ea typeface="Arial"/>
                        </a:rPr>
                        <a:t>62.3%</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a:p>
                      <a:pPr>
                        <a:lnSpc>
                          <a:spcPct val="100000"/>
                        </a:lnSpc>
                      </a:pPr>
                      <a:r>
                        <a:rPr b="0" lang="en-US" sz="1400" spc="-1" strike="noStrike">
                          <a:solidFill>
                            <a:srgbClr val="000000"/>
                          </a:solidFill>
                          <a:latin typeface="Arial"/>
                          <a:ea typeface="Arial"/>
                        </a:rPr>
                        <a:t>PCA</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US" sz="1400" spc="-1" strike="noStrike">
                          <a:solidFill>
                            <a:srgbClr val="000000"/>
                          </a:solidFill>
                          <a:latin typeface="Arial"/>
                          <a:ea typeface="Arial"/>
                        </a:rPr>
                        <a:t>53.3%</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60720">
                <a:tc>
                  <a:txBody>
                    <a:bodyPr lIns="91080" rIns="91080"/>
                    <a:p>
                      <a:pPr>
                        <a:lnSpc>
                          <a:spcPct val="100000"/>
                        </a:lnSpc>
                      </a:pPr>
                      <a:r>
                        <a:rPr b="0" lang="en-US" sz="1400" spc="-1" strike="noStrike">
                          <a:solidFill>
                            <a:srgbClr val="000000"/>
                          </a:solidFill>
                          <a:latin typeface="Calibri"/>
                        </a:rPr>
                        <a:t>Neural Network</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US" sz="1400" spc="-1" strike="noStrike">
                          <a:solidFill>
                            <a:srgbClr val="000000"/>
                          </a:solidFill>
                          <a:latin typeface="Calibri"/>
                        </a:rPr>
                        <a:t>59.7%</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822960" y="214920"/>
            <a:ext cx="7543080" cy="1087200"/>
          </a:xfrm>
          <a:prstGeom prst="rect">
            <a:avLst/>
          </a:prstGeom>
          <a:noFill/>
          <a:ln>
            <a:noFill/>
          </a:ln>
        </p:spPr>
        <p:style>
          <a:lnRef idx="0"/>
          <a:fillRef idx="0"/>
          <a:effectRef idx="0"/>
          <a:fontRef idx="minor"/>
        </p:style>
        <p:txBody>
          <a:bodyPr lIns="90000" rIns="90000" tIns="45000" bIns="45000" anchor="b"/>
          <a:p>
            <a:pPr>
              <a:lnSpc>
                <a:spcPct val="85000"/>
              </a:lnSpc>
            </a:pPr>
            <a:r>
              <a:rPr b="0" lang="en-US" sz="3600" spc="-32" strike="noStrike">
                <a:solidFill>
                  <a:srgbClr val="404040"/>
                </a:solidFill>
                <a:latin typeface="Calibri Light"/>
              </a:rPr>
              <a:t>Conclusi</a:t>
            </a:r>
            <a:r>
              <a:rPr b="0" lang="en-US" sz="3600" spc="-32" strike="noStrike">
                <a:solidFill>
                  <a:srgbClr val="404040"/>
                </a:solidFill>
                <a:latin typeface="Calibri Light"/>
              </a:rPr>
              <a:t>on</a:t>
            </a:r>
            <a:endParaRPr b="0" lang="en-US" sz="3600" spc="-1" strike="noStrike">
              <a:latin typeface="Arial"/>
            </a:endParaRPr>
          </a:p>
        </p:txBody>
      </p:sp>
      <p:sp>
        <p:nvSpPr>
          <p:cNvPr id="161" name="CustomShape 2"/>
          <p:cNvSpPr/>
          <p:nvPr/>
        </p:nvSpPr>
        <p:spPr>
          <a:xfrm>
            <a:off x="822960" y="1384200"/>
            <a:ext cx="7608600" cy="3262680"/>
          </a:xfrm>
          <a:prstGeom prst="rect">
            <a:avLst/>
          </a:prstGeom>
          <a:noFill/>
          <a:ln>
            <a:noFill/>
          </a:ln>
        </p:spPr>
        <p:style>
          <a:lnRef idx="0"/>
          <a:fillRef idx="0"/>
          <a:effectRef idx="0"/>
          <a:fontRef idx="minor"/>
        </p:style>
        <p:txBody>
          <a:bodyPr lIns="0" rIns="0" tIns="45000" bIns="45000"/>
          <a:p>
            <a:pPr>
              <a:lnSpc>
                <a:spcPct val="90000"/>
              </a:lnSpc>
              <a:spcBef>
                <a:spcPts val="901"/>
              </a:spcBef>
              <a:spcAft>
                <a:spcPts val="150"/>
              </a:spcAft>
            </a:pPr>
            <a:r>
              <a:rPr b="0" lang="en-US" sz="1500" spc="-1" strike="noStrike">
                <a:solidFill>
                  <a:srgbClr val="404040"/>
                </a:solidFill>
                <a:latin typeface="Calibri"/>
              </a:rPr>
              <a:t>  </a:t>
            </a: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p:txBody>
      </p:sp>
      <p:sp>
        <p:nvSpPr>
          <p:cNvPr id="162" name="TextShape 3"/>
          <p:cNvSpPr txBox="1"/>
          <p:nvPr/>
        </p:nvSpPr>
        <p:spPr>
          <a:xfrm>
            <a:off x="457200" y="1371600"/>
            <a:ext cx="8229240" cy="298296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We see that all the ML classifiers have average performances as the dataset is real world problem</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Tried GridSearchCV to increase the performance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Reducing the components (&lt;5) is giving higher performance but implies high bias in the data</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Using alternate bigger dataset is a better alternative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NN classifer is tuned with training but could be improved by  increasing the layers </a:t>
            </a:r>
            <a:endParaRPr b="0" lang="en-US" sz="32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3" name="Picture 1" descr=""/>
          <p:cNvPicPr/>
          <p:nvPr/>
        </p:nvPicPr>
        <p:blipFill>
          <a:blip r:embed="rId1"/>
          <a:stretch/>
        </p:blipFill>
        <p:spPr>
          <a:xfrm>
            <a:off x="2369880" y="1416600"/>
            <a:ext cx="4256640" cy="163980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822960" y="214920"/>
            <a:ext cx="7543080" cy="1087200"/>
          </a:xfrm>
          <a:prstGeom prst="rect">
            <a:avLst/>
          </a:prstGeom>
          <a:noFill/>
          <a:ln>
            <a:noFill/>
          </a:ln>
        </p:spPr>
        <p:style>
          <a:lnRef idx="0"/>
          <a:fillRef idx="0"/>
          <a:effectRef idx="0"/>
          <a:fontRef idx="minor"/>
        </p:style>
        <p:txBody>
          <a:bodyPr lIns="90000" rIns="90000" tIns="45000" bIns="45000" anchor="b"/>
          <a:p>
            <a:pPr>
              <a:lnSpc>
                <a:spcPct val="85000"/>
              </a:lnSpc>
            </a:pPr>
            <a:r>
              <a:rPr b="0" lang="en-US" sz="3600" spc="-32" strike="noStrike">
                <a:solidFill>
                  <a:srgbClr val="404040"/>
                </a:solidFill>
                <a:latin typeface="Calibri Light"/>
              </a:rPr>
              <a:t>Data: Background and Introduction</a:t>
            </a:r>
            <a:endParaRPr b="0" lang="en-US" sz="3600" spc="-1" strike="noStrike">
              <a:latin typeface="Arial"/>
            </a:endParaRPr>
          </a:p>
        </p:txBody>
      </p:sp>
      <p:sp>
        <p:nvSpPr>
          <p:cNvPr id="92" name="CustomShape 2"/>
          <p:cNvSpPr/>
          <p:nvPr/>
        </p:nvSpPr>
        <p:spPr>
          <a:xfrm>
            <a:off x="822960" y="1384200"/>
            <a:ext cx="7543080" cy="3016800"/>
          </a:xfrm>
          <a:prstGeom prst="rect">
            <a:avLst/>
          </a:prstGeom>
          <a:noFill/>
          <a:ln>
            <a:noFill/>
          </a:ln>
        </p:spPr>
        <p:style>
          <a:lnRef idx="0"/>
          <a:fillRef idx="0"/>
          <a:effectRef idx="0"/>
          <a:fontRef idx="minor"/>
        </p:style>
        <p:txBody>
          <a:bodyPr lIns="0" rIns="0" tIns="45000" bIns="45000">
            <a:normAutofit/>
          </a:bodyPr>
          <a:p>
            <a:pPr marL="68760" indent="-68040">
              <a:lnSpc>
                <a:spcPct val="90000"/>
              </a:lnSpc>
              <a:spcBef>
                <a:spcPts val="901"/>
              </a:spcBef>
              <a:spcAft>
                <a:spcPts val="150"/>
              </a:spcAft>
              <a:buClr>
                <a:srgbClr val="e48312"/>
              </a:buClr>
              <a:buFont typeface="Calibri"/>
              <a:buChar char=" "/>
            </a:pPr>
            <a:r>
              <a:rPr b="0" lang="en-US" sz="1500" spc="-1" strike="noStrike">
                <a:solidFill>
                  <a:srgbClr val="404040"/>
                </a:solidFill>
                <a:latin typeface="Calibri"/>
              </a:rPr>
              <a:t>Lending Club (LC) is the world’s largest online marketplace connecting borrowers and investors. </a:t>
            </a:r>
            <a:endParaRPr b="0" lang="en-US" sz="1500" spc="-1" strike="noStrike">
              <a:latin typeface="Arial"/>
            </a:endParaRPr>
          </a:p>
          <a:p>
            <a:pPr marL="68760" indent="-68040">
              <a:lnSpc>
                <a:spcPct val="90000"/>
              </a:lnSpc>
              <a:spcBef>
                <a:spcPts val="901"/>
              </a:spcBef>
              <a:spcAft>
                <a:spcPts val="150"/>
              </a:spcAft>
              <a:buClr>
                <a:srgbClr val="e48312"/>
              </a:buClr>
              <a:buFont typeface="Calibri"/>
              <a:buChar char=" "/>
            </a:pPr>
            <a:r>
              <a:rPr b="0" lang="en-US" sz="1500" spc="-1" strike="noStrike">
                <a:solidFill>
                  <a:srgbClr val="000000"/>
                </a:solidFill>
                <a:latin typeface="Calibri"/>
              </a:rPr>
              <a:t>Borrowers generally apply through an online platform where they are assigned an internal score. </a:t>
            </a:r>
            <a:endParaRPr b="0" lang="en-US" sz="1500" spc="-1" strike="noStrike">
              <a:latin typeface="Arial"/>
            </a:endParaRPr>
          </a:p>
          <a:p>
            <a:pPr marL="68760" indent="-68040">
              <a:lnSpc>
                <a:spcPct val="90000"/>
              </a:lnSpc>
              <a:spcBef>
                <a:spcPts val="901"/>
              </a:spcBef>
              <a:spcAft>
                <a:spcPts val="150"/>
              </a:spcAft>
              <a:buClr>
                <a:srgbClr val="e48312"/>
              </a:buClr>
              <a:buFont typeface="Calibri"/>
              <a:buChar char=" "/>
            </a:pPr>
            <a:r>
              <a:rPr b="0" lang="en-US" sz="1500" spc="-1" strike="noStrike">
                <a:solidFill>
                  <a:srgbClr val="000000"/>
                </a:solidFill>
                <a:latin typeface="Calibri"/>
              </a:rPr>
              <a:t>Lenders decide </a:t>
            </a:r>
            <a:endParaRPr b="0" lang="en-US" sz="1500" spc="-1" strike="noStrike">
              <a:latin typeface="Arial"/>
            </a:endParaRPr>
          </a:p>
          <a:p>
            <a:pPr lvl="1" marL="288000" indent="-136440">
              <a:lnSpc>
                <a:spcPct val="90000"/>
              </a:lnSpc>
              <a:spcBef>
                <a:spcPts val="150"/>
              </a:spcBef>
              <a:spcAft>
                <a:spcPts val="300"/>
              </a:spcAft>
              <a:buClr>
                <a:srgbClr val="e48312"/>
              </a:buClr>
              <a:buFont typeface="Wingdings" charset="2"/>
              <a:buChar char=""/>
            </a:pPr>
            <a:r>
              <a:rPr b="0" lang="en-US" sz="1350" spc="-1" strike="noStrike">
                <a:solidFill>
                  <a:srgbClr val="000000"/>
                </a:solidFill>
                <a:latin typeface="Calibri"/>
              </a:rPr>
              <a:t>whether to lend </a:t>
            </a:r>
            <a:endParaRPr b="0" lang="en-US" sz="1350" spc="-1" strike="noStrike">
              <a:latin typeface="Arial"/>
            </a:endParaRPr>
          </a:p>
          <a:p>
            <a:pPr lvl="1" marL="288000" indent="-136440">
              <a:lnSpc>
                <a:spcPct val="90000"/>
              </a:lnSpc>
              <a:spcBef>
                <a:spcPts val="150"/>
              </a:spcBef>
              <a:spcAft>
                <a:spcPts val="300"/>
              </a:spcAft>
              <a:buClr>
                <a:srgbClr val="e48312"/>
              </a:buClr>
              <a:buFont typeface="Wingdings" charset="2"/>
              <a:buChar char=""/>
            </a:pPr>
            <a:r>
              <a:rPr b="0" lang="en-US" sz="1350" spc="-1" strike="noStrike">
                <a:solidFill>
                  <a:srgbClr val="000000"/>
                </a:solidFill>
                <a:latin typeface="Calibri"/>
              </a:rPr>
              <a:t>the terms of loan such as interest rate, monthly instalment, tenure etc. </a:t>
            </a:r>
            <a:endParaRPr b="0" lang="en-US" sz="1350" spc="-1" strike="noStrike">
              <a:latin typeface="Arial"/>
            </a:endParaRPr>
          </a:p>
          <a:p>
            <a:pPr lvl="1" marL="288000" indent="-136440">
              <a:lnSpc>
                <a:spcPct val="90000"/>
              </a:lnSpc>
              <a:spcBef>
                <a:spcPts val="150"/>
              </a:spcBef>
              <a:spcAft>
                <a:spcPts val="300"/>
              </a:spcAft>
              <a:buClr>
                <a:srgbClr val="e48312"/>
              </a:buClr>
              <a:buFont typeface="Wingdings" charset="2"/>
              <a:buChar char=""/>
            </a:pPr>
            <a:r>
              <a:rPr b="0" lang="en-US" sz="1350" spc="-1" strike="noStrike">
                <a:solidFill>
                  <a:srgbClr val="000000"/>
                </a:solidFill>
                <a:latin typeface="Calibri"/>
              </a:rPr>
              <a:t>Type of loan; Some popular products are credit card loans, debt consolidation loans, house loans, car loans etc.</a:t>
            </a:r>
            <a:endParaRPr b="0" lang="en-US" sz="1350" spc="-1" strike="noStrike">
              <a:latin typeface="Arial"/>
            </a:endParaRPr>
          </a:p>
          <a:p>
            <a:pPr marL="68760" indent="-68040">
              <a:lnSpc>
                <a:spcPct val="90000"/>
              </a:lnSpc>
              <a:spcBef>
                <a:spcPts val="901"/>
              </a:spcBef>
              <a:spcAft>
                <a:spcPts val="150"/>
              </a:spcAft>
              <a:buClr>
                <a:srgbClr val="e48312"/>
              </a:buClr>
              <a:buFont typeface="Calibri"/>
              <a:buChar char=" "/>
            </a:pPr>
            <a:r>
              <a:rPr b="0" lang="en-US" sz="1350" spc="-1" strike="noStrike">
                <a:solidFill>
                  <a:srgbClr val="000000"/>
                </a:solidFill>
                <a:latin typeface="Calibri"/>
              </a:rPr>
              <a:t>The original dataset is available for download on the Lending Club website. So far the data is available till 2020 Q1 and can be dated back to 2007. </a:t>
            </a:r>
            <a:endParaRPr b="0" lang="en-US" sz="1350" spc="-1" strike="noStrike">
              <a:latin typeface="Arial"/>
            </a:endParaRPr>
          </a:p>
          <a:p>
            <a:pPr marL="68760" indent="-68040">
              <a:lnSpc>
                <a:spcPct val="90000"/>
              </a:lnSpc>
              <a:spcBef>
                <a:spcPts val="901"/>
              </a:spcBef>
              <a:spcAft>
                <a:spcPts val="150"/>
              </a:spcAft>
              <a:buClr>
                <a:srgbClr val="e48312"/>
              </a:buClr>
              <a:buFont typeface="Calibri"/>
              <a:buChar char=" "/>
            </a:pPr>
            <a:r>
              <a:rPr b="0" lang="en-US" sz="1400" spc="-1" strike="noStrike">
                <a:solidFill>
                  <a:srgbClr val="404040"/>
                </a:solidFill>
                <a:latin typeface="Calibri"/>
              </a:rPr>
              <a:t>For our analysis, we consider data for the years 2007-2011.</a:t>
            </a:r>
            <a:endParaRPr b="0" lang="en-US" sz="1400" spc="-1" strike="noStrike">
              <a:latin typeface="Arial"/>
            </a:endParaRPr>
          </a:p>
          <a:p>
            <a:pPr marL="68760" indent="-68040">
              <a:lnSpc>
                <a:spcPct val="90000"/>
              </a:lnSpc>
              <a:spcBef>
                <a:spcPts val="901"/>
              </a:spcBef>
              <a:spcAft>
                <a:spcPts val="150"/>
              </a:spcAft>
              <a:buClr>
                <a:srgbClr val="e48312"/>
              </a:buClr>
              <a:buFont typeface="Calibri"/>
              <a:buChar char=" "/>
            </a:pPr>
            <a:r>
              <a:rPr b="0" lang="en-US" sz="1400" spc="-1" strike="noStrike">
                <a:solidFill>
                  <a:srgbClr val="404040"/>
                </a:solidFill>
                <a:latin typeface="Calibri"/>
              </a:rPr>
              <a:t>The dataset contains information on almost all the loans issued by LC, except a few that LC was not authorized to release publicly.</a:t>
            </a:r>
            <a:endParaRPr b="0" lang="en-US" sz="1400" spc="-1" strike="noStrike">
              <a:latin typeface="Arial"/>
            </a:endParaRPr>
          </a:p>
          <a:p>
            <a:pPr>
              <a:lnSpc>
                <a:spcPct val="90000"/>
              </a:lnSpc>
              <a:spcBef>
                <a:spcPts val="901"/>
              </a:spcBef>
              <a:spcAft>
                <a:spcPts val="150"/>
              </a:spcAft>
            </a:pPr>
            <a:endParaRPr b="0" lang="en-US" sz="1400" spc="-1" strike="noStrike">
              <a:latin typeface="Arial"/>
            </a:endParaRPr>
          </a:p>
          <a:p>
            <a:pPr>
              <a:lnSpc>
                <a:spcPct val="90000"/>
              </a:lnSpc>
              <a:spcBef>
                <a:spcPts val="901"/>
              </a:spcBef>
              <a:spcAft>
                <a:spcPts val="150"/>
              </a:spcAft>
            </a:pPr>
            <a:endParaRPr b="0" lang="en-US" sz="1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822960" y="214920"/>
            <a:ext cx="7543080" cy="1087200"/>
          </a:xfrm>
          <a:prstGeom prst="rect">
            <a:avLst/>
          </a:prstGeom>
          <a:noFill/>
          <a:ln>
            <a:noFill/>
          </a:ln>
        </p:spPr>
        <p:style>
          <a:lnRef idx="0"/>
          <a:fillRef idx="0"/>
          <a:effectRef idx="0"/>
          <a:fontRef idx="minor"/>
        </p:style>
        <p:txBody>
          <a:bodyPr lIns="90000" rIns="90000" tIns="45000" bIns="45000" anchor="b"/>
          <a:p>
            <a:pPr>
              <a:lnSpc>
                <a:spcPct val="85000"/>
              </a:lnSpc>
            </a:pPr>
            <a:r>
              <a:rPr b="0" lang="en-US" sz="3600" spc="-32" strike="noStrike">
                <a:solidFill>
                  <a:srgbClr val="404040"/>
                </a:solidFill>
                <a:latin typeface="Calibri Light"/>
              </a:rPr>
              <a:t>Data: Background and Introduction</a:t>
            </a:r>
            <a:endParaRPr b="0" lang="en-US" sz="3600" spc="-1" strike="noStrike">
              <a:latin typeface="Arial"/>
            </a:endParaRPr>
          </a:p>
        </p:txBody>
      </p:sp>
      <p:sp>
        <p:nvSpPr>
          <p:cNvPr id="94" name="CustomShape 2"/>
          <p:cNvSpPr/>
          <p:nvPr/>
        </p:nvSpPr>
        <p:spPr>
          <a:xfrm>
            <a:off x="822960" y="1384200"/>
            <a:ext cx="7543080" cy="3016800"/>
          </a:xfrm>
          <a:prstGeom prst="rect">
            <a:avLst/>
          </a:prstGeom>
          <a:noFill/>
          <a:ln>
            <a:noFill/>
          </a:ln>
        </p:spPr>
        <p:style>
          <a:lnRef idx="0"/>
          <a:fillRef idx="0"/>
          <a:effectRef idx="0"/>
          <a:fontRef idx="minor"/>
        </p:style>
        <p:txBody>
          <a:bodyPr lIns="0" rIns="0" tIns="45000" bIns="45000">
            <a:normAutofit/>
          </a:bodyPr>
          <a:p>
            <a:pPr marL="68760" indent="-68040">
              <a:lnSpc>
                <a:spcPct val="90000"/>
              </a:lnSpc>
              <a:spcBef>
                <a:spcPts val="901"/>
              </a:spcBef>
              <a:spcAft>
                <a:spcPts val="150"/>
              </a:spcAft>
              <a:buClr>
                <a:srgbClr val="e48312"/>
              </a:buClr>
              <a:buFont typeface="Calibri"/>
              <a:buChar char=" "/>
            </a:pPr>
            <a:r>
              <a:rPr b="0" lang="en-US" sz="1500" spc="-1" strike="noStrike">
                <a:solidFill>
                  <a:srgbClr val="404040"/>
                </a:solidFill>
                <a:latin typeface="Calibri"/>
              </a:rPr>
              <a:t>The dataset includes the following information for each loan:</a:t>
            </a:r>
            <a:endParaRPr b="0" lang="en-US" sz="1500" spc="-1" strike="noStrike">
              <a:latin typeface="Arial"/>
            </a:endParaRPr>
          </a:p>
          <a:p>
            <a:pPr lvl="1" marL="288000" indent="-136440">
              <a:lnSpc>
                <a:spcPct val="90000"/>
              </a:lnSpc>
              <a:spcBef>
                <a:spcPts val="150"/>
              </a:spcBef>
              <a:spcAft>
                <a:spcPts val="300"/>
              </a:spcAft>
              <a:buClr>
                <a:srgbClr val="e48312"/>
              </a:buClr>
              <a:buFont typeface="Wingdings" charset="2"/>
              <a:buChar char=""/>
            </a:pPr>
            <a:r>
              <a:rPr b="0" lang="en-US" sz="1350" spc="-1" strike="noStrike">
                <a:solidFill>
                  <a:srgbClr val="404040"/>
                </a:solidFill>
                <a:latin typeface="Calibri"/>
              </a:rPr>
              <a:t>Customer demographics</a:t>
            </a:r>
            <a:endParaRPr b="0" lang="en-US" sz="1350" spc="-1" strike="noStrike">
              <a:latin typeface="Arial"/>
            </a:endParaRPr>
          </a:p>
          <a:p>
            <a:pPr lvl="1" marL="288000" indent="-136440">
              <a:lnSpc>
                <a:spcPct val="90000"/>
              </a:lnSpc>
              <a:spcBef>
                <a:spcPts val="150"/>
              </a:spcBef>
              <a:spcAft>
                <a:spcPts val="300"/>
              </a:spcAft>
              <a:buClr>
                <a:srgbClr val="e48312"/>
              </a:buClr>
              <a:buFont typeface="Wingdings" charset="2"/>
              <a:buChar char=""/>
            </a:pPr>
            <a:r>
              <a:rPr b="0" lang="en-US" sz="1350" spc="-1" strike="noStrike">
                <a:solidFill>
                  <a:srgbClr val="404040"/>
                </a:solidFill>
                <a:latin typeface="Calibri"/>
              </a:rPr>
              <a:t>All the details of the loans at the time of their issuance</a:t>
            </a:r>
            <a:endParaRPr b="0" lang="en-US" sz="1350" spc="-1" strike="noStrike">
              <a:latin typeface="Arial"/>
            </a:endParaRPr>
          </a:p>
          <a:p>
            <a:pPr lvl="1" marL="288000" indent="-136440">
              <a:lnSpc>
                <a:spcPct val="90000"/>
              </a:lnSpc>
              <a:spcBef>
                <a:spcPts val="150"/>
              </a:spcBef>
              <a:spcAft>
                <a:spcPts val="300"/>
              </a:spcAft>
              <a:buClr>
                <a:srgbClr val="e48312"/>
              </a:buClr>
              <a:buFont typeface="Wingdings" charset="2"/>
              <a:buChar char=""/>
            </a:pPr>
            <a:r>
              <a:rPr b="0" lang="en-US" sz="1350" spc="-1" strike="noStrike">
                <a:solidFill>
                  <a:srgbClr val="404040"/>
                </a:solidFill>
                <a:latin typeface="Calibri"/>
              </a:rPr>
              <a:t>The latest status of loan such as how much principal has been paid so far, how much interest, if the loan was fully paid or defaulted, or if the borrower is late on payments etc. </a:t>
            </a:r>
            <a:endParaRPr b="0" lang="en-US" sz="1350" spc="-1" strike="noStrike">
              <a:latin typeface="Arial"/>
            </a:endParaRPr>
          </a:p>
          <a:p>
            <a:pPr lvl="1" marL="288000" indent="-136440">
              <a:lnSpc>
                <a:spcPct val="90000"/>
              </a:lnSpc>
              <a:spcBef>
                <a:spcPts val="150"/>
              </a:spcBef>
              <a:spcAft>
                <a:spcPts val="300"/>
              </a:spcAft>
              <a:buClr>
                <a:srgbClr val="e48312"/>
              </a:buClr>
              <a:buFont typeface="Wingdings" charset="2"/>
              <a:buChar char=""/>
            </a:pPr>
            <a:r>
              <a:rPr b="0" lang="en-US" sz="1350" spc="-1" strike="noStrike">
                <a:solidFill>
                  <a:srgbClr val="404040"/>
                </a:solidFill>
                <a:latin typeface="Calibri"/>
              </a:rPr>
              <a:t>Customer - Loan behavior (if the loan is granted or not).  </a:t>
            </a:r>
            <a:endParaRPr b="0" lang="en-US" sz="1350" spc="-1" strike="noStrike">
              <a:latin typeface="Arial"/>
            </a:endParaRPr>
          </a:p>
        </p:txBody>
      </p:sp>
      <p:pic>
        <p:nvPicPr>
          <p:cNvPr id="95" name="Google Shape;69;p3" descr=""/>
          <p:cNvPicPr/>
          <p:nvPr/>
        </p:nvPicPr>
        <p:blipFill>
          <a:blip r:embed="rId1"/>
          <a:stretch/>
        </p:blipFill>
        <p:spPr>
          <a:xfrm>
            <a:off x="954720" y="2826720"/>
            <a:ext cx="6309000" cy="145800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822960" y="214920"/>
            <a:ext cx="7543080" cy="1087200"/>
          </a:xfrm>
          <a:prstGeom prst="rect">
            <a:avLst/>
          </a:prstGeom>
          <a:noFill/>
          <a:ln>
            <a:noFill/>
          </a:ln>
        </p:spPr>
        <p:style>
          <a:lnRef idx="0"/>
          <a:fillRef idx="0"/>
          <a:effectRef idx="0"/>
          <a:fontRef idx="minor"/>
        </p:style>
        <p:txBody>
          <a:bodyPr lIns="90000" rIns="90000" tIns="45000" bIns="45000" anchor="b"/>
          <a:p>
            <a:pPr>
              <a:lnSpc>
                <a:spcPct val="85000"/>
              </a:lnSpc>
            </a:pPr>
            <a:r>
              <a:rPr b="0" lang="en-US" sz="3600" spc="-32" strike="noStrike">
                <a:solidFill>
                  <a:srgbClr val="404040"/>
                </a:solidFill>
                <a:latin typeface="Calibri Light"/>
              </a:rPr>
              <a:t>Problem Statement</a:t>
            </a:r>
            <a:endParaRPr b="0" lang="en-US" sz="3600" spc="-1" strike="noStrike">
              <a:latin typeface="Arial"/>
            </a:endParaRPr>
          </a:p>
        </p:txBody>
      </p:sp>
      <p:sp>
        <p:nvSpPr>
          <p:cNvPr id="97" name="CustomShape 2"/>
          <p:cNvSpPr/>
          <p:nvPr/>
        </p:nvSpPr>
        <p:spPr>
          <a:xfrm>
            <a:off x="822960" y="1384200"/>
            <a:ext cx="7543080" cy="3016800"/>
          </a:xfrm>
          <a:prstGeom prst="rect">
            <a:avLst/>
          </a:prstGeom>
          <a:noFill/>
          <a:ln>
            <a:noFill/>
          </a:ln>
        </p:spPr>
        <p:style>
          <a:lnRef idx="0"/>
          <a:fillRef idx="0"/>
          <a:effectRef idx="0"/>
          <a:fontRef idx="minor"/>
        </p:style>
        <p:txBody>
          <a:bodyPr lIns="0" rIns="0" tIns="45000" bIns="45000"/>
          <a:p>
            <a:pPr>
              <a:lnSpc>
                <a:spcPct val="90000"/>
              </a:lnSpc>
              <a:spcBef>
                <a:spcPts val="901"/>
              </a:spcBef>
              <a:spcAft>
                <a:spcPts val="150"/>
              </a:spcAft>
            </a:pPr>
            <a:r>
              <a:rPr b="0" lang="en-US" sz="1500" spc="-1" strike="noStrike">
                <a:solidFill>
                  <a:srgbClr val="404040"/>
                </a:solidFill>
                <a:latin typeface="Calibri"/>
              </a:rPr>
              <a:t>The aim of this project is to </a:t>
            </a:r>
            <a:endParaRPr b="0" lang="en-US" sz="1500" spc="-1" strike="noStrike">
              <a:latin typeface="Arial"/>
            </a:endParaRPr>
          </a:p>
          <a:p>
            <a:pPr marL="68760" indent="-68040">
              <a:lnSpc>
                <a:spcPct val="90000"/>
              </a:lnSpc>
              <a:spcBef>
                <a:spcPts val="901"/>
              </a:spcBef>
              <a:spcAft>
                <a:spcPts val="150"/>
              </a:spcAft>
              <a:buClr>
                <a:srgbClr val="e48312"/>
              </a:buClr>
              <a:buFont typeface="Wingdings" charset="2"/>
              <a:buChar char=""/>
            </a:pPr>
            <a:r>
              <a:rPr b="0" lang="en-US" sz="1500" spc="-1" strike="noStrike">
                <a:solidFill>
                  <a:srgbClr val="404040"/>
                </a:solidFill>
                <a:latin typeface="Calibri"/>
              </a:rPr>
              <a:t>   </a:t>
            </a:r>
            <a:r>
              <a:rPr b="0" lang="en-US" sz="1500" spc="-1" strike="noStrike">
                <a:solidFill>
                  <a:srgbClr val="404040"/>
                </a:solidFill>
                <a:latin typeface="Calibri"/>
              </a:rPr>
              <a:t>Perform exploratory analysis on Lending club loan dataset.</a:t>
            </a:r>
            <a:endParaRPr b="0" lang="en-US" sz="1500" spc="-1" strike="noStrike">
              <a:latin typeface="Arial"/>
            </a:endParaRPr>
          </a:p>
          <a:p>
            <a:pPr marL="68760" indent="-68040">
              <a:lnSpc>
                <a:spcPct val="90000"/>
              </a:lnSpc>
              <a:spcBef>
                <a:spcPts val="901"/>
              </a:spcBef>
              <a:spcAft>
                <a:spcPts val="150"/>
              </a:spcAft>
              <a:buClr>
                <a:srgbClr val="e48312"/>
              </a:buClr>
              <a:buFont typeface="Wingdings" charset="2"/>
              <a:buChar char=""/>
            </a:pPr>
            <a:r>
              <a:rPr b="0" lang="en-US" sz="1500" spc="-1" strike="noStrike">
                <a:solidFill>
                  <a:srgbClr val="404040"/>
                </a:solidFill>
                <a:latin typeface="Calibri"/>
              </a:rPr>
              <a:t>   </a:t>
            </a:r>
            <a:r>
              <a:rPr b="0" lang="en-US" sz="1500" spc="-1" strike="noStrike">
                <a:solidFill>
                  <a:srgbClr val="404040"/>
                </a:solidFill>
                <a:latin typeface="Calibri"/>
              </a:rPr>
              <a:t>Apply various machine learning techniques to predict the grade of the loan.</a:t>
            </a:r>
            <a:endParaRPr b="0" lang="en-US" sz="1500" spc="-1" strike="noStrike">
              <a:latin typeface="Arial"/>
            </a:endParaRPr>
          </a:p>
          <a:p>
            <a:pPr marL="68760" indent="-68040">
              <a:lnSpc>
                <a:spcPct val="90000"/>
              </a:lnSpc>
              <a:spcBef>
                <a:spcPts val="901"/>
              </a:spcBef>
              <a:spcAft>
                <a:spcPts val="150"/>
              </a:spcAft>
              <a:buClr>
                <a:srgbClr val="e48312"/>
              </a:buClr>
              <a:buFont typeface="Wingdings" charset="2"/>
              <a:buChar char=""/>
            </a:pPr>
            <a:r>
              <a:rPr b="0" lang="en-US" sz="1500" spc="-1" strike="noStrike">
                <a:solidFill>
                  <a:srgbClr val="404040"/>
                </a:solidFill>
                <a:latin typeface="Calibri"/>
              </a:rPr>
              <a:t>   </a:t>
            </a:r>
            <a:r>
              <a:rPr b="0" lang="en-US" sz="1500" spc="-1" strike="noStrike">
                <a:solidFill>
                  <a:srgbClr val="404040"/>
                </a:solidFill>
                <a:latin typeface="Calibri"/>
              </a:rPr>
              <a:t>Compare efficiency and accuracy of various machine learning methods.</a:t>
            </a:r>
            <a:endParaRPr b="0" lang="en-US" sz="15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822960" y="214920"/>
            <a:ext cx="7543080" cy="1087200"/>
          </a:xfrm>
          <a:prstGeom prst="rect">
            <a:avLst/>
          </a:prstGeom>
          <a:noFill/>
          <a:ln>
            <a:noFill/>
          </a:ln>
        </p:spPr>
        <p:style>
          <a:lnRef idx="0"/>
          <a:fillRef idx="0"/>
          <a:effectRef idx="0"/>
          <a:fontRef idx="minor"/>
        </p:style>
        <p:txBody>
          <a:bodyPr lIns="90000" rIns="90000" tIns="45000" bIns="45000" anchor="b"/>
          <a:p>
            <a:pPr>
              <a:lnSpc>
                <a:spcPct val="85000"/>
              </a:lnSpc>
            </a:pPr>
            <a:r>
              <a:rPr b="0" lang="en-US" sz="3600" spc="-32" strike="noStrike">
                <a:solidFill>
                  <a:srgbClr val="404040"/>
                </a:solidFill>
                <a:latin typeface="Calibri Light"/>
              </a:rPr>
              <a:t>Data: Pre-processing and Exploratory Analysis</a:t>
            </a:r>
            <a:endParaRPr b="0" lang="en-US" sz="3600" spc="-1" strike="noStrike">
              <a:latin typeface="Arial"/>
            </a:endParaRPr>
          </a:p>
        </p:txBody>
      </p:sp>
      <p:sp>
        <p:nvSpPr>
          <p:cNvPr id="99" name="CustomShape 2"/>
          <p:cNvSpPr/>
          <p:nvPr/>
        </p:nvSpPr>
        <p:spPr>
          <a:xfrm>
            <a:off x="822960" y="1384200"/>
            <a:ext cx="7543080" cy="3016800"/>
          </a:xfrm>
          <a:prstGeom prst="rect">
            <a:avLst/>
          </a:prstGeom>
          <a:noFill/>
          <a:ln>
            <a:noFill/>
          </a:ln>
        </p:spPr>
        <p:style>
          <a:lnRef idx="0"/>
          <a:fillRef idx="0"/>
          <a:effectRef idx="0"/>
          <a:fontRef idx="minor"/>
        </p:style>
        <p:txBody>
          <a:bodyPr lIns="0" rIns="0" tIns="45000" bIns="45000">
            <a:normAutofit/>
          </a:bodyPr>
          <a:p>
            <a:pPr marL="150840">
              <a:lnSpc>
                <a:spcPct val="90000"/>
              </a:lnSpc>
              <a:spcBef>
                <a:spcPts val="150"/>
              </a:spcBef>
              <a:spcAft>
                <a:spcPts val="300"/>
              </a:spcAft>
            </a:pPr>
            <a:r>
              <a:rPr b="0" lang="en-US" sz="1350" spc="-1" strike="noStrike">
                <a:solidFill>
                  <a:srgbClr val="404040"/>
                </a:solidFill>
                <a:latin typeface="Calibri"/>
              </a:rPr>
              <a:t>There are 147 data attributes and a total of 42535 records in the dataset.</a:t>
            </a:r>
            <a:endParaRPr b="0" lang="en-US" sz="1350" spc="-1" strike="noStrike">
              <a:latin typeface="Arial"/>
            </a:endParaRPr>
          </a:p>
          <a:p>
            <a:pPr marL="150840">
              <a:lnSpc>
                <a:spcPct val="90000"/>
              </a:lnSpc>
              <a:spcBef>
                <a:spcPts val="150"/>
              </a:spcBef>
              <a:spcAft>
                <a:spcPts val="300"/>
              </a:spcAft>
            </a:pPr>
            <a:endParaRPr b="0" lang="en-US" sz="1350" spc="-1" strike="noStrike">
              <a:latin typeface="Arial"/>
            </a:endParaRPr>
          </a:p>
          <a:p>
            <a:pPr marL="150840">
              <a:lnSpc>
                <a:spcPct val="90000"/>
              </a:lnSpc>
              <a:spcBef>
                <a:spcPts val="901"/>
              </a:spcBef>
              <a:spcAft>
                <a:spcPts val="150"/>
              </a:spcAft>
            </a:pPr>
            <a:endParaRPr b="0" lang="en-US" sz="1350" spc="-1" strike="noStrike">
              <a:latin typeface="Arial"/>
            </a:endParaRPr>
          </a:p>
          <a:p>
            <a:pPr marL="150840">
              <a:lnSpc>
                <a:spcPct val="90000"/>
              </a:lnSpc>
              <a:spcBef>
                <a:spcPts val="901"/>
              </a:spcBef>
              <a:spcAft>
                <a:spcPts val="150"/>
              </a:spcAft>
            </a:pPr>
            <a:r>
              <a:rPr b="0" lang="en-US" sz="1500" spc="-1" strike="noStrike">
                <a:solidFill>
                  <a:srgbClr val="404040"/>
                </a:solidFill>
                <a:latin typeface="Calibri"/>
              </a:rPr>
              <a:t>  </a:t>
            </a:r>
            <a:endParaRPr b="0" lang="en-US" sz="1500" spc="-1" strike="noStrike">
              <a:latin typeface="Arial"/>
            </a:endParaRPr>
          </a:p>
          <a:p>
            <a:pPr marL="150840">
              <a:lnSpc>
                <a:spcPct val="90000"/>
              </a:lnSpc>
              <a:spcBef>
                <a:spcPts val="901"/>
              </a:spcBef>
              <a:spcAft>
                <a:spcPts val="150"/>
              </a:spcAft>
            </a:pPr>
            <a:r>
              <a:rPr b="0" lang="en-US" sz="1350" spc="-1" strike="noStrike">
                <a:solidFill>
                  <a:srgbClr val="404040"/>
                </a:solidFill>
                <a:latin typeface="Calibri"/>
              </a:rPr>
              <a:t>    </a:t>
            </a:r>
            <a:r>
              <a:rPr b="0" lang="en-US" sz="1350" spc="-1" strike="noStrike">
                <a:solidFill>
                  <a:srgbClr val="404040"/>
                </a:solidFill>
                <a:latin typeface="Calibri"/>
              </a:rPr>
              <a:t>There are several columns with null values.</a:t>
            </a:r>
            <a:endParaRPr b="0" lang="en-US" sz="1350" spc="-1" strike="noStrike">
              <a:latin typeface="Arial"/>
            </a:endParaRPr>
          </a:p>
          <a:p>
            <a:pPr marL="150840">
              <a:lnSpc>
                <a:spcPct val="90000"/>
              </a:lnSpc>
              <a:spcBef>
                <a:spcPts val="901"/>
              </a:spcBef>
              <a:spcAft>
                <a:spcPts val="150"/>
              </a:spcAft>
            </a:pPr>
            <a:endParaRPr b="0" lang="en-US" sz="1350" spc="-1" strike="noStrike">
              <a:latin typeface="Arial"/>
            </a:endParaRPr>
          </a:p>
        </p:txBody>
      </p:sp>
      <p:pic>
        <p:nvPicPr>
          <p:cNvPr id="100" name="Picture 4" descr=""/>
          <p:cNvPicPr/>
          <p:nvPr/>
        </p:nvPicPr>
        <p:blipFill>
          <a:blip r:embed="rId1"/>
          <a:stretch/>
        </p:blipFill>
        <p:spPr>
          <a:xfrm>
            <a:off x="1453680" y="1752840"/>
            <a:ext cx="3237480" cy="955800"/>
          </a:xfrm>
          <a:prstGeom prst="rect">
            <a:avLst/>
          </a:prstGeom>
          <a:ln>
            <a:noFill/>
          </a:ln>
        </p:spPr>
      </p:pic>
      <p:pic>
        <p:nvPicPr>
          <p:cNvPr id="101" name="Picture 5" descr=""/>
          <p:cNvPicPr/>
          <p:nvPr/>
        </p:nvPicPr>
        <p:blipFill>
          <a:blip r:embed="rId2"/>
          <a:stretch/>
        </p:blipFill>
        <p:spPr>
          <a:xfrm>
            <a:off x="1350000" y="3036960"/>
            <a:ext cx="3394080" cy="154152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822960" y="214920"/>
            <a:ext cx="7543080" cy="1087200"/>
          </a:xfrm>
          <a:prstGeom prst="rect">
            <a:avLst/>
          </a:prstGeom>
          <a:noFill/>
          <a:ln>
            <a:noFill/>
          </a:ln>
        </p:spPr>
        <p:style>
          <a:lnRef idx="0"/>
          <a:fillRef idx="0"/>
          <a:effectRef idx="0"/>
          <a:fontRef idx="minor"/>
        </p:style>
        <p:txBody>
          <a:bodyPr lIns="90000" rIns="90000" tIns="45000" bIns="45000" anchor="b"/>
          <a:p>
            <a:pPr>
              <a:lnSpc>
                <a:spcPct val="85000"/>
              </a:lnSpc>
            </a:pPr>
            <a:br/>
            <a:br/>
            <a:r>
              <a:rPr b="0" lang="en-US" sz="3600" spc="-32" strike="noStrike">
                <a:solidFill>
                  <a:srgbClr val="404040"/>
                </a:solidFill>
                <a:latin typeface="Calibri Light"/>
              </a:rPr>
              <a:t>Data: Pre-processing and Exploratory Analysis </a:t>
            </a:r>
            <a:endParaRPr b="0" lang="en-US" sz="3600" spc="-1" strike="noStrike">
              <a:latin typeface="Arial"/>
            </a:endParaRPr>
          </a:p>
        </p:txBody>
      </p:sp>
      <p:sp>
        <p:nvSpPr>
          <p:cNvPr id="103" name="CustomShape 2"/>
          <p:cNvSpPr/>
          <p:nvPr/>
        </p:nvSpPr>
        <p:spPr>
          <a:xfrm>
            <a:off x="822960" y="1384200"/>
            <a:ext cx="7543080" cy="3016800"/>
          </a:xfrm>
          <a:prstGeom prst="rect">
            <a:avLst/>
          </a:prstGeom>
          <a:noFill/>
          <a:ln>
            <a:noFill/>
          </a:ln>
        </p:spPr>
        <p:style>
          <a:lnRef idx="0"/>
          <a:fillRef idx="0"/>
          <a:effectRef idx="0"/>
          <a:fontRef idx="minor"/>
        </p:style>
        <p:txBody>
          <a:bodyPr lIns="0" rIns="0" tIns="45000" bIns="45000">
            <a:normAutofit/>
          </a:bodyPr>
          <a:p>
            <a:pPr marL="68760" indent="-68040">
              <a:lnSpc>
                <a:spcPct val="90000"/>
              </a:lnSpc>
              <a:spcBef>
                <a:spcPts val="901"/>
              </a:spcBef>
              <a:spcAft>
                <a:spcPts val="150"/>
              </a:spcAft>
              <a:buClr>
                <a:srgbClr val="e48312"/>
              </a:buClr>
              <a:buFont typeface="Calibri"/>
              <a:buChar char=" "/>
            </a:pPr>
            <a:r>
              <a:rPr b="0" lang="en-US" sz="1500" spc="-1" strike="noStrike">
                <a:solidFill>
                  <a:srgbClr val="404040"/>
                </a:solidFill>
                <a:latin typeface="Calibri"/>
              </a:rPr>
              <a:t>Removing columns that have all values as null, we bring down the shape to (42535, 65).</a:t>
            </a: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marL="68760" indent="-68040">
              <a:lnSpc>
                <a:spcPct val="90000"/>
              </a:lnSpc>
              <a:spcBef>
                <a:spcPts val="901"/>
              </a:spcBef>
              <a:spcAft>
                <a:spcPts val="150"/>
              </a:spcAft>
              <a:buClr>
                <a:srgbClr val="e48312"/>
              </a:buClr>
              <a:buFont typeface="Calibri"/>
              <a:buChar char=" "/>
            </a:pPr>
            <a:r>
              <a:rPr b="0" lang="en-US" sz="1500" spc="-1" strike="noStrike">
                <a:solidFill>
                  <a:srgbClr val="404040"/>
                </a:solidFill>
                <a:latin typeface="Calibri"/>
              </a:rPr>
              <a:t> </a:t>
            </a:r>
            <a:r>
              <a:rPr b="0" lang="en-US" sz="1500" spc="-1" strike="noStrike">
                <a:solidFill>
                  <a:srgbClr val="404040"/>
                </a:solidFill>
                <a:latin typeface="Calibri"/>
              </a:rPr>
              <a:t>We further remove columns that have more than 60% values as null.</a:t>
            </a: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p:txBody>
      </p:sp>
      <p:pic>
        <p:nvPicPr>
          <p:cNvPr id="104" name="Picture 4" descr=""/>
          <p:cNvPicPr/>
          <p:nvPr/>
        </p:nvPicPr>
        <p:blipFill>
          <a:blip r:embed="rId1"/>
          <a:stretch/>
        </p:blipFill>
        <p:spPr>
          <a:xfrm>
            <a:off x="548640" y="1832040"/>
            <a:ext cx="4015800" cy="819720"/>
          </a:xfrm>
          <a:prstGeom prst="rect">
            <a:avLst/>
          </a:prstGeom>
          <a:ln>
            <a:noFill/>
          </a:ln>
        </p:spPr>
      </p:pic>
      <p:pic>
        <p:nvPicPr>
          <p:cNvPr id="105" name="Picture 5" descr=""/>
          <p:cNvPicPr/>
          <p:nvPr/>
        </p:nvPicPr>
        <p:blipFill>
          <a:blip r:embed="rId2"/>
          <a:stretch/>
        </p:blipFill>
        <p:spPr>
          <a:xfrm>
            <a:off x="921960" y="3291840"/>
            <a:ext cx="4015800" cy="776160"/>
          </a:xfrm>
          <a:prstGeom prst="rect">
            <a:avLst/>
          </a:prstGeom>
          <a:ln>
            <a:noFill/>
          </a:ln>
        </p:spPr>
      </p:pic>
      <p:sp>
        <p:nvSpPr>
          <p:cNvPr id="106" name="TextShape 3"/>
          <p:cNvSpPr txBox="1"/>
          <p:nvPr/>
        </p:nvSpPr>
        <p:spPr>
          <a:xfrm>
            <a:off x="457200" y="205200"/>
            <a:ext cx="8229240" cy="858600"/>
          </a:xfrm>
          <a:prstGeom prst="rect">
            <a:avLst/>
          </a:prstGeom>
          <a:noFill/>
          <a:ln>
            <a:noFill/>
          </a:ln>
        </p:spPr>
        <p:txBody>
          <a:bodyPr lIns="0" rIns="0" tIns="0" bIns="0" anchor="ctr"/>
          <a:p>
            <a:pPr algn="ctr"/>
            <a:endParaRPr b="0" lang="en-US" sz="4400" spc="-1" strike="noStrike">
              <a:latin typeface="Arial"/>
            </a:endParaRPr>
          </a:p>
        </p:txBody>
      </p:sp>
      <p:pic>
        <p:nvPicPr>
          <p:cNvPr id="107" name="" descr=""/>
          <p:cNvPicPr/>
          <p:nvPr/>
        </p:nvPicPr>
        <p:blipFill>
          <a:blip r:embed="rId3"/>
          <a:stretch/>
        </p:blipFill>
        <p:spPr>
          <a:xfrm>
            <a:off x="6211080" y="1825560"/>
            <a:ext cx="2734200" cy="264348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822960" y="214920"/>
            <a:ext cx="7543080" cy="1087200"/>
          </a:xfrm>
          <a:prstGeom prst="rect">
            <a:avLst/>
          </a:prstGeom>
          <a:noFill/>
          <a:ln>
            <a:noFill/>
          </a:ln>
        </p:spPr>
        <p:style>
          <a:lnRef idx="0"/>
          <a:fillRef idx="0"/>
          <a:effectRef idx="0"/>
          <a:fontRef idx="minor"/>
        </p:style>
        <p:txBody>
          <a:bodyPr lIns="90000" rIns="90000" tIns="45000" bIns="45000" anchor="b"/>
          <a:p>
            <a:pPr>
              <a:lnSpc>
                <a:spcPct val="85000"/>
              </a:lnSpc>
            </a:pPr>
            <a:br/>
            <a:br/>
            <a:r>
              <a:rPr b="0" lang="en-US" sz="3600" spc="-32" strike="noStrike">
                <a:solidFill>
                  <a:srgbClr val="404040"/>
                </a:solidFill>
                <a:latin typeface="Calibri Light"/>
              </a:rPr>
              <a:t>Data: Pre-processing and Exploratory Analysis </a:t>
            </a:r>
            <a:endParaRPr b="0" lang="en-US" sz="3600" spc="-1" strike="noStrike">
              <a:latin typeface="Arial"/>
            </a:endParaRPr>
          </a:p>
        </p:txBody>
      </p:sp>
      <p:sp>
        <p:nvSpPr>
          <p:cNvPr id="109" name="CustomShape 2"/>
          <p:cNvSpPr/>
          <p:nvPr/>
        </p:nvSpPr>
        <p:spPr>
          <a:xfrm>
            <a:off x="822960" y="1384200"/>
            <a:ext cx="7543080" cy="3016800"/>
          </a:xfrm>
          <a:prstGeom prst="rect">
            <a:avLst/>
          </a:prstGeom>
          <a:noFill/>
          <a:ln>
            <a:noFill/>
          </a:ln>
        </p:spPr>
        <p:style>
          <a:lnRef idx="0"/>
          <a:fillRef idx="0"/>
          <a:effectRef idx="0"/>
          <a:fontRef idx="minor"/>
        </p:style>
        <p:txBody>
          <a:bodyPr lIns="0" rIns="0" tIns="45000" bIns="45000">
            <a:normAutofit/>
          </a:bodyPr>
          <a:p>
            <a:pPr>
              <a:lnSpc>
                <a:spcPct val="90000"/>
              </a:lnSpc>
              <a:spcBef>
                <a:spcPts val="901"/>
              </a:spcBef>
              <a:spcAft>
                <a:spcPts val="150"/>
              </a:spcAft>
            </a:pPr>
            <a:r>
              <a:rPr b="0" lang="en-US" sz="6000" spc="-1" strike="noStrike">
                <a:solidFill>
                  <a:srgbClr val="404040"/>
                </a:solidFill>
                <a:latin typeface="Calibri"/>
              </a:rPr>
              <a:t>  </a:t>
            </a:r>
            <a:r>
              <a:rPr b="0" lang="en-US" sz="6000" spc="-1" strike="noStrike">
                <a:solidFill>
                  <a:srgbClr val="404040"/>
                </a:solidFill>
                <a:latin typeface="Calibri"/>
              </a:rPr>
              <a:t>Keeping only data with loan status as Fully Paid and Charged off. </a:t>
            </a:r>
            <a:endParaRPr b="0" lang="en-US" sz="6000" spc="-1" strike="noStrike">
              <a:latin typeface="Arial"/>
            </a:endParaRPr>
          </a:p>
          <a:p>
            <a:pPr>
              <a:lnSpc>
                <a:spcPct val="90000"/>
              </a:lnSpc>
              <a:spcBef>
                <a:spcPts val="901"/>
              </a:spcBef>
              <a:spcAft>
                <a:spcPts val="150"/>
              </a:spcAft>
            </a:pPr>
            <a:r>
              <a:rPr b="0" lang="en-US" sz="6000" spc="-1" strike="noStrike">
                <a:solidFill>
                  <a:srgbClr val="404040"/>
                </a:solidFill>
                <a:latin typeface="Calibri"/>
              </a:rPr>
              <a:t>  </a:t>
            </a:r>
            <a:r>
              <a:rPr b="0" lang="en-US" sz="6000" spc="-1" strike="noStrike">
                <a:solidFill>
                  <a:srgbClr val="404040"/>
                </a:solidFill>
                <a:latin typeface="Calibri"/>
              </a:rPr>
              <a:t>Also, </a:t>
            </a:r>
            <a:r>
              <a:rPr b="0" lang="en-US" sz="6000" spc="-1" strike="noStrike">
                <a:solidFill>
                  <a:srgbClr val="404040"/>
                </a:solidFill>
                <a:latin typeface="Calibri"/>
              </a:rPr>
              <a:t>encoding</a:t>
            </a:r>
            <a:r>
              <a:rPr b="0" lang="en-US" sz="6000" spc="-1" strike="noStrike">
                <a:solidFill>
                  <a:srgbClr val="404040"/>
                </a:solidFill>
                <a:latin typeface="Calibri"/>
              </a:rPr>
              <a:t> these categorical values.</a:t>
            </a:r>
            <a:endParaRPr b="0" lang="en-US" sz="6000" spc="-1" strike="noStrike">
              <a:latin typeface="Arial"/>
            </a:endParaRPr>
          </a:p>
          <a:p>
            <a:pPr>
              <a:lnSpc>
                <a:spcPct val="90000"/>
              </a:lnSpc>
              <a:spcBef>
                <a:spcPts val="901"/>
              </a:spcBef>
              <a:spcAft>
                <a:spcPts val="150"/>
              </a:spcAft>
            </a:pPr>
            <a:endParaRPr b="0" lang="en-US" sz="6000" spc="-1" strike="noStrike">
              <a:latin typeface="Arial"/>
            </a:endParaRPr>
          </a:p>
          <a:p>
            <a:pPr>
              <a:lnSpc>
                <a:spcPct val="90000"/>
              </a:lnSpc>
              <a:spcBef>
                <a:spcPts val="901"/>
              </a:spcBef>
              <a:spcAft>
                <a:spcPts val="150"/>
              </a:spcAft>
            </a:pPr>
            <a:endParaRPr b="0" lang="en-US" sz="6000" spc="-1" strike="noStrike">
              <a:latin typeface="Arial"/>
            </a:endParaRPr>
          </a:p>
          <a:p>
            <a:pPr>
              <a:lnSpc>
                <a:spcPct val="90000"/>
              </a:lnSpc>
              <a:spcBef>
                <a:spcPts val="901"/>
              </a:spcBef>
              <a:spcAft>
                <a:spcPts val="150"/>
              </a:spcAft>
            </a:pPr>
            <a:endParaRPr b="0" lang="en-US" sz="6000" spc="-1" strike="noStrike">
              <a:latin typeface="Arial"/>
            </a:endParaRPr>
          </a:p>
          <a:p>
            <a:pPr>
              <a:lnSpc>
                <a:spcPct val="90000"/>
              </a:lnSpc>
              <a:spcBef>
                <a:spcPts val="901"/>
              </a:spcBef>
              <a:spcAft>
                <a:spcPts val="150"/>
              </a:spcAft>
            </a:pPr>
            <a:r>
              <a:rPr b="0" lang="en-US" sz="1500" spc="-1" strike="noStrike">
                <a:solidFill>
                  <a:srgbClr val="404040"/>
                </a:solidFill>
                <a:latin typeface="Calibri"/>
              </a:rPr>
              <a:t> </a:t>
            </a: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a:p>
            <a:pPr marL="68760" indent="-68040">
              <a:lnSpc>
                <a:spcPct val="90000"/>
              </a:lnSpc>
              <a:spcBef>
                <a:spcPts val="901"/>
              </a:spcBef>
              <a:spcAft>
                <a:spcPts val="150"/>
              </a:spcAft>
              <a:buClr>
                <a:srgbClr val="e48312"/>
              </a:buClr>
              <a:buFont typeface="Calibri"/>
              <a:buChar char=" "/>
            </a:pPr>
            <a:r>
              <a:rPr b="0" lang="en-US" sz="1500" spc="-1" strike="noStrike">
                <a:solidFill>
                  <a:srgbClr val="404040"/>
                </a:solidFill>
                <a:latin typeface="Calibri"/>
              </a:rPr>
              <a:t> </a:t>
            </a:r>
            <a:endParaRPr b="0" lang="en-US" sz="1500" spc="-1" strike="noStrike">
              <a:latin typeface="Arial"/>
            </a:endParaRPr>
          </a:p>
          <a:p>
            <a:pPr>
              <a:lnSpc>
                <a:spcPct val="90000"/>
              </a:lnSpc>
              <a:spcBef>
                <a:spcPts val="901"/>
              </a:spcBef>
              <a:spcAft>
                <a:spcPts val="150"/>
              </a:spcAft>
            </a:pPr>
            <a:endParaRPr b="0" lang="en-US" sz="1500" spc="-1" strike="noStrike">
              <a:latin typeface="Arial"/>
            </a:endParaRPr>
          </a:p>
        </p:txBody>
      </p:sp>
      <p:pic>
        <p:nvPicPr>
          <p:cNvPr id="110" name="Picture 6" descr=""/>
          <p:cNvPicPr/>
          <p:nvPr/>
        </p:nvPicPr>
        <p:blipFill>
          <a:blip r:embed="rId1"/>
          <a:stretch/>
        </p:blipFill>
        <p:spPr>
          <a:xfrm>
            <a:off x="1181880" y="2142720"/>
            <a:ext cx="3573360" cy="749520"/>
          </a:xfrm>
          <a:prstGeom prst="rect">
            <a:avLst/>
          </a:prstGeom>
          <a:ln>
            <a:noFill/>
          </a:ln>
        </p:spPr>
      </p:pic>
      <p:pic>
        <p:nvPicPr>
          <p:cNvPr id="111" name="Picture 7" descr=""/>
          <p:cNvPicPr/>
          <p:nvPr/>
        </p:nvPicPr>
        <p:blipFill>
          <a:blip r:embed="rId2"/>
          <a:stretch/>
        </p:blipFill>
        <p:spPr>
          <a:xfrm>
            <a:off x="1181880" y="3151080"/>
            <a:ext cx="3608280" cy="101484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457200" y="313200"/>
            <a:ext cx="8229240" cy="858600"/>
          </a:xfrm>
          <a:prstGeom prst="rect">
            <a:avLst/>
          </a:prstGeom>
          <a:noFill/>
          <a:ln>
            <a:noFill/>
          </a:ln>
        </p:spPr>
        <p:txBody>
          <a:bodyPr lIns="0" rIns="0" tIns="0" bIns="0" anchor="ctr"/>
          <a:p>
            <a:pPr>
              <a:lnSpc>
                <a:spcPct val="85000"/>
              </a:lnSpc>
            </a:pPr>
            <a:r>
              <a:rPr b="0" lang="en-US" sz="3600" spc="-32" strike="noStrike">
                <a:solidFill>
                  <a:srgbClr val="404040"/>
                </a:solidFill>
                <a:latin typeface="Calibri Light"/>
              </a:rPr>
              <a:t>Understanding Grades</a:t>
            </a:r>
            <a:endParaRPr b="0" lang="en-US" sz="3600" spc="-1" strike="noStrike">
              <a:latin typeface="Arial"/>
            </a:endParaRPr>
          </a:p>
        </p:txBody>
      </p:sp>
      <p:sp>
        <p:nvSpPr>
          <p:cNvPr id="113" name="TextShape 2"/>
          <p:cNvSpPr txBox="1"/>
          <p:nvPr/>
        </p:nvSpPr>
        <p:spPr>
          <a:xfrm>
            <a:off x="457200" y="1347480"/>
            <a:ext cx="8229240" cy="63061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1500" spc="-1" strike="noStrike">
                <a:latin typeface="Arial"/>
              </a:rPr>
              <a:t>There are a total of 7 grades of loans issued each of which is rated from A to G where A is the best and G is lowest.</a:t>
            </a:r>
            <a:endParaRPr b="0" lang="en-US" sz="1500" spc="-1" strike="noStrike">
              <a:latin typeface="Arial"/>
            </a:endParaRPr>
          </a:p>
          <a:p>
            <a:pPr marL="432000" indent="-324000">
              <a:spcBef>
                <a:spcPts val="1417"/>
              </a:spcBef>
              <a:buClr>
                <a:srgbClr val="000000"/>
              </a:buClr>
              <a:buSzPct val="45000"/>
              <a:buFont typeface="Wingdings" charset="2"/>
              <a:buChar char=""/>
            </a:pPr>
            <a:r>
              <a:rPr b="0" lang="en-US" sz="1500" spc="-1" strike="noStrike">
                <a:latin typeface="Arial"/>
              </a:rPr>
              <a:t>Each of this Alphabetic grade is again divided into 5 subgrades to give a more clearer picture.</a:t>
            </a:r>
            <a:endParaRPr b="0" lang="en-US" sz="1500" spc="-1" strike="noStrike">
              <a:latin typeface="Arial"/>
            </a:endParaRPr>
          </a:p>
        </p:txBody>
      </p:sp>
      <p:pic>
        <p:nvPicPr>
          <p:cNvPr id="114" name="Picture 5" descr=""/>
          <p:cNvPicPr/>
          <p:nvPr/>
        </p:nvPicPr>
        <p:blipFill>
          <a:blip r:embed="rId1"/>
          <a:stretch/>
        </p:blipFill>
        <p:spPr>
          <a:xfrm>
            <a:off x="914040" y="2571480"/>
            <a:ext cx="2631240" cy="2101680"/>
          </a:xfrm>
          <a:prstGeom prst="rect">
            <a:avLst/>
          </a:prstGeom>
          <a:ln>
            <a:noFill/>
          </a:ln>
        </p:spPr>
      </p:pic>
      <p:pic>
        <p:nvPicPr>
          <p:cNvPr id="115" name="" descr=""/>
          <p:cNvPicPr/>
          <p:nvPr/>
        </p:nvPicPr>
        <p:blipFill>
          <a:blip r:embed="rId2"/>
          <a:stretch/>
        </p:blipFill>
        <p:spPr>
          <a:xfrm>
            <a:off x="3574800" y="3004200"/>
            <a:ext cx="5256720" cy="143100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445</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2020-12-03T10:04:49Z</dcterms:modified>
  <cp:revision>97</cp:revision>
  <dc:subject/>
  <dc:title>  Exploratory Analysis and Prediction - Lending Club Loan Data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21</vt:i4>
  </property>
</Properties>
</file>