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3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/>
            <a:t>Model explains 52%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/>
            <a:t>Square footage : 23%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/>
            <a:t>Square footage of 15 closest neighbors: 9%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/>
            <a:t>High Grade: 9%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7C080317-214F-46F8-B67F-2CEB7E2451B0}">
      <dgm:prSet/>
      <dgm:spPr/>
      <dgm:t>
        <a:bodyPr/>
        <a:lstStyle/>
        <a:p>
          <a:r>
            <a:rPr lang="en-US"/>
            <a:t>View: 6% increase in sales price </a:t>
          </a:r>
        </a:p>
      </dgm:t>
    </dgm:pt>
    <dgm:pt modelId="{5997A507-9210-4C40-A974-E549352BAC8C}" type="parTrans" cxnId="{9562C93F-65D0-48F0-8213-327CC208BB8D}">
      <dgm:prSet/>
      <dgm:spPr/>
      <dgm:t>
        <a:bodyPr/>
        <a:lstStyle/>
        <a:p>
          <a:endParaRPr lang="en-US"/>
        </a:p>
      </dgm:t>
    </dgm:pt>
    <dgm:pt modelId="{378CCD4E-A906-4718-928F-FD15E5434DD4}" type="sibTrans" cxnId="{9562C93F-65D0-48F0-8213-327CC208BB8D}">
      <dgm:prSet/>
      <dgm:spPr/>
      <dgm:t>
        <a:bodyPr/>
        <a:lstStyle/>
        <a:p>
          <a:endParaRPr lang="en-US"/>
        </a:p>
      </dgm:t>
    </dgm:pt>
    <dgm:pt modelId="{4719C4C9-8D2A-490D-99B0-F5008B71ACD8}">
      <dgm:prSet/>
      <dgm:spPr/>
      <dgm:t>
        <a:bodyPr/>
        <a:lstStyle/>
        <a:p>
          <a:r>
            <a:rPr lang="en-US"/>
            <a:t>Location: 6% decrease in sales price </a:t>
          </a:r>
        </a:p>
      </dgm:t>
    </dgm:pt>
    <dgm:pt modelId="{13F6FE4B-5E38-45F0-933F-7039AD9FA35F}" type="parTrans" cxnId="{E339181F-B573-4ADC-B69A-8706D185FA23}">
      <dgm:prSet/>
      <dgm:spPr/>
      <dgm:t>
        <a:bodyPr/>
        <a:lstStyle/>
        <a:p>
          <a:endParaRPr lang="en-US"/>
        </a:p>
      </dgm:t>
    </dgm:pt>
    <dgm:pt modelId="{387D8272-27E5-4AE3-923F-0C0F7D5CE328}" type="sibTrans" cxnId="{E339181F-B573-4ADC-B69A-8706D185FA23}">
      <dgm:prSet/>
      <dgm:spPr/>
      <dgm:t>
        <a:bodyPr/>
        <a:lstStyle/>
        <a:p>
          <a:endParaRPr lang="en-US"/>
        </a:p>
      </dgm:t>
    </dgm:pt>
    <dgm:pt modelId="{F1C5631A-C990-43D5-913D-A932437F98E4}">
      <dgm:prSet/>
      <dgm:spPr/>
      <dgm:t>
        <a:bodyPr/>
        <a:lstStyle/>
        <a:p>
          <a:r>
            <a:rPr lang="en-US"/>
            <a:t>Number of bedrooms: 4% decrease in sales price </a:t>
          </a:r>
        </a:p>
      </dgm:t>
    </dgm:pt>
    <dgm:pt modelId="{6F8DF718-4160-4228-87A5-2D7E5CF837A0}" type="parTrans" cxnId="{7241018E-534D-4C84-BD2F-3472E03B261F}">
      <dgm:prSet/>
      <dgm:spPr/>
      <dgm:t>
        <a:bodyPr/>
        <a:lstStyle/>
        <a:p>
          <a:endParaRPr lang="en-US"/>
        </a:p>
      </dgm:t>
    </dgm:pt>
    <dgm:pt modelId="{C1EBE824-93C7-4329-BF24-94933663E729}" type="sibTrans" cxnId="{7241018E-534D-4C84-BD2F-3472E03B261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7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7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7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7">
        <dgm:presLayoutVars>
          <dgm:bulletEnabled val="1"/>
        </dgm:presLayoutVars>
      </dgm:prSet>
      <dgm:spPr/>
    </dgm:pt>
    <dgm:pt modelId="{1F5A0E49-62FB-4C4E-B3C8-35ECA31E5CAD}" type="pres">
      <dgm:prSet presAssocID="{D7C69975-A24D-4303-8A2B-CC6A6BB5AC84}" presName="sibTrans" presStyleCnt="0"/>
      <dgm:spPr/>
    </dgm:pt>
    <dgm:pt modelId="{35E10768-6196-424C-966F-3E9D894263C7}" type="pres">
      <dgm:prSet presAssocID="{7C080317-214F-46F8-B67F-2CEB7E2451B0}" presName="node" presStyleLbl="node1" presStyleIdx="4" presStyleCnt="7">
        <dgm:presLayoutVars>
          <dgm:bulletEnabled val="1"/>
        </dgm:presLayoutVars>
      </dgm:prSet>
      <dgm:spPr/>
    </dgm:pt>
    <dgm:pt modelId="{CAD4BF8F-645D-4B92-97D5-F20926801ED1}" type="pres">
      <dgm:prSet presAssocID="{378CCD4E-A906-4718-928F-FD15E5434DD4}" presName="sibTrans" presStyleCnt="0"/>
      <dgm:spPr/>
    </dgm:pt>
    <dgm:pt modelId="{64CB6C1E-3AD7-40D7-A3D3-FA40A3895C90}" type="pres">
      <dgm:prSet presAssocID="{4719C4C9-8D2A-490D-99B0-F5008B71ACD8}" presName="node" presStyleLbl="node1" presStyleIdx="5" presStyleCnt="7">
        <dgm:presLayoutVars>
          <dgm:bulletEnabled val="1"/>
        </dgm:presLayoutVars>
      </dgm:prSet>
      <dgm:spPr/>
    </dgm:pt>
    <dgm:pt modelId="{7D3BB1E3-7117-403F-8903-A657C3E0D10C}" type="pres">
      <dgm:prSet presAssocID="{387D8272-27E5-4AE3-923F-0C0F7D5CE328}" presName="sibTrans" presStyleCnt="0"/>
      <dgm:spPr/>
    </dgm:pt>
    <dgm:pt modelId="{DA3C8D6C-0DC3-42E3-A910-AE240D22E303}" type="pres">
      <dgm:prSet presAssocID="{F1C5631A-C990-43D5-913D-A932437F98E4}" presName="node" presStyleLbl="node1" presStyleIdx="6" presStyleCnt="7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E339181F-B573-4ADC-B69A-8706D185FA23}" srcId="{CC0D51A8-84FA-47A5-B4AC-1884208CD23E}" destId="{4719C4C9-8D2A-490D-99B0-F5008B71ACD8}" srcOrd="5" destOrd="0" parTransId="{13F6FE4B-5E38-45F0-933F-7039AD9FA35F}" sibTransId="{387D8272-27E5-4AE3-923F-0C0F7D5CE328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ED336E2E-1E81-4738-AAD0-FD5D779CCC2A}" type="presOf" srcId="{F1C5631A-C990-43D5-913D-A932437F98E4}" destId="{DA3C8D6C-0DC3-42E3-A910-AE240D22E303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9562C93F-65D0-48F0-8213-327CC208BB8D}" srcId="{CC0D51A8-84FA-47A5-B4AC-1884208CD23E}" destId="{7C080317-214F-46F8-B67F-2CEB7E2451B0}" srcOrd="4" destOrd="0" parTransId="{5997A507-9210-4C40-A974-E549352BAC8C}" sibTransId="{378CCD4E-A906-4718-928F-FD15E5434DD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7241018E-534D-4C84-BD2F-3472E03B261F}" srcId="{CC0D51A8-84FA-47A5-B4AC-1884208CD23E}" destId="{F1C5631A-C990-43D5-913D-A932437F98E4}" srcOrd="6" destOrd="0" parTransId="{6F8DF718-4160-4228-87A5-2D7E5CF837A0}" sibTransId="{C1EBE824-93C7-4329-BF24-94933663E729}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D82E98B6-61D1-49DA-9CA8-F332FE5F8661}" type="presOf" srcId="{7C080317-214F-46F8-B67F-2CEB7E2451B0}" destId="{35E10768-6196-424C-966F-3E9D894263C7}" srcOrd="0" destOrd="0" presId="urn:microsoft.com/office/officeart/2005/8/layout/default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45F986E4-AB30-4A3D-B492-D4D767CDBC97}" type="presOf" srcId="{4719C4C9-8D2A-490D-99B0-F5008B71ACD8}" destId="{64CB6C1E-3AD7-40D7-A3D3-FA40A3895C90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  <dgm:cxn modelId="{29404B64-4A64-4C92-B8C9-247CF19EED3F}" type="presParOf" srcId="{1F161DB5-1B03-40C4-875F-D8E7432A9108}" destId="{1F5A0E49-62FB-4C4E-B3C8-35ECA31E5CAD}" srcOrd="7" destOrd="0" presId="urn:microsoft.com/office/officeart/2005/8/layout/default"/>
    <dgm:cxn modelId="{795853FB-4194-4AE0-B8CD-C0536614864D}" type="presParOf" srcId="{1F161DB5-1B03-40C4-875F-D8E7432A9108}" destId="{35E10768-6196-424C-966F-3E9D894263C7}" srcOrd="8" destOrd="0" presId="urn:microsoft.com/office/officeart/2005/8/layout/default"/>
    <dgm:cxn modelId="{B3EEEA84-38EC-4DAE-A1E3-4912D71562FF}" type="presParOf" srcId="{1F161DB5-1B03-40C4-875F-D8E7432A9108}" destId="{CAD4BF8F-645D-4B92-97D5-F20926801ED1}" srcOrd="9" destOrd="0" presId="urn:microsoft.com/office/officeart/2005/8/layout/default"/>
    <dgm:cxn modelId="{AA2240AD-FA57-43D6-A145-55495A37D14F}" type="presParOf" srcId="{1F161DB5-1B03-40C4-875F-D8E7432A9108}" destId="{64CB6C1E-3AD7-40D7-A3D3-FA40A3895C90}" srcOrd="10" destOrd="0" presId="urn:microsoft.com/office/officeart/2005/8/layout/default"/>
    <dgm:cxn modelId="{191007E3-D5F4-4945-96BA-0B1F9CA91955}" type="presParOf" srcId="{1F161DB5-1B03-40C4-875F-D8E7432A9108}" destId="{7D3BB1E3-7117-403F-8903-A657C3E0D10C}" srcOrd="11" destOrd="0" presId="urn:microsoft.com/office/officeart/2005/8/layout/default"/>
    <dgm:cxn modelId="{F5A6899C-ACCC-4282-A29D-AC5B0FAC13BF}" type="presParOf" srcId="{1F161DB5-1B03-40C4-875F-D8E7432A9108}" destId="{DA3C8D6C-0DC3-42E3-A910-AE240D22E30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373439"/>
          <a:ext cx="5334000" cy="2260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sp:txBody>
      <dsp:txXfrm>
        <a:off x="110346" y="483785"/>
        <a:ext cx="5113308" cy="2039748"/>
      </dsp:txXfrm>
    </dsp:sp>
    <dsp:sp modelId="{FAA3BD0F-D636-4F02-924E-9BAD5E7757D8}">
      <dsp:nvSpPr>
        <dsp:cNvPr id="0" name=""/>
        <dsp:cNvSpPr/>
      </dsp:nvSpPr>
      <dsp:spPr>
        <a:xfrm>
          <a:off x="0" y="2700119"/>
          <a:ext cx="5334000" cy="226044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sp:txBody>
      <dsp:txXfrm>
        <a:off x="110346" y="2810465"/>
        <a:ext cx="5113308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2706" y="509427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explains 52% of the variance in sales prices for homes in King County</a:t>
          </a:r>
        </a:p>
      </dsp:txBody>
      <dsp:txXfrm>
        <a:off x="2706" y="509427"/>
        <a:ext cx="2147034" cy="1288220"/>
      </dsp:txXfrm>
    </dsp:sp>
    <dsp:sp modelId="{E0CA254F-1929-47FC-A750-1A76BDBDD99D}">
      <dsp:nvSpPr>
        <dsp:cNvPr id="0" name=""/>
        <dsp:cNvSpPr/>
      </dsp:nvSpPr>
      <dsp:spPr>
        <a:xfrm>
          <a:off x="2364444" y="509427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: 23%  increase in sales price</a:t>
          </a:r>
        </a:p>
      </dsp:txBody>
      <dsp:txXfrm>
        <a:off x="2364444" y="509427"/>
        <a:ext cx="2147034" cy="1288220"/>
      </dsp:txXfrm>
    </dsp:sp>
    <dsp:sp modelId="{C54E3341-C0DA-46C6-B3D1-8CDD50CB76F8}">
      <dsp:nvSpPr>
        <dsp:cNvPr id="0" name=""/>
        <dsp:cNvSpPr/>
      </dsp:nvSpPr>
      <dsp:spPr>
        <a:xfrm>
          <a:off x="4726182" y="509427"/>
          <a:ext cx="2147034" cy="128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of 15 closest neighbors: 9% increase in sales price </a:t>
          </a:r>
        </a:p>
      </dsp:txBody>
      <dsp:txXfrm>
        <a:off x="4726182" y="509427"/>
        <a:ext cx="2147034" cy="1288220"/>
      </dsp:txXfrm>
    </dsp:sp>
    <dsp:sp modelId="{0E11097B-EEFF-4F93-AC2D-E668ED849B1F}">
      <dsp:nvSpPr>
        <dsp:cNvPr id="0" name=""/>
        <dsp:cNvSpPr/>
      </dsp:nvSpPr>
      <dsp:spPr>
        <a:xfrm>
          <a:off x="7087920" y="509427"/>
          <a:ext cx="2147034" cy="1288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Grade: 9% increase in sales price</a:t>
          </a:r>
        </a:p>
      </dsp:txBody>
      <dsp:txXfrm>
        <a:off x="7087920" y="509427"/>
        <a:ext cx="2147034" cy="1288220"/>
      </dsp:txXfrm>
    </dsp:sp>
    <dsp:sp modelId="{35E10768-6196-424C-966F-3E9D894263C7}">
      <dsp:nvSpPr>
        <dsp:cNvPr id="0" name=""/>
        <dsp:cNvSpPr/>
      </dsp:nvSpPr>
      <dsp:spPr>
        <a:xfrm>
          <a:off x="1183575" y="2012351"/>
          <a:ext cx="2147034" cy="1288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View: 6% increase in sales price </a:t>
          </a:r>
        </a:p>
      </dsp:txBody>
      <dsp:txXfrm>
        <a:off x="1183575" y="2012351"/>
        <a:ext cx="2147034" cy="1288220"/>
      </dsp:txXfrm>
    </dsp:sp>
    <dsp:sp modelId="{64CB6C1E-3AD7-40D7-A3D3-FA40A3895C90}">
      <dsp:nvSpPr>
        <dsp:cNvPr id="0" name=""/>
        <dsp:cNvSpPr/>
      </dsp:nvSpPr>
      <dsp:spPr>
        <a:xfrm>
          <a:off x="3545313" y="2012351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Location: 6% decrease in sales price </a:t>
          </a:r>
        </a:p>
      </dsp:txBody>
      <dsp:txXfrm>
        <a:off x="3545313" y="2012351"/>
        <a:ext cx="2147034" cy="1288220"/>
      </dsp:txXfrm>
    </dsp:sp>
    <dsp:sp modelId="{DA3C8D6C-0DC3-42E3-A910-AE240D22E303}">
      <dsp:nvSpPr>
        <dsp:cNvPr id="0" name=""/>
        <dsp:cNvSpPr/>
      </dsp:nvSpPr>
      <dsp:spPr>
        <a:xfrm>
          <a:off x="5907051" y="2012351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of bedrooms: 4% decrease in sales price </a:t>
          </a:r>
        </a:p>
      </dsp:txBody>
      <dsp:txXfrm>
        <a:off x="5907051" y="2012351"/>
        <a:ext cx="2147034" cy="128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Kings County </a:t>
            </a:r>
            <a:r>
              <a:rPr lang="en-US" dirty="0" err="1">
                <a:solidFill>
                  <a:srgbClr val="FFFFFF"/>
                </a:solidFill>
              </a:rPr>
              <a:t>HousInG</a:t>
            </a:r>
            <a:r>
              <a:rPr lang="en-US" dirty="0">
                <a:solidFill>
                  <a:srgbClr val="FFFFFF"/>
                </a:solidFill>
              </a:rPr>
              <a:t>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4300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location data</a:t>
            </a:r>
          </a:p>
          <a:p>
            <a:r>
              <a:rPr lang="en-US" dirty="0"/>
              <a:t>Feature engineering with Condition and Grade </a:t>
            </a:r>
          </a:p>
          <a:p>
            <a:pPr lvl="1"/>
            <a:r>
              <a:rPr lang="en-US" dirty="0"/>
              <a:t>	Identify relationships with Year Built and Year Renovated</a:t>
            </a:r>
          </a:p>
          <a:p>
            <a:r>
              <a:rPr lang="en-US" dirty="0"/>
              <a:t>Explore room number and type</a:t>
            </a:r>
          </a:p>
          <a:p>
            <a:r>
              <a:rPr lang="en-US" dirty="0"/>
              <a:t>Leverage zip code data </a:t>
            </a:r>
          </a:p>
          <a:p>
            <a:r>
              <a:rPr lang="en-US" dirty="0"/>
              <a:t>Examine properties with multiple sales records</a:t>
            </a:r>
          </a:p>
          <a:p>
            <a:pPr lvl="1"/>
            <a:r>
              <a:rPr lang="en-US" dirty="0"/>
              <a:t>	Price changes</a:t>
            </a:r>
          </a:p>
          <a:p>
            <a:pPr lvl="1"/>
            <a:r>
              <a:rPr lang="en-US" dirty="0"/>
              <a:t>	Feature changes</a:t>
            </a:r>
          </a:p>
        </p:txBody>
      </p:sp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C95FB-D509-408E-A75D-965B400C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8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E2C79-C17B-4CC0-A849-F3D0865A4BBB}"/>
              </a:ext>
            </a:extLst>
          </p:cNvPr>
          <p:cNvGrpSpPr/>
          <p:nvPr/>
        </p:nvGrpSpPr>
        <p:grpSpPr>
          <a:xfrm>
            <a:off x="6857999" y="1186971"/>
            <a:ext cx="4543197" cy="4543197"/>
            <a:chOff x="6096000" y="1661208"/>
            <a:chExt cx="4762500" cy="4762500"/>
          </a:xfrm>
        </p:grpSpPr>
        <p:pic>
          <p:nvPicPr>
            <p:cNvPr id="1026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12292E55-D533-4656-81E3-857E78379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61208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5C4F85-46C0-4EAA-845B-AF6190B87CD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3D04E-9485-4DC1-B0E7-A634A89BDA49}"/>
                </a:ext>
              </a:extLst>
            </p:cNvPr>
            <p:cNvSpPr txBox="1"/>
            <p:nvPr/>
          </p:nvSpPr>
          <p:spPr>
            <a:xfrm>
              <a:off x="6891036" y="5715383"/>
              <a:ext cx="3585257" cy="6463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17E-3119-4100-89AF-80122B22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14A5-6B32-4A3E-AE75-C409A94C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8494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/>
              <a:t>Bigger is better! </a:t>
            </a:r>
          </a:p>
          <a:p>
            <a:r>
              <a:rPr lang="en-US"/>
              <a:t>… but More isn’t necessarily</a:t>
            </a:r>
          </a:p>
          <a:p>
            <a:r>
              <a:rPr lang="en-US"/>
              <a:t>Location! Location! Location! </a:t>
            </a:r>
          </a:p>
          <a:p>
            <a:r>
              <a:rPr lang="en-US"/>
              <a:t>Grades count!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21,500  sales records from  Kings County for 2014 &amp; 2015</a:t>
            </a:r>
          </a:p>
          <a:p>
            <a:r>
              <a:rPr lang="en-US" dirty="0"/>
              <a:t>21 separate property features recorded for each sale</a:t>
            </a:r>
          </a:p>
          <a:p>
            <a:pPr lvl="1"/>
            <a:r>
              <a:rPr lang="en-US" dirty="0"/>
              <a:t>	Additional features engineered  by Copper Consulting</a:t>
            </a:r>
          </a:p>
          <a:p>
            <a:r>
              <a:rPr lang="en-US" dirty="0"/>
              <a:t>Additional data from </a:t>
            </a:r>
            <a:r>
              <a:rPr lang="en-US" dirty="0">
                <a:hlinkClick r:id="rId3"/>
              </a:rPr>
              <a:t>King County GIS Open Data</a:t>
            </a:r>
            <a:endParaRPr lang="en-US" dirty="0"/>
          </a:p>
          <a:p>
            <a:pPr lvl="1"/>
            <a:r>
              <a:rPr lang="en-US" dirty="0"/>
              <a:t>	Police stations</a:t>
            </a:r>
          </a:p>
          <a:p>
            <a:pPr lvl="1"/>
            <a:r>
              <a:rPr lang="en-US" dirty="0"/>
              <a:t>	Medical centers</a:t>
            </a:r>
          </a:p>
          <a:p>
            <a:pPr lvl="1"/>
            <a:r>
              <a:rPr lang="en-US" dirty="0"/>
              <a:t>	Schools</a:t>
            </a:r>
          </a:p>
          <a:p>
            <a:pPr lvl="1"/>
            <a:r>
              <a:rPr lang="en-US" dirty="0"/>
              <a:t>	Farmers Markets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4229100" cy="3810000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  <a:p>
            <a:r>
              <a:rPr lang="en-US" dirty="0"/>
              <a:t>Mapped location data  </a:t>
            </a:r>
          </a:p>
          <a:p>
            <a:r>
              <a:rPr lang="en-US" dirty="0"/>
              <a:t>Determined outliers to “single family home”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7F04C-CEE1-4C9A-BB5B-82FEBF567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" b="6866"/>
          <a:stretch/>
        </p:blipFill>
        <p:spPr>
          <a:xfrm>
            <a:off x="6096000" y="10"/>
            <a:ext cx="6096000" cy="3440526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84EDFBE-BB19-4AD6-9656-C32017CA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15" y="3452150"/>
            <a:ext cx="3607985" cy="34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1229A-F866-443C-98E5-88F9977A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Analysis – 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E8DF-161D-4EAF-8640-D5ED563A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As housing square footage increases so does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95CFB0-1006-48BE-93D5-9959D847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31876"/>
            <a:ext cx="3822920" cy="379424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95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5441"/>
            <a:ext cx="9238434" cy="857559"/>
          </a:xfrm>
        </p:spPr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E32639F-50BC-471B-94F1-AB9C9CAB4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24" y="-439838"/>
            <a:ext cx="6858000" cy="6858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C6E5AD-D822-4710-A475-19F9D2328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4914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C2A6A-A940-4249-8E24-06633ED5DADD}"/>
              </a:ext>
            </a:extLst>
          </p:cNvPr>
          <p:cNvSpPr txBox="1"/>
          <p:nvPr/>
        </p:nvSpPr>
        <p:spPr>
          <a:xfrm>
            <a:off x="6928365" y="3275111"/>
            <a:ext cx="467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Total Distance in Degrees from Points of Interest per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9B02-ACB1-4DAE-8DE3-89DEDCED2A83}"/>
              </a:ext>
            </a:extLst>
          </p:cNvPr>
          <p:cNvSpPr txBox="1"/>
          <p:nvPr/>
        </p:nvSpPr>
        <p:spPr>
          <a:xfrm>
            <a:off x="646152" y="4365060"/>
            <a:ext cx="216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Price in Dollars per House</a:t>
            </a:r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5BFD-24AE-4660-AF79-C2B4725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00" y="678025"/>
            <a:ext cx="4827799" cy="1034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F499CA8-2A2F-451B-8274-0268724C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5" y="775705"/>
            <a:ext cx="5527580" cy="5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97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489</Words>
  <Application>Microsoft Office PowerPoint</Application>
  <PresentationFormat>Widescreen</PresentationFormat>
  <Paragraphs>74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Trade Gothic Next Cond</vt:lpstr>
      <vt:lpstr>Trade Gothic Next Light</vt:lpstr>
      <vt:lpstr>PortalVTI</vt:lpstr>
      <vt:lpstr>Kings County HousInG Price analysis</vt:lpstr>
      <vt:lpstr>Business Problem</vt:lpstr>
      <vt:lpstr>Key Takeaways</vt:lpstr>
      <vt:lpstr>Data Characteristics</vt:lpstr>
      <vt:lpstr>EDA</vt:lpstr>
      <vt:lpstr>Data Analysis – Numeric Features</vt:lpstr>
      <vt:lpstr>Data Analysis – Geodata Features</vt:lpstr>
      <vt:lpstr>Data Analysis – Categorical Features</vt:lpstr>
      <vt:lpstr>Results</vt:lpstr>
      <vt:lpstr>Results</vt:lpstr>
      <vt:lpstr>Next Steps &amp; Improvements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8</cp:revision>
  <dcterms:created xsi:type="dcterms:W3CDTF">2021-10-07T15:51:37Z</dcterms:created>
  <dcterms:modified xsi:type="dcterms:W3CDTF">2021-10-07T18:57:10Z</dcterms:modified>
</cp:coreProperties>
</file>