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9" r:id="rId6"/>
    <p:sldId id="260" r:id="rId7"/>
    <p:sldId id="261" r:id="rId8"/>
    <p:sldId id="265" r:id="rId9"/>
    <p:sldId id="266" r:id="rId10"/>
    <p:sldId id="267" r:id="rId11"/>
    <p:sldId id="262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A0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5" autoAdjust="0"/>
    <p:restoredTop sz="82186" autoAdjust="0"/>
  </p:normalViewPr>
  <p:slideViewPr>
    <p:cSldViewPr snapToGrid="0">
      <p:cViewPr varScale="1">
        <p:scale>
          <a:sx n="55" d="100"/>
          <a:sy n="55" d="100"/>
        </p:scale>
        <p:origin x="1096" y="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83FBBA-A6E9-4FAF-A354-166898D8A08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0521CF0-CBC7-48A4-A6AF-F1C634665D97}">
      <dgm:prSet/>
      <dgm:spPr/>
      <dgm:t>
        <a:bodyPr/>
        <a:lstStyle/>
        <a:p>
          <a:r>
            <a:rPr lang="en-US" dirty="0"/>
            <a:t>Provide modeling by using single family house features for King County</a:t>
          </a:r>
        </a:p>
      </dgm:t>
    </dgm:pt>
    <dgm:pt modelId="{A911F3D4-D069-42FC-9D8A-61B61662B873}" type="parTrans" cxnId="{0A01FF26-43C1-4AFC-A3A5-773ABC5E4A5E}">
      <dgm:prSet/>
      <dgm:spPr/>
      <dgm:t>
        <a:bodyPr/>
        <a:lstStyle/>
        <a:p>
          <a:endParaRPr lang="en-US"/>
        </a:p>
      </dgm:t>
    </dgm:pt>
    <dgm:pt modelId="{5755BC75-F150-4EE7-9A5E-0502A5F6BC3E}" type="sibTrans" cxnId="{0A01FF26-43C1-4AFC-A3A5-773ABC5E4A5E}">
      <dgm:prSet/>
      <dgm:spPr/>
      <dgm:t>
        <a:bodyPr/>
        <a:lstStyle/>
        <a:p>
          <a:endParaRPr lang="en-US"/>
        </a:p>
      </dgm:t>
    </dgm:pt>
    <dgm:pt modelId="{E5B7FE09-7348-48BD-88F9-6429CCB7913D}">
      <dgm:prSet/>
      <dgm:spPr/>
      <dgm:t>
        <a:bodyPr/>
        <a:lstStyle/>
        <a:p>
          <a:r>
            <a:rPr lang="en-US" dirty="0"/>
            <a:t>Predict sales price using Linear Regression Modeling </a:t>
          </a:r>
        </a:p>
      </dgm:t>
    </dgm:pt>
    <dgm:pt modelId="{544AD94E-4B4E-4092-9223-5E42569555CD}" type="parTrans" cxnId="{314B3CFD-DAD4-4D0B-9BDF-516E16EBDE5E}">
      <dgm:prSet/>
      <dgm:spPr/>
      <dgm:t>
        <a:bodyPr/>
        <a:lstStyle/>
        <a:p>
          <a:endParaRPr lang="en-US"/>
        </a:p>
      </dgm:t>
    </dgm:pt>
    <dgm:pt modelId="{2FF3ED76-7AE9-4796-A502-F244D52DFD5D}" type="sibTrans" cxnId="{314B3CFD-DAD4-4D0B-9BDF-516E16EBDE5E}">
      <dgm:prSet/>
      <dgm:spPr/>
      <dgm:t>
        <a:bodyPr/>
        <a:lstStyle/>
        <a:p>
          <a:endParaRPr lang="en-US"/>
        </a:p>
      </dgm:t>
    </dgm:pt>
    <dgm:pt modelId="{174A1522-3B6A-4C13-B400-298CEDFCD05D}" type="pres">
      <dgm:prSet presAssocID="{B683FBBA-A6E9-4FAF-A354-166898D8A08E}" presName="linear" presStyleCnt="0">
        <dgm:presLayoutVars>
          <dgm:animLvl val="lvl"/>
          <dgm:resizeHandles val="exact"/>
        </dgm:presLayoutVars>
      </dgm:prSet>
      <dgm:spPr/>
    </dgm:pt>
    <dgm:pt modelId="{E9E9193A-A0B1-47F0-BAD2-DBCCEEBE49B5}" type="pres">
      <dgm:prSet presAssocID="{F0521CF0-CBC7-48A4-A6AF-F1C634665D9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58F1E30-47B2-43F8-AC4A-C38ACD6F2470}" type="pres">
      <dgm:prSet presAssocID="{5755BC75-F150-4EE7-9A5E-0502A5F6BC3E}" presName="spacer" presStyleCnt="0"/>
      <dgm:spPr/>
    </dgm:pt>
    <dgm:pt modelId="{FAA3BD0F-D636-4F02-924E-9BAD5E7757D8}" type="pres">
      <dgm:prSet presAssocID="{E5B7FE09-7348-48BD-88F9-6429CCB7913D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0A01FF26-43C1-4AFC-A3A5-773ABC5E4A5E}" srcId="{B683FBBA-A6E9-4FAF-A354-166898D8A08E}" destId="{F0521CF0-CBC7-48A4-A6AF-F1C634665D97}" srcOrd="0" destOrd="0" parTransId="{A911F3D4-D069-42FC-9D8A-61B61662B873}" sibTransId="{5755BC75-F150-4EE7-9A5E-0502A5F6BC3E}"/>
    <dgm:cxn modelId="{B34DE78B-F864-4F7C-8A70-29F5849D5278}" type="presOf" srcId="{E5B7FE09-7348-48BD-88F9-6429CCB7913D}" destId="{FAA3BD0F-D636-4F02-924E-9BAD5E7757D8}" srcOrd="0" destOrd="0" presId="urn:microsoft.com/office/officeart/2005/8/layout/vList2"/>
    <dgm:cxn modelId="{D1F236B4-4469-41B3-9DE9-928FDD932D7C}" type="presOf" srcId="{F0521CF0-CBC7-48A4-A6AF-F1C634665D97}" destId="{E9E9193A-A0B1-47F0-BAD2-DBCCEEBE49B5}" srcOrd="0" destOrd="0" presId="urn:microsoft.com/office/officeart/2005/8/layout/vList2"/>
    <dgm:cxn modelId="{FD77B5FC-AD53-4FE3-A0B3-5A94099E7708}" type="presOf" srcId="{B683FBBA-A6E9-4FAF-A354-166898D8A08E}" destId="{174A1522-3B6A-4C13-B400-298CEDFCD05D}" srcOrd="0" destOrd="0" presId="urn:microsoft.com/office/officeart/2005/8/layout/vList2"/>
    <dgm:cxn modelId="{314B3CFD-DAD4-4D0B-9BDF-516E16EBDE5E}" srcId="{B683FBBA-A6E9-4FAF-A354-166898D8A08E}" destId="{E5B7FE09-7348-48BD-88F9-6429CCB7913D}" srcOrd="1" destOrd="0" parTransId="{544AD94E-4B4E-4092-9223-5E42569555CD}" sibTransId="{2FF3ED76-7AE9-4796-A502-F244D52DFD5D}"/>
    <dgm:cxn modelId="{02BD1CC2-8582-419E-BBFC-EE7C0FB8839E}" type="presParOf" srcId="{174A1522-3B6A-4C13-B400-298CEDFCD05D}" destId="{E9E9193A-A0B1-47F0-BAD2-DBCCEEBE49B5}" srcOrd="0" destOrd="0" presId="urn:microsoft.com/office/officeart/2005/8/layout/vList2"/>
    <dgm:cxn modelId="{5AC170FC-ED53-43CC-B130-50D9F812002A}" type="presParOf" srcId="{174A1522-3B6A-4C13-B400-298CEDFCD05D}" destId="{C58F1E30-47B2-43F8-AC4A-C38ACD6F2470}" srcOrd="1" destOrd="0" presId="urn:microsoft.com/office/officeart/2005/8/layout/vList2"/>
    <dgm:cxn modelId="{1978345F-136F-4D9F-99DD-7E1C73008BDB}" type="presParOf" srcId="{174A1522-3B6A-4C13-B400-298CEDFCD05D}" destId="{FAA3BD0F-D636-4F02-924E-9BAD5E7757D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0D51A8-84FA-47A5-B4AC-1884208CD23E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514ED29-70CA-4986-A566-6759819CEA40}">
      <dgm:prSet/>
      <dgm:spPr/>
      <dgm:t>
        <a:bodyPr/>
        <a:lstStyle/>
        <a:p>
          <a:r>
            <a:rPr lang="en-US" dirty="0"/>
            <a:t>Model explains </a:t>
          </a:r>
          <a:r>
            <a:rPr lang="en-US" b="1" dirty="0"/>
            <a:t>52</a:t>
          </a:r>
          <a:r>
            <a:rPr lang="en-US" dirty="0"/>
            <a:t>% of the variance in sales prices for homes in King County</a:t>
          </a:r>
        </a:p>
      </dgm:t>
    </dgm:pt>
    <dgm:pt modelId="{747534FF-27B1-4E89-9CF8-9B103DCE4C7B}" type="parTrans" cxnId="{F7DB5B55-A1E0-4351-AD0F-09F887509E91}">
      <dgm:prSet/>
      <dgm:spPr/>
      <dgm:t>
        <a:bodyPr/>
        <a:lstStyle/>
        <a:p>
          <a:endParaRPr lang="en-US"/>
        </a:p>
      </dgm:t>
    </dgm:pt>
    <dgm:pt modelId="{3BC15BB4-F4BE-4643-8D46-6542B1E607A6}" type="sibTrans" cxnId="{F7DB5B55-A1E0-4351-AD0F-09F887509E91}">
      <dgm:prSet/>
      <dgm:spPr/>
      <dgm:t>
        <a:bodyPr/>
        <a:lstStyle/>
        <a:p>
          <a:endParaRPr lang="en-US"/>
        </a:p>
      </dgm:t>
    </dgm:pt>
    <dgm:pt modelId="{8CA20393-1388-4ED3-A3CE-C2ED0DED043F}">
      <dgm:prSet/>
      <dgm:spPr/>
      <dgm:t>
        <a:bodyPr/>
        <a:lstStyle/>
        <a:p>
          <a:r>
            <a:rPr lang="en-US" dirty="0"/>
            <a:t>Square footage : </a:t>
          </a:r>
          <a:r>
            <a:rPr lang="en-US" b="1" dirty="0"/>
            <a:t>23</a:t>
          </a:r>
          <a:r>
            <a:rPr lang="en-US" dirty="0"/>
            <a:t>%  increase in sales price</a:t>
          </a:r>
        </a:p>
      </dgm:t>
    </dgm:pt>
    <dgm:pt modelId="{0946E85A-8417-4BEB-9AD9-635792D24ABD}" type="parTrans" cxnId="{8F5748A4-0DB5-4E8B-B5A3-6EB1B4B0F2AA}">
      <dgm:prSet/>
      <dgm:spPr/>
      <dgm:t>
        <a:bodyPr/>
        <a:lstStyle/>
        <a:p>
          <a:endParaRPr lang="en-US"/>
        </a:p>
      </dgm:t>
    </dgm:pt>
    <dgm:pt modelId="{3909D81C-7BCF-4BAF-BD0C-FA1B63B69FAB}" type="sibTrans" cxnId="{8F5748A4-0DB5-4E8B-B5A3-6EB1B4B0F2AA}">
      <dgm:prSet/>
      <dgm:spPr/>
      <dgm:t>
        <a:bodyPr/>
        <a:lstStyle/>
        <a:p>
          <a:endParaRPr lang="en-US"/>
        </a:p>
      </dgm:t>
    </dgm:pt>
    <dgm:pt modelId="{E0AED2EA-F87B-4751-AE50-8C3E7BC676B6}">
      <dgm:prSet/>
      <dgm:spPr/>
      <dgm:t>
        <a:bodyPr/>
        <a:lstStyle/>
        <a:p>
          <a:r>
            <a:rPr lang="en-US" dirty="0"/>
            <a:t>Square footage of 15 closest neighbors: </a:t>
          </a:r>
          <a:r>
            <a:rPr lang="en-US" b="1" dirty="0"/>
            <a:t>9</a:t>
          </a:r>
          <a:r>
            <a:rPr lang="en-US" dirty="0"/>
            <a:t>% increase in sales price </a:t>
          </a:r>
        </a:p>
      </dgm:t>
    </dgm:pt>
    <dgm:pt modelId="{2423C4E4-3007-40DA-B9BB-BB823B72CBC4}" type="parTrans" cxnId="{3659D911-5B6A-4575-8B5A-176BD62DA648}">
      <dgm:prSet/>
      <dgm:spPr/>
      <dgm:t>
        <a:bodyPr/>
        <a:lstStyle/>
        <a:p>
          <a:endParaRPr lang="en-US"/>
        </a:p>
      </dgm:t>
    </dgm:pt>
    <dgm:pt modelId="{6AF1B3DD-FB1D-47FD-BD81-F3D2A9EE34B3}" type="sibTrans" cxnId="{3659D911-5B6A-4575-8B5A-176BD62DA648}">
      <dgm:prSet/>
      <dgm:spPr/>
      <dgm:t>
        <a:bodyPr/>
        <a:lstStyle/>
        <a:p>
          <a:endParaRPr lang="en-US"/>
        </a:p>
      </dgm:t>
    </dgm:pt>
    <dgm:pt modelId="{985FCD1B-BFA0-4B6E-AF49-124A5B86CDF4}">
      <dgm:prSet/>
      <dgm:spPr/>
      <dgm:t>
        <a:bodyPr/>
        <a:lstStyle/>
        <a:p>
          <a:r>
            <a:rPr lang="en-US" dirty="0"/>
            <a:t>High Grade: </a:t>
          </a:r>
          <a:r>
            <a:rPr lang="en-US" b="1" dirty="0"/>
            <a:t>9</a:t>
          </a:r>
          <a:r>
            <a:rPr lang="en-US" dirty="0"/>
            <a:t>% increase in sales price</a:t>
          </a:r>
        </a:p>
      </dgm:t>
    </dgm:pt>
    <dgm:pt modelId="{356B8487-3A54-4F81-9CDB-56788B61D14A}" type="parTrans" cxnId="{A8954230-E061-4ADD-B4D9-EABE8CCA9BEF}">
      <dgm:prSet/>
      <dgm:spPr/>
      <dgm:t>
        <a:bodyPr/>
        <a:lstStyle/>
        <a:p>
          <a:endParaRPr lang="en-US"/>
        </a:p>
      </dgm:t>
    </dgm:pt>
    <dgm:pt modelId="{D7C69975-A24D-4303-8A2B-CC6A6BB5AC84}" type="sibTrans" cxnId="{A8954230-E061-4ADD-B4D9-EABE8CCA9BEF}">
      <dgm:prSet/>
      <dgm:spPr/>
      <dgm:t>
        <a:bodyPr/>
        <a:lstStyle/>
        <a:p>
          <a:endParaRPr lang="en-US"/>
        </a:p>
      </dgm:t>
    </dgm:pt>
    <dgm:pt modelId="{1F161DB5-1B03-40C4-875F-D8E7432A9108}" type="pres">
      <dgm:prSet presAssocID="{CC0D51A8-84FA-47A5-B4AC-1884208CD23E}" presName="diagram" presStyleCnt="0">
        <dgm:presLayoutVars>
          <dgm:dir/>
          <dgm:resizeHandles val="exact"/>
        </dgm:presLayoutVars>
      </dgm:prSet>
      <dgm:spPr/>
    </dgm:pt>
    <dgm:pt modelId="{F50C1B5B-A463-458E-9169-1E0B4E70DE50}" type="pres">
      <dgm:prSet presAssocID="{6514ED29-70CA-4986-A566-6759819CEA40}" presName="node" presStyleLbl="node1" presStyleIdx="0" presStyleCnt="4">
        <dgm:presLayoutVars>
          <dgm:bulletEnabled val="1"/>
        </dgm:presLayoutVars>
      </dgm:prSet>
      <dgm:spPr/>
    </dgm:pt>
    <dgm:pt modelId="{E6962FBC-1483-4158-A015-EEA65740280F}" type="pres">
      <dgm:prSet presAssocID="{3BC15BB4-F4BE-4643-8D46-6542B1E607A6}" presName="sibTrans" presStyleCnt="0"/>
      <dgm:spPr/>
    </dgm:pt>
    <dgm:pt modelId="{E0CA254F-1929-47FC-A750-1A76BDBDD99D}" type="pres">
      <dgm:prSet presAssocID="{8CA20393-1388-4ED3-A3CE-C2ED0DED043F}" presName="node" presStyleLbl="node1" presStyleIdx="1" presStyleCnt="4">
        <dgm:presLayoutVars>
          <dgm:bulletEnabled val="1"/>
        </dgm:presLayoutVars>
      </dgm:prSet>
      <dgm:spPr/>
    </dgm:pt>
    <dgm:pt modelId="{E06D5680-F086-45D0-85E7-984394947BC1}" type="pres">
      <dgm:prSet presAssocID="{3909D81C-7BCF-4BAF-BD0C-FA1B63B69FAB}" presName="sibTrans" presStyleCnt="0"/>
      <dgm:spPr/>
    </dgm:pt>
    <dgm:pt modelId="{C54E3341-C0DA-46C6-B3D1-8CDD50CB76F8}" type="pres">
      <dgm:prSet presAssocID="{E0AED2EA-F87B-4751-AE50-8C3E7BC676B6}" presName="node" presStyleLbl="node1" presStyleIdx="2" presStyleCnt="4">
        <dgm:presLayoutVars>
          <dgm:bulletEnabled val="1"/>
        </dgm:presLayoutVars>
      </dgm:prSet>
      <dgm:spPr/>
    </dgm:pt>
    <dgm:pt modelId="{0D66A01C-F5F3-49B1-9151-3A1CD41B10ED}" type="pres">
      <dgm:prSet presAssocID="{6AF1B3DD-FB1D-47FD-BD81-F3D2A9EE34B3}" presName="sibTrans" presStyleCnt="0"/>
      <dgm:spPr/>
    </dgm:pt>
    <dgm:pt modelId="{0E11097B-EEFF-4F93-AC2D-E668ED849B1F}" type="pres">
      <dgm:prSet presAssocID="{985FCD1B-BFA0-4B6E-AF49-124A5B86CDF4}" presName="node" presStyleLbl="node1" presStyleIdx="3" presStyleCnt="4">
        <dgm:presLayoutVars>
          <dgm:bulletEnabled val="1"/>
        </dgm:presLayoutVars>
      </dgm:prSet>
      <dgm:spPr/>
    </dgm:pt>
  </dgm:ptLst>
  <dgm:cxnLst>
    <dgm:cxn modelId="{3659D911-5B6A-4575-8B5A-176BD62DA648}" srcId="{CC0D51A8-84FA-47A5-B4AC-1884208CD23E}" destId="{E0AED2EA-F87B-4751-AE50-8C3E7BC676B6}" srcOrd="2" destOrd="0" parTransId="{2423C4E4-3007-40DA-B9BB-BB823B72CBC4}" sibTransId="{6AF1B3DD-FB1D-47FD-BD81-F3D2A9EE34B3}"/>
    <dgm:cxn modelId="{D553BA20-8668-4088-B8A3-1B6D8C9C967A}" type="presOf" srcId="{E0AED2EA-F87B-4751-AE50-8C3E7BC676B6}" destId="{C54E3341-C0DA-46C6-B3D1-8CDD50CB76F8}" srcOrd="0" destOrd="0" presId="urn:microsoft.com/office/officeart/2005/8/layout/default"/>
    <dgm:cxn modelId="{A8954230-E061-4ADD-B4D9-EABE8CCA9BEF}" srcId="{CC0D51A8-84FA-47A5-B4AC-1884208CD23E}" destId="{985FCD1B-BFA0-4B6E-AF49-124A5B86CDF4}" srcOrd="3" destOrd="0" parTransId="{356B8487-3A54-4F81-9CDB-56788B61D14A}" sibTransId="{D7C69975-A24D-4303-8A2B-CC6A6BB5AC84}"/>
    <dgm:cxn modelId="{F7DB5B55-A1E0-4351-AD0F-09F887509E91}" srcId="{CC0D51A8-84FA-47A5-B4AC-1884208CD23E}" destId="{6514ED29-70CA-4986-A566-6759819CEA40}" srcOrd="0" destOrd="0" parTransId="{747534FF-27B1-4E89-9CF8-9B103DCE4C7B}" sibTransId="{3BC15BB4-F4BE-4643-8D46-6542B1E607A6}"/>
    <dgm:cxn modelId="{36F44355-BDE4-45C3-B3DD-152E77E1B8EF}" type="presOf" srcId="{985FCD1B-BFA0-4B6E-AF49-124A5B86CDF4}" destId="{0E11097B-EEFF-4F93-AC2D-E668ED849B1F}" srcOrd="0" destOrd="0" presId="urn:microsoft.com/office/officeart/2005/8/layout/default"/>
    <dgm:cxn modelId="{D102059F-3C2C-4D75-80F8-C58ABE142791}" type="presOf" srcId="{8CA20393-1388-4ED3-A3CE-C2ED0DED043F}" destId="{E0CA254F-1929-47FC-A750-1A76BDBDD99D}" srcOrd="0" destOrd="0" presId="urn:microsoft.com/office/officeart/2005/8/layout/default"/>
    <dgm:cxn modelId="{8F5748A4-0DB5-4E8B-B5A3-6EB1B4B0F2AA}" srcId="{CC0D51A8-84FA-47A5-B4AC-1884208CD23E}" destId="{8CA20393-1388-4ED3-A3CE-C2ED0DED043F}" srcOrd="1" destOrd="0" parTransId="{0946E85A-8417-4BEB-9AD9-635792D24ABD}" sibTransId="{3909D81C-7BCF-4BAF-BD0C-FA1B63B69FAB}"/>
    <dgm:cxn modelId="{CCAA5DD0-4E20-41DE-95D1-ECDFCEEFF91C}" type="presOf" srcId="{6514ED29-70CA-4986-A566-6759819CEA40}" destId="{F50C1B5B-A463-458E-9169-1E0B4E70DE50}" srcOrd="0" destOrd="0" presId="urn:microsoft.com/office/officeart/2005/8/layout/default"/>
    <dgm:cxn modelId="{53112ED2-2589-41F3-B708-A58FBB7C8938}" type="presOf" srcId="{CC0D51A8-84FA-47A5-B4AC-1884208CD23E}" destId="{1F161DB5-1B03-40C4-875F-D8E7432A9108}" srcOrd="0" destOrd="0" presId="urn:microsoft.com/office/officeart/2005/8/layout/default"/>
    <dgm:cxn modelId="{EDE8FC73-A907-4344-BF1A-8C4A75A09108}" type="presParOf" srcId="{1F161DB5-1B03-40C4-875F-D8E7432A9108}" destId="{F50C1B5B-A463-458E-9169-1E0B4E70DE50}" srcOrd="0" destOrd="0" presId="urn:microsoft.com/office/officeart/2005/8/layout/default"/>
    <dgm:cxn modelId="{51C060B9-4AB0-43FC-AB66-95AB41F646E0}" type="presParOf" srcId="{1F161DB5-1B03-40C4-875F-D8E7432A9108}" destId="{E6962FBC-1483-4158-A015-EEA65740280F}" srcOrd="1" destOrd="0" presId="urn:microsoft.com/office/officeart/2005/8/layout/default"/>
    <dgm:cxn modelId="{9527766B-72C5-4D3F-B2CA-993CC0ABE662}" type="presParOf" srcId="{1F161DB5-1B03-40C4-875F-D8E7432A9108}" destId="{E0CA254F-1929-47FC-A750-1A76BDBDD99D}" srcOrd="2" destOrd="0" presId="urn:microsoft.com/office/officeart/2005/8/layout/default"/>
    <dgm:cxn modelId="{A62CACE2-3AF2-4250-B10A-FAD1156ABD1E}" type="presParOf" srcId="{1F161DB5-1B03-40C4-875F-D8E7432A9108}" destId="{E06D5680-F086-45D0-85E7-984394947BC1}" srcOrd="3" destOrd="0" presId="urn:microsoft.com/office/officeart/2005/8/layout/default"/>
    <dgm:cxn modelId="{53337F1B-B986-4A46-8EEC-AFA7FC65D464}" type="presParOf" srcId="{1F161DB5-1B03-40C4-875F-D8E7432A9108}" destId="{C54E3341-C0DA-46C6-B3D1-8CDD50CB76F8}" srcOrd="4" destOrd="0" presId="urn:microsoft.com/office/officeart/2005/8/layout/default"/>
    <dgm:cxn modelId="{CABCB00B-A2AC-4F00-B186-48F4D09A865B}" type="presParOf" srcId="{1F161DB5-1B03-40C4-875F-D8E7432A9108}" destId="{0D66A01C-F5F3-49B1-9151-3A1CD41B10ED}" srcOrd="5" destOrd="0" presId="urn:microsoft.com/office/officeart/2005/8/layout/default"/>
    <dgm:cxn modelId="{1613E60C-4DFE-415B-A77E-89647743850E}" type="presParOf" srcId="{1F161DB5-1B03-40C4-875F-D8E7432A9108}" destId="{0E11097B-EEFF-4F93-AC2D-E668ED849B1F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E9193A-A0B1-47F0-BAD2-DBCCEEBE49B5}">
      <dsp:nvSpPr>
        <dsp:cNvPr id="0" name=""/>
        <dsp:cNvSpPr/>
      </dsp:nvSpPr>
      <dsp:spPr>
        <a:xfrm>
          <a:off x="0" y="59609"/>
          <a:ext cx="5334000" cy="25541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Provide modeling by using single family house features for King County</a:t>
          </a:r>
        </a:p>
      </dsp:txBody>
      <dsp:txXfrm>
        <a:off x="124681" y="184290"/>
        <a:ext cx="5084638" cy="2304748"/>
      </dsp:txXfrm>
    </dsp:sp>
    <dsp:sp modelId="{FAA3BD0F-D636-4F02-924E-9BAD5E7757D8}">
      <dsp:nvSpPr>
        <dsp:cNvPr id="0" name=""/>
        <dsp:cNvSpPr/>
      </dsp:nvSpPr>
      <dsp:spPr>
        <a:xfrm>
          <a:off x="0" y="2720279"/>
          <a:ext cx="5334000" cy="2554110"/>
        </a:xfrm>
        <a:prstGeom prst="roundRect">
          <a:avLst/>
        </a:prstGeom>
        <a:solidFill>
          <a:schemeClr val="accent2">
            <a:hueOff val="1500016"/>
            <a:satOff val="-428"/>
            <a:lumOff val="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Predict sales price using Linear Regression Modeling </a:t>
          </a:r>
        </a:p>
      </dsp:txBody>
      <dsp:txXfrm>
        <a:off x="124681" y="2844960"/>
        <a:ext cx="5084638" cy="23047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0C1B5B-A463-458E-9169-1E0B4E70DE50}">
      <dsp:nvSpPr>
        <dsp:cNvPr id="0" name=""/>
        <dsp:cNvSpPr/>
      </dsp:nvSpPr>
      <dsp:spPr>
        <a:xfrm>
          <a:off x="1545098" y="2213"/>
          <a:ext cx="2927364" cy="17564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Model explains </a:t>
          </a:r>
          <a:r>
            <a:rPr lang="en-US" sz="2300" b="1" kern="1200" dirty="0"/>
            <a:t>52</a:t>
          </a:r>
          <a:r>
            <a:rPr lang="en-US" sz="2300" kern="1200" dirty="0"/>
            <a:t>% of the variance in sales prices for homes in King County</a:t>
          </a:r>
        </a:p>
      </dsp:txBody>
      <dsp:txXfrm>
        <a:off x="1545098" y="2213"/>
        <a:ext cx="2927364" cy="1756418"/>
      </dsp:txXfrm>
    </dsp:sp>
    <dsp:sp modelId="{E0CA254F-1929-47FC-A750-1A76BDBDD99D}">
      <dsp:nvSpPr>
        <dsp:cNvPr id="0" name=""/>
        <dsp:cNvSpPr/>
      </dsp:nvSpPr>
      <dsp:spPr>
        <a:xfrm>
          <a:off x="4765199" y="2213"/>
          <a:ext cx="2927364" cy="175641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Square footage : </a:t>
          </a:r>
          <a:r>
            <a:rPr lang="en-US" sz="2300" b="1" kern="1200" dirty="0"/>
            <a:t>23</a:t>
          </a:r>
          <a:r>
            <a:rPr lang="en-US" sz="2300" kern="1200" dirty="0"/>
            <a:t>%  increase in sales price</a:t>
          </a:r>
        </a:p>
      </dsp:txBody>
      <dsp:txXfrm>
        <a:off x="4765199" y="2213"/>
        <a:ext cx="2927364" cy="1756418"/>
      </dsp:txXfrm>
    </dsp:sp>
    <dsp:sp modelId="{C54E3341-C0DA-46C6-B3D1-8CDD50CB76F8}">
      <dsp:nvSpPr>
        <dsp:cNvPr id="0" name=""/>
        <dsp:cNvSpPr/>
      </dsp:nvSpPr>
      <dsp:spPr>
        <a:xfrm>
          <a:off x="1545098" y="2051368"/>
          <a:ext cx="2927364" cy="175641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Square footage of 15 closest neighbors: </a:t>
          </a:r>
          <a:r>
            <a:rPr lang="en-US" sz="2300" b="1" kern="1200" dirty="0"/>
            <a:t>9</a:t>
          </a:r>
          <a:r>
            <a:rPr lang="en-US" sz="2300" kern="1200" dirty="0"/>
            <a:t>% increase in sales price </a:t>
          </a:r>
        </a:p>
      </dsp:txBody>
      <dsp:txXfrm>
        <a:off x="1545098" y="2051368"/>
        <a:ext cx="2927364" cy="1756418"/>
      </dsp:txXfrm>
    </dsp:sp>
    <dsp:sp modelId="{0E11097B-EEFF-4F93-AC2D-E668ED849B1F}">
      <dsp:nvSpPr>
        <dsp:cNvPr id="0" name=""/>
        <dsp:cNvSpPr/>
      </dsp:nvSpPr>
      <dsp:spPr>
        <a:xfrm>
          <a:off x="4765199" y="2051368"/>
          <a:ext cx="2927364" cy="175641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High Grade: </a:t>
          </a:r>
          <a:r>
            <a:rPr lang="en-US" sz="2300" b="1" kern="1200" dirty="0"/>
            <a:t>9</a:t>
          </a:r>
          <a:r>
            <a:rPr lang="en-US" sz="2300" kern="1200" dirty="0"/>
            <a:t>% increase in sales price</a:t>
          </a:r>
        </a:p>
      </dsp:txBody>
      <dsp:txXfrm>
        <a:off x="4765199" y="2051368"/>
        <a:ext cx="2927364" cy="17564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850486-1B67-40D8-891E-F4AAEC67F6CD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08473F-620A-46E7-939F-1AD0939B3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63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Alex M</a:t>
            </a:r>
          </a:p>
          <a:p>
            <a:endParaRPr lang="en-US" dirty="0"/>
          </a:p>
          <a:p>
            <a:r>
              <a:rPr lang="en-US" dirty="0"/>
              <a:t>Alex 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08473F-620A-46E7-939F-1AD0939B334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1802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Alex 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08473F-620A-46E7-939F-1AD0939B334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087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08473F-620A-46E7-939F-1AD0939B334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166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AlexM</a:t>
            </a:r>
            <a:r>
              <a:rPr lang="en-US" dirty="0"/>
              <a:t>/ Alex D</a:t>
            </a:r>
          </a:p>
          <a:p>
            <a:r>
              <a:rPr lang="en-US" dirty="0"/>
              <a:t>Bigger is better! </a:t>
            </a:r>
          </a:p>
          <a:p>
            <a:pPr lvl="1"/>
            <a:r>
              <a:rPr lang="en-US" dirty="0"/>
              <a:t>The larger a property’s square footage, the more a house will sell for</a:t>
            </a:r>
          </a:p>
          <a:p>
            <a:r>
              <a:rPr lang="en-US" dirty="0"/>
              <a:t>… but More isn’t necessarily</a:t>
            </a:r>
          </a:p>
          <a:p>
            <a:pPr lvl="1"/>
            <a:r>
              <a:rPr lang="en-US" dirty="0"/>
              <a:t>More bedrooms will bring down the price of a house</a:t>
            </a:r>
          </a:p>
          <a:p>
            <a:r>
              <a:rPr lang="en-US" dirty="0"/>
              <a:t>Location! Location! Location! </a:t>
            </a:r>
          </a:p>
          <a:p>
            <a:pPr lvl="1"/>
            <a:r>
              <a:rPr lang="en-US" dirty="0"/>
              <a:t>A house located close to points of interest (schools, hospitals, </a:t>
            </a:r>
            <a:r>
              <a:rPr lang="en-US" dirty="0" err="1"/>
              <a:t>etc</a:t>
            </a:r>
            <a:r>
              <a:rPr lang="en-US" dirty="0"/>
              <a:t>) will sell for more</a:t>
            </a:r>
          </a:p>
          <a:p>
            <a:pPr lvl="1"/>
            <a:r>
              <a:rPr lang="en-US" dirty="0"/>
              <a:t>A house with a good view  will sell for more</a:t>
            </a:r>
          </a:p>
          <a:p>
            <a:pPr lvl="1"/>
            <a:r>
              <a:rPr lang="en-US" dirty="0"/>
              <a:t>Sqftg_living15 – the bigger the houses around you, the price goes up</a:t>
            </a:r>
          </a:p>
          <a:p>
            <a:r>
              <a:rPr lang="en-US" dirty="0"/>
              <a:t>Grades count!</a:t>
            </a:r>
          </a:p>
          <a:p>
            <a:r>
              <a:rPr lang="en-US" dirty="0"/>
              <a:t>            Grade 9,10,11 – Better, Very Good. Excellent =&gt; increase in price if house in this cat</a:t>
            </a:r>
          </a:p>
          <a:p>
            <a:r>
              <a:rPr lang="en-US" dirty="0"/>
              <a:t>	Condition – Good, Very Good =&gt; Increase in price if house in this cat,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08473F-620A-46E7-939F-1AD0939B334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579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Alex M/Alex 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08473F-620A-46E7-939F-1AD0939B334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795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Scott 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08473F-620A-46E7-939F-1AD0939B334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29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Scott 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08473F-620A-46E7-939F-1AD0939B334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536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Alex M</a:t>
            </a:r>
          </a:p>
          <a:p>
            <a:r>
              <a:rPr lang="en-US" dirty="0"/>
              <a:t>Engineering the feature, confirming viability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08473F-620A-46E7-939F-1AD0939B334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988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Scott S</a:t>
            </a:r>
          </a:p>
          <a:p>
            <a:r>
              <a:rPr lang="en-US" dirty="0"/>
              <a:t>Engineering the feature, confirming viability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08473F-620A-46E7-939F-1AD0939B334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104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Scott 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08473F-620A-46E7-939F-1AD0939B334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705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Scott 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08473F-620A-46E7-939F-1AD0939B334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08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476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813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62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689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882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4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949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332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33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68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08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10/7/2021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4664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s-kingcounty.opendata.arcgis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1C3281D-A46F-4842-9340-4CBC29E1B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ct blue and black geometric background">
            <a:extLst>
              <a:ext uri="{FF2B5EF4-FFF2-40B4-BE49-F238E27FC236}">
                <a16:creationId xmlns:a16="http://schemas.microsoft.com/office/drawing/2014/main" id="{50F611A5-8BC0-412D-A358-EEF2B50F9F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5533" r="557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6D007D-BC04-4B4D-8EFF-2DAE60C2EC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6952388" cy="326063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King County Housing Price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CB510A-3598-4696-A553-32CBD2564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 fontScale="47500" lnSpcReduction="2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COPPER CONSULTING</a:t>
            </a:r>
          </a:p>
          <a:p>
            <a:r>
              <a:rPr lang="en-US" dirty="0">
                <a:solidFill>
                  <a:srgbClr val="FFFFFF"/>
                </a:solidFill>
              </a:rPr>
              <a:t>Alex </a:t>
            </a:r>
            <a:r>
              <a:rPr lang="en-US" dirty="0" err="1">
                <a:solidFill>
                  <a:srgbClr val="FFFFFF"/>
                </a:solidFill>
              </a:rPr>
              <a:t>Dohn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Alex </a:t>
            </a:r>
            <a:r>
              <a:rPr lang="en-US" dirty="0" err="1">
                <a:solidFill>
                  <a:srgbClr val="FFFFFF"/>
                </a:solidFill>
              </a:rPr>
              <a:t>Marhshall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Scott Schumann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13FECB8-44EE-4A45-9F7B-66ECF1C3C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8595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A1218BB4-FD77-4EC7-A112-2A4AE8D7FA84}"/>
              </a:ext>
            </a:extLst>
          </p:cNvPr>
          <p:cNvGrpSpPr/>
          <p:nvPr/>
        </p:nvGrpSpPr>
        <p:grpSpPr>
          <a:xfrm>
            <a:off x="9895787" y="4572594"/>
            <a:ext cx="2072568" cy="2072568"/>
            <a:chOff x="6096000" y="1599214"/>
            <a:chExt cx="4762500" cy="4762500"/>
          </a:xfrm>
        </p:grpSpPr>
        <p:pic>
          <p:nvPicPr>
            <p:cNvPr id="8" name="Picture 2" descr="Image of the Copper | Alchemy symbols, Symbols and meanings, Symbols">
              <a:extLst>
                <a:ext uri="{FF2B5EF4-FFF2-40B4-BE49-F238E27FC236}">
                  <a16:creationId xmlns:a16="http://schemas.microsoft.com/office/drawing/2014/main" id="{22AD1569-6D03-4CF9-BC38-3504A0881A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1599214"/>
              <a:ext cx="4762500" cy="476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C0EA25E-B367-434E-A19C-54B41CEFD51D}"/>
                </a:ext>
              </a:extLst>
            </p:cNvPr>
            <p:cNvSpPr txBox="1"/>
            <p:nvPr/>
          </p:nvSpPr>
          <p:spPr>
            <a:xfrm>
              <a:off x="7416237" y="1984373"/>
              <a:ext cx="2534855" cy="646331"/>
            </a:xfrm>
            <a:prstGeom prst="rect">
              <a:avLst/>
            </a:prstGeom>
            <a:noFill/>
          </p:spPr>
          <p:txBody>
            <a:bodyPr wrap="square" rtlCol="0">
              <a:normAutofit fontScale="40000" lnSpcReduction="20000"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500" dirty="0">
                  <a:solidFill>
                    <a:srgbClr val="EAA032"/>
                  </a:solidFill>
                  <a:latin typeface="Arial Black" panose="020B0A04020102020204" pitchFamily="34" charset="0"/>
                </a:rPr>
                <a:t>COPPER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253F730-7028-45DE-AA52-630A0148D2E1}"/>
                </a:ext>
              </a:extLst>
            </p:cNvPr>
            <p:cNvSpPr txBox="1"/>
            <p:nvPr/>
          </p:nvSpPr>
          <p:spPr>
            <a:xfrm>
              <a:off x="6997421" y="5610155"/>
              <a:ext cx="3585258" cy="646330"/>
            </a:xfrm>
            <a:prstGeom prst="rect">
              <a:avLst/>
            </a:prstGeom>
            <a:noFill/>
          </p:spPr>
          <p:txBody>
            <a:bodyPr wrap="square">
              <a:normAutofit fontScale="40000" lnSpcReduction="20000"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100" dirty="0">
                  <a:solidFill>
                    <a:srgbClr val="EAA032"/>
                  </a:solidFill>
                  <a:latin typeface="Arial Black" panose="020B0A04020102020204" pitchFamily="34" charset="0"/>
                </a:rPr>
                <a:t>CONSULTING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1753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8B38D4-9D92-4608-A16B-260E8CC21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BEEC52-39E9-4BA9-A81C-9027A39E2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62001"/>
            <a:ext cx="9144000" cy="86909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Results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B681F15-1270-4BB6-AD52-D13B528326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656726"/>
              </p:ext>
            </p:extLst>
          </p:nvPr>
        </p:nvGraphicFramePr>
        <p:xfrm>
          <a:off x="1430338" y="2286000"/>
          <a:ext cx="9237662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20240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E7218290-08E7-4AB8-8549-F625B01F0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5843F1-DF3D-4457-8065-C4865AF22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762001"/>
            <a:ext cx="5008696" cy="1141004"/>
          </a:xfrm>
        </p:spPr>
        <p:txBody>
          <a:bodyPr>
            <a:normAutofit/>
          </a:bodyPr>
          <a:lstStyle/>
          <a:p>
            <a:r>
              <a:rPr lang="en-US" dirty="0"/>
              <a:t>Next Steps &amp;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1B6C0-DACF-4543-BDCF-681CDB83E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59698"/>
            <a:ext cx="4479398" cy="383630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500"/>
              <a:t>Add more location data</a:t>
            </a:r>
          </a:p>
          <a:p>
            <a:pPr>
              <a:lnSpc>
                <a:spcPct val="120000"/>
              </a:lnSpc>
            </a:pPr>
            <a:r>
              <a:rPr lang="en-US" sz="1500"/>
              <a:t>Feature engineering with Condition and Grade </a:t>
            </a:r>
          </a:p>
          <a:p>
            <a:pPr lvl="1">
              <a:lnSpc>
                <a:spcPct val="120000"/>
              </a:lnSpc>
            </a:pPr>
            <a:r>
              <a:rPr lang="en-US" sz="1500"/>
              <a:t>	Identify relationships with Year Built and Year Renovated</a:t>
            </a:r>
          </a:p>
          <a:p>
            <a:pPr>
              <a:lnSpc>
                <a:spcPct val="120000"/>
              </a:lnSpc>
            </a:pPr>
            <a:r>
              <a:rPr lang="en-US" sz="1500"/>
              <a:t>Explore room number and type</a:t>
            </a:r>
          </a:p>
          <a:p>
            <a:pPr>
              <a:lnSpc>
                <a:spcPct val="120000"/>
              </a:lnSpc>
            </a:pPr>
            <a:r>
              <a:rPr lang="en-US" sz="1500"/>
              <a:t>Leverage zip code data </a:t>
            </a:r>
          </a:p>
          <a:p>
            <a:pPr>
              <a:lnSpc>
                <a:spcPct val="120000"/>
              </a:lnSpc>
            </a:pPr>
            <a:r>
              <a:rPr lang="en-US" sz="1500"/>
              <a:t>Examine properties with multiple sales records</a:t>
            </a:r>
          </a:p>
          <a:p>
            <a:pPr lvl="1">
              <a:lnSpc>
                <a:spcPct val="120000"/>
              </a:lnSpc>
            </a:pPr>
            <a:r>
              <a:rPr lang="en-US" sz="1500"/>
              <a:t>	Price changes</a:t>
            </a:r>
          </a:p>
          <a:p>
            <a:pPr lvl="1">
              <a:lnSpc>
                <a:spcPct val="120000"/>
              </a:lnSpc>
            </a:pPr>
            <a:r>
              <a:rPr lang="en-US" sz="1500"/>
              <a:t>	Feature changes</a:t>
            </a:r>
          </a:p>
        </p:txBody>
      </p:sp>
      <p:pic>
        <p:nvPicPr>
          <p:cNvPr id="1028" name="Picture 4" descr="Mount Rainier National Park (U.S. National Park Service)">
            <a:extLst>
              <a:ext uri="{FF2B5EF4-FFF2-40B4-BE49-F238E27FC236}">
                <a16:creationId xmlns:a16="http://schemas.microsoft.com/office/drawing/2014/main" id="{803AA8B8-7763-4F44-AF31-3B78205389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98" r="26052"/>
          <a:stretch/>
        </p:blipFill>
        <p:spPr bwMode="auto">
          <a:xfrm>
            <a:off x="6639965" y="1114197"/>
            <a:ext cx="4629606" cy="4629606"/>
          </a:xfrm>
          <a:custGeom>
            <a:avLst/>
            <a:gdLst/>
            <a:ahLst/>
            <a:cxnLst/>
            <a:rect l="l" t="t" r="r" b="b"/>
            <a:pathLst>
              <a:path w="4629606" h="4629606">
                <a:moveTo>
                  <a:pt x="2314803" y="0"/>
                </a:moveTo>
                <a:cubicBezTo>
                  <a:pt x="3593233" y="0"/>
                  <a:pt x="4629606" y="1036373"/>
                  <a:pt x="4629606" y="2314803"/>
                </a:cubicBezTo>
                <a:cubicBezTo>
                  <a:pt x="4629606" y="3593233"/>
                  <a:pt x="3593233" y="4629606"/>
                  <a:pt x="2314803" y="4629606"/>
                </a:cubicBezTo>
                <a:cubicBezTo>
                  <a:pt x="1036373" y="4629606"/>
                  <a:pt x="0" y="3593233"/>
                  <a:pt x="0" y="2314803"/>
                </a:cubicBezTo>
                <a:cubicBezTo>
                  <a:pt x="0" y="1036373"/>
                  <a:pt x="1036373" y="0"/>
                  <a:pt x="231480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9271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C8B38D4-9D92-4608-A16B-260E8CC21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71C95FB-D509-408E-A75D-965B400C7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68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1A94AE6-0978-4A09-B78E-D60AC4842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9756D-499F-415B-852C-DF834F427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828" y="2286000"/>
            <a:ext cx="3643951" cy="2286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Thank you!</a:t>
            </a:r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E6E2C79-C17B-4CC0-A849-F3D0865A4BBB}"/>
              </a:ext>
            </a:extLst>
          </p:cNvPr>
          <p:cNvGrpSpPr/>
          <p:nvPr/>
        </p:nvGrpSpPr>
        <p:grpSpPr>
          <a:xfrm>
            <a:off x="6857999" y="1186971"/>
            <a:ext cx="4543197" cy="4543197"/>
            <a:chOff x="6096000" y="1661208"/>
            <a:chExt cx="4762500" cy="4762500"/>
          </a:xfrm>
        </p:grpSpPr>
        <p:pic>
          <p:nvPicPr>
            <p:cNvPr id="1026" name="Picture 2" descr="Image of the Copper | Alchemy symbols, Symbols and meanings, Symbols">
              <a:extLst>
                <a:ext uri="{FF2B5EF4-FFF2-40B4-BE49-F238E27FC236}">
                  <a16:creationId xmlns:a16="http://schemas.microsoft.com/office/drawing/2014/main" id="{12292E55-D533-4656-81E3-857E783794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1661208"/>
              <a:ext cx="4762500" cy="476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E5C4F85-46C0-4EAA-845B-AF6190B87CDD}"/>
                </a:ext>
              </a:extLst>
            </p:cNvPr>
            <p:cNvSpPr txBox="1"/>
            <p:nvPr/>
          </p:nvSpPr>
          <p:spPr>
            <a:xfrm>
              <a:off x="7416237" y="1984373"/>
              <a:ext cx="2534855" cy="646331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500" dirty="0">
                  <a:solidFill>
                    <a:srgbClr val="EAA032"/>
                  </a:solidFill>
                  <a:latin typeface="Arial Black" panose="020B0A04020102020204" pitchFamily="34" charset="0"/>
                </a:rPr>
                <a:t>COPPER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0F3D04E-9485-4DC1-B0E7-A634A89BDA49}"/>
                </a:ext>
              </a:extLst>
            </p:cNvPr>
            <p:cNvSpPr txBox="1"/>
            <p:nvPr/>
          </p:nvSpPr>
          <p:spPr>
            <a:xfrm>
              <a:off x="6891036" y="5715383"/>
              <a:ext cx="3585257" cy="646331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100" dirty="0">
                  <a:solidFill>
                    <a:srgbClr val="EAA032"/>
                  </a:solidFill>
                  <a:latin typeface="Arial Black" panose="020B0A04020102020204" pitchFamily="34" charset="0"/>
                </a:rPr>
                <a:t>CONSULTING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0099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8B38D4-9D92-4608-A16B-260E8CC21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1A94AE6-0978-4A09-B78E-D60AC4842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83EE29-9347-4427-9ED8-5062D7E92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828" y="2286000"/>
            <a:ext cx="3643951" cy="2286000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Business Problem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D972909-5BF1-4968-81C7-D5CDABB852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8335932"/>
              </p:ext>
            </p:extLst>
          </p:nvPr>
        </p:nvGraphicFramePr>
        <p:xfrm>
          <a:off x="6096000" y="762001"/>
          <a:ext cx="5334000" cy="5333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84272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E7218290-08E7-4AB8-8549-F625B01F0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8BDC55-4728-41FC-ABDB-E0C1B82FB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762001"/>
            <a:ext cx="5008696" cy="1141004"/>
          </a:xfrm>
        </p:spPr>
        <p:txBody>
          <a:bodyPr>
            <a:normAutofit/>
          </a:bodyPr>
          <a:lstStyle/>
          <a:p>
            <a:r>
              <a:rPr lang="en-US" dirty="0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51128-3763-4F4F-90F2-5B244A2EF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59698"/>
            <a:ext cx="4479398" cy="3836301"/>
          </a:xfrm>
        </p:spPr>
        <p:txBody>
          <a:bodyPr>
            <a:normAutofit/>
          </a:bodyPr>
          <a:lstStyle/>
          <a:p>
            <a:r>
              <a:rPr lang="en-US" sz="2400" dirty="0"/>
              <a:t>Bigger is better! </a:t>
            </a:r>
          </a:p>
          <a:p>
            <a:r>
              <a:rPr lang="en-US" sz="2400" dirty="0"/>
              <a:t>… but </a:t>
            </a:r>
            <a:r>
              <a:rPr lang="en-US" sz="2400" b="1" dirty="0"/>
              <a:t>more</a:t>
            </a:r>
            <a:r>
              <a:rPr lang="en-US" sz="2400" dirty="0"/>
              <a:t> isn’t necessarily better!</a:t>
            </a:r>
          </a:p>
          <a:p>
            <a:r>
              <a:rPr lang="en-US" sz="2400" dirty="0"/>
              <a:t>Location! Location! Location! </a:t>
            </a:r>
          </a:p>
          <a:p>
            <a:r>
              <a:rPr lang="en-US" sz="2400" dirty="0"/>
              <a:t>Grades count!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6" descr="Seattle: Mount Rainier Park All-Inclusive Small Group Tour | GetYourGuide">
            <a:extLst>
              <a:ext uri="{FF2B5EF4-FFF2-40B4-BE49-F238E27FC236}">
                <a16:creationId xmlns:a16="http://schemas.microsoft.com/office/drawing/2014/main" id="{51A9B123-DA7C-4E32-AAC5-3DDA747466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07" r="31093" b="1"/>
          <a:stretch/>
        </p:blipFill>
        <p:spPr bwMode="auto">
          <a:xfrm>
            <a:off x="6639965" y="1114197"/>
            <a:ext cx="4629606" cy="4629606"/>
          </a:xfrm>
          <a:custGeom>
            <a:avLst/>
            <a:gdLst/>
            <a:ahLst/>
            <a:cxnLst/>
            <a:rect l="l" t="t" r="r" b="b"/>
            <a:pathLst>
              <a:path w="4629606" h="4629606">
                <a:moveTo>
                  <a:pt x="2314803" y="0"/>
                </a:moveTo>
                <a:cubicBezTo>
                  <a:pt x="3593233" y="0"/>
                  <a:pt x="4629606" y="1036373"/>
                  <a:pt x="4629606" y="2314803"/>
                </a:cubicBezTo>
                <a:cubicBezTo>
                  <a:pt x="4629606" y="3593233"/>
                  <a:pt x="3593233" y="4629606"/>
                  <a:pt x="2314803" y="4629606"/>
                </a:cubicBezTo>
                <a:cubicBezTo>
                  <a:pt x="1036373" y="4629606"/>
                  <a:pt x="0" y="3593233"/>
                  <a:pt x="0" y="2314803"/>
                </a:cubicBezTo>
                <a:cubicBezTo>
                  <a:pt x="0" y="1036373"/>
                  <a:pt x="1036373" y="0"/>
                  <a:pt x="231480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157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847ED-00AB-4A3F-9EAD-FBCD1FFEB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C69C2-8FA7-464A-9A6E-A95718F62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 21,500  sales records from  Kings County for 2014 &amp; 2015</a:t>
            </a:r>
          </a:p>
          <a:p>
            <a:r>
              <a:rPr lang="en-US" dirty="0"/>
              <a:t>20 separate property features recorded for each sale</a:t>
            </a:r>
          </a:p>
          <a:p>
            <a:pPr lvl="1"/>
            <a:r>
              <a:rPr lang="en-US" dirty="0"/>
              <a:t>	Additional features engineered  by Copper Consulting</a:t>
            </a:r>
          </a:p>
          <a:p>
            <a:r>
              <a:rPr lang="en-US" dirty="0"/>
              <a:t>Additional location data from </a:t>
            </a:r>
            <a:r>
              <a:rPr lang="en-US" dirty="0">
                <a:hlinkClick r:id="rId3"/>
              </a:rPr>
              <a:t>King County GIS Open Data</a:t>
            </a:r>
            <a:endParaRPr lang="en-US" dirty="0"/>
          </a:p>
          <a:p>
            <a:pPr lvl="1"/>
            <a:r>
              <a:rPr lang="en-US" dirty="0"/>
              <a:t>	Police stations</a:t>
            </a:r>
          </a:p>
          <a:p>
            <a:pPr lvl="1"/>
            <a:r>
              <a:rPr lang="en-US" dirty="0"/>
              <a:t>	Medical centers</a:t>
            </a:r>
          </a:p>
          <a:p>
            <a:pPr lvl="1"/>
            <a:r>
              <a:rPr lang="en-US" dirty="0"/>
              <a:t>	Schools</a:t>
            </a:r>
          </a:p>
          <a:p>
            <a:pPr lvl="1"/>
            <a:r>
              <a:rPr lang="en-US" dirty="0"/>
              <a:t>	Farmers Markets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201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184DF83-39E6-4BDC-9E23-17F25AB44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A9CAF6-973D-469B-A434-619CDB3E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762001"/>
            <a:ext cx="4229100" cy="1141004"/>
          </a:xfrm>
        </p:spPr>
        <p:txBody>
          <a:bodyPr>
            <a:normAutofit/>
          </a:bodyPr>
          <a:lstStyle/>
          <a:p>
            <a:r>
              <a:rPr lang="en-US" dirty="0"/>
              <a:t>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68E2A-C157-44BD-B01B-690251A30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2286000"/>
            <a:ext cx="4229100" cy="3810000"/>
          </a:xfrm>
        </p:spPr>
        <p:txBody>
          <a:bodyPr>
            <a:normAutofit/>
          </a:bodyPr>
          <a:lstStyle/>
          <a:p>
            <a:r>
              <a:rPr lang="en-US" dirty="0"/>
              <a:t>Examined correlation between price and other features</a:t>
            </a:r>
          </a:p>
        </p:txBody>
      </p:sp>
      <p:pic>
        <p:nvPicPr>
          <p:cNvPr id="11" name="Picture 10" descr="A picture containing table&#10;&#10;Description automatically generated">
            <a:extLst>
              <a:ext uri="{FF2B5EF4-FFF2-40B4-BE49-F238E27FC236}">
                <a16:creationId xmlns:a16="http://schemas.microsoft.com/office/drawing/2014/main" id="{784EDFBE-BB19-4AD6-9656-C32017CAD1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935" y="571500"/>
            <a:ext cx="6033606" cy="571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8431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906F54D-04EF-4345-A564-7A7B57B6C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A5F6DAB-03BF-4557-B78A-2B71C16E1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A63FA5D-402E-473D-AF05-018BE28B2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3"/>
            <a:ext cx="10667999" cy="53339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91229A-F866-443C-98E5-88F9977A7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524000"/>
            <a:ext cx="4572000" cy="25813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Data Analysis – Square Footage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4E8DF-161D-4EAF-8640-D5ED563A2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867369"/>
            <a:ext cx="4572000" cy="7893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/>
              <a:t>As housing square footage increases so does price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20D3D82-8B25-4DD9-9924-4CEAD450C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31206" y="4572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DC3A087B-7C7C-4BEB-95CA-121F1373B0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206" y="923019"/>
            <a:ext cx="5096964" cy="499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5954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8D3C5-38AC-44BA-A2E3-519D9C036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285441"/>
            <a:ext cx="9238434" cy="857559"/>
          </a:xfrm>
        </p:spPr>
        <p:txBody>
          <a:bodyPr/>
          <a:lstStyle/>
          <a:p>
            <a:r>
              <a:rPr lang="en-US" dirty="0"/>
              <a:t>Data Analysis – Geodata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6972B-9EBD-4D8B-B001-07E2B5DA1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GRAPHIC TO COME</a:t>
            </a:r>
          </a:p>
          <a:p>
            <a:endParaRPr lang="en-US" dirty="0"/>
          </a:p>
        </p:txBody>
      </p:sp>
      <p:pic>
        <p:nvPicPr>
          <p:cNvPr id="5" name="Picture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CE32639F-50BC-471B-94F1-AB9C9CAB4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924" y="-439838"/>
            <a:ext cx="6858000" cy="6858000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FC6E5AD-D822-4710-A475-19F9D2328E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549147"/>
            <a:ext cx="6858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EC2A6A-A940-4249-8E24-06633ED5DADD}"/>
              </a:ext>
            </a:extLst>
          </p:cNvPr>
          <p:cNvSpPr txBox="1"/>
          <p:nvPr/>
        </p:nvSpPr>
        <p:spPr>
          <a:xfrm>
            <a:off x="6928365" y="3275111"/>
            <a:ext cx="46752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Total Distance in Degrees from Points of Interest per House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BC9B02-ACB1-4DAE-8DE3-89DEDCED2A83}"/>
              </a:ext>
            </a:extLst>
          </p:cNvPr>
          <p:cNvSpPr txBox="1"/>
          <p:nvPr/>
        </p:nvSpPr>
        <p:spPr>
          <a:xfrm>
            <a:off x="646152" y="4365060"/>
            <a:ext cx="2164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Price in Dollars per House</a:t>
            </a:r>
          </a:p>
        </p:txBody>
      </p:sp>
    </p:spTree>
    <p:extLst>
      <p:ext uri="{BB962C8B-B14F-4D97-AF65-F5344CB8AC3E}">
        <p14:creationId xmlns:p14="http://schemas.microsoft.com/office/powerpoint/2010/main" val="3876840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8D3C5-38AC-44BA-A2E3-519D9C036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Analysis – Feature Engineering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6972B-9EBD-4D8B-B001-07E2B5DA1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 Data – Moved from unclear value analysis to simple Yes/No values</a:t>
            </a:r>
          </a:p>
          <a:p>
            <a:r>
              <a:rPr lang="en-US" dirty="0"/>
              <a:t>Grade &amp; Condition – Consolidated into above and below Average Grades and Conditions</a:t>
            </a:r>
          </a:p>
          <a:p>
            <a:r>
              <a:rPr lang="en-US" dirty="0"/>
              <a:t>Bedrooms – remove outliers (&gt;5 bedrooms)</a:t>
            </a:r>
          </a:p>
        </p:txBody>
      </p:sp>
    </p:spTree>
    <p:extLst>
      <p:ext uri="{BB962C8B-B14F-4D97-AF65-F5344CB8AC3E}">
        <p14:creationId xmlns:p14="http://schemas.microsoft.com/office/powerpoint/2010/main" val="1166052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A027DD1-A31E-4BED-83B8-ED31F386F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1C2FB6-1414-4D9D-BE7A-1FF2A7AAE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1999" y="762000"/>
            <a:ext cx="10664151" cy="5334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025BFD-24AE-4660-AF79-C2B4725A9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6100" y="678025"/>
            <a:ext cx="4827799" cy="103421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Results</a:t>
            </a:r>
          </a:p>
        </p:txBody>
      </p:sp>
      <p:pic>
        <p:nvPicPr>
          <p:cNvPr id="5" name="Content Placeholder 4" descr="Chart, waterfall chart&#10;&#10;Description automatically generated">
            <a:extLst>
              <a:ext uri="{FF2B5EF4-FFF2-40B4-BE49-F238E27FC236}">
                <a16:creationId xmlns:a16="http://schemas.microsoft.com/office/drawing/2014/main" id="{CF499CA8-2A2F-451B-8274-0268724CEE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705" y="775705"/>
            <a:ext cx="5527580" cy="532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799789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AnalogousFromRegularSeedRightStep">
      <a:dk1>
        <a:srgbClr val="000000"/>
      </a:dk1>
      <a:lt1>
        <a:srgbClr val="FFFFFF"/>
      </a:lt1>
      <a:dk2>
        <a:srgbClr val="1A212F"/>
      </a:dk2>
      <a:lt2>
        <a:srgbClr val="F3F0F0"/>
      </a:lt2>
      <a:accent1>
        <a:srgbClr val="44B0A9"/>
      </a:accent1>
      <a:accent2>
        <a:srgbClr val="3A87B2"/>
      </a:accent2>
      <a:accent3>
        <a:srgbClr val="4C67C4"/>
      </a:accent3>
      <a:accent4>
        <a:srgbClr val="533CB3"/>
      </a:accent4>
      <a:accent5>
        <a:srgbClr val="954CC4"/>
      </a:accent5>
      <a:accent6>
        <a:srgbClr val="B23AB0"/>
      </a:accent6>
      <a:hlink>
        <a:srgbClr val="BF3F47"/>
      </a:hlink>
      <a:folHlink>
        <a:srgbClr val="7F7F7F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458</Words>
  <Application>Microsoft Office PowerPoint</Application>
  <PresentationFormat>Widescreen</PresentationFormat>
  <Paragraphs>90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Black</vt:lpstr>
      <vt:lpstr>Calibri</vt:lpstr>
      <vt:lpstr>Trade Gothic Next Cond</vt:lpstr>
      <vt:lpstr>Trade Gothic Next Light</vt:lpstr>
      <vt:lpstr>PortalVTI</vt:lpstr>
      <vt:lpstr>King County Housing Price analysis</vt:lpstr>
      <vt:lpstr>Business Problem</vt:lpstr>
      <vt:lpstr>Key Takeaways</vt:lpstr>
      <vt:lpstr>Data Characteristics</vt:lpstr>
      <vt:lpstr>EDA</vt:lpstr>
      <vt:lpstr>Data Analysis – Square Footage</vt:lpstr>
      <vt:lpstr>Data Analysis – Geodata Features</vt:lpstr>
      <vt:lpstr>Data Analysis – Feature Engineering</vt:lpstr>
      <vt:lpstr>Results</vt:lpstr>
      <vt:lpstr>Results</vt:lpstr>
      <vt:lpstr>Next Steps &amp; Improvements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Kings County HousInG Price analysis</dc:title>
  <dc:creator>Alex Marshall</dc:creator>
  <cp:lastModifiedBy>Alex Marshall</cp:lastModifiedBy>
  <cp:revision>25</cp:revision>
  <cp:lastPrinted>2021-10-07T19:01:20Z</cp:lastPrinted>
  <dcterms:created xsi:type="dcterms:W3CDTF">2021-10-07T15:51:37Z</dcterms:created>
  <dcterms:modified xsi:type="dcterms:W3CDTF">2021-10-07T21:06:24Z</dcterms:modified>
</cp:coreProperties>
</file>