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1" r:id="rId7"/>
    <p:sldId id="265" r:id="rId8"/>
    <p:sldId id="270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BBA-A6E9-4FAF-A354-166898D8A0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21CF0-CBC7-48A4-A6AF-F1C634665D97}">
      <dgm:prSet/>
      <dgm:spPr/>
      <dgm:t>
        <a:bodyPr/>
        <a:lstStyle/>
        <a:p>
          <a:r>
            <a:rPr lang="en-US" dirty="0"/>
            <a:t>Provide modeling by using single family house features for King County</a:t>
          </a:r>
        </a:p>
      </dgm:t>
    </dgm:pt>
    <dgm:pt modelId="{A911F3D4-D069-42FC-9D8A-61B61662B873}" type="parTrans" cxnId="{0A01FF26-43C1-4AFC-A3A5-773ABC5E4A5E}">
      <dgm:prSet/>
      <dgm:spPr/>
      <dgm:t>
        <a:bodyPr/>
        <a:lstStyle/>
        <a:p>
          <a:endParaRPr lang="en-US"/>
        </a:p>
      </dgm:t>
    </dgm:pt>
    <dgm:pt modelId="{5755BC75-F150-4EE7-9A5E-0502A5F6BC3E}" type="sibTrans" cxnId="{0A01FF26-43C1-4AFC-A3A5-773ABC5E4A5E}">
      <dgm:prSet/>
      <dgm:spPr/>
      <dgm:t>
        <a:bodyPr/>
        <a:lstStyle/>
        <a:p>
          <a:endParaRPr lang="en-US"/>
        </a:p>
      </dgm:t>
    </dgm:pt>
    <dgm:pt modelId="{E5B7FE09-7348-48BD-88F9-6429CCB7913D}">
      <dgm:prSet/>
      <dgm:spPr/>
      <dgm:t>
        <a:bodyPr/>
        <a:lstStyle/>
        <a:p>
          <a:r>
            <a:rPr lang="en-US" dirty="0"/>
            <a:t>Predict sales price using Linear Regression Modeling </a:t>
          </a:r>
        </a:p>
      </dgm:t>
    </dgm:pt>
    <dgm:pt modelId="{544AD94E-4B4E-4092-9223-5E42569555CD}" type="parTrans" cxnId="{314B3CFD-DAD4-4D0B-9BDF-516E16EBDE5E}">
      <dgm:prSet/>
      <dgm:spPr/>
      <dgm:t>
        <a:bodyPr/>
        <a:lstStyle/>
        <a:p>
          <a:endParaRPr lang="en-US"/>
        </a:p>
      </dgm:t>
    </dgm:pt>
    <dgm:pt modelId="{2FF3ED76-7AE9-4796-A502-F244D52DFD5D}" type="sibTrans" cxnId="{314B3CFD-DAD4-4D0B-9BDF-516E16EBDE5E}">
      <dgm:prSet/>
      <dgm:spPr/>
      <dgm:t>
        <a:bodyPr/>
        <a:lstStyle/>
        <a:p>
          <a:endParaRPr lang="en-US"/>
        </a:p>
      </dgm:t>
    </dgm:pt>
    <dgm:pt modelId="{174A1522-3B6A-4C13-B400-298CEDFCD05D}" type="pres">
      <dgm:prSet presAssocID="{B683FBBA-A6E9-4FAF-A354-166898D8A08E}" presName="linear" presStyleCnt="0">
        <dgm:presLayoutVars>
          <dgm:animLvl val="lvl"/>
          <dgm:resizeHandles val="exact"/>
        </dgm:presLayoutVars>
      </dgm:prSet>
      <dgm:spPr/>
    </dgm:pt>
    <dgm:pt modelId="{E9E9193A-A0B1-47F0-BAD2-DBCCEEBE49B5}" type="pres">
      <dgm:prSet presAssocID="{F0521CF0-CBC7-48A4-A6AF-F1C634665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F1E30-47B2-43F8-AC4A-C38ACD6F2470}" type="pres">
      <dgm:prSet presAssocID="{5755BC75-F150-4EE7-9A5E-0502A5F6BC3E}" presName="spacer" presStyleCnt="0"/>
      <dgm:spPr/>
    </dgm:pt>
    <dgm:pt modelId="{FAA3BD0F-D636-4F02-924E-9BAD5E7757D8}" type="pres">
      <dgm:prSet presAssocID="{E5B7FE09-7348-48BD-88F9-6429CCB791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1FF26-43C1-4AFC-A3A5-773ABC5E4A5E}" srcId="{B683FBBA-A6E9-4FAF-A354-166898D8A08E}" destId="{F0521CF0-CBC7-48A4-A6AF-F1C634665D97}" srcOrd="0" destOrd="0" parTransId="{A911F3D4-D069-42FC-9D8A-61B61662B873}" sibTransId="{5755BC75-F150-4EE7-9A5E-0502A5F6BC3E}"/>
    <dgm:cxn modelId="{B34DE78B-F864-4F7C-8A70-29F5849D5278}" type="presOf" srcId="{E5B7FE09-7348-48BD-88F9-6429CCB7913D}" destId="{FAA3BD0F-D636-4F02-924E-9BAD5E7757D8}" srcOrd="0" destOrd="0" presId="urn:microsoft.com/office/officeart/2005/8/layout/vList2"/>
    <dgm:cxn modelId="{D1F236B4-4469-41B3-9DE9-928FDD932D7C}" type="presOf" srcId="{F0521CF0-CBC7-48A4-A6AF-F1C634665D97}" destId="{E9E9193A-A0B1-47F0-BAD2-DBCCEEBE49B5}" srcOrd="0" destOrd="0" presId="urn:microsoft.com/office/officeart/2005/8/layout/vList2"/>
    <dgm:cxn modelId="{FD77B5FC-AD53-4FE3-A0B3-5A94099E7708}" type="presOf" srcId="{B683FBBA-A6E9-4FAF-A354-166898D8A08E}" destId="{174A1522-3B6A-4C13-B400-298CEDFCD05D}" srcOrd="0" destOrd="0" presId="urn:microsoft.com/office/officeart/2005/8/layout/vList2"/>
    <dgm:cxn modelId="{314B3CFD-DAD4-4D0B-9BDF-516E16EBDE5E}" srcId="{B683FBBA-A6E9-4FAF-A354-166898D8A08E}" destId="{E5B7FE09-7348-48BD-88F9-6429CCB7913D}" srcOrd="1" destOrd="0" parTransId="{544AD94E-4B4E-4092-9223-5E42569555CD}" sibTransId="{2FF3ED76-7AE9-4796-A502-F244D52DFD5D}"/>
    <dgm:cxn modelId="{02BD1CC2-8582-419E-BBFC-EE7C0FB8839E}" type="presParOf" srcId="{174A1522-3B6A-4C13-B400-298CEDFCD05D}" destId="{E9E9193A-A0B1-47F0-BAD2-DBCCEEBE49B5}" srcOrd="0" destOrd="0" presId="urn:microsoft.com/office/officeart/2005/8/layout/vList2"/>
    <dgm:cxn modelId="{5AC170FC-ED53-43CC-B130-50D9F812002A}" type="presParOf" srcId="{174A1522-3B6A-4C13-B400-298CEDFCD05D}" destId="{C58F1E30-47B2-43F8-AC4A-C38ACD6F2470}" srcOrd="1" destOrd="0" presId="urn:microsoft.com/office/officeart/2005/8/layout/vList2"/>
    <dgm:cxn modelId="{1978345F-136F-4D9F-99DD-7E1C73008BDB}" type="presParOf" srcId="{174A1522-3B6A-4C13-B400-298CEDFCD05D}" destId="{FAA3BD0F-D636-4F02-924E-9BAD5E7757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D51A8-84FA-47A5-B4AC-1884208CD2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14ED29-70CA-4986-A566-6759819CEA40}">
      <dgm:prSet/>
      <dgm:spPr/>
      <dgm:t>
        <a:bodyPr/>
        <a:lstStyle/>
        <a:p>
          <a:r>
            <a:rPr lang="en-US" dirty="0"/>
            <a:t>Model explains </a:t>
          </a:r>
          <a:r>
            <a:rPr lang="en-US" b="1" dirty="0"/>
            <a:t>52</a:t>
          </a:r>
          <a:r>
            <a:rPr lang="en-US" dirty="0"/>
            <a:t>% of the variance in sales prices for homes in King County</a:t>
          </a:r>
        </a:p>
      </dgm:t>
    </dgm:pt>
    <dgm:pt modelId="{747534FF-27B1-4E89-9CF8-9B103DCE4C7B}" type="parTrans" cxnId="{F7DB5B55-A1E0-4351-AD0F-09F887509E91}">
      <dgm:prSet/>
      <dgm:spPr/>
      <dgm:t>
        <a:bodyPr/>
        <a:lstStyle/>
        <a:p>
          <a:endParaRPr lang="en-US"/>
        </a:p>
      </dgm:t>
    </dgm:pt>
    <dgm:pt modelId="{3BC15BB4-F4BE-4643-8D46-6542B1E607A6}" type="sibTrans" cxnId="{F7DB5B55-A1E0-4351-AD0F-09F887509E91}">
      <dgm:prSet/>
      <dgm:spPr/>
      <dgm:t>
        <a:bodyPr/>
        <a:lstStyle/>
        <a:p>
          <a:endParaRPr lang="en-US"/>
        </a:p>
      </dgm:t>
    </dgm:pt>
    <dgm:pt modelId="{8CA20393-1388-4ED3-A3CE-C2ED0DED043F}">
      <dgm:prSet/>
      <dgm:spPr/>
      <dgm:t>
        <a:bodyPr/>
        <a:lstStyle/>
        <a:p>
          <a:r>
            <a:rPr lang="en-US" dirty="0"/>
            <a:t>Square footage : </a:t>
          </a:r>
          <a:r>
            <a:rPr lang="en-US" b="1" dirty="0"/>
            <a:t>23</a:t>
          </a:r>
          <a:r>
            <a:rPr lang="en-US" dirty="0"/>
            <a:t>%  increase in sales price</a:t>
          </a:r>
        </a:p>
      </dgm:t>
    </dgm:pt>
    <dgm:pt modelId="{0946E85A-8417-4BEB-9AD9-635792D24ABD}" type="parTrans" cxnId="{8F5748A4-0DB5-4E8B-B5A3-6EB1B4B0F2AA}">
      <dgm:prSet/>
      <dgm:spPr/>
      <dgm:t>
        <a:bodyPr/>
        <a:lstStyle/>
        <a:p>
          <a:endParaRPr lang="en-US"/>
        </a:p>
      </dgm:t>
    </dgm:pt>
    <dgm:pt modelId="{3909D81C-7BCF-4BAF-BD0C-FA1B63B69FAB}" type="sibTrans" cxnId="{8F5748A4-0DB5-4E8B-B5A3-6EB1B4B0F2AA}">
      <dgm:prSet/>
      <dgm:spPr/>
      <dgm:t>
        <a:bodyPr/>
        <a:lstStyle/>
        <a:p>
          <a:endParaRPr lang="en-US"/>
        </a:p>
      </dgm:t>
    </dgm:pt>
    <dgm:pt modelId="{E0AED2EA-F87B-4751-AE50-8C3E7BC676B6}">
      <dgm:prSet/>
      <dgm:spPr/>
      <dgm:t>
        <a:bodyPr/>
        <a:lstStyle/>
        <a:p>
          <a:r>
            <a:rPr lang="en-US" dirty="0"/>
            <a:t>Square footage of 15 closest neighbors: </a:t>
          </a:r>
          <a:r>
            <a:rPr lang="en-US" b="1" dirty="0"/>
            <a:t>9</a:t>
          </a:r>
          <a:r>
            <a:rPr lang="en-US" dirty="0"/>
            <a:t>% increase in sales price </a:t>
          </a:r>
        </a:p>
      </dgm:t>
    </dgm:pt>
    <dgm:pt modelId="{2423C4E4-3007-40DA-B9BB-BB823B72CBC4}" type="parTrans" cxnId="{3659D911-5B6A-4575-8B5A-176BD62DA648}">
      <dgm:prSet/>
      <dgm:spPr/>
      <dgm:t>
        <a:bodyPr/>
        <a:lstStyle/>
        <a:p>
          <a:endParaRPr lang="en-US"/>
        </a:p>
      </dgm:t>
    </dgm:pt>
    <dgm:pt modelId="{6AF1B3DD-FB1D-47FD-BD81-F3D2A9EE34B3}" type="sibTrans" cxnId="{3659D911-5B6A-4575-8B5A-176BD62DA648}">
      <dgm:prSet/>
      <dgm:spPr/>
      <dgm:t>
        <a:bodyPr/>
        <a:lstStyle/>
        <a:p>
          <a:endParaRPr lang="en-US"/>
        </a:p>
      </dgm:t>
    </dgm:pt>
    <dgm:pt modelId="{985FCD1B-BFA0-4B6E-AF49-124A5B86CDF4}">
      <dgm:prSet/>
      <dgm:spPr/>
      <dgm:t>
        <a:bodyPr/>
        <a:lstStyle/>
        <a:p>
          <a:r>
            <a:rPr lang="en-US" dirty="0"/>
            <a:t>High Grade: </a:t>
          </a:r>
          <a:r>
            <a:rPr lang="en-US" b="1" dirty="0"/>
            <a:t>9</a:t>
          </a:r>
          <a:r>
            <a:rPr lang="en-US" dirty="0"/>
            <a:t>% increase in sales price</a:t>
          </a:r>
        </a:p>
      </dgm:t>
    </dgm:pt>
    <dgm:pt modelId="{356B8487-3A54-4F81-9CDB-56788B61D14A}" type="parTrans" cxnId="{A8954230-E061-4ADD-B4D9-EABE8CCA9BEF}">
      <dgm:prSet/>
      <dgm:spPr/>
      <dgm:t>
        <a:bodyPr/>
        <a:lstStyle/>
        <a:p>
          <a:endParaRPr lang="en-US"/>
        </a:p>
      </dgm:t>
    </dgm:pt>
    <dgm:pt modelId="{D7C69975-A24D-4303-8A2B-CC6A6BB5AC84}" type="sibTrans" cxnId="{A8954230-E061-4ADD-B4D9-EABE8CCA9BEF}">
      <dgm:prSet/>
      <dgm:spPr/>
      <dgm:t>
        <a:bodyPr/>
        <a:lstStyle/>
        <a:p>
          <a:endParaRPr lang="en-US"/>
        </a:p>
      </dgm:t>
    </dgm:pt>
    <dgm:pt modelId="{1F161DB5-1B03-40C4-875F-D8E7432A9108}" type="pres">
      <dgm:prSet presAssocID="{CC0D51A8-84FA-47A5-B4AC-1884208CD23E}" presName="diagram" presStyleCnt="0">
        <dgm:presLayoutVars>
          <dgm:dir/>
          <dgm:resizeHandles val="exact"/>
        </dgm:presLayoutVars>
      </dgm:prSet>
      <dgm:spPr/>
    </dgm:pt>
    <dgm:pt modelId="{F50C1B5B-A463-458E-9169-1E0B4E70DE50}" type="pres">
      <dgm:prSet presAssocID="{6514ED29-70CA-4986-A566-6759819CEA40}" presName="node" presStyleLbl="node1" presStyleIdx="0" presStyleCnt="4">
        <dgm:presLayoutVars>
          <dgm:bulletEnabled val="1"/>
        </dgm:presLayoutVars>
      </dgm:prSet>
      <dgm:spPr/>
    </dgm:pt>
    <dgm:pt modelId="{E6962FBC-1483-4158-A015-EEA65740280F}" type="pres">
      <dgm:prSet presAssocID="{3BC15BB4-F4BE-4643-8D46-6542B1E607A6}" presName="sibTrans" presStyleCnt="0"/>
      <dgm:spPr/>
    </dgm:pt>
    <dgm:pt modelId="{E0CA254F-1929-47FC-A750-1A76BDBDD99D}" type="pres">
      <dgm:prSet presAssocID="{8CA20393-1388-4ED3-A3CE-C2ED0DED043F}" presName="node" presStyleLbl="node1" presStyleIdx="1" presStyleCnt="4">
        <dgm:presLayoutVars>
          <dgm:bulletEnabled val="1"/>
        </dgm:presLayoutVars>
      </dgm:prSet>
      <dgm:spPr/>
    </dgm:pt>
    <dgm:pt modelId="{E06D5680-F086-45D0-85E7-984394947BC1}" type="pres">
      <dgm:prSet presAssocID="{3909D81C-7BCF-4BAF-BD0C-FA1B63B69FAB}" presName="sibTrans" presStyleCnt="0"/>
      <dgm:spPr/>
    </dgm:pt>
    <dgm:pt modelId="{C54E3341-C0DA-46C6-B3D1-8CDD50CB76F8}" type="pres">
      <dgm:prSet presAssocID="{E0AED2EA-F87B-4751-AE50-8C3E7BC676B6}" presName="node" presStyleLbl="node1" presStyleIdx="2" presStyleCnt="4">
        <dgm:presLayoutVars>
          <dgm:bulletEnabled val="1"/>
        </dgm:presLayoutVars>
      </dgm:prSet>
      <dgm:spPr/>
    </dgm:pt>
    <dgm:pt modelId="{0D66A01C-F5F3-49B1-9151-3A1CD41B10ED}" type="pres">
      <dgm:prSet presAssocID="{6AF1B3DD-FB1D-47FD-BD81-F3D2A9EE34B3}" presName="sibTrans" presStyleCnt="0"/>
      <dgm:spPr/>
    </dgm:pt>
    <dgm:pt modelId="{0E11097B-EEFF-4F93-AC2D-E668ED849B1F}" type="pres">
      <dgm:prSet presAssocID="{985FCD1B-BFA0-4B6E-AF49-124A5B86CDF4}" presName="node" presStyleLbl="node1" presStyleIdx="3" presStyleCnt="4">
        <dgm:presLayoutVars>
          <dgm:bulletEnabled val="1"/>
        </dgm:presLayoutVars>
      </dgm:prSet>
      <dgm:spPr/>
    </dgm:pt>
  </dgm:ptLst>
  <dgm:cxnLst>
    <dgm:cxn modelId="{3659D911-5B6A-4575-8B5A-176BD62DA648}" srcId="{CC0D51A8-84FA-47A5-B4AC-1884208CD23E}" destId="{E0AED2EA-F87B-4751-AE50-8C3E7BC676B6}" srcOrd="2" destOrd="0" parTransId="{2423C4E4-3007-40DA-B9BB-BB823B72CBC4}" sibTransId="{6AF1B3DD-FB1D-47FD-BD81-F3D2A9EE34B3}"/>
    <dgm:cxn modelId="{D553BA20-8668-4088-B8A3-1B6D8C9C967A}" type="presOf" srcId="{E0AED2EA-F87B-4751-AE50-8C3E7BC676B6}" destId="{C54E3341-C0DA-46C6-B3D1-8CDD50CB76F8}" srcOrd="0" destOrd="0" presId="urn:microsoft.com/office/officeart/2005/8/layout/default"/>
    <dgm:cxn modelId="{A8954230-E061-4ADD-B4D9-EABE8CCA9BEF}" srcId="{CC0D51A8-84FA-47A5-B4AC-1884208CD23E}" destId="{985FCD1B-BFA0-4B6E-AF49-124A5B86CDF4}" srcOrd="3" destOrd="0" parTransId="{356B8487-3A54-4F81-9CDB-56788B61D14A}" sibTransId="{D7C69975-A24D-4303-8A2B-CC6A6BB5AC84}"/>
    <dgm:cxn modelId="{F7DB5B55-A1E0-4351-AD0F-09F887509E91}" srcId="{CC0D51A8-84FA-47A5-B4AC-1884208CD23E}" destId="{6514ED29-70CA-4986-A566-6759819CEA40}" srcOrd="0" destOrd="0" parTransId="{747534FF-27B1-4E89-9CF8-9B103DCE4C7B}" sibTransId="{3BC15BB4-F4BE-4643-8D46-6542B1E607A6}"/>
    <dgm:cxn modelId="{36F44355-BDE4-45C3-B3DD-152E77E1B8EF}" type="presOf" srcId="{985FCD1B-BFA0-4B6E-AF49-124A5B86CDF4}" destId="{0E11097B-EEFF-4F93-AC2D-E668ED849B1F}" srcOrd="0" destOrd="0" presId="urn:microsoft.com/office/officeart/2005/8/layout/default"/>
    <dgm:cxn modelId="{D102059F-3C2C-4D75-80F8-C58ABE142791}" type="presOf" srcId="{8CA20393-1388-4ED3-A3CE-C2ED0DED043F}" destId="{E0CA254F-1929-47FC-A750-1A76BDBDD99D}" srcOrd="0" destOrd="0" presId="urn:microsoft.com/office/officeart/2005/8/layout/default"/>
    <dgm:cxn modelId="{8F5748A4-0DB5-4E8B-B5A3-6EB1B4B0F2AA}" srcId="{CC0D51A8-84FA-47A5-B4AC-1884208CD23E}" destId="{8CA20393-1388-4ED3-A3CE-C2ED0DED043F}" srcOrd="1" destOrd="0" parTransId="{0946E85A-8417-4BEB-9AD9-635792D24ABD}" sibTransId="{3909D81C-7BCF-4BAF-BD0C-FA1B63B69FAB}"/>
    <dgm:cxn modelId="{CCAA5DD0-4E20-41DE-95D1-ECDFCEEFF91C}" type="presOf" srcId="{6514ED29-70CA-4986-A566-6759819CEA40}" destId="{F50C1B5B-A463-458E-9169-1E0B4E70DE50}" srcOrd="0" destOrd="0" presId="urn:microsoft.com/office/officeart/2005/8/layout/default"/>
    <dgm:cxn modelId="{53112ED2-2589-41F3-B708-A58FBB7C8938}" type="presOf" srcId="{CC0D51A8-84FA-47A5-B4AC-1884208CD23E}" destId="{1F161DB5-1B03-40C4-875F-D8E7432A9108}" srcOrd="0" destOrd="0" presId="urn:microsoft.com/office/officeart/2005/8/layout/default"/>
    <dgm:cxn modelId="{EDE8FC73-A907-4344-BF1A-8C4A75A09108}" type="presParOf" srcId="{1F161DB5-1B03-40C4-875F-D8E7432A9108}" destId="{F50C1B5B-A463-458E-9169-1E0B4E70DE50}" srcOrd="0" destOrd="0" presId="urn:microsoft.com/office/officeart/2005/8/layout/default"/>
    <dgm:cxn modelId="{51C060B9-4AB0-43FC-AB66-95AB41F646E0}" type="presParOf" srcId="{1F161DB5-1B03-40C4-875F-D8E7432A9108}" destId="{E6962FBC-1483-4158-A015-EEA65740280F}" srcOrd="1" destOrd="0" presId="urn:microsoft.com/office/officeart/2005/8/layout/default"/>
    <dgm:cxn modelId="{9527766B-72C5-4D3F-B2CA-993CC0ABE662}" type="presParOf" srcId="{1F161DB5-1B03-40C4-875F-D8E7432A9108}" destId="{E0CA254F-1929-47FC-A750-1A76BDBDD99D}" srcOrd="2" destOrd="0" presId="urn:microsoft.com/office/officeart/2005/8/layout/default"/>
    <dgm:cxn modelId="{A62CACE2-3AF2-4250-B10A-FAD1156ABD1E}" type="presParOf" srcId="{1F161DB5-1B03-40C4-875F-D8E7432A9108}" destId="{E06D5680-F086-45D0-85E7-984394947BC1}" srcOrd="3" destOrd="0" presId="urn:microsoft.com/office/officeart/2005/8/layout/default"/>
    <dgm:cxn modelId="{53337F1B-B986-4A46-8EEC-AFA7FC65D464}" type="presParOf" srcId="{1F161DB5-1B03-40C4-875F-D8E7432A9108}" destId="{C54E3341-C0DA-46C6-B3D1-8CDD50CB76F8}" srcOrd="4" destOrd="0" presId="urn:microsoft.com/office/officeart/2005/8/layout/default"/>
    <dgm:cxn modelId="{CABCB00B-A2AC-4F00-B186-48F4D09A865B}" type="presParOf" srcId="{1F161DB5-1B03-40C4-875F-D8E7432A9108}" destId="{0D66A01C-F5F3-49B1-9151-3A1CD41B10ED}" srcOrd="5" destOrd="0" presId="urn:microsoft.com/office/officeart/2005/8/layout/default"/>
    <dgm:cxn modelId="{1613E60C-4DFE-415B-A77E-89647743850E}" type="presParOf" srcId="{1F161DB5-1B03-40C4-875F-D8E7432A9108}" destId="{0E11097B-EEFF-4F93-AC2D-E668ED849B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193A-A0B1-47F0-BAD2-DBCCEEBE49B5}">
      <dsp:nvSpPr>
        <dsp:cNvPr id="0" name=""/>
        <dsp:cNvSpPr/>
      </dsp:nvSpPr>
      <dsp:spPr>
        <a:xfrm>
          <a:off x="0" y="59609"/>
          <a:ext cx="5334000" cy="2554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Provide modeling by using single family house features for King County</a:t>
          </a:r>
        </a:p>
      </dsp:txBody>
      <dsp:txXfrm>
        <a:off x="124681" y="184290"/>
        <a:ext cx="5084638" cy="2304748"/>
      </dsp:txXfrm>
    </dsp:sp>
    <dsp:sp modelId="{FAA3BD0F-D636-4F02-924E-9BAD5E7757D8}">
      <dsp:nvSpPr>
        <dsp:cNvPr id="0" name=""/>
        <dsp:cNvSpPr/>
      </dsp:nvSpPr>
      <dsp:spPr>
        <a:xfrm>
          <a:off x="0" y="2720279"/>
          <a:ext cx="5334000" cy="2554110"/>
        </a:xfrm>
        <a:prstGeom prst="roundRect">
          <a:avLst/>
        </a:prstGeom>
        <a:solidFill>
          <a:schemeClr val="accent2">
            <a:hueOff val="1500016"/>
            <a:satOff val="-4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Predict sales price using Linear Regression Modeling </a:t>
          </a:r>
        </a:p>
      </dsp:txBody>
      <dsp:txXfrm>
        <a:off x="124681" y="2844960"/>
        <a:ext cx="5084638" cy="2304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1B5B-A463-458E-9169-1E0B4E70DE50}">
      <dsp:nvSpPr>
        <dsp:cNvPr id="0" name=""/>
        <dsp:cNvSpPr/>
      </dsp:nvSpPr>
      <dsp:spPr>
        <a:xfrm>
          <a:off x="1545098" y="2213"/>
          <a:ext cx="2927364" cy="1756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explains </a:t>
          </a:r>
          <a:r>
            <a:rPr lang="en-US" sz="2300" b="1" kern="1200" dirty="0"/>
            <a:t>52</a:t>
          </a:r>
          <a:r>
            <a:rPr lang="en-US" sz="2300" kern="1200" dirty="0"/>
            <a:t>% of the variance in sales prices for homes in King County</a:t>
          </a:r>
        </a:p>
      </dsp:txBody>
      <dsp:txXfrm>
        <a:off x="1545098" y="2213"/>
        <a:ext cx="2927364" cy="1756418"/>
      </dsp:txXfrm>
    </dsp:sp>
    <dsp:sp modelId="{E0CA254F-1929-47FC-A750-1A76BDBDD99D}">
      <dsp:nvSpPr>
        <dsp:cNvPr id="0" name=""/>
        <dsp:cNvSpPr/>
      </dsp:nvSpPr>
      <dsp:spPr>
        <a:xfrm>
          <a:off x="4765199" y="2213"/>
          <a:ext cx="2927364" cy="17564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 footage : </a:t>
          </a:r>
          <a:r>
            <a:rPr lang="en-US" sz="2300" b="1" kern="1200" dirty="0"/>
            <a:t>23</a:t>
          </a:r>
          <a:r>
            <a:rPr lang="en-US" sz="2300" kern="1200" dirty="0"/>
            <a:t>%  increase in sales price</a:t>
          </a:r>
        </a:p>
      </dsp:txBody>
      <dsp:txXfrm>
        <a:off x="4765199" y="2213"/>
        <a:ext cx="2927364" cy="1756418"/>
      </dsp:txXfrm>
    </dsp:sp>
    <dsp:sp modelId="{C54E3341-C0DA-46C6-B3D1-8CDD50CB76F8}">
      <dsp:nvSpPr>
        <dsp:cNvPr id="0" name=""/>
        <dsp:cNvSpPr/>
      </dsp:nvSpPr>
      <dsp:spPr>
        <a:xfrm>
          <a:off x="1545098" y="2051368"/>
          <a:ext cx="2927364" cy="17564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 footage of 15 closest neighbors: </a:t>
          </a:r>
          <a:r>
            <a:rPr lang="en-US" sz="2300" b="1" kern="1200" dirty="0"/>
            <a:t>9</a:t>
          </a:r>
          <a:r>
            <a:rPr lang="en-US" sz="2300" kern="1200" dirty="0"/>
            <a:t>% increase in sales price </a:t>
          </a:r>
        </a:p>
      </dsp:txBody>
      <dsp:txXfrm>
        <a:off x="1545098" y="2051368"/>
        <a:ext cx="2927364" cy="1756418"/>
      </dsp:txXfrm>
    </dsp:sp>
    <dsp:sp modelId="{0E11097B-EEFF-4F93-AC2D-E668ED849B1F}">
      <dsp:nvSpPr>
        <dsp:cNvPr id="0" name=""/>
        <dsp:cNvSpPr/>
      </dsp:nvSpPr>
      <dsp:spPr>
        <a:xfrm>
          <a:off x="4765199" y="2051368"/>
          <a:ext cx="2927364" cy="1756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 Grade: </a:t>
          </a:r>
          <a:r>
            <a:rPr lang="en-US" sz="2300" b="1" kern="1200" dirty="0"/>
            <a:t>9</a:t>
          </a:r>
          <a:r>
            <a:rPr lang="en-US" sz="2300" kern="1200" dirty="0"/>
            <a:t>% increase in sales price</a:t>
          </a:r>
        </a:p>
      </dsp:txBody>
      <dsp:txXfrm>
        <a:off x="4765199" y="2051368"/>
        <a:ext cx="2927364" cy="175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0486-1B67-40D8-891E-F4AAEC67F6C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F-620A-46E7-939F-1AD0939B3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  <a:p>
            <a:endParaRPr lang="en-US" dirty="0"/>
          </a:p>
          <a:p>
            <a:r>
              <a:rPr lang="en-US" dirty="0"/>
              <a:t>Alex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AlexM</a:t>
            </a:r>
            <a:r>
              <a:rPr lang="en-US" dirty="0"/>
              <a:t>/ Alex D</a:t>
            </a:r>
          </a:p>
          <a:p>
            <a:r>
              <a:rPr lang="en-US" dirty="0"/>
              <a:t>Bigger is better! </a:t>
            </a:r>
          </a:p>
          <a:p>
            <a:pPr lvl="1"/>
            <a:r>
              <a:rPr lang="en-US" dirty="0"/>
              <a:t>The larger a property’s square footage, the more a house will sell for</a:t>
            </a:r>
          </a:p>
          <a:p>
            <a:r>
              <a:rPr lang="en-US" dirty="0"/>
              <a:t>… but More isn’t necessarily</a:t>
            </a:r>
          </a:p>
          <a:p>
            <a:pPr lvl="1"/>
            <a:r>
              <a:rPr lang="en-US" dirty="0"/>
              <a:t>More bedrooms will bring down the price of a house</a:t>
            </a:r>
          </a:p>
          <a:p>
            <a:r>
              <a:rPr lang="en-US" dirty="0"/>
              <a:t>Location! Location! Location! </a:t>
            </a:r>
          </a:p>
          <a:p>
            <a:pPr lvl="1"/>
            <a:r>
              <a:rPr lang="en-US" dirty="0"/>
              <a:t>A house located close to points of interest (schools, hospitals, </a:t>
            </a:r>
            <a:r>
              <a:rPr lang="en-US" dirty="0" err="1"/>
              <a:t>etc</a:t>
            </a:r>
            <a:r>
              <a:rPr lang="en-US" dirty="0"/>
              <a:t>) will sell for more</a:t>
            </a:r>
          </a:p>
          <a:p>
            <a:pPr lvl="1"/>
            <a:r>
              <a:rPr lang="en-US" dirty="0"/>
              <a:t>A house with a good view  will sell for more</a:t>
            </a:r>
          </a:p>
          <a:p>
            <a:pPr lvl="1"/>
            <a:r>
              <a:rPr lang="en-US" dirty="0"/>
              <a:t>Sqftg_living15 – the bigger the houses around you, the price goes up</a:t>
            </a:r>
          </a:p>
          <a:p>
            <a:r>
              <a:rPr lang="en-US" dirty="0"/>
              <a:t>Grades count!</a:t>
            </a:r>
          </a:p>
          <a:p>
            <a:r>
              <a:rPr lang="en-US" dirty="0"/>
              <a:t>            Grade 9,10,11 – Better, Very Good. Excellent =&gt; increase in price if house in this cat</a:t>
            </a:r>
          </a:p>
          <a:p>
            <a:r>
              <a:rPr lang="en-US" dirty="0"/>
              <a:t>	Condition – Good, Very Good =&gt; Increase in price if house in this cat,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M/Alex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kingcounty.opendata.arcgi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50F611A5-8BC0-412D-A358-EEF2B50F9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5533" r="55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D007D-BC04-4B4D-8EFF-2DAE60C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524051"/>
            <a:ext cx="6952388" cy="326063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King County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510A-3598-4696-A553-32CBD256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632448"/>
            <a:ext cx="7714388" cy="108584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COPPER CONSULTING</a:t>
            </a: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Dohn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Marhshall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Scott Schumann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18BB4-FD77-4EC7-A112-2A4AE8D7FA84}"/>
              </a:ext>
            </a:extLst>
          </p:cNvPr>
          <p:cNvGrpSpPr/>
          <p:nvPr/>
        </p:nvGrpSpPr>
        <p:grpSpPr>
          <a:xfrm>
            <a:off x="9895787" y="4572594"/>
            <a:ext cx="2072568" cy="2072568"/>
            <a:chOff x="6096000" y="1599214"/>
            <a:chExt cx="4762500" cy="4762500"/>
          </a:xfrm>
        </p:grpSpPr>
        <p:pic>
          <p:nvPicPr>
            <p:cNvPr id="8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22AD1569-6D03-4CF9-BC38-3504A0881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99214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EA25E-B367-434E-A19C-54B41CEFD51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53F730-7028-45DE-AA52-630A0148D2E1}"/>
                </a:ext>
              </a:extLst>
            </p:cNvPr>
            <p:cNvSpPr txBox="1"/>
            <p:nvPr/>
          </p:nvSpPr>
          <p:spPr>
            <a:xfrm>
              <a:off x="6997421" y="5610155"/>
              <a:ext cx="3585258" cy="646330"/>
            </a:xfrm>
            <a:prstGeom prst="rect">
              <a:avLst/>
            </a:prstGeom>
            <a:noFill/>
          </p:spPr>
          <p:txBody>
            <a:bodyPr wrap="square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7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843F1-DF3D-4457-8065-C4865AF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Next Steps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6C0-DACF-4543-BDCF-681CDB83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Add location data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Further feature engineering with Condition and Grade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Leverage zip code data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Examine properties with multiple sales records</a:t>
            </a:r>
          </a:p>
        </p:txBody>
      </p:sp>
      <p:pic>
        <p:nvPicPr>
          <p:cNvPr id="1028" name="Picture 4" descr="Mount Rainier National Park (U.S. National Park Service)">
            <a:extLst>
              <a:ext uri="{FF2B5EF4-FFF2-40B4-BE49-F238E27FC236}">
                <a16:creationId xmlns:a16="http://schemas.microsoft.com/office/drawing/2014/main" id="{803AA8B8-7763-4F44-AF31-3B7820538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26052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7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C95FB-D509-408E-A75D-965B400C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8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756D-499F-415B-852C-DF834F4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Thank you!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E2C79-C17B-4CC0-A849-F3D0865A4BBB}"/>
              </a:ext>
            </a:extLst>
          </p:cNvPr>
          <p:cNvGrpSpPr/>
          <p:nvPr/>
        </p:nvGrpSpPr>
        <p:grpSpPr>
          <a:xfrm>
            <a:off x="6857999" y="1186971"/>
            <a:ext cx="4543197" cy="4543197"/>
            <a:chOff x="6096000" y="1661208"/>
            <a:chExt cx="4762500" cy="4762500"/>
          </a:xfrm>
        </p:grpSpPr>
        <p:pic>
          <p:nvPicPr>
            <p:cNvPr id="1026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12292E55-D533-4656-81E3-857E78379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61208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5C4F85-46C0-4EAA-845B-AF6190B87CD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3D04E-9485-4DC1-B0E7-A634A89BDA49}"/>
                </a:ext>
              </a:extLst>
            </p:cNvPr>
            <p:cNvSpPr txBox="1"/>
            <p:nvPr/>
          </p:nvSpPr>
          <p:spPr>
            <a:xfrm>
              <a:off x="6891036" y="5715383"/>
              <a:ext cx="3585257" cy="6463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E6BDFE-DA8B-4BCD-A188-B2073282F8F4}"/>
              </a:ext>
            </a:extLst>
          </p:cNvPr>
          <p:cNvSpPr txBox="1"/>
          <p:nvPr/>
        </p:nvSpPr>
        <p:spPr>
          <a:xfrm>
            <a:off x="6222110" y="6058069"/>
            <a:ext cx="5843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A032"/>
                </a:solidFill>
              </a:rPr>
              <a:t>https://github.com/Shoemaker703/home_sales_analysis_project</a:t>
            </a:r>
          </a:p>
        </p:txBody>
      </p:sp>
    </p:spTree>
    <p:extLst>
      <p:ext uri="{BB962C8B-B14F-4D97-AF65-F5344CB8AC3E}">
        <p14:creationId xmlns:p14="http://schemas.microsoft.com/office/powerpoint/2010/main" val="17100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29-9347-4427-9ED8-5062D7E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909-5BF1-4968-81C7-D5CDABB8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335932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42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DC55-4728-41FC-ABDB-E0C1B8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128-3763-4F4F-90F2-5B244A2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 sz="2400" dirty="0"/>
              <a:t>Bigger is better! </a:t>
            </a:r>
          </a:p>
          <a:p>
            <a:r>
              <a:rPr lang="en-US" sz="2400" dirty="0"/>
              <a:t>… but </a:t>
            </a:r>
            <a:r>
              <a:rPr lang="en-US" sz="2400" b="1" dirty="0"/>
              <a:t>more</a:t>
            </a:r>
            <a:r>
              <a:rPr lang="en-US" sz="2400" dirty="0"/>
              <a:t> isn’t necessarily better!</a:t>
            </a:r>
          </a:p>
          <a:p>
            <a:r>
              <a:rPr lang="en-US" sz="2400" dirty="0"/>
              <a:t>Location! Location! Location! </a:t>
            </a:r>
          </a:p>
          <a:p>
            <a:r>
              <a:rPr lang="en-US" sz="2400" dirty="0"/>
              <a:t>Grades count!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6" descr="Seattle: Mount Rainier Park All-Inclusive Small Group Tour | GetYourGuide">
            <a:extLst>
              <a:ext uri="{FF2B5EF4-FFF2-40B4-BE49-F238E27FC236}">
                <a16:creationId xmlns:a16="http://schemas.microsoft.com/office/drawing/2014/main" id="{51A9B123-DA7C-4E32-AAC5-3DDA7474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31093" b="1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847ED-00AB-4A3F-9EAD-FBCD1FFE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9C2-8FA7-464A-9A6E-A95718F6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&gt; 21,500  sales records from  Kings County </a:t>
            </a:r>
          </a:p>
          <a:p>
            <a:pPr>
              <a:lnSpc>
                <a:spcPct val="120000"/>
              </a:lnSpc>
            </a:pPr>
            <a:r>
              <a:rPr lang="en-US" sz="1500"/>
              <a:t>2014 &amp; 2015 house sales</a:t>
            </a:r>
          </a:p>
          <a:p>
            <a:pPr>
              <a:lnSpc>
                <a:spcPct val="120000"/>
              </a:lnSpc>
            </a:pPr>
            <a:r>
              <a:rPr lang="en-US" sz="1500"/>
              <a:t>20 separate property features recorded for each sale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Additional features engineered  by Copper Consulting</a:t>
            </a:r>
          </a:p>
          <a:p>
            <a:pPr>
              <a:lnSpc>
                <a:spcPct val="120000"/>
              </a:lnSpc>
            </a:pPr>
            <a:r>
              <a:rPr lang="en-US" sz="1500"/>
              <a:t>Additional location data from </a:t>
            </a:r>
            <a:r>
              <a:rPr lang="en-US" sz="1500">
                <a:hlinkClick r:id="rId3"/>
              </a:rPr>
              <a:t>King County GIS Open Data</a:t>
            </a:r>
            <a:endParaRPr lang="en-US" sz="1500"/>
          </a:p>
          <a:p>
            <a:pPr lvl="1">
              <a:lnSpc>
                <a:spcPct val="120000"/>
              </a:lnSpc>
            </a:pPr>
            <a:r>
              <a:rPr lang="en-US" sz="1500"/>
              <a:t>	Police stations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Medical centers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Schools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Farmers Markets</a:t>
            </a:r>
          </a:p>
          <a:p>
            <a:pPr lvl="1">
              <a:lnSpc>
                <a:spcPct val="120000"/>
              </a:lnSpc>
            </a:pPr>
            <a:endParaRPr lang="en-US" sz="15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ing County updates logo to reflect namesake - King County">
            <a:extLst>
              <a:ext uri="{FF2B5EF4-FFF2-40B4-BE49-F238E27FC236}">
                <a16:creationId xmlns:a16="http://schemas.microsoft.com/office/drawing/2014/main" id="{175FFC22-2B16-4146-87CB-A51441A4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1630" y="2283015"/>
            <a:ext cx="3226275" cy="229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33" y="43119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7" name="Picture 6" descr="Funnel chart&#10;&#10;Description automatically generated with medium confidence">
            <a:extLst>
              <a:ext uri="{FF2B5EF4-FFF2-40B4-BE49-F238E27FC236}">
                <a16:creationId xmlns:a16="http://schemas.microsoft.com/office/drawing/2014/main" id="{DA32F8D3-B4A5-47B2-BD57-0B5121880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8" y="1464283"/>
            <a:ext cx="11910042" cy="44330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E2A-C157-44BD-B01B-690251A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117" y="699441"/>
            <a:ext cx="6215537" cy="484682"/>
          </a:xfrm>
        </p:spPr>
        <p:txBody>
          <a:bodyPr>
            <a:normAutofit/>
          </a:bodyPr>
          <a:lstStyle/>
          <a:p>
            <a:r>
              <a:rPr lang="en-US" dirty="0"/>
              <a:t>Examined correlation between price and other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EABC8-F6B6-49DB-9590-704B1DAAB09A}"/>
              </a:ext>
            </a:extLst>
          </p:cNvPr>
          <p:cNvSpPr/>
          <p:nvPr/>
        </p:nvSpPr>
        <p:spPr>
          <a:xfrm>
            <a:off x="281958" y="1464283"/>
            <a:ext cx="1442670" cy="449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B5A97-60D6-4CC2-B697-7E69886C2DCB}"/>
              </a:ext>
            </a:extLst>
          </p:cNvPr>
          <p:cNvSpPr/>
          <p:nvPr/>
        </p:nvSpPr>
        <p:spPr>
          <a:xfrm>
            <a:off x="325267" y="2387975"/>
            <a:ext cx="10230844" cy="737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06060-6E8A-4460-ACA9-C0DCD731C882}"/>
              </a:ext>
            </a:extLst>
          </p:cNvPr>
          <p:cNvSpPr txBox="1"/>
          <p:nvPr/>
        </p:nvSpPr>
        <p:spPr>
          <a:xfrm flipH="1">
            <a:off x="514391" y="1857211"/>
            <a:ext cx="101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CE0C4-3B64-4207-AC71-1EB39D4B6C71}"/>
              </a:ext>
            </a:extLst>
          </p:cNvPr>
          <p:cNvSpPr txBox="1"/>
          <p:nvPr/>
        </p:nvSpPr>
        <p:spPr>
          <a:xfrm>
            <a:off x="598075" y="2414370"/>
            <a:ext cx="85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Sqft</a:t>
            </a:r>
            <a:r>
              <a:rPr lang="en-US" dirty="0"/>
              <a:t> Living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F03DA-81A4-42BE-841E-2FF6E69F94F1}"/>
              </a:ext>
            </a:extLst>
          </p:cNvPr>
          <p:cNvSpPr txBox="1"/>
          <p:nvPr/>
        </p:nvSpPr>
        <p:spPr>
          <a:xfrm>
            <a:off x="373660" y="3183160"/>
            <a:ext cx="130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Sqft</a:t>
            </a:r>
            <a:r>
              <a:rPr lang="en-US" dirty="0"/>
              <a:t> Above </a:t>
            </a:r>
          </a:p>
          <a:p>
            <a:r>
              <a:rPr lang="en-US" dirty="0"/>
              <a:t>Basement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D2688-4EB6-461A-A27B-7DCA9781109E}"/>
              </a:ext>
            </a:extLst>
          </p:cNvPr>
          <p:cNvSpPr txBox="1"/>
          <p:nvPr/>
        </p:nvSpPr>
        <p:spPr>
          <a:xfrm>
            <a:off x="385009" y="3864216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Sqft</a:t>
            </a:r>
            <a:r>
              <a:rPr lang="en-US" dirty="0"/>
              <a:t> Living </a:t>
            </a:r>
          </a:p>
          <a:p>
            <a:r>
              <a:rPr lang="en-US" dirty="0"/>
              <a:t>Neighbors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802B6-5341-4F40-9A1E-5A98AFA88C35}"/>
              </a:ext>
            </a:extLst>
          </p:cNvPr>
          <p:cNvSpPr txBox="1"/>
          <p:nvPr/>
        </p:nvSpPr>
        <p:spPr>
          <a:xfrm>
            <a:off x="299248" y="46960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Bathrooms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2A1B1-D62C-4C7A-A7FA-CC8C0E6D2086}"/>
              </a:ext>
            </a:extLst>
          </p:cNvPr>
          <p:cNvSpPr txBox="1"/>
          <p:nvPr/>
        </p:nvSpPr>
        <p:spPr>
          <a:xfrm>
            <a:off x="334835" y="5378253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Bedrooms</a:t>
            </a:r>
          </a:p>
        </p:txBody>
      </p:sp>
    </p:spTree>
    <p:extLst>
      <p:ext uri="{BB962C8B-B14F-4D97-AF65-F5344CB8AC3E}">
        <p14:creationId xmlns:p14="http://schemas.microsoft.com/office/powerpoint/2010/main" val="257884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85441"/>
            <a:ext cx="9238434" cy="857559"/>
          </a:xfrm>
        </p:spPr>
        <p:txBody>
          <a:bodyPr/>
          <a:lstStyle/>
          <a:p>
            <a:r>
              <a:rPr lang="en-US" dirty="0"/>
              <a:t>Data Analysis – Geodata Features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C6E5AD-D822-4710-A475-19F9D2328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27" y="-2046399"/>
            <a:ext cx="11970153" cy="11970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C2A6A-A940-4249-8E24-06633ED5DADD}"/>
              </a:ext>
            </a:extLst>
          </p:cNvPr>
          <p:cNvSpPr txBox="1"/>
          <p:nvPr/>
        </p:nvSpPr>
        <p:spPr>
          <a:xfrm>
            <a:off x="6142299" y="6418670"/>
            <a:ext cx="467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Total Distance in Degrees from Points of Interest per House</a:t>
            </a:r>
          </a:p>
        </p:txBody>
      </p:sp>
    </p:spTree>
    <p:extLst>
      <p:ext uri="{BB962C8B-B14F-4D97-AF65-F5344CB8AC3E}">
        <p14:creationId xmlns:p14="http://schemas.microsoft.com/office/powerpoint/2010/main" val="387684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Data Analysis – 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 sz="2400" dirty="0"/>
              <a:t>View Data</a:t>
            </a:r>
          </a:p>
          <a:p>
            <a:r>
              <a:rPr lang="en-US" sz="2400" dirty="0"/>
              <a:t>Grade &amp; Condition</a:t>
            </a:r>
          </a:p>
          <a:p>
            <a:r>
              <a:rPr lang="en-US" sz="2400" dirty="0"/>
              <a:t>Bedrooms</a:t>
            </a:r>
          </a:p>
        </p:txBody>
      </p:sp>
      <p:pic>
        <p:nvPicPr>
          <p:cNvPr id="3074" name="Picture 2" descr="Space Needle">
            <a:extLst>
              <a:ext uri="{FF2B5EF4-FFF2-40B4-BE49-F238E27FC236}">
                <a16:creationId xmlns:a16="http://schemas.microsoft.com/office/drawing/2014/main" id="{A4236FE1-5DED-4464-BC21-705ED4094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20859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5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61" y="-19970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A763DDC-9EAD-4AE4-8268-D61E8C339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14" y="-79290"/>
            <a:ext cx="6894171" cy="6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EC52-39E9-4BA9-A81C-9027A39E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81F15-1270-4BB6-AD52-D13B52832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5672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24088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415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Trade Gothic Next Cond</vt:lpstr>
      <vt:lpstr>Trade Gothic Next Light</vt:lpstr>
      <vt:lpstr>PortalVTI</vt:lpstr>
      <vt:lpstr>King County Housing Price analysis</vt:lpstr>
      <vt:lpstr>Business Problem</vt:lpstr>
      <vt:lpstr>Key Takeaways</vt:lpstr>
      <vt:lpstr>Data Characteristics</vt:lpstr>
      <vt:lpstr>EDA</vt:lpstr>
      <vt:lpstr>Data Analysis – Geodata Features</vt:lpstr>
      <vt:lpstr>Data Analysis – Feature Engineering</vt:lpstr>
      <vt:lpstr>RESULTS</vt:lpstr>
      <vt:lpstr>Results</vt:lpstr>
      <vt:lpstr>Next Steps &amp;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Price analysis</dc:title>
  <dc:creator>Alex Marshall</dc:creator>
  <cp:lastModifiedBy>Alex Marshall</cp:lastModifiedBy>
  <cp:revision>35</cp:revision>
  <cp:lastPrinted>2021-10-07T19:01:20Z</cp:lastPrinted>
  <dcterms:created xsi:type="dcterms:W3CDTF">2021-10-07T15:51:37Z</dcterms:created>
  <dcterms:modified xsi:type="dcterms:W3CDTF">2021-10-08T15:39:51Z</dcterms:modified>
</cp:coreProperties>
</file>