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6" r:id="rId10"/>
    <p:sldId id="267" r:id="rId11"/>
    <p:sldId id="262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82186" autoAdjust="0"/>
  </p:normalViewPr>
  <p:slideViewPr>
    <p:cSldViewPr snapToGrid="0">
      <p:cViewPr varScale="1">
        <p:scale>
          <a:sx n="55" d="100"/>
          <a:sy n="55" d="100"/>
        </p:scale>
        <p:origin x="10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3FBBA-A6E9-4FAF-A354-166898D8A08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521CF0-CBC7-48A4-A6AF-F1C634665D97}">
      <dgm:prSet/>
      <dgm:spPr/>
      <dgm:t>
        <a:bodyPr/>
        <a:lstStyle/>
        <a:p>
          <a:r>
            <a:rPr lang="en-US"/>
            <a:t>We want to be able to provide King Country real estate brokers a  viable model that uses house features (e.g. # of bedrooms, square footage) to predict sales price so they can identify properties that will be excellent clients.</a:t>
          </a:r>
        </a:p>
      </dgm:t>
    </dgm:pt>
    <dgm:pt modelId="{A911F3D4-D069-42FC-9D8A-61B61662B873}" type="parTrans" cxnId="{0A01FF26-43C1-4AFC-A3A5-773ABC5E4A5E}">
      <dgm:prSet/>
      <dgm:spPr/>
      <dgm:t>
        <a:bodyPr/>
        <a:lstStyle/>
        <a:p>
          <a:endParaRPr lang="en-US"/>
        </a:p>
      </dgm:t>
    </dgm:pt>
    <dgm:pt modelId="{5755BC75-F150-4EE7-9A5E-0502A5F6BC3E}" type="sibTrans" cxnId="{0A01FF26-43C1-4AFC-A3A5-773ABC5E4A5E}">
      <dgm:prSet/>
      <dgm:spPr/>
      <dgm:t>
        <a:bodyPr/>
        <a:lstStyle/>
        <a:p>
          <a:endParaRPr lang="en-US"/>
        </a:p>
      </dgm:t>
    </dgm:pt>
    <dgm:pt modelId="{E5B7FE09-7348-48BD-88F9-6429CCB7913D}">
      <dgm:prSet/>
      <dgm:spPr/>
      <dgm:t>
        <a:bodyPr/>
        <a:lstStyle/>
        <a:p>
          <a:r>
            <a:rPr lang="en-US" dirty="0"/>
            <a:t>Copper Consulting used linear regression modeling as a framework for analyzing property sales data to find the features with the greatest impact on price and then use those features to predict a property’s sale price</a:t>
          </a:r>
        </a:p>
      </dgm:t>
    </dgm:pt>
    <dgm:pt modelId="{544AD94E-4B4E-4092-9223-5E42569555CD}" type="parTrans" cxnId="{314B3CFD-DAD4-4D0B-9BDF-516E16EBDE5E}">
      <dgm:prSet/>
      <dgm:spPr/>
      <dgm:t>
        <a:bodyPr/>
        <a:lstStyle/>
        <a:p>
          <a:endParaRPr lang="en-US"/>
        </a:p>
      </dgm:t>
    </dgm:pt>
    <dgm:pt modelId="{2FF3ED76-7AE9-4796-A502-F244D52DFD5D}" type="sibTrans" cxnId="{314B3CFD-DAD4-4D0B-9BDF-516E16EBDE5E}">
      <dgm:prSet/>
      <dgm:spPr/>
      <dgm:t>
        <a:bodyPr/>
        <a:lstStyle/>
        <a:p>
          <a:endParaRPr lang="en-US"/>
        </a:p>
      </dgm:t>
    </dgm:pt>
    <dgm:pt modelId="{174A1522-3B6A-4C13-B400-298CEDFCD05D}" type="pres">
      <dgm:prSet presAssocID="{B683FBBA-A6E9-4FAF-A354-166898D8A08E}" presName="linear" presStyleCnt="0">
        <dgm:presLayoutVars>
          <dgm:animLvl val="lvl"/>
          <dgm:resizeHandles val="exact"/>
        </dgm:presLayoutVars>
      </dgm:prSet>
      <dgm:spPr/>
    </dgm:pt>
    <dgm:pt modelId="{E9E9193A-A0B1-47F0-BAD2-DBCCEEBE49B5}" type="pres">
      <dgm:prSet presAssocID="{F0521CF0-CBC7-48A4-A6AF-F1C634665D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8F1E30-47B2-43F8-AC4A-C38ACD6F2470}" type="pres">
      <dgm:prSet presAssocID="{5755BC75-F150-4EE7-9A5E-0502A5F6BC3E}" presName="spacer" presStyleCnt="0"/>
      <dgm:spPr/>
    </dgm:pt>
    <dgm:pt modelId="{FAA3BD0F-D636-4F02-924E-9BAD5E7757D8}" type="pres">
      <dgm:prSet presAssocID="{E5B7FE09-7348-48BD-88F9-6429CCB7913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A01FF26-43C1-4AFC-A3A5-773ABC5E4A5E}" srcId="{B683FBBA-A6E9-4FAF-A354-166898D8A08E}" destId="{F0521CF0-CBC7-48A4-A6AF-F1C634665D97}" srcOrd="0" destOrd="0" parTransId="{A911F3D4-D069-42FC-9D8A-61B61662B873}" sibTransId="{5755BC75-F150-4EE7-9A5E-0502A5F6BC3E}"/>
    <dgm:cxn modelId="{B34DE78B-F864-4F7C-8A70-29F5849D5278}" type="presOf" srcId="{E5B7FE09-7348-48BD-88F9-6429CCB7913D}" destId="{FAA3BD0F-D636-4F02-924E-9BAD5E7757D8}" srcOrd="0" destOrd="0" presId="urn:microsoft.com/office/officeart/2005/8/layout/vList2"/>
    <dgm:cxn modelId="{D1F236B4-4469-41B3-9DE9-928FDD932D7C}" type="presOf" srcId="{F0521CF0-CBC7-48A4-A6AF-F1C634665D97}" destId="{E9E9193A-A0B1-47F0-BAD2-DBCCEEBE49B5}" srcOrd="0" destOrd="0" presId="urn:microsoft.com/office/officeart/2005/8/layout/vList2"/>
    <dgm:cxn modelId="{FD77B5FC-AD53-4FE3-A0B3-5A94099E7708}" type="presOf" srcId="{B683FBBA-A6E9-4FAF-A354-166898D8A08E}" destId="{174A1522-3B6A-4C13-B400-298CEDFCD05D}" srcOrd="0" destOrd="0" presId="urn:microsoft.com/office/officeart/2005/8/layout/vList2"/>
    <dgm:cxn modelId="{314B3CFD-DAD4-4D0B-9BDF-516E16EBDE5E}" srcId="{B683FBBA-A6E9-4FAF-A354-166898D8A08E}" destId="{E5B7FE09-7348-48BD-88F9-6429CCB7913D}" srcOrd="1" destOrd="0" parTransId="{544AD94E-4B4E-4092-9223-5E42569555CD}" sibTransId="{2FF3ED76-7AE9-4796-A502-F244D52DFD5D}"/>
    <dgm:cxn modelId="{02BD1CC2-8582-419E-BBFC-EE7C0FB8839E}" type="presParOf" srcId="{174A1522-3B6A-4C13-B400-298CEDFCD05D}" destId="{E9E9193A-A0B1-47F0-BAD2-DBCCEEBE49B5}" srcOrd="0" destOrd="0" presId="urn:microsoft.com/office/officeart/2005/8/layout/vList2"/>
    <dgm:cxn modelId="{5AC170FC-ED53-43CC-B130-50D9F812002A}" type="presParOf" srcId="{174A1522-3B6A-4C13-B400-298CEDFCD05D}" destId="{C58F1E30-47B2-43F8-AC4A-C38ACD6F2470}" srcOrd="1" destOrd="0" presId="urn:microsoft.com/office/officeart/2005/8/layout/vList2"/>
    <dgm:cxn modelId="{1978345F-136F-4D9F-99DD-7E1C73008BDB}" type="presParOf" srcId="{174A1522-3B6A-4C13-B400-298CEDFCD05D}" destId="{FAA3BD0F-D636-4F02-924E-9BAD5E7757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0D51A8-84FA-47A5-B4AC-1884208CD23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14ED29-70CA-4986-A566-6759819CEA40}">
      <dgm:prSet/>
      <dgm:spPr/>
      <dgm:t>
        <a:bodyPr/>
        <a:lstStyle/>
        <a:p>
          <a:r>
            <a:rPr lang="en-US"/>
            <a:t>Model explains 52% of the variance in sales prices for homes in King County</a:t>
          </a:r>
        </a:p>
      </dgm:t>
    </dgm:pt>
    <dgm:pt modelId="{747534FF-27B1-4E89-9CF8-9B103DCE4C7B}" type="parTrans" cxnId="{F7DB5B55-A1E0-4351-AD0F-09F887509E91}">
      <dgm:prSet/>
      <dgm:spPr/>
      <dgm:t>
        <a:bodyPr/>
        <a:lstStyle/>
        <a:p>
          <a:endParaRPr lang="en-US"/>
        </a:p>
      </dgm:t>
    </dgm:pt>
    <dgm:pt modelId="{3BC15BB4-F4BE-4643-8D46-6542B1E607A6}" type="sibTrans" cxnId="{F7DB5B55-A1E0-4351-AD0F-09F887509E91}">
      <dgm:prSet/>
      <dgm:spPr/>
      <dgm:t>
        <a:bodyPr/>
        <a:lstStyle/>
        <a:p>
          <a:endParaRPr lang="en-US"/>
        </a:p>
      </dgm:t>
    </dgm:pt>
    <dgm:pt modelId="{8CA20393-1388-4ED3-A3CE-C2ED0DED043F}">
      <dgm:prSet/>
      <dgm:spPr/>
      <dgm:t>
        <a:bodyPr/>
        <a:lstStyle/>
        <a:p>
          <a:r>
            <a:rPr lang="en-US"/>
            <a:t>Square footage : 23%  increase in sales price</a:t>
          </a:r>
        </a:p>
      </dgm:t>
    </dgm:pt>
    <dgm:pt modelId="{0946E85A-8417-4BEB-9AD9-635792D24ABD}" type="parTrans" cxnId="{8F5748A4-0DB5-4E8B-B5A3-6EB1B4B0F2AA}">
      <dgm:prSet/>
      <dgm:spPr/>
      <dgm:t>
        <a:bodyPr/>
        <a:lstStyle/>
        <a:p>
          <a:endParaRPr lang="en-US"/>
        </a:p>
      </dgm:t>
    </dgm:pt>
    <dgm:pt modelId="{3909D81C-7BCF-4BAF-BD0C-FA1B63B69FAB}" type="sibTrans" cxnId="{8F5748A4-0DB5-4E8B-B5A3-6EB1B4B0F2AA}">
      <dgm:prSet/>
      <dgm:spPr/>
      <dgm:t>
        <a:bodyPr/>
        <a:lstStyle/>
        <a:p>
          <a:endParaRPr lang="en-US"/>
        </a:p>
      </dgm:t>
    </dgm:pt>
    <dgm:pt modelId="{E0AED2EA-F87B-4751-AE50-8C3E7BC676B6}">
      <dgm:prSet/>
      <dgm:spPr/>
      <dgm:t>
        <a:bodyPr/>
        <a:lstStyle/>
        <a:p>
          <a:r>
            <a:rPr lang="en-US"/>
            <a:t>Square footage of 15 closest neighbors: 9% increase in sales price </a:t>
          </a:r>
        </a:p>
      </dgm:t>
    </dgm:pt>
    <dgm:pt modelId="{2423C4E4-3007-40DA-B9BB-BB823B72CBC4}" type="parTrans" cxnId="{3659D911-5B6A-4575-8B5A-176BD62DA648}">
      <dgm:prSet/>
      <dgm:spPr/>
      <dgm:t>
        <a:bodyPr/>
        <a:lstStyle/>
        <a:p>
          <a:endParaRPr lang="en-US"/>
        </a:p>
      </dgm:t>
    </dgm:pt>
    <dgm:pt modelId="{6AF1B3DD-FB1D-47FD-BD81-F3D2A9EE34B3}" type="sibTrans" cxnId="{3659D911-5B6A-4575-8B5A-176BD62DA648}">
      <dgm:prSet/>
      <dgm:spPr/>
      <dgm:t>
        <a:bodyPr/>
        <a:lstStyle/>
        <a:p>
          <a:endParaRPr lang="en-US"/>
        </a:p>
      </dgm:t>
    </dgm:pt>
    <dgm:pt modelId="{985FCD1B-BFA0-4B6E-AF49-124A5B86CDF4}">
      <dgm:prSet/>
      <dgm:spPr/>
      <dgm:t>
        <a:bodyPr/>
        <a:lstStyle/>
        <a:p>
          <a:r>
            <a:rPr lang="en-US"/>
            <a:t>High Grade: 9% increase in sales price</a:t>
          </a:r>
        </a:p>
      </dgm:t>
    </dgm:pt>
    <dgm:pt modelId="{356B8487-3A54-4F81-9CDB-56788B61D14A}" type="parTrans" cxnId="{A8954230-E061-4ADD-B4D9-EABE8CCA9BEF}">
      <dgm:prSet/>
      <dgm:spPr/>
      <dgm:t>
        <a:bodyPr/>
        <a:lstStyle/>
        <a:p>
          <a:endParaRPr lang="en-US"/>
        </a:p>
      </dgm:t>
    </dgm:pt>
    <dgm:pt modelId="{D7C69975-A24D-4303-8A2B-CC6A6BB5AC84}" type="sibTrans" cxnId="{A8954230-E061-4ADD-B4D9-EABE8CCA9BEF}">
      <dgm:prSet/>
      <dgm:spPr/>
      <dgm:t>
        <a:bodyPr/>
        <a:lstStyle/>
        <a:p>
          <a:endParaRPr lang="en-US"/>
        </a:p>
      </dgm:t>
    </dgm:pt>
    <dgm:pt modelId="{7C080317-214F-46F8-B67F-2CEB7E2451B0}">
      <dgm:prSet/>
      <dgm:spPr/>
      <dgm:t>
        <a:bodyPr/>
        <a:lstStyle/>
        <a:p>
          <a:r>
            <a:rPr lang="en-US"/>
            <a:t>View: 6% increase in sales price </a:t>
          </a:r>
        </a:p>
      </dgm:t>
    </dgm:pt>
    <dgm:pt modelId="{5997A507-9210-4C40-A974-E549352BAC8C}" type="parTrans" cxnId="{9562C93F-65D0-48F0-8213-327CC208BB8D}">
      <dgm:prSet/>
      <dgm:spPr/>
      <dgm:t>
        <a:bodyPr/>
        <a:lstStyle/>
        <a:p>
          <a:endParaRPr lang="en-US"/>
        </a:p>
      </dgm:t>
    </dgm:pt>
    <dgm:pt modelId="{378CCD4E-A906-4718-928F-FD15E5434DD4}" type="sibTrans" cxnId="{9562C93F-65D0-48F0-8213-327CC208BB8D}">
      <dgm:prSet/>
      <dgm:spPr/>
      <dgm:t>
        <a:bodyPr/>
        <a:lstStyle/>
        <a:p>
          <a:endParaRPr lang="en-US"/>
        </a:p>
      </dgm:t>
    </dgm:pt>
    <dgm:pt modelId="{4719C4C9-8D2A-490D-99B0-F5008B71ACD8}">
      <dgm:prSet/>
      <dgm:spPr/>
      <dgm:t>
        <a:bodyPr/>
        <a:lstStyle/>
        <a:p>
          <a:r>
            <a:rPr lang="en-US"/>
            <a:t>Location: 6% decrease in sales price </a:t>
          </a:r>
        </a:p>
      </dgm:t>
    </dgm:pt>
    <dgm:pt modelId="{13F6FE4B-5E38-45F0-933F-7039AD9FA35F}" type="parTrans" cxnId="{E339181F-B573-4ADC-B69A-8706D185FA23}">
      <dgm:prSet/>
      <dgm:spPr/>
      <dgm:t>
        <a:bodyPr/>
        <a:lstStyle/>
        <a:p>
          <a:endParaRPr lang="en-US"/>
        </a:p>
      </dgm:t>
    </dgm:pt>
    <dgm:pt modelId="{387D8272-27E5-4AE3-923F-0C0F7D5CE328}" type="sibTrans" cxnId="{E339181F-B573-4ADC-B69A-8706D185FA23}">
      <dgm:prSet/>
      <dgm:spPr/>
      <dgm:t>
        <a:bodyPr/>
        <a:lstStyle/>
        <a:p>
          <a:endParaRPr lang="en-US"/>
        </a:p>
      </dgm:t>
    </dgm:pt>
    <dgm:pt modelId="{F1C5631A-C990-43D5-913D-A932437F98E4}">
      <dgm:prSet/>
      <dgm:spPr/>
      <dgm:t>
        <a:bodyPr/>
        <a:lstStyle/>
        <a:p>
          <a:r>
            <a:rPr lang="en-US"/>
            <a:t>Number of bedrooms: 4% decrease in sales price </a:t>
          </a:r>
        </a:p>
      </dgm:t>
    </dgm:pt>
    <dgm:pt modelId="{6F8DF718-4160-4228-87A5-2D7E5CF837A0}" type="parTrans" cxnId="{7241018E-534D-4C84-BD2F-3472E03B261F}">
      <dgm:prSet/>
      <dgm:spPr/>
      <dgm:t>
        <a:bodyPr/>
        <a:lstStyle/>
        <a:p>
          <a:endParaRPr lang="en-US"/>
        </a:p>
      </dgm:t>
    </dgm:pt>
    <dgm:pt modelId="{C1EBE824-93C7-4329-BF24-94933663E729}" type="sibTrans" cxnId="{7241018E-534D-4C84-BD2F-3472E03B261F}">
      <dgm:prSet/>
      <dgm:spPr/>
      <dgm:t>
        <a:bodyPr/>
        <a:lstStyle/>
        <a:p>
          <a:endParaRPr lang="en-US"/>
        </a:p>
      </dgm:t>
    </dgm:pt>
    <dgm:pt modelId="{1F161DB5-1B03-40C4-875F-D8E7432A9108}" type="pres">
      <dgm:prSet presAssocID="{CC0D51A8-84FA-47A5-B4AC-1884208CD23E}" presName="diagram" presStyleCnt="0">
        <dgm:presLayoutVars>
          <dgm:dir/>
          <dgm:resizeHandles val="exact"/>
        </dgm:presLayoutVars>
      </dgm:prSet>
      <dgm:spPr/>
    </dgm:pt>
    <dgm:pt modelId="{F50C1B5B-A463-458E-9169-1E0B4E70DE50}" type="pres">
      <dgm:prSet presAssocID="{6514ED29-70CA-4986-A566-6759819CEA40}" presName="node" presStyleLbl="node1" presStyleIdx="0" presStyleCnt="7">
        <dgm:presLayoutVars>
          <dgm:bulletEnabled val="1"/>
        </dgm:presLayoutVars>
      </dgm:prSet>
      <dgm:spPr/>
    </dgm:pt>
    <dgm:pt modelId="{E6962FBC-1483-4158-A015-EEA65740280F}" type="pres">
      <dgm:prSet presAssocID="{3BC15BB4-F4BE-4643-8D46-6542B1E607A6}" presName="sibTrans" presStyleCnt="0"/>
      <dgm:spPr/>
    </dgm:pt>
    <dgm:pt modelId="{E0CA254F-1929-47FC-A750-1A76BDBDD99D}" type="pres">
      <dgm:prSet presAssocID="{8CA20393-1388-4ED3-A3CE-C2ED0DED043F}" presName="node" presStyleLbl="node1" presStyleIdx="1" presStyleCnt="7">
        <dgm:presLayoutVars>
          <dgm:bulletEnabled val="1"/>
        </dgm:presLayoutVars>
      </dgm:prSet>
      <dgm:spPr/>
    </dgm:pt>
    <dgm:pt modelId="{E06D5680-F086-45D0-85E7-984394947BC1}" type="pres">
      <dgm:prSet presAssocID="{3909D81C-7BCF-4BAF-BD0C-FA1B63B69FAB}" presName="sibTrans" presStyleCnt="0"/>
      <dgm:spPr/>
    </dgm:pt>
    <dgm:pt modelId="{C54E3341-C0DA-46C6-B3D1-8CDD50CB76F8}" type="pres">
      <dgm:prSet presAssocID="{E0AED2EA-F87B-4751-AE50-8C3E7BC676B6}" presName="node" presStyleLbl="node1" presStyleIdx="2" presStyleCnt="7">
        <dgm:presLayoutVars>
          <dgm:bulletEnabled val="1"/>
        </dgm:presLayoutVars>
      </dgm:prSet>
      <dgm:spPr/>
    </dgm:pt>
    <dgm:pt modelId="{0D66A01C-F5F3-49B1-9151-3A1CD41B10ED}" type="pres">
      <dgm:prSet presAssocID="{6AF1B3DD-FB1D-47FD-BD81-F3D2A9EE34B3}" presName="sibTrans" presStyleCnt="0"/>
      <dgm:spPr/>
    </dgm:pt>
    <dgm:pt modelId="{0E11097B-EEFF-4F93-AC2D-E668ED849B1F}" type="pres">
      <dgm:prSet presAssocID="{985FCD1B-BFA0-4B6E-AF49-124A5B86CDF4}" presName="node" presStyleLbl="node1" presStyleIdx="3" presStyleCnt="7">
        <dgm:presLayoutVars>
          <dgm:bulletEnabled val="1"/>
        </dgm:presLayoutVars>
      </dgm:prSet>
      <dgm:spPr/>
    </dgm:pt>
    <dgm:pt modelId="{1F5A0E49-62FB-4C4E-B3C8-35ECA31E5CAD}" type="pres">
      <dgm:prSet presAssocID="{D7C69975-A24D-4303-8A2B-CC6A6BB5AC84}" presName="sibTrans" presStyleCnt="0"/>
      <dgm:spPr/>
    </dgm:pt>
    <dgm:pt modelId="{35E10768-6196-424C-966F-3E9D894263C7}" type="pres">
      <dgm:prSet presAssocID="{7C080317-214F-46F8-B67F-2CEB7E2451B0}" presName="node" presStyleLbl="node1" presStyleIdx="4" presStyleCnt="7">
        <dgm:presLayoutVars>
          <dgm:bulletEnabled val="1"/>
        </dgm:presLayoutVars>
      </dgm:prSet>
      <dgm:spPr/>
    </dgm:pt>
    <dgm:pt modelId="{CAD4BF8F-645D-4B92-97D5-F20926801ED1}" type="pres">
      <dgm:prSet presAssocID="{378CCD4E-A906-4718-928F-FD15E5434DD4}" presName="sibTrans" presStyleCnt="0"/>
      <dgm:spPr/>
    </dgm:pt>
    <dgm:pt modelId="{64CB6C1E-3AD7-40D7-A3D3-FA40A3895C90}" type="pres">
      <dgm:prSet presAssocID="{4719C4C9-8D2A-490D-99B0-F5008B71ACD8}" presName="node" presStyleLbl="node1" presStyleIdx="5" presStyleCnt="7">
        <dgm:presLayoutVars>
          <dgm:bulletEnabled val="1"/>
        </dgm:presLayoutVars>
      </dgm:prSet>
      <dgm:spPr/>
    </dgm:pt>
    <dgm:pt modelId="{7D3BB1E3-7117-403F-8903-A657C3E0D10C}" type="pres">
      <dgm:prSet presAssocID="{387D8272-27E5-4AE3-923F-0C0F7D5CE328}" presName="sibTrans" presStyleCnt="0"/>
      <dgm:spPr/>
    </dgm:pt>
    <dgm:pt modelId="{DA3C8D6C-0DC3-42E3-A910-AE240D22E303}" type="pres">
      <dgm:prSet presAssocID="{F1C5631A-C990-43D5-913D-A932437F98E4}" presName="node" presStyleLbl="node1" presStyleIdx="6" presStyleCnt="7">
        <dgm:presLayoutVars>
          <dgm:bulletEnabled val="1"/>
        </dgm:presLayoutVars>
      </dgm:prSet>
      <dgm:spPr/>
    </dgm:pt>
  </dgm:ptLst>
  <dgm:cxnLst>
    <dgm:cxn modelId="{3659D911-5B6A-4575-8B5A-176BD62DA648}" srcId="{CC0D51A8-84FA-47A5-B4AC-1884208CD23E}" destId="{E0AED2EA-F87B-4751-AE50-8C3E7BC676B6}" srcOrd="2" destOrd="0" parTransId="{2423C4E4-3007-40DA-B9BB-BB823B72CBC4}" sibTransId="{6AF1B3DD-FB1D-47FD-BD81-F3D2A9EE34B3}"/>
    <dgm:cxn modelId="{E339181F-B573-4ADC-B69A-8706D185FA23}" srcId="{CC0D51A8-84FA-47A5-B4AC-1884208CD23E}" destId="{4719C4C9-8D2A-490D-99B0-F5008B71ACD8}" srcOrd="5" destOrd="0" parTransId="{13F6FE4B-5E38-45F0-933F-7039AD9FA35F}" sibTransId="{387D8272-27E5-4AE3-923F-0C0F7D5CE328}"/>
    <dgm:cxn modelId="{D553BA20-8668-4088-B8A3-1B6D8C9C967A}" type="presOf" srcId="{E0AED2EA-F87B-4751-AE50-8C3E7BC676B6}" destId="{C54E3341-C0DA-46C6-B3D1-8CDD50CB76F8}" srcOrd="0" destOrd="0" presId="urn:microsoft.com/office/officeart/2005/8/layout/default"/>
    <dgm:cxn modelId="{ED336E2E-1E81-4738-AAD0-FD5D779CCC2A}" type="presOf" srcId="{F1C5631A-C990-43D5-913D-A932437F98E4}" destId="{DA3C8D6C-0DC3-42E3-A910-AE240D22E303}" srcOrd="0" destOrd="0" presId="urn:microsoft.com/office/officeart/2005/8/layout/default"/>
    <dgm:cxn modelId="{A8954230-E061-4ADD-B4D9-EABE8CCA9BEF}" srcId="{CC0D51A8-84FA-47A5-B4AC-1884208CD23E}" destId="{985FCD1B-BFA0-4B6E-AF49-124A5B86CDF4}" srcOrd="3" destOrd="0" parTransId="{356B8487-3A54-4F81-9CDB-56788B61D14A}" sibTransId="{D7C69975-A24D-4303-8A2B-CC6A6BB5AC84}"/>
    <dgm:cxn modelId="{9562C93F-65D0-48F0-8213-327CC208BB8D}" srcId="{CC0D51A8-84FA-47A5-B4AC-1884208CD23E}" destId="{7C080317-214F-46F8-B67F-2CEB7E2451B0}" srcOrd="4" destOrd="0" parTransId="{5997A507-9210-4C40-A974-E549352BAC8C}" sibTransId="{378CCD4E-A906-4718-928F-FD15E5434DD4}"/>
    <dgm:cxn modelId="{F7DB5B55-A1E0-4351-AD0F-09F887509E91}" srcId="{CC0D51A8-84FA-47A5-B4AC-1884208CD23E}" destId="{6514ED29-70CA-4986-A566-6759819CEA40}" srcOrd="0" destOrd="0" parTransId="{747534FF-27B1-4E89-9CF8-9B103DCE4C7B}" sibTransId="{3BC15BB4-F4BE-4643-8D46-6542B1E607A6}"/>
    <dgm:cxn modelId="{36F44355-BDE4-45C3-B3DD-152E77E1B8EF}" type="presOf" srcId="{985FCD1B-BFA0-4B6E-AF49-124A5B86CDF4}" destId="{0E11097B-EEFF-4F93-AC2D-E668ED849B1F}" srcOrd="0" destOrd="0" presId="urn:microsoft.com/office/officeart/2005/8/layout/default"/>
    <dgm:cxn modelId="{7241018E-534D-4C84-BD2F-3472E03B261F}" srcId="{CC0D51A8-84FA-47A5-B4AC-1884208CD23E}" destId="{F1C5631A-C990-43D5-913D-A932437F98E4}" srcOrd="6" destOrd="0" parTransId="{6F8DF718-4160-4228-87A5-2D7E5CF837A0}" sibTransId="{C1EBE824-93C7-4329-BF24-94933663E729}"/>
    <dgm:cxn modelId="{D102059F-3C2C-4D75-80F8-C58ABE142791}" type="presOf" srcId="{8CA20393-1388-4ED3-A3CE-C2ED0DED043F}" destId="{E0CA254F-1929-47FC-A750-1A76BDBDD99D}" srcOrd="0" destOrd="0" presId="urn:microsoft.com/office/officeart/2005/8/layout/default"/>
    <dgm:cxn modelId="{8F5748A4-0DB5-4E8B-B5A3-6EB1B4B0F2AA}" srcId="{CC0D51A8-84FA-47A5-B4AC-1884208CD23E}" destId="{8CA20393-1388-4ED3-A3CE-C2ED0DED043F}" srcOrd="1" destOrd="0" parTransId="{0946E85A-8417-4BEB-9AD9-635792D24ABD}" sibTransId="{3909D81C-7BCF-4BAF-BD0C-FA1B63B69FAB}"/>
    <dgm:cxn modelId="{D82E98B6-61D1-49DA-9CA8-F332FE5F8661}" type="presOf" srcId="{7C080317-214F-46F8-B67F-2CEB7E2451B0}" destId="{35E10768-6196-424C-966F-3E9D894263C7}" srcOrd="0" destOrd="0" presId="urn:microsoft.com/office/officeart/2005/8/layout/default"/>
    <dgm:cxn modelId="{CCAA5DD0-4E20-41DE-95D1-ECDFCEEFF91C}" type="presOf" srcId="{6514ED29-70CA-4986-A566-6759819CEA40}" destId="{F50C1B5B-A463-458E-9169-1E0B4E70DE50}" srcOrd="0" destOrd="0" presId="urn:microsoft.com/office/officeart/2005/8/layout/default"/>
    <dgm:cxn modelId="{53112ED2-2589-41F3-B708-A58FBB7C8938}" type="presOf" srcId="{CC0D51A8-84FA-47A5-B4AC-1884208CD23E}" destId="{1F161DB5-1B03-40C4-875F-D8E7432A9108}" srcOrd="0" destOrd="0" presId="urn:microsoft.com/office/officeart/2005/8/layout/default"/>
    <dgm:cxn modelId="{45F986E4-AB30-4A3D-B492-D4D767CDBC97}" type="presOf" srcId="{4719C4C9-8D2A-490D-99B0-F5008B71ACD8}" destId="{64CB6C1E-3AD7-40D7-A3D3-FA40A3895C90}" srcOrd="0" destOrd="0" presId="urn:microsoft.com/office/officeart/2005/8/layout/default"/>
    <dgm:cxn modelId="{EDE8FC73-A907-4344-BF1A-8C4A75A09108}" type="presParOf" srcId="{1F161DB5-1B03-40C4-875F-D8E7432A9108}" destId="{F50C1B5B-A463-458E-9169-1E0B4E70DE50}" srcOrd="0" destOrd="0" presId="urn:microsoft.com/office/officeart/2005/8/layout/default"/>
    <dgm:cxn modelId="{51C060B9-4AB0-43FC-AB66-95AB41F646E0}" type="presParOf" srcId="{1F161DB5-1B03-40C4-875F-D8E7432A9108}" destId="{E6962FBC-1483-4158-A015-EEA65740280F}" srcOrd="1" destOrd="0" presId="urn:microsoft.com/office/officeart/2005/8/layout/default"/>
    <dgm:cxn modelId="{9527766B-72C5-4D3F-B2CA-993CC0ABE662}" type="presParOf" srcId="{1F161DB5-1B03-40C4-875F-D8E7432A9108}" destId="{E0CA254F-1929-47FC-A750-1A76BDBDD99D}" srcOrd="2" destOrd="0" presId="urn:microsoft.com/office/officeart/2005/8/layout/default"/>
    <dgm:cxn modelId="{A62CACE2-3AF2-4250-B10A-FAD1156ABD1E}" type="presParOf" srcId="{1F161DB5-1B03-40C4-875F-D8E7432A9108}" destId="{E06D5680-F086-45D0-85E7-984394947BC1}" srcOrd="3" destOrd="0" presId="urn:microsoft.com/office/officeart/2005/8/layout/default"/>
    <dgm:cxn modelId="{53337F1B-B986-4A46-8EEC-AFA7FC65D464}" type="presParOf" srcId="{1F161DB5-1B03-40C4-875F-D8E7432A9108}" destId="{C54E3341-C0DA-46C6-B3D1-8CDD50CB76F8}" srcOrd="4" destOrd="0" presId="urn:microsoft.com/office/officeart/2005/8/layout/default"/>
    <dgm:cxn modelId="{CABCB00B-A2AC-4F00-B186-48F4D09A865B}" type="presParOf" srcId="{1F161DB5-1B03-40C4-875F-D8E7432A9108}" destId="{0D66A01C-F5F3-49B1-9151-3A1CD41B10ED}" srcOrd="5" destOrd="0" presId="urn:microsoft.com/office/officeart/2005/8/layout/default"/>
    <dgm:cxn modelId="{1613E60C-4DFE-415B-A77E-89647743850E}" type="presParOf" srcId="{1F161DB5-1B03-40C4-875F-D8E7432A9108}" destId="{0E11097B-EEFF-4F93-AC2D-E668ED849B1F}" srcOrd="6" destOrd="0" presId="urn:microsoft.com/office/officeart/2005/8/layout/default"/>
    <dgm:cxn modelId="{29404B64-4A64-4C92-B8C9-247CF19EED3F}" type="presParOf" srcId="{1F161DB5-1B03-40C4-875F-D8E7432A9108}" destId="{1F5A0E49-62FB-4C4E-B3C8-35ECA31E5CAD}" srcOrd="7" destOrd="0" presId="urn:microsoft.com/office/officeart/2005/8/layout/default"/>
    <dgm:cxn modelId="{795853FB-4194-4AE0-B8CD-C0536614864D}" type="presParOf" srcId="{1F161DB5-1B03-40C4-875F-D8E7432A9108}" destId="{35E10768-6196-424C-966F-3E9D894263C7}" srcOrd="8" destOrd="0" presId="urn:microsoft.com/office/officeart/2005/8/layout/default"/>
    <dgm:cxn modelId="{B3EEEA84-38EC-4DAE-A1E3-4912D71562FF}" type="presParOf" srcId="{1F161DB5-1B03-40C4-875F-D8E7432A9108}" destId="{CAD4BF8F-645D-4B92-97D5-F20926801ED1}" srcOrd="9" destOrd="0" presId="urn:microsoft.com/office/officeart/2005/8/layout/default"/>
    <dgm:cxn modelId="{AA2240AD-FA57-43D6-A145-55495A37D14F}" type="presParOf" srcId="{1F161DB5-1B03-40C4-875F-D8E7432A9108}" destId="{64CB6C1E-3AD7-40D7-A3D3-FA40A3895C90}" srcOrd="10" destOrd="0" presId="urn:microsoft.com/office/officeart/2005/8/layout/default"/>
    <dgm:cxn modelId="{191007E3-D5F4-4945-96BA-0B1F9CA91955}" type="presParOf" srcId="{1F161DB5-1B03-40C4-875F-D8E7432A9108}" destId="{7D3BB1E3-7117-403F-8903-A657C3E0D10C}" srcOrd="11" destOrd="0" presId="urn:microsoft.com/office/officeart/2005/8/layout/default"/>
    <dgm:cxn modelId="{F5A6899C-ACCC-4282-A29D-AC5B0FAC13BF}" type="presParOf" srcId="{1F161DB5-1B03-40C4-875F-D8E7432A9108}" destId="{DA3C8D6C-0DC3-42E3-A910-AE240D22E30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9193A-A0B1-47F0-BAD2-DBCCEEBE49B5}">
      <dsp:nvSpPr>
        <dsp:cNvPr id="0" name=""/>
        <dsp:cNvSpPr/>
      </dsp:nvSpPr>
      <dsp:spPr>
        <a:xfrm>
          <a:off x="0" y="373439"/>
          <a:ext cx="5334000" cy="2260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want to be able to provide King Country real estate brokers a  viable model that uses house features (e.g. # of bedrooms, square footage) to predict sales price so they can identify properties that will be excellent clients.</a:t>
          </a:r>
        </a:p>
      </dsp:txBody>
      <dsp:txXfrm>
        <a:off x="110346" y="483785"/>
        <a:ext cx="5113308" cy="2039748"/>
      </dsp:txXfrm>
    </dsp:sp>
    <dsp:sp modelId="{FAA3BD0F-D636-4F02-924E-9BAD5E7757D8}">
      <dsp:nvSpPr>
        <dsp:cNvPr id="0" name=""/>
        <dsp:cNvSpPr/>
      </dsp:nvSpPr>
      <dsp:spPr>
        <a:xfrm>
          <a:off x="0" y="2700119"/>
          <a:ext cx="5334000" cy="2260440"/>
        </a:xfrm>
        <a:prstGeom prst="roundRect">
          <a:avLst/>
        </a:prstGeom>
        <a:solidFill>
          <a:schemeClr val="accent2">
            <a:hueOff val="1500016"/>
            <a:satOff val="-42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Copper Consulting used linear regression modeling as a framework for analyzing property sales data to find the features with the greatest impact on price and then use those features to predict a property’s sale price</a:t>
          </a:r>
        </a:p>
      </dsp:txBody>
      <dsp:txXfrm>
        <a:off x="110346" y="2810465"/>
        <a:ext cx="5113308" cy="2039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C1B5B-A463-458E-9169-1E0B4E70DE50}">
      <dsp:nvSpPr>
        <dsp:cNvPr id="0" name=""/>
        <dsp:cNvSpPr/>
      </dsp:nvSpPr>
      <dsp:spPr>
        <a:xfrm>
          <a:off x="2706" y="509427"/>
          <a:ext cx="2147034" cy="1288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explains 52% of the variance in sales prices for homes in King County</a:t>
          </a:r>
        </a:p>
      </dsp:txBody>
      <dsp:txXfrm>
        <a:off x="2706" y="509427"/>
        <a:ext cx="2147034" cy="1288220"/>
      </dsp:txXfrm>
    </dsp:sp>
    <dsp:sp modelId="{E0CA254F-1929-47FC-A750-1A76BDBDD99D}">
      <dsp:nvSpPr>
        <dsp:cNvPr id="0" name=""/>
        <dsp:cNvSpPr/>
      </dsp:nvSpPr>
      <dsp:spPr>
        <a:xfrm>
          <a:off x="2364444" y="509427"/>
          <a:ext cx="2147034" cy="1288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Square footage : 23%  increase in sales price</a:t>
          </a:r>
        </a:p>
      </dsp:txBody>
      <dsp:txXfrm>
        <a:off x="2364444" y="509427"/>
        <a:ext cx="2147034" cy="1288220"/>
      </dsp:txXfrm>
    </dsp:sp>
    <dsp:sp modelId="{C54E3341-C0DA-46C6-B3D1-8CDD50CB76F8}">
      <dsp:nvSpPr>
        <dsp:cNvPr id="0" name=""/>
        <dsp:cNvSpPr/>
      </dsp:nvSpPr>
      <dsp:spPr>
        <a:xfrm>
          <a:off x="4726182" y="509427"/>
          <a:ext cx="2147034" cy="128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Square footage of 15 closest neighbors: 9% increase in sales price </a:t>
          </a:r>
        </a:p>
      </dsp:txBody>
      <dsp:txXfrm>
        <a:off x="4726182" y="509427"/>
        <a:ext cx="2147034" cy="1288220"/>
      </dsp:txXfrm>
    </dsp:sp>
    <dsp:sp modelId="{0E11097B-EEFF-4F93-AC2D-E668ED849B1F}">
      <dsp:nvSpPr>
        <dsp:cNvPr id="0" name=""/>
        <dsp:cNvSpPr/>
      </dsp:nvSpPr>
      <dsp:spPr>
        <a:xfrm>
          <a:off x="7087920" y="509427"/>
          <a:ext cx="2147034" cy="12882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Grade: 9% increase in sales price</a:t>
          </a:r>
        </a:p>
      </dsp:txBody>
      <dsp:txXfrm>
        <a:off x="7087920" y="509427"/>
        <a:ext cx="2147034" cy="1288220"/>
      </dsp:txXfrm>
    </dsp:sp>
    <dsp:sp modelId="{35E10768-6196-424C-966F-3E9D894263C7}">
      <dsp:nvSpPr>
        <dsp:cNvPr id="0" name=""/>
        <dsp:cNvSpPr/>
      </dsp:nvSpPr>
      <dsp:spPr>
        <a:xfrm>
          <a:off x="1183575" y="2012351"/>
          <a:ext cx="2147034" cy="12882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View: 6% increase in sales price </a:t>
          </a:r>
        </a:p>
      </dsp:txBody>
      <dsp:txXfrm>
        <a:off x="1183575" y="2012351"/>
        <a:ext cx="2147034" cy="1288220"/>
      </dsp:txXfrm>
    </dsp:sp>
    <dsp:sp modelId="{64CB6C1E-3AD7-40D7-A3D3-FA40A3895C90}">
      <dsp:nvSpPr>
        <dsp:cNvPr id="0" name=""/>
        <dsp:cNvSpPr/>
      </dsp:nvSpPr>
      <dsp:spPr>
        <a:xfrm>
          <a:off x="3545313" y="2012351"/>
          <a:ext cx="2147034" cy="1288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Location: 6% decrease in sales price </a:t>
          </a:r>
        </a:p>
      </dsp:txBody>
      <dsp:txXfrm>
        <a:off x="3545313" y="2012351"/>
        <a:ext cx="2147034" cy="1288220"/>
      </dsp:txXfrm>
    </dsp:sp>
    <dsp:sp modelId="{DA3C8D6C-0DC3-42E3-A910-AE240D22E303}">
      <dsp:nvSpPr>
        <dsp:cNvPr id="0" name=""/>
        <dsp:cNvSpPr/>
      </dsp:nvSpPr>
      <dsp:spPr>
        <a:xfrm>
          <a:off x="5907051" y="2012351"/>
          <a:ext cx="2147034" cy="1288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Number of bedrooms: 4% decrease in sales price </a:t>
          </a:r>
        </a:p>
      </dsp:txBody>
      <dsp:txXfrm>
        <a:off x="5907051" y="2012351"/>
        <a:ext cx="2147034" cy="1288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50486-1B67-40D8-891E-F4AAEC67F6C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8473F-620A-46E7-939F-1AD0939B3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is better! </a:t>
            </a:r>
          </a:p>
          <a:p>
            <a:pPr lvl="1"/>
            <a:r>
              <a:rPr lang="en-US" dirty="0"/>
              <a:t>The larger a property’s square footage, the more a house will sell for</a:t>
            </a:r>
          </a:p>
          <a:p>
            <a:r>
              <a:rPr lang="en-US" dirty="0"/>
              <a:t>… but More isn’t necessarily</a:t>
            </a:r>
          </a:p>
          <a:p>
            <a:pPr lvl="1"/>
            <a:r>
              <a:rPr lang="en-US" dirty="0"/>
              <a:t>More bedrooms will bring down the price of a house</a:t>
            </a:r>
          </a:p>
          <a:p>
            <a:r>
              <a:rPr lang="en-US" dirty="0"/>
              <a:t>Location! Location! Location! </a:t>
            </a:r>
          </a:p>
          <a:p>
            <a:pPr lvl="1"/>
            <a:r>
              <a:rPr lang="en-US" dirty="0"/>
              <a:t>A house located close to points of interest (schools, hospitals, </a:t>
            </a:r>
            <a:r>
              <a:rPr lang="en-US" dirty="0" err="1"/>
              <a:t>etc</a:t>
            </a:r>
            <a:r>
              <a:rPr lang="en-US" dirty="0"/>
              <a:t>) will sell for more</a:t>
            </a:r>
          </a:p>
          <a:p>
            <a:pPr lvl="1"/>
            <a:r>
              <a:rPr lang="en-US" dirty="0"/>
              <a:t>A house with a good view  will sell for more</a:t>
            </a:r>
          </a:p>
          <a:p>
            <a:pPr lvl="1"/>
            <a:r>
              <a:rPr lang="en-US" dirty="0"/>
              <a:t>Sqftg_living15 – the bigger the houses around you, the price goes up</a:t>
            </a:r>
          </a:p>
          <a:p>
            <a:r>
              <a:rPr lang="en-US" dirty="0"/>
              <a:t>Grades count!</a:t>
            </a:r>
          </a:p>
          <a:p>
            <a:r>
              <a:rPr lang="en-US" dirty="0"/>
              <a:t>            Grade 9,10,11 – Better, Very Good. Excellent =&gt; increase in price if house in this cat</a:t>
            </a:r>
          </a:p>
          <a:p>
            <a:r>
              <a:rPr lang="en-US" dirty="0"/>
              <a:t>	Condition – Good, Very Good =&gt; Increase in price if house in this cat,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Engineering the feature, confirming viability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Engineering the feature, confirming viability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7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1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4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6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-kingcounty.opendata.arcgi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ue and black geometric background">
            <a:extLst>
              <a:ext uri="{FF2B5EF4-FFF2-40B4-BE49-F238E27FC236}">
                <a16:creationId xmlns:a16="http://schemas.microsoft.com/office/drawing/2014/main" id="{50F611A5-8BC0-412D-A358-EEF2B50F9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533" r="55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D007D-BC04-4B4D-8EFF-2DAE60C2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Kings County </a:t>
            </a:r>
            <a:r>
              <a:rPr lang="en-US" dirty="0" err="1">
                <a:solidFill>
                  <a:srgbClr val="FFFFFF"/>
                </a:solidFill>
              </a:rPr>
              <a:t>HousInG</a:t>
            </a:r>
            <a:r>
              <a:rPr lang="en-US" dirty="0">
                <a:solidFill>
                  <a:srgbClr val="FFFFFF"/>
                </a:solidFill>
              </a:rPr>
              <a:t>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B510A-3598-4696-A553-32CBD2564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COPPER CONSULTING</a:t>
            </a:r>
          </a:p>
          <a:p>
            <a:r>
              <a:rPr lang="en-US" dirty="0">
                <a:solidFill>
                  <a:srgbClr val="FFFFFF"/>
                </a:solidFill>
              </a:rPr>
              <a:t>Alex </a:t>
            </a:r>
            <a:r>
              <a:rPr lang="en-US" dirty="0" err="1">
                <a:solidFill>
                  <a:srgbClr val="FFFFFF"/>
                </a:solidFill>
              </a:rPr>
              <a:t>Dohn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Alex </a:t>
            </a:r>
            <a:r>
              <a:rPr lang="en-US" dirty="0" err="1">
                <a:solidFill>
                  <a:srgbClr val="FFFFFF"/>
                </a:solidFill>
              </a:rPr>
              <a:t>Marhshall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Scott Schumann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5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EEC52-39E9-4BA9-A81C-9027A39E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681F15-1270-4BB6-AD52-D13B52832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743006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24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43F1-DF3D-4457-8065-C4865AF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B6C0-DACF-4543-BDCF-681CDB83E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location data</a:t>
            </a:r>
          </a:p>
          <a:p>
            <a:r>
              <a:rPr lang="en-US" dirty="0"/>
              <a:t>Feature engineering with Condition and Grade </a:t>
            </a:r>
          </a:p>
          <a:p>
            <a:pPr lvl="1"/>
            <a:r>
              <a:rPr lang="en-US" dirty="0"/>
              <a:t>	Identify relationships with Year Built and Year Renovated</a:t>
            </a:r>
          </a:p>
          <a:p>
            <a:r>
              <a:rPr lang="en-US" dirty="0"/>
              <a:t>Explore room number and type</a:t>
            </a:r>
          </a:p>
          <a:p>
            <a:r>
              <a:rPr lang="en-US" dirty="0"/>
              <a:t>Leverage zip code data </a:t>
            </a:r>
          </a:p>
          <a:p>
            <a:r>
              <a:rPr lang="en-US" dirty="0"/>
              <a:t>Examine properties with multiple sales records</a:t>
            </a:r>
          </a:p>
          <a:p>
            <a:pPr lvl="1"/>
            <a:r>
              <a:rPr lang="en-US" dirty="0"/>
              <a:t>	Price changes</a:t>
            </a:r>
          </a:p>
          <a:p>
            <a:pPr lvl="1"/>
            <a:r>
              <a:rPr lang="en-US" dirty="0"/>
              <a:t>	Feature changes</a:t>
            </a:r>
          </a:p>
        </p:txBody>
      </p:sp>
    </p:spTree>
    <p:extLst>
      <p:ext uri="{BB962C8B-B14F-4D97-AF65-F5344CB8AC3E}">
        <p14:creationId xmlns:p14="http://schemas.microsoft.com/office/powerpoint/2010/main" val="263927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756D-499F-415B-852C-DF834F42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3000220"/>
            <a:ext cx="9238434" cy="857559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1009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A17E-3119-4100-89AF-80122B22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14A5-6B32-4A3E-AE75-C409A94C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3EE29-9347-4427-9ED8-5062D7E9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972909-5BF1-4968-81C7-D5CDABB85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738494"/>
              </p:ext>
            </p:extLst>
          </p:nvPr>
        </p:nvGraphicFramePr>
        <p:xfrm>
          <a:off x="6096000" y="762001"/>
          <a:ext cx="5334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27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BDC55-4728-41FC-ABDB-E0C1B82F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1128-3763-4F4F-90F2-5B244A2E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r>
              <a:rPr lang="en-US"/>
              <a:t>Bigger is better! </a:t>
            </a:r>
          </a:p>
          <a:p>
            <a:r>
              <a:rPr lang="en-US"/>
              <a:t>… but More isn’t necessarily</a:t>
            </a:r>
          </a:p>
          <a:p>
            <a:r>
              <a:rPr lang="en-US"/>
              <a:t>Location! Location! Location! </a:t>
            </a:r>
          </a:p>
          <a:p>
            <a:r>
              <a:rPr lang="en-US"/>
              <a:t>Grades count!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5" name="Picture 6" descr="Seattle: Mount Rainier Park All-Inclusive Small Group Tour | GetYourGuide">
            <a:extLst>
              <a:ext uri="{FF2B5EF4-FFF2-40B4-BE49-F238E27FC236}">
                <a16:creationId xmlns:a16="http://schemas.microsoft.com/office/drawing/2014/main" id="{51A9B123-DA7C-4E32-AAC5-3DDA74746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7" r="31093" b="1"/>
          <a:stretch/>
        </p:blipFill>
        <p:spPr bwMode="auto"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5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47ED-00AB-4A3F-9EAD-FBCD1FF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69C2-8FA7-464A-9A6E-A95718F6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21,500  sales records from  Kings County for 2014 &amp; 2015</a:t>
            </a:r>
          </a:p>
          <a:p>
            <a:r>
              <a:rPr lang="en-US" dirty="0"/>
              <a:t>21 separate property features recorded for each sale</a:t>
            </a:r>
          </a:p>
          <a:p>
            <a:pPr lvl="1"/>
            <a:r>
              <a:rPr lang="en-US" dirty="0"/>
              <a:t>	Additional features engineered  by Copper Consulting</a:t>
            </a:r>
          </a:p>
          <a:p>
            <a:r>
              <a:rPr lang="en-US" dirty="0"/>
              <a:t>Additional data from </a:t>
            </a:r>
            <a:r>
              <a:rPr lang="en-US" dirty="0">
                <a:hlinkClick r:id="rId3"/>
              </a:rPr>
              <a:t>King County GIS Open Data</a:t>
            </a:r>
            <a:endParaRPr lang="en-US" dirty="0"/>
          </a:p>
          <a:p>
            <a:pPr lvl="1"/>
            <a:r>
              <a:rPr lang="en-US" dirty="0"/>
              <a:t>	Police stations</a:t>
            </a:r>
          </a:p>
          <a:p>
            <a:pPr lvl="1"/>
            <a:r>
              <a:rPr lang="en-US" dirty="0"/>
              <a:t>	Medical centers</a:t>
            </a:r>
          </a:p>
          <a:p>
            <a:pPr lvl="1"/>
            <a:r>
              <a:rPr lang="en-US" dirty="0"/>
              <a:t>	Schools</a:t>
            </a:r>
          </a:p>
          <a:p>
            <a:pPr lvl="1"/>
            <a:r>
              <a:rPr lang="en-US" dirty="0"/>
              <a:t>	Farmers Markets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0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9CAF6-973D-469B-A434-619CDB3E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8E2A-C157-44BD-B01B-690251A30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86000"/>
            <a:ext cx="4229100" cy="3810000"/>
          </a:xfrm>
        </p:spPr>
        <p:txBody>
          <a:bodyPr>
            <a:normAutofit/>
          </a:bodyPr>
          <a:lstStyle/>
          <a:p>
            <a:r>
              <a:rPr lang="en-US" dirty="0"/>
              <a:t>Examined correlation between price and other features</a:t>
            </a:r>
          </a:p>
          <a:p>
            <a:r>
              <a:rPr lang="en-US" dirty="0"/>
              <a:t>Mapped location data  </a:t>
            </a:r>
          </a:p>
          <a:p>
            <a:r>
              <a:rPr lang="en-US" dirty="0"/>
              <a:t>Determined outliers to “single family home”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7F04C-CEE1-4C9A-BB5B-82FEBF567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4" b="6866"/>
          <a:stretch/>
        </p:blipFill>
        <p:spPr>
          <a:xfrm>
            <a:off x="6096000" y="10"/>
            <a:ext cx="6096000" cy="3440526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784EDFBE-BB19-4AD6-9656-C32017CAD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115" y="3452150"/>
            <a:ext cx="3607985" cy="341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84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5F6DAB-03BF-4557-B78A-2B71C16E1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1229A-F866-443C-98E5-88F9977A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0"/>
            <a:ext cx="4572000" cy="2581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Analysis – Numeric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E8DF-161D-4EAF-8640-D5ED563A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867369"/>
            <a:ext cx="4572000" cy="789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As housing square footage increases so does price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F95CFB0-1006-48BE-93D5-9959D847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531876"/>
            <a:ext cx="3822920" cy="379424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95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3C5-38AC-44BA-A2E3-519D9C03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Geodata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972B-9EBD-4D8B-B001-07E2B5DA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TO 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4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3C5-38AC-44BA-A2E3-519D9C03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972B-9EBD-4D8B-B001-07E2B5DA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TO 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5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25BFD-24AE-4660-AF79-C2B4725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100" y="678025"/>
            <a:ext cx="4827799" cy="1034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CF499CA8-2A2F-451B-8274-0268724CE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05" y="775705"/>
            <a:ext cx="5527580" cy="53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9978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0"/>
      </a:lt2>
      <a:accent1>
        <a:srgbClr val="44B0A9"/>
      </a:accent1>
      <a:accent2>
        <a:srgbClr val="3A87B2"/>
      </a:accent2>
      <a:accent3>
        <a:srgbClr val="4C67C4"/>
      </a:accent3>
      <a:accent4>
        <a:srgbClr val="533CB3"/>
      </a:accent4>
      <a:accent5>
        <a:srgbClr val="954CC4"/>
      </a:accent5>
      <a:accent6>
        <a:srgbClr val="B23AB0"/>
      </a:accent6>
      <a:hlink>
        <a:srgbClr val="BF3F47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471</Words>
  <Application>Microsoft Office PowerPoint</Application>
  <PresentationFormat>Widescreen</PresentationFormat>
  <Paragraphs>69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Trade Gothic Next Cond</vt:lpstr>
      <vt:lpstr>Trade Gothic Next Light</vt:lpstr>
      <vt:lpstr>PortalVTI</vt:lpstr>
      <vt:lpstr>Kings County HousInG Price analysis</vt:lpstr>
      <vt:lpstr>Business Problem</vt:lpstr>
      <vt:lpstr>Key Takeaways</vt:lpstr>
      <vt:lpstr>Data Characteristics</vt:lpstr>
      <vt:lpstr>EDA</vt:lpstr>
      <vt:lpstr>Data Analysis – Numeric Features</vt:lpstr>
      <vt:lpstr>Data Analysis – Geodata Features</vt:lpstr>
      <vt:lpstr>Data Analysis – Categorical Features</vt:lpstr>
      <vt:lpstr>Results</vt:lpstr>
      <vt:lpstr>Results</vt:lpstr>
      <vt:lpstr>Next Steps &amp; Improvements</vt:lpstr>
      <vt:lpstr>Thank you!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County HousInG Price analysis</dc:title>
  <dc:creator>Alex Marshall</dc:creator>
  <cp:lastModifiedBy>Alex Marshall</cp:lastModifiedBy>
  <cp:revision>6</cp:revision>
  <dcterms:created xsi:type="dcterms:W3CDTF">2021-10-07T15:51:37Z</dcterms:created>
  <dcterms:modified xsi:type="dcterms:W3CDTF">2021-10-07T17:41:42Z</dcterms:modified>
</cp:coreProperties>
</file>