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1" r:id="rId7"/>
    <p:sldId id="265" r:id="rId8"/>
    <p:sldId id="270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 dirty="0"/>
            <a:t>Provide modeling by using single family house features for King County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Predict sales price using Linear Regression Modeling 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 dirty="0"/>
            <a:t>Model explains </a:t>
          </a:r>
          <a:r>
            <a:rPr lang="en-US" b="1" dirty="0"/>
            <a:t>52</a:t>
          </a:r>
          <a:r>
            <a:rPr lang="en-US" dirty="0"/>
            <a:t>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 dirty="0"/>
            <a:t>Square footage : </a:t>
          </a:r>
          <a:r>
            <a:rPr lang="en-US" b="1" dirty="0"/>
            <a:t>23</a:t>
          </a:r>
          <a:r>
            <a:rPr lang="en-US" dirty="0"/>
            <a:t>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 dirty="0"/>
            <a:t>Square footage of 15 closest neighbors: </a:t>
          </a:r>
          <a:r>
            <a:rPr lang="en-US" b="1" dirty="0"/>
            <a:t>9</a:t>
          </a:r>
          <a:r>
            <a:rPr lang="en-US" dirty="0"/>
            <a:t>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 dirty="0"/>
            <a:t>High Grade: </a:t>
          </a:r>
          <a:r>
            <a:rPr lang="en-US" b="1" dirty="0"/>
            <a:t>9</a:t>
          </a:r>
          <a:r>
            <a:rPr lang="en-US" dirty="0"/>
            <a:t>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4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4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4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4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59609"/>
          <a:ext cx="5334000" cy="2554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Provide modeling by using single family house features for King County</a:t>
          </a:r>
        </a:p>
      </dsp:txBody>
      <dsp:txXfrm>
        <a:off x="124681" y="184290"/>
        <a:ext cx="5084638" cy="2304748"/>
      </dsp:txXfrm>
    </dsp:sp>
    <dsp:sp modelId="{FAA3BD0F-D636-4F02-924E-9BAD5E7757D8}">
      <dsp:nvSpPr>
        <dsp:cNvPr id="0" name=""/>
        <dsp:cNvSpPr/>
      </dsp:nvSpPr>
      <dsp:spPr>
        <a:xfrm>
          <a:off x="0" y="2720279"/>
          <a:ext cx="5334000" cy="255411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Predict sales price using Linear Regression Modeling </a:t>
          </a:r>
        </a:p>
      </dsp:txBody>
      <dsp:txXfrm>
        <a:off x="124681" y="2844960"/>
        <a:ext cx="5084638" cy="2304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1545098" y="2213"/>
          <a:ext cx="2927364" cy="1756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explains </a:t>
          </a:r>
          <a:r>
            <a:rPr lang="en-US" sz="2300" b="1" kern="1200" dirty="0"/>
            <a:t>52</a:t>
          </a:r>
          <a:r>
            <a:rPr lang="en-US" sz="2300" kern="1200" dirty="0"/>
            <a:t>% of the variance in sales prices for homes in King County</a:t>
          </a:r>
        </a:p>
      </dsp:txBody>
      <dsp:txXfrm>
        <a:off x="1545098" y="2213"/>
        <a:ext cx="2927364" cy="1756418"/>
      </dsp:txXfrm>
    </dsp:sp>
    <dsp:sp modelId="{E0CA254F-1929-47FC-A750-1A76BDBDD99D}">
      <dsp:nvSpPr>
        <dsp:cNvPr id="0" name=""/>
        <dsp:cNvSpPr/>
      </dsp:nvSpPr>
      <dsp:spPr>
        <a:xfrm>
          <a:off x="4765199" y="2213"/>
          <a:ext cx="2927364" cy="17564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: </a:t>
          </a:r>
          <a:r>
            <a:rPr lang="en-US" sz="2300" b="1" kern="1200" dirty="0"/>
            <a:t>23</a:t>
          </a:r>
          <a:r>
            <a:rPr lang="en-US" sz="2300" kern="1200" dirty="0"/>
            <a:t>%  increase in sales price</a:t>
          </a:r>
        </a:p>
      </dsp:txBody>
      <dsp:txXfrm>
        <a:off x="4765199" y="2213"/>
        <a:ext cx="2927364" cy="1756418"/>
      </dsp:txXfrm>
    </dsp:sp>
    <dsp:sp modelId="{C54E3341-C0DA-46C6-B3D1-8CDD50CB76F8}">
      <dsp:nvSpPr>
        <dsp:cNvPr id="0" name=""/>
        <dsp:cNvSpPr/>
      </dsp:nvSpPr>
      <dsp:spPr>
        <a:xfrm>
          <a:off x="1545098" y="2051368"/>
          <a:ext cx="2927364" cy="1756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of 15 closest neighbors: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 </a:t>
          </a:r>
        </a:p>
      </dsp:txBody>
      <dsp:txXfrm>
        <a:off x="1545098" y="2051368"/>
        <a:ext cx="2927364" cy="1756418"/>
      </dsp:txXfrm>
    </dsp:sp>
    <dsp:sp modelId="{0E11097B-EEFF-4F93-AC2D-E668ED849B1F}">
      <dsp:nvSpPr>
        <dsp:cNvPr id="0" name=""/>
        <dsp:cNvSpPr/>
      </dsp:nvSpPr>
      <dsp:spPr>
        <a:xfrm>
          <a:off x="4765199" y="2051368"/>
          <a:ext cx="2927364" cy="1756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 Grade: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</a:t>
          </a:r>
        </a:p>
      </dsp:txBody>
      <dsp:txXfrm>
        <a:off x="4765199" y="2051368"/>
        <a:ext cx="2927364" cy="175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endParaRPr lang="en-US" dirty="0"/>
          </a:p>
          <a:p>
            <a:r>
              <a:rPr lang="en-US" dirty="0"/>
              <a:t>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AlexM</a:t>
            </a:r>
            <a:r>
              <a:rPr lang="en-US" dirty="0"/>
              <a:t>/ Alex D</a:t>
            </a:r>
          </a:p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M/Alex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 County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18BB4-FD77-4EC7-A112-2A4AE8D7FA84}"/>
              </a:ext>
            </a:extLst>
          </p:cNvPr>
          <p:cNvGrpSpPr/>
          <p:nvPr/>
        </p:nvGrpSpPr>
        <p:grpSpPr>
          <a:xfrm>
            <a:off x="9895787" y="4572594"/>
            <a:ext cx="2072568" cy="2072568"/>
            <a:chOff x="6096000" y="1599214"/>
            <a:chExt cx="4762500" cy="4762500"/>
          </a:xfrm>
        </p:grpSpPr>
        <p:pic>
          <p:nvPicPr>
            <p:cNvPr id="8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22AD1569-6D03-4CF9-BC38-3504A0881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99214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EA25E-B367-434E-A19C-54B41CEFD51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3F730-7028-45DE-AA52-630A0148D2E1}"/>
                </a:ext>
              </a:extLst>
            </p:cNvPr>
            <p:cNvSpPr txBox="1"/>
            <p:nvPr/>
          </p:nvSpPr>
          <p:spPr>
            <a:xfrm>
              <a:off x="6997421" y="5610155"/>
              <a:ext cx="3585258" cy="646330"/>
            </a:xfrm>
            <a:prstGeom prst="rect">
              <a:avLst/>
            </a:prstGeom>
            <a:noFill/>
          </p:spPr>
          <p:txBody>
            <a:bodyPr wrap="square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Add location data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Further feature engineering with Condition and Grade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Leverage zip code data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Examine properties with multiple sales records</a:t>
            </a:r>
          </a:p>
        </p:txBody>
      </p:sp>
      <p:pic>
        <p:nvPicPr>
          <p:cNvPr id="1028" name="Picture 4" descr="Mount Rainier National Park (U.S. National Park Service)">
            <a:extLst>
              <a:ext uri="{FF2B5EF4-FFF2-40B4-BE49-F238E27FC236}">
                <a16:creationId xmlns:a16="http://schemas.microsoft.com/office/drawing/2014/main" id="{803AA8B8-7763-4F44-AF31-3B7820538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26052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C95FB-D509-408E-A75D-965B400C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8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E2C79-C17B-4CC0-A849-F3D0865A4BBB}"/>
              </a:ext>
            </a:extLst>
          </p:cNvPr>
          <p:cNvGrpSpPr/>
          <p:nvPr/>
        </p:nvGrpSpPr>
        <p:grpSpPr>
          <a:xfrm>
            <a:off x="6857999" y="1186971"/>
            <a:ext cx="4543197" cy="4543197"/>
            <a:chOff x="6096000" y="1661208"/>
            <a:chExt cx="4762500" cy="4762500"/>
          </a:xfrm>
        </p:grpSpPr>
        <p:pic>
          <p:nvPicPr>
            <p:cNvPr id="1026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12292E55-D533-4656-81E3-857E78379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61208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5C4F85-46C0-4EAA-845B-AF6190B87CD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3D04E-9485-4DC1-B0E7-A634A89BDA49}"/>
                </a:ext>
              </a:extLst>
            </p:cNvPr>
            <p:cNvSpPr txBox="1"/>
            <p:nvPr/>
          </p:nvSpPr>
          <p:spPr>
            <a:xfrm>
              <a:off x="6891036" y="5715383"/>
              <a:ext cx="3585257" cy="6463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E6BDFE-DA8B-4BCD-A188-B2073282F8F4}"/>
              </a:ext>
            </a:extLst>
          </p:cNvPr>
          <p:cNvSpPr txBox="1"/>
          <p:nvPr/>
        </p:nvSpPr>
        <p:spPr>
          <a:xfrm>
            <a:off x="6222110" y="6058069"/>
            <a:ext cx="5843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A032"/>
                </a:solidFill>
              </a:rPr>
              <a:t>https://github.com/Shoemaker703/home_sales_analysis_project</a:t>
            </a:r>
          </a:p>
        </p:txBody>
      </p: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35932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 sz="2400" dirty="0"/>
              <a:t>Bigger is better! </a:t>
            </a:r>
          </a:p>
          <a:p>
            <a:r>
              <a:rPr lang="en-US" sz="2400" dirty="0"/>
              <a:t>… but </a:t>
            </a:r>
            <a:r>
              <a:rPr lang="en-US" sz="2400" b="1" dirty="0"/>
              <a:t>more</a:t>
            </a:r>
            <a:r>
              <a:rPr lang="en-US" sz="2400" dirty="0"/>
              <a:t> isn’t necessarily better!</a:t>
            </a:r>
          </a:p>
          <a:p>
            <a:r>
              <a:rPr lang="en-US" sz="2400" dirty="0"/>
              <a:t>Location! Location! Location! </a:t>
            </a:r>
          </a:p>
          <a:p>
            <a:r>
              <a:rPr lang="en-US" sz="2400" dirty="0"/>
              <a:t>Grades count!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&gt; 21,500  sales records from  Kings County </a:t>
            </a:r>
          </a:p>
          <a:p>
            <a:pPr>
              <a:lnSpc>
                <a:spcPct val="120000"/>
              </a:lnSpc>
            </a:pPr>
            <a:r>
              <a:rPr lang="en-US" sz="1500"/>
              <a:t>2014 &amp; 2015 house sales</a:t>
            </a:r>
          </a:p>
          <a:p>
            <a:pPr>
              <a:lnSpc>
                <a:spcPct val="120000"/>
              </a:lnSpc>
            </a:pPr>
            <a:r>
              <a:rPr lang="en-US" sz="1500"/>
              <a:t>20 separate property features recorded for each sale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Additional features engineered  by Copper Consulting</a:t>
            </a:r>
          </a:p>
          <a:p>
            <a:pPr>
              <a:lnSpc>
                <a:spcPct val="120000"/>
              </a:lnSpc>
            </a:pPr>
            <a:r>
              <a:rPr lang="en-US" sz="1500"/>
              <a:t>Additional location data from </a:t>
            </a:r>
            <a:r>
              <a:rPr lang="en-US" sz="1500">
                <a:hlinkClick r:id="rId3"/>
              </a:rPr>
              <a:t>King County GIS Open Data</a:t>
            </a:r>
            <a:endParaRPr lang="en-US" sz="1500"/>
          </a:p>
          <a:p>
            <a:pPr lvl="1">
              <a:lnSpc>
                <a:spcPct val="120000"/>
              </a:lnSpc>
            </a:pPr>
            <a:r>
              <a:rPr lang="en-US" sz="1500"/>
              <a:t>	Police stations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Medical centers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Schools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Farmers Markets</a:t>
            </a:r>
          </a:p>
          <a:p>
            <a:pPr lvl="1">
              <a:lnSpc>
                <a:spcPct val="120000"/>
              </a:lnSpc>
            </a:pPr>
            <a:endParaRPr lang="en-US" sz="15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ing County updates logo to reflect namesake - King County">
            <a:extLst>
              <a:ext uri="{FF2B5EF4-FFF2-40B4-BE49-F238E27FC236}">
                <a16:creationId xmlns:a16="http://schemas.microsoft.com/office/drawing/2014/main" id="{175FFC22-2B16-4146-87CB-A51441A4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1630" y="2283015"/>
            <a:ext cx="3226275" cy="229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33" y="43119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7" name="Picture 6" descr="Funnel chart&#10;&#10;Description automatically generated with medium confidence">
            <a:extLst>
              <a:ext uri="{FF2B5EF4-FFF2-40B4-BE49-F238E27FC236}">
                <a16:creationId xmlns:a16="http://schemas.microsoft.com/office/drawing/2014/main" id="{DA32F8D3-B4A5-47B2-BD57-0B5121880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8" y="1464283"/>
            <a:ext cx="11910042" cy="44330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117" y="699441"/>
            <a:ext cx="6215537" cy="484682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EABC8-F6B6-49DB-9590-704B1DAAB09A}"/>
              </a:ext>
            </a:extLst>
          </p:cNvPr>
          <p:cNvSpPr/>
          <p:nvPr/>
        </p:nvSpPr>
        <p:spPr>
          <a:xfrm>
            <a:off x="281958" y="1464283"/>
            <a:ext cx="1442670" cy="4499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B5A97-60D6-4CC2-B697-7E69886C2DCB}"/>
              </a:ext>
            </a:extLst>
          </p:cNvPr>
          <p:cNvSpPr/>
          <p:nvPr/>
        </p:nvSpPr>
        <p:spPr>
          <a:xfrm>
            <a:off x="325267" y="2387975"/>
            <a:ext cx="10230844" cy="737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06060-6E8A-4460-ACA9-C0DCD731C882}"/>
              </a:ext>
            </a:extLst>
          </p:cNvPr>
          <p:cNvSpPr txBox="1"/>
          <p:nvPr/>
        </p:nvSpPr>
        <p:spPr>
          <a:xfrm flipH="1">
            <a:off x="514391" y="1857211"/>
            <a:ext cx="101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CE0C4-3B64-4207-AC71-1EB39D4B6C71}"/>
              </a:ext>
            </a:extLst>
          </p:cNvPr>
          <p:cNvSpPr txBox="1"/>
          <p:nvPr/>
        </p:nvSpPr>
        <p:spPr>
          <a:xfrm>
            <a:off x="598075" y="2414370"/>
            <a:ext cx="85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Living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F03DA-81A4-42BE-841E-2FF6E69F94F1}"/>
              </a:ext>
            </a:extLst>
          </p:cNvPr>
          <p:cNvSpPr txBox="1"/>
          <p:nvPr/>
        </p:nvSpPr>
        <p:spPr>
          <a:xfrm>
            <a:off x="373660" y="3183160"/>
            <a:ext cx="130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Above </a:t>
            </a:r>
          </a:p>
          <a:p>
            <a:r>
              <a:rPr lang="en-US" dirty="0"/>
              <a:t>Basement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D2688-4EB6-461A-A27B-7DCA9781109E}"/>
              </a:ext>
            </a:extLst>
          </p:cNvPr>
          <p:cNvSpPr txBox="1"/>
          <p:nvPr/>
        </p:nvSpPr>
        <p:spPr>
          <a:xfrm>
            <a:off x="385009" y="3864216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Sqft</a:t>
            </a:r>
            <a:r>
              <a:rPr lang="en-US" dirty="0"/>
              <a:t> Living </a:t>
            </a:r>
          </a:p>
          <a:p>
            <a:r>
              <a:rPr lang="en-US" dirty="0"/>
              <a:t>Neighbors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802B6-5341-4F40-9A1E-5A98AFA88C35}"/>
              </a:ext>
            </a:extLst>
          </p:cNvPr>
          <p:cNvSpPr txBox="1"/>
          <p:nvPr/>
        </p:nvSpPr>
        <p:spPr>
          <a:xfrm>
            <a:off x="299248" y="46960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Bathrooms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2A1B1-D62C-4C7A-A7FA-CC8C0E6D2086}"/>
              </a:ext>
            </a:extLst>
          </p:cNvPr>
          <p:cNvSpPr txBox="1"/>
          <p:nvPr/>
        </p:nvSpPr>
        <p:spPr>
          <a:xfrm>
            <a:off x="334835" y="5378253"/>
            <a:ext cx="13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Bedrooms</a:t>
            </a:r>
          </a:p>
        </p:txBody>
      </p:sp>
    </p:spTree>
    <p:extLst>
      <p:ext uri="{BB962C8B-B14F-4D97-AF65-F5344CB8AC3E}">
        <p14:creationId xmlns:p14="http://schemas.microsoft.com/office/powerpoint/2010/main" val="257884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5441"/>
            <a:ext cx="9238434" cy="857559"/>
          </a:xfrm>
        </p:spPr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C6E5AD-D822-4710-A475-19F9D2328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27" y="-2046399"/>
            <a:ext cx="11970153" cy="11970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C2A6A-A940-4249-8E24-06633ED5DADD}"/>
              </a:ext>
            </a:extLst>
          </p:cNvPr>
          <p:cNvSpPr txBox="1"/>
          <p:nvPr/>
        </p:nvSpPr>
        <p:spPr>
          <a:xfrm>
            <a:off x="6142299" y="6418670"/>
            <a:ext cx="467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Total Distance in Degrees from Points of Interest per House</a:t>
            </a:r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Data Analysis – 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 sz="2400" dirty="0"/>
              <a:t>View Data</a:t>
            </a:r>
          </a:p>
          <a:p>
            <a:r>
              <a:rPr lang="en-US" sz="2400" dirty="0"/>
              <a:t>Grade &amp; Condition</a:t>
            </a:r>
          </a:p>
          <a:p>
            <a:r>
              <a:rPr lang="en-US" sz="2400" dirty="0"/>
              <a:t>Bedrooms</a:t>
            </a:r>
          </a:p>
        </p:txBody>
      </p:sp>
      <p:pic>
        <p:nvPicPr>
          <p:cNvPr id="3074" name="Picture 2" descr="Space Needle">
            <a:extLst>
              <a:ext uri="{FF2B5EF4-FFF2-40B4-BE49-F238E27FC236}">
                <a16:creationId xmlns:a16="http://schemas.microsoft.com/office/drawing/2014/main" id="{A4236FE1-5DED-4464-BC21-705ED4094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20859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61" y="-19970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A763DDC-9EAD-4AE4-8268-D61E8C339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14" y="-79290"/>
            <a:ext cx="6894171" cy="6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5672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414</Words>
  <Application>Microsoft Office PowerPoint</Application>
  <PresentationFormat>Widescreen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Trade Gothic Next Cond</vt:lpstr>
      <vt:lpstr>Trade Gothic Next Light</vt:lpstr>
      <vt:lpstr>PortalVTI</vt:lpstr>
      <vt:lpstr>King County Housing Price analysis</vt:lpstr>
      <vt:lpstr>Business Problem</vt:lpstr>
      <vt:lpstr>Key Takeaways</vt:lpstr>
      <vt:lpstr>Data Characteristics</vt:lpstr>
      <vt:lpstr>EDA</vt:lpstr>
      <vt:lpstr>Data Analysis – Geodata Features</vt:lpstr>
      <vt:lpstr>Data Analysis – Feature Engineering</vt:lpstr>
      <vt:lpstr>RESULTS</vt:lpstr>
      <vt:lpstr>Results</vt:lpstr>
      <vt:lpstr>Next Steps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34</cp:revision>
  <cp:lastPrinted>2021-10-07T19:01:20Z</cp:lastPrinted>
  <dcterms:created xsi:type="dcterms:W3CDTF">2021-10-07T15:51:37Z</dcterms:created>
  <dcterms:modified xsi:type="dcterms:W3CDTF">2021-10-08T12:45:27Z</dcterms:modified>
</cp:coreProperties>
</file>