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2" r:id="rId6"/>
    <p:sldId id="261" r:id="rId7"/>
    <p:sldId id="263" r:id="rId8"/>
    <p:sldId id="264" r:id="rId9"/>
    <p:sldId id="265" r:id="rId10"/>
    <p:sldId id="260"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6AC1DF-E252-48C3-92A2-FFD6DFD48FD5}" v="639" dt="2022-01-13T12:59:29.160"/>
    <p1510:client id="{5C091FC9-AAB8-4DD1-99EF-FFEABA7D9722}" v="1679" dt="2022-01-17T01:14:34.321"/>
    <p1510:client id="{9750C39A-22F0-4EB2-A82F-F67991105A23}" v="28" dt="2022-01-17T00:25:56.096"/>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89" d="100"/>
          <a:sy n="8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1/16/2022</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85406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1/16/2022</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808399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1/16/2022</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6057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1/16/2022</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334234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1/16/2022</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58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1/16/2022</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560575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1/16/2022</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7243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1/16/2022</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027043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1/16/2022</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291962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1/16/2022</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601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1/16/2022</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56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1/16/2022</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64976041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ru.wikipedia.org/wiki/%D0%90%D0%BD%D0%B4%D1%80%D0%BE%D0%B8%D0%B4" TargetMode="External"/><Relationship Id="rId3" Type="http://schemas.openxmlformats.org/officeDocument/2006/relationships/hyperlink" Target="https://ru.wikipedia.org/wiki/1920" TargetMode="External"/><Relationship Id="rId7" Type="http://schemas.openxmlformats.org/officeDocument/2006/relationships/hyperlink" Target="https://ru.wikipedia.org/wiki/R.U.R." TargetMode="External"/><Relationship Id="rId2" Type="http://schemas.openxmlformats.org/officeDocument/2006/relationships/hyperlink" Target="https://ru.wikipedia.org/wiki/%D0%A0%D0%BE%D0%B1%D0%BE%D1%82" TargetMode="External"/><Relationship Id="rId1" Type="http://schemas.openxmlformats.org/officeDocument/2006/relationships/slideLayout" Target="../slideLayouts/slideLayout7.xml"/><Relationship Id="rId6" Type="http://schemas.openxmlformats.org/officeDocument/2006/relationships/hyperlink" Target="https://ru.wikipedia.org/wiki/%D0%A7%D0%B0%D0%BF%D0%B5%D0%BA,_%D0%99%D0%BE%D0%B7%D0%B5%D1%84" TargetMode="External"/><Relationship Id="rId5" Type="http://schemas.openxmlformats.org/officeDocument/2006/relationships/hyperlink" Target="https://ru.wikipedia.org/wiki/%D0%A7%D0%B0%D0%BF%D0%B5%D0%BA,_%D0%9A%D0%B0%D1%80%D0%B5%D0%BB" TargetMode="External"/><Relationship Id="rId4" Type="http://schemas.openxmlformats.org/officeDocument/2006/relationships/hyperlink" Target="https://ru.wikipedia.org/wiki/%D0%A7%D0%B5%D1%85%D0%B8"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ru.wikipedia.org/wiki/%D0%90%D0%BD%D0%B3%D0%BB%D0%B8%D0%B9%D1%81%D0%BA%D0%B8%D0%B9_%D1%8F%D0%B7%D1%8B%D0%BA"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7112369" y="1079500"/>
            <a:ext cx="4078800" cy="2138400"/>
          </a:xfrm>
        </p:spPr>
        <p:txBody>
          <a:bodyPr>
            <a:normAutofit/>
          </a:bodyPr>
          <a:lstStyle/>
          <a:p>
            <a:r>
              <a:rPr lang="ru-RU" sz="4400">
                <a:latin typeface="Constantia"/>
                <a:cs typeface="Calibri Light"/>
              </a:rPr>
              <a:t>Роboт0т3хниka</a:t>
            </a:r>
            <a:endParaRPr lang="ru-RU" sz="4400">
              <a:latin typeface="Arial Black"/>
            </a:endParaRPr>
          </a:p>
        </p:txBody>
      </p:sp>
      <p:sp>
        <p:nvSpPr>
          <p:cNvPr id="3" name="Подзаголовок 2"/>
          <p:cNvSpPr>
            <a:spLocks noGrp="1"/>
          </p:cNvSpPr>
          <p:nvPr>
            <p:ph type="subTitle" idx="1"/>
          </p:nvPr>
        </p:nvSpPr>
        <p:spPr>
          <a:xfrm>
            <a:off x="7112369" y="4113213"/>
            <a:ext cx="4078800" cy="1655762"/>
          </a:xfrm>
        </p:spPr>
        <p:txBody>
          <a:bodyPr vert="horz" lIns="91440" tIns="45720" rIns="91440" bIns="45720" rtlCol="0">
            <a:normAutofit/>
          </a:bodyPr>
          <a:lstStyle/>
          <a:p>
            <a:r>
              <a:rPr lang="ru-RU" dirty="0" err="1">
                <a:cs typeface="Calibri"/>
              </a:rPr>
              <a:t>Cho</a:t>
            </a:r>
            <a:r>
              <a:rPr lang="ru-RU" dirty="0">
                <a:cs typeface="Calibri"/>
              </a:rPr>
              <a:t> i </a:t>
            </a:r>
            <a:r>
              <a:rPr lang="ru-RU" dirty="0" err="1">
                <a:cs typeface="Calibri"/>
              </a:rPr>
              <a:t>kak</a:t>
            </a:r>
            <a:endParaRPr lang="ru-RU" dirty="0" err="1"/>
          </a:p>
        </p:txBody>
      </p:sp>
      <p:pic>
        <p:nvPicPr>
          <p:cNvPr id="4" name="Picture 3" descr="Металлические фишки для игры в крестики-нолики">
            <a:extLst>
              <a:ext uri="{FF2B5EF4-FFF2-40B4-BE49-F238E27FC236}">
                <a16:creationId xmlns:a16="http://schemas.microsoft.com/office/drawing/2014/main" id="{F8607059-A5E4-40E7-A812-F231316AD8D1}"/>
              </a:ext>
            </a:extLst>
          </p:cNvPr>
          <p:cNvPicPr>
            <a:picLocks noChangeAspect="1"/>
          </p:cNvPicPr>
          <p:nvPr/>
        </p:nvPicPr>
        <p:blipFill rotWithShape="1">
          <a:blip r:embed="rId2"/>
          <a:srcRect l="10668" r="22453" b="2"/>
          <a:stretch/>
        </p:blipFill>
        <p:spPr>
          <a:xfrm>
            <a:off x="20" y="10"/>
            <a:ext cx="6111518" cy="6857990"/>
          </a:xfrm>
          <a:prstGeom prst="rect">
            <a:avLst/>
          </a:prstGeom>
        </p:spPr>
      </p:pic>
      <p:cxnSp>
        <p:nvCxnSpPr>
          <p:cNvPr id="11" name="Straight Connector 10">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65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2" descr="Изображение выглядит как текст&#10;&#10;Автоматически созданное описание">
            <a:extLst>
              <a:ext uri="{FF2B5EF4-FFF2-40B4-BE49-F238E27FC236}">
                <a16:creationId xmlns:a16="http://schemas.microsoft.com/office/drawing/2014/main" id="{CE1D3D90-3454-4A8E-A0A4-4C2023A09F45}"/>
              </a:ext>
            </a:extLst>
          </p:cNvPr>
          <p:cNvPicPr>
            <a:picLocks noChangeAspect="1"/>
          </p:cNvPicPr>
          <p:nvPr/>
        </p:nvPicPr>
        <p:blipFill>
          <a:blip r:embed="rId2"/>
          <a:stretch>
            <a:fillRect/>
          </a:stretch>
        </p:blipFill>
        <p:spPr>
          <a:xfrm>
            <a:off x="3416770" y="382881"/>
            <a:ext cx="5885274" cy="5875866"/>
          </a:xfrm>
          <a:prstGeom prst="rect">
            <a:avLst/>
          </a:prstGeom>
        </p:spPr>
      </p:pic>
    </p:spTree>
    <p:extLst>
      <p:ext uri="{BB962C8B-B14F-4D97-AF65-F5344CB8AC3E}">
        <p14:creationId xmlns:p14="http://schemas.microsoft.com/office/powerpoint/2010/main" val="384124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4F478D-1F13-4AFE-AE2F-29CA749B3912}"/>
              </a:ext>
            </a:extLst>
          </p:cNvPr>
          <p:cNvSpPr txBox="1"/>
          <p:nvPr/>
        </p:nvSpPr>
        <p:spPr>
          <a:xfrm>
            <a:off x="152400" y="328961"/>
            <a:ext cx="565180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3200" dirty="0"/>
              <a:t>Этимология робототехники</a:t>
            </a:r>
          </a:p>
        </p:txBody>
      </p:sp>
      <p:sp>
        <p:nvSpPr>
          <p:cNvPr id="5" name="TextBox 4">
            <a:extLst>
              <a:ext uri="{FF2B5EF4-FFF2-40B4-BE49-F238E27FC236}">
                <a16:creationId xmlns:a16="http://schemas.microsoft.com/office/drawing/2014/main" id="{263A0375-41B7-40C2-8E41-F68CC0C7FE36}"/>
              </a:ext>
            </a:extLst>
          </p:cNvPr>
          <p:cNvSpPr txBox="1"/>
          <p:nvPr/>
        </p:nvSpPr>
        <p:spPr>
          <a:xfrm>
            <a:off x="295276" y="1103740"/>
            <a:ext cx="11385393"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800" dirty="0" err="1"/>
              <a:t>Роботика</a:t>
            </a:r>
            <a:r>
              <a:rPr lang="ru-RU" sz="2800" dirty="0"/>
              <a:t>(или робототехника,"</a:t>
            </a:r>
            <a:r>
              <a:rPr lang="ru-RU" sz="2800" dirty="0" err="1"/>
              <a:t>robotics</a:t>
            </a:r>
            <a:r>
              <a:rPr lang="ru-RU" sz="2800" dirty="0"/>
              <a:t>") было впервые использовано в печати </a:t>
            </a:r>
            <a:r>
              <a:rPr lang="ru-RU" sz="2800" dirty="0">
                <a:ea typeface="+mn-lt"/>
                <a:cs typeface="+mn-lt"/>
              </a:rPr>
              <a:t>Айзеком Азимовым в научно-фантастическом рассказе «Лжец», опубликованном в 1941 году. В основу слова «робототехника» легло слово «</a:t>
            </a:r>
            <a:r>
              <a:rPr lang="ru-RU" sz="2800" dirty="0">
                <a:ea typeface="+mn-lt"/>
                <a:cs typeface="+mn-lt"/>
                <a:hlinkClick r:id="rId2"/>
              </a:rPr>
              <a:t>робот</a:t>
            </a:r>
            <a:r>
              <a:rPr lang="ru-RU" sz="2800" dirty="0">
                <a:ea typeface="+mn-lt"/>
                <a:cs typeface="+mn-lt"/>
              </a:rPr>
              <a:t>», придуманное в </a:t>
            </a:r>
            <a:r>
              <a:rPr lang="ru-RU" sz="2800" dirty="0">
                <a:ea typeface="+mn-lt"/>
                <a:cs typeface="+mn-lt"/>
                <a:hlinkClick r:id="rId3"/>
              </a:rPr>
              <a:t>1920</a:t>
            </a:r>
            <a:r>
              <a:rPr lang="ru-RU" sz="2800" dirty="0">
                <a:ea typeface="+mn-lt"/>
                <a:cs typeface="+mn-lt"/>
              </a:rPr>
              <a:t> г. </a:t>
            </a:r>
            <a:r>
              <a:rPr lang="ru-RU" sz="2800" dirty="0">
                <a:ea typeface="+mn-lt"/>
                <a:cs typeface="+mn-lt"/>
                <a:hlinkClick r:id="rId4"/>
              </a:rPr>
              <a:t>чешским</a:t>
            </a:r>
            <a:r>
              <a:rPr lang="ru-RU" sz="2800" dirty="0">
                <a:ea typeface="+mn-lt"/>
                <a:cs typeface="+mn-lt"/>
              </a:rPr>
              <a:t> писателем </a:t>
            </a:r>
            <a:r>
              <a:rPr lang="ru-RU" sz="2800" dirty="0">
                <a:ea typeface="+mn-lt"/>
                <a:cs typeface="+mn-lt"/>
                <a:hlinkClick r:id="rId5"/>
              </a:rPr>
              <a:t>Карелом Чапеком</a:t>
            </a:r>
            <a:r>
              <a:rPr lang="ru-RU" sz="2800" dirty="0">
                <a:ea typeface="+mn-lt"/>
                <a:cs typeface="+mn-lt"/>
              </a:rPr>
              <a:t> и его братом </a:t>
            </a:r>
            <a:r>
              <a:rPr lang="ru-RU" sz="2800" dirty="0">
                <a:ea typeface="+mn-lt"/>
                <a:cs typeface="+mn-lt"/>
                <a:hlinkClick r:id="rId6"/>
              </a:rPr>
              <a:t>Йозефом</a:t>
            </a:r>
            <a:r>
              <a:rPr lang="ru-RU" sz="2800" dirty="0">
                <a:ea typeface="+mn-lt"/>
                <a:cs typeface="+mn-lt"/>
              </a:rPr>
              <a:t> для научно-фантастической пьесы Карела Чапека «</a:t>
            </a:r>
            <a:r>
              <a:rPr lang="ru-RU" sz="2800" dirty="0">
                <a:ea typeface="+mn-lt"/>
                <a:cs typeface="+mn-lt"/>
                <a:hlinkClick r:id="rId7"/>
              </a:rPr>
              <a:t>Р. У. Р.</a:t>
            </a:r>
            <a:r>
              <a:rPr lang="ru-RU" sz="2800" dirty="0">
                <a:ea typeface="+mn-lt"/>
                <a:cs typeface="+mn-lt"/>
              </a:rPr>
              <a:t>» («</a:t>
            </a:r>
            <a:r>
              <a:rPr lang="ru-RU" sz="2800" dirty="0" err="1">
                <a:ea typeface="+mn-lt"/>
                <a:cs typeface="+mn-lt"/>
              </a:rPr>
              <a:t>Россумские</a:t>
            </a:r>
            <a:r>
              <a:rPr lang="ru-RU" sz="2800" dirty="0">
                <a:ea typeface="+mn-lt"/>
                <a:cs typeface="+mn-lt"/>
              </a:rPr>
              <a:t> универсальные роботы»), впервые поставленной в 1921 г. и пользовавшейся успехом у зрителей. В ней хозяин завода налаживает выпуск множества </a:t>
            </a:r>
            <a:r>
              <a:rPr lang="ru-RU" sz="2800" dirty="0">
                <a:ea typeface="+mn-lt"/>
                <a:cs typeface="+mn-lt"/>
                <a:hlinkClick r:id="rId8"/>
              </a:rPr>
              <a:t>андроидов</a:t>
            </a:r>
            <a:r>
              <a:rPr lang="ru-RU" sz="2800" dirty="0">
                <a:ea typeface="+mn-lt"/>
                <a:cs typeface="+mn-lt"/>
              </a:rPr>
              <a:t>, которые сначала работают без отдыха, но потом восстают и губят своих создателей или обычное бытовое восстание машин против своего создателя. </a:t>
            </a:r>
          </a:p>
        </p:txBody>
      </p:sp>
    </p:spTree>
    <p:extLst>
      <p:ext uri="{BB962C8B-B14F-4D97-AF65-F5344CB8AC3E}">
        <p14:creationId xmlns:p14="http://schemas.microsoft.com/office/powerpoint/2010/main" val="21015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0B07B1-4A7F-416A-A22A-5EBBAD42F728}"/>
              </a:ext>
            </a:extLst>
          </p:cNvPr>
          <p:cNvSpPr txBox="1"/>
          <p:nvPr/>
        </p:nvSpPr>
        <p:spPr>
          <a:xfrm>
            <a:off x="270882" y="94320"/>
            <a:ext cx="3886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3200" dirty="0">
                <a:latin typeface="Times"/>
                <a:cs typeface="Times"/>
              </a:rPr>
              <a:t>История отрасли</a:t>
            </a:r>
          </a:p>
        </p:txBody>
      </p:sp>
      <p:sp>
        <p:nvSpPr>
          <p:cNvPr id="5" name="TextBox 4">
            <a:extLst>
              <a:ext uri="{FF2B5EF4-FFF2-40B4-BE49-F238E27FC236}">
                <a16:creationId xmlns:a16="http://schemas.microsoft.com/office/drawing/2014/main" id="{3F2DFF5E-00C7-4DBA-AC69-786C7FDBEAC9}"/>
              </a:ext>
            </a:extLst>
          </p:cNvPr>
          <p:cNvSpPr txBox="1"/>
          <p:nvPr/>
        </p:nvSpPr>
        <p:spPr>
          <a:xfrm>
            <a:off x="460221" y="915562"/>
            <a:ext cx="11329638" cy="5539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200" dirty="0">
                <a:ea typeface="+mn-lt"/>
                <a:cs typeface="+mn-lt"/>
              </a:rPr>
              <a:t>Некоторые идеи, положенные позднее в основу робототехники, появились ещё в античную эпоху — задолго до введения перечисленных выше терминов. Найдены остатки движущихся статуй, изготовленных в I веке до нашей эры. В «Илиаде» Гомера говорится, что бог Гефест сделал из золота говорящих служанок, придав им разум (то есть — на современном языке — искусственный интеллект) и силу. Древнегреческому механику и инженеру </a:t>
            </a:r>
            <a:r>
              <a:rPr lang="ru-RU" sz="1200" dirty="0" err="1">
                <a:ea typeface="+mn-lt"/>
                <a:cs typeface="+mn-lt"/>
              </a:rPr>
              <a:t>Архиту</a:t>
            </a:r>
            <a:r>
              <a:rPr lang="ru-RU" sz="1200" dirty="0">
                <a:ea typeface="+mn-lt"/>
                <a:cs typeface="+mn-lt"/>
              </a:rPr>
              <a:t> </a:t>
            </a:r>
            <a:r>
              <a:rPr lang="ru-RU" sz="1200" dirty="0" err="1">
                <a:ea typeface="+mn-lt"/>
                <a:cs typeface="+mn-lt"/>
              </a:rPr>
              <a:t>Тарентскому</a:t>
            </a:r>
            <a:r>
              <a:rPr lang="ru-RU" sz="1200" dirty="0">
                <a:ea typeface="+mn-lt"/>
                <a:cs typeface="+mn-lt"/>
              </a:rPr>
              <a:t> приписывают создание механического голубя, способного летать (</a:t>
            </a:r>
            <a:r>
              <a:rPr lang="ru-RU" sz="1200" dirty="0" err="1">
                <a:ea typeface="+mn-lt"/>
                <a:cs typeface="+mn-lt"/>
              </a:rPr>
              <a:t>ок</a:t>
            </a:r>
            <a:r>
              <a:rPr lang="ru-RU" sz="1200" dirty="0">
                <a:ea typeface="+mn-lt"/>
                <a:cs typeface="+mn-lt"/>
              </a:rPr>
              <a:t>. 400 г. до н. э.). Более двух тысяч лет назад </a:t>
            </a:r>
            <a:r>
              <a:rPr lang="ru-RU" sz="1200" dirty="0" err="1">
                <a:ea typeface="+mn-lt"/>
                <a:cs typeface="+mn-lt"/>
              </a:rPr>
              <a:t>Героy</a:t>
            </a:r>
            <a:r>
              <a:rPr lang="ru-RU" sz="1200" dirty="0">
                <a:ea typeface="+mn-lt"/>
                <a:cs typeface="+mn-lt"/>
              </a:rPr>
              <a:t> Александрийский создал водяной автомат «Поющая птица» и ряд систем подвижных фигур для античных храмов. В 270 году древнегреческий изобретатель </a:t>
            </a:r>
            <a:r>
              <a:rPr lang="ru-RU" sz="1200" dirty="0" err="1">
                <a:ea typeface="+mn-lt"/>
                <a:cs typeface="+mn-lt"/>
              </a:rPr>
              <a:t>Ктесибий</a:t>
            </a:r>
            <a:r>
              <a:rPr lang="ru-RU" sz="1200" dirty="0">
                <a:ea typeface="+mn-lt"/>
                <a:cs typeface="+mn-lt"/>
              </a:rPr>
              <a:t> изобрёл особые водяные часы, получившие название клепсидра (или «крадущие время»), которые своим хитроумным устройством вызвали значительный интерес современников. В 1500 году великий Леонардо да Винчи разработал механический аппарат в виде льва, который должен был открывать герб Франции при въезде короля в город. В XVIII веке швейцарским часовщиком П. Жаке-</a:t>
            </a:r>
            <a:r>
              <a:rPr lang="ru-RU" sz="1200" dirty="0" err="1">
                <a:ea typeface="+mn-lt"/>
                <a:cs typeface="+mn-lt"/>
              </a:rPr>
              <a:t>Дрозом</a:t>
            </a:r>
            <a:r>
              <a:rPr lang="ru-RU" sz="1200" dirty="0">
                <a:ea typeface="+mn-lt"/>
                <a:cs typeface="+mn-lt"/>
              </a:rPr>
              <a:t> была создана механическая кукла «Писец», которая могла быть запрограммирована с помощью кулачковых барабанов на написание текстовых сообщений, содержащих до 40 букв. В 1801 году французский коммерсант Жозеф </a:t>
            </a:r>
            <a:r>
              <a:rPr lang="ru-RU" sz="1200" dirty="0" err="1">
                <a:ea typeface="+mn-lt"/>
                <a:cs typeface="+mn-lt"/>
              </a:rPr>
              <a:t>Жаккар</a:t>
            </a:r>
            <a:r>
              <a:rPr lang="ru-RU" sz="1200" dirty="0">
                <a:ea typeface="+mn-lt"/>
                <a:cs typeface="+mn-lt"/>
              </a:rPr>
              <a:t> представил передовую по тем временам конструкцию ткацкого станка, который можно было «программировать» с помощью специальных карт с отверстиями для воспроизведения на вытканных полотнах повторяющихся декоративных узоров. В начале XIX века эта идея была позаимствована английским математиком Чарлзом Бэббиджем для создания одной из первых автоматических вычислительных машин. Примерно к 30-м годам XX века появились андроиды, реализующие элементарные движения и способные произносить по команде человека простейшие фразы. Одной из первых таких разработок стала конструкция американского инженера Д. </a:t>
            </a:r>
            <a:r>
              <a:rPr lang="ru-RU" sz="1200" dirty="0" err="1">
                <a:ea typeface="+mn-lt"/>
                <a:cs typeface="+mn-lt"/>
              </a:rPr>
              <a:t>Уэксли</a:t>
            </a:r>
            <a:r>
              <a:rPr lang="ru-RU" sz="1200" dirty="0">
                <a:ea typeface="+mn-lt"/>
                <a:cs typeface="+mn-lt"/>
              </a:rPr>
              <a:t>, созданная для Всемирной выставки в Нью-Йорке в 1927 году.</a:t>
            </a:r>
            <a:endParaRPr lang="ru-RU" sz="1200" dirty="0"/>
          </a:p>
          <a:p>
            <a:r>
              <a:rPr lang="ru-RU" sz="1200" dirty="0">
                <a:ea typeface="+mn-lt"/>
                <a:cs typeface="+mn-lt"/>
              </a:rPr>
              <a:t>В 50-х годах XX века появились механические манипуляторы для работы с радиоактивными материалами. Они были способны копировать движения рук оператора, который находился в безопасном месте. К 1960-му году были проведены разработки дистанционно управляемых колёсных платформ с манипулятором, телекамерой и микрофоном для обследования и сбора проб в зонах повышенной радиоактивности.</a:t>
            </a:r>
            <a:endParaRPr lang="ru-RU" sz="1200" dirty="0"/>
          </a:p>
          <a:p>
            <a:r>
              <a:rPr lang="ru-RU" sz="1200" dirty="0">
                <a:ea typeface="+mn-lt"/>
                <a:cs typeface="+mn-lt"/>
              </a:rPr>
              <a:t>Широкое внедрение промышленных станков с числовым программным управлением стало стимулом для создания программируемых манипуляторов, используемых для погрузки и разгрузки станочных систем. В 1954 году американским инженером Д. </a:t>
            </a:r>
            <a:r>
              <a:rPr lang="ru-RU" sz="1200" dirty="0" err="1">
                <a:ea typeface="+mn-lt"/>
                <a:cs typeface="+mn-lt"/>
              </a:rPr>
              <a:t>Деволом</a:t>
            </a:r>
            <a:r>
              <a:rPr lang="ru-RU" sz="1200" dirty="0">
                <a:ea typeface="+mn-lt"/>
                <a:cs typeface="+mn-lt"/>
              </a:rPr>
              <a:t> был запатентован метод управления погрузочно-разгрузочным манипулятором с помощью сменных перфокарт, как следствие в 1956 году совместно с Д. </a:t>
            </a:r>
            <a:r>
              <a:rPr lang="ru-RU" sz="1200" dirty="0" err="1">
                <a:ea typeface="+mn-lt"/>
                <a:cs typeface="+mn-lt"/>
              </a:rPr>
              <a:t>Энгельбергером</a:t>
            </a:r>
            <a:r>
              <a:rPr lang="ru-RU" sz="1200" dirty="0">
                <a:ea typeface="+mn-lt"/>
                <a:cs typeface="+mn-lt"/>
              </a:rPr>
              <a:t> им была создана первая в мире промышленная компания «</a:t>
            </a:r>
            <a:r>
              <a:rPr lang="ru-RU" sz="1200" dirty="0" err="1">
                <a:ea typeface="+mn-lt"/>
                <a:cs typeface="+mn-lt"/>
              </a:rPr>
              <a:t>Юнимейшн</a:t>
            </a:r>
            <a:r>
              <a:rPr lang="ru-RU" sz="1200" dirty="0">
                <a:ea typeface="+mn-lt"/>
                <a:cs typeface="+mn-lt"/>
              </a:rPr>
              <a:t>» (</a:t>
            </a:r>
            <a:r>
              <a:rPr lang="ru-RU" sz="1200" dirty="0" err="1">
                <a:ea typeface="+mn-lt"/>
                <a:cs typeface="+mn-lt"/>
              </a:rPr>
              <a:t>англ</a:t>
            </a:r>
            <a:r>
              <a:rPr lang="ru-RU" sz="1200" dirty="0">
                <a:ea typeface="+mn-lt"/>
                <a:cs typeface="+mn-lt"/>
                <a:hlinkClick r:id="rId2"/>
              </a:rPr>
              <a:t>.</a:t>
            </a:r>
            <a:r>
              <a:rPr lang="ru-RU" sz="1200" dirty="0">
                <a:ea typeface="+mn-lt"/>
                <a:cs typeface="+mn-lt"/>
              </a:rPr>
              <a:t> </a:t>
            </a:r>
            <a:r>
              <a:rPr lang="en" sz="1200" i="1" dirty="0" err="1">
                <a:ea typeface="+mn-lt"/>
                <a:cs typeface="+mn-lt"/>
              </a:rPr>
              <a:t>Unimation</a:t>
            </a:r>
            <a:r>
              <a:rPr lang="en" sz="1200" i="1" dirty="0">
                <a:ea typeface="+mn-lt"/>
                <a:cs typeface="+mn-lt"/>
              </a:rPr>
              <a:t> </a:t>
            </a:r>
            <a:r>
              <a:rPr lang="en" sz="1200" i="1" dirty="0" err="1">
                <a:ea typeface="+mn-lt"/>
                <a:cs typeface="+mn-lt"/>
              </a:rPr>
              <a:t>от</a:t>
            </a:r>
            <a:r>
              <a:rPr lang="en" sz="1200" i="1" dirty="0">
                <a:ea typeface="+mn-lt"/>
                <a:cs typeface="+mn-lt"/>
              </a:rPr>
              <a:t> Universal Automation</a:t>
            </a:r>
            <a:r>
              <a:rPr lang="ru-RU" sz="1200" dirty="0">
                <a:ea typeface="+mn-lt"/>
                <a:cs typeface="+mn-lt"/>
              </a:rPr>
              <a:t>) по производству промышленной робототехники. В 1962 году вышли в свет первые в США промышленные роботы «</a:t>
            </a:r>
            <a:r>
              <a:rPr lang="ru-RU" sz="1200" dirty="0" err="1">
                <a:ea typeface="+mn-lt"/>
                <a:cs typeface="+mn-lt"/>
              </a:rPr>
              <a:t>Версатран</a:t>
            </a:r>
            <a:r>
              <a:rPr lang="ru-RU" sz="1200" dirty="0">
                <a:ea typeface="+mn-lt"/>
                <a:cs typeface="+mn-lt"/>
              </a:rPr>
              <a:t>» и «</a:t>
            </a:r>
            <a:r>
              <a:rPr lang="ru-RU" sz="1200" dirty="0" err="1">
                <a:ea typeface="+mn-lt"/>
                <a:cs typeface="+mn-lt"/>
              </a:rPr>
              <a:t>Юнимейт</a:t>
            </a:r>
            <a:r>
              <a:rPr lang="ru-RU" sz="1200" dirty="0">
                <a:ea typeface="+mn-lt"/>
                <a:cs typeface="+mn-lt"/>
              </a:rPr>
              <a:t>», причём некоторые из них функционируют до сих пор, преодолев порог в 100 тысяч часов рабочего ресурса. Если в этих ранних системах соотношение затрат на электронику и механику составляло 75 % к 25 %, то в настоящее время оно изменилось на противоположное. При этом, конечная стоимость электроники продолжает неуклонно снижаться. Появление в 1970-х годах недорогих микропроцессорных систем управления, которые заменили специализированные блоки управления роботов на программируемые контроллеры способствовало снижению стоимости роботов примерно в три раза. Это послужило стимулом для их массового распространения по всем отраслям промышленного производства.</a:t>
            </a:r>
            <a:endParaRPr lang="ru-RU" sz="1200" dirty="0"/>
          </a:p>
          <a:p>
            <a:r>
              <a:rPr lang="ru-RU" sz="1200" dirty="0">
                <a:ea typeface="+mn-lt"/>
                <a:cs typeface="+mn-lt"/>
              </a:rPr>
              <a:t>Множество подобных сведений содержится в книге </a:t>
            </a:r>
            <a:r>
              <a:rPr lang="ru-RU" sz="1200" i="1" dirty="0">
                <a:ea typeface="+mn-lt"/>
                <a:cs typeface="+mn-lt"/>
              </a:rPr>
              <a:t>«Робототехника: История и перспективы»</a:t>
            </a:r>
            <a:r>
              <a:rPr lang="ru-RU" sz="1200" dirty="0">
                <a:ea typeface="+mn-lt"/>
                <a:cs typeface="+mn-lt"/>
              </a:rPr>
              <a:t> И. М. Макарова и Ю. И. </a:t>
            </a:r>
            <a:r>
              <a:rPr lang="ru-RU" sz="1200" dirty="0" err="1">
                <a:ea typeface="+mn-lt"/>
                <a:cs typeface="+mn-lt"/>
              </a:rPr>
              <a:t>Топчеева</a:t>
            </a:r>
            <a:r>
              <a:rPr lang="ru-RU" sz="1200" dirty="0">
                <a:ea typeface="+mn-lt"/>
                <a:cs typeface="+mn-lt"/>
              </a:rPr>
              <a:t>, представляющей собой популярный и обстоятельный рассказ о роли, которую сыграли (и ещё сыграют) роботы в истории развития цивилизации.</a:t>
            </a:r>
            <a:endParaRPr lang="ru-RU" sz="1200" dirty="0"/>
          </a:p>
          <a:p>
            <a:pPr algn="l"/>
            <a:endParaRPr lang="ru-RU" dirty="0"/>
          </a:p>
        </p:txBody>
      </p:sp>
    </p:spTree>
    <p:extLst>
      <p:ext uri="{BB962C8B-B14F-4D97-AF65-F5344CB8AC3E}">
        <p14:creationId xmlns:p14="http://schemas.microsoft.com/office/powerpoint/2010/main" val="320565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EB1DDF-FA76-425F-A3E5-F0EC89DFAB5A}"/>
              </a:ext>
            </a:extLst>
          </p:cNvPr>
          <p:cNvSpPr txBox="1"/>
          <p:nvPr/>
        </p:nvSpPr>
        <p:spPr>
          <a:xfrm>
            <a:off x="793595" y="226742"/>
            <a:ext cx="549383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3200" dirty="0">
                <a:latin typeface="Times"/>
                <a:cs typeface="Times"/>
              </a:rPr>
              <a:t>Важнейшие </a:t>
            </a:r>
            <a:r>
              <a:rPr lang="ru-RU" sz="3200" dirty="0" err="1">
                <a:latin typeface="Times"/>
                <a:cs typeface="Times"/>
              </a:rPr>
              <a:t>kласsы</a:t>
            </a:r>
            <a:r>
              <a:rPr lang="ru-RU" sz="3200" dirty="0">
                <a:latin typeface="Times"/>
                <a:cs typeface="Times"/>
              </a:rPr>
              <a:t> </a:t>
            </a:r>
            <a:r>
              <a:rPr lang="ru-RU" sz="3200" dirty="0" err="1">
                <a:latin typeface="Times"/>
                <a:cs typeface="Times"/>
              </a:rPr>
              <a:t>роbотоv</a:t>
            </a:r>
            <a:endParaRPr lang="ru-RU" sz="3200" dirty="0">
              <a:latin typeface="Times"/>
              <a:cs typeface="Times"/>
            </a:endParaRPr>
          </a:p>
        </p:txBody>
      </p:sp>
      <p:sp>
        <p:nvSpPr>
          <p:cNvPr id="3" name="TextBox 2">
            <a:extLst>
              <a:ext uri="{FF2B5EF4-FFF2-40B4-BE49-F238E27FC236}">
                <a16:creationId xmlns:a16="http://schemas.microsoft.com/office/drawing/2014/main" id="{F43A6E34-0B6B-4560-85AD-94FDCC52AA22}"/>
              </a:ext>
            </a:extLst>
          </p:cNvPr>
          <p:cNvSpPr txBox="1"/>
          <p:nvPr/>
        </p:nvSpPr>
        <p:spPr>
          <a:xfrm>
            <a:off x="797080" y="1113032"/>
            <a:ext cx="11246004"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600" dirty="0">
                <a:ea typeface="+mn-lt"/>
                <a:cs typeface="+mn-lt"/>
              </a:rPr>
              <a:t>Можно использовать несколько подходов к классификации роботов — например, по сфере применения, по назначению, по способу передвижения, и пр. По сфере основного применения можно выделить промышленных роботов, исследовательских роботов, роботов, используемых в обучении, специальных роботов.</a:t>
            </a:r>
            <a:endParaRPr lang="ru-RU" sz="1600"/>
          </a:p>
          <a:p>
            <a:r>
              <a:rPr lang="ru-RU" sz="1600" dirty="0">
                <a:ea typeface="+mn-lt"/>
                <a:cs typeface="+mn-lt"/>
              </a:rPr>
              <a:t>Важнейшие классы роботов широкого назначения — </a:t>
            </a:r>
            <a:r>
              <a:rPr lang="ru-RU" sz="1600" b="1" dirty="0">
                <a:ea typeface="+mn-lt"/>
                <a:cs typeface="+mn-lt"/>
              </a:rPr>
              <a:t>манипуляционные</a:t>
            </a:r>
            <a:r>
              <a:rPr lang="ru-RU" sz="1600" dirty="0">
                <a:ea typeface="+mn-lt"/>
                <a:cs typeface="+mn-lt"/>
              </a:rPr>
              <a:t> и </a:t>
            </a:r>
            <a:r>
              <a:rPr lang="ru-RU" sz="1600" b="1" dirty="0">
                <a:ea typeface="+mn-lt"/>
                <a:cs typeface="+mn-lt"/>
              </a:rPr>
              <a:t>мобильные</a:t>
            </a:r>
            <a:r>
              <a:rPr lang="ru-RU" sz="1600" dirty="0">
                <a:ea typeface="+mn-lt"/>
                <a:cs typeface="+mn-lt"/>
              </a:rPr>
              <a:t> роботы.</a:t>
            </a:r>
            <a:endParaRPr lang="ru-RU" sz="1600"/>
          </a:p>
          <a:p>
            <a:r>
              <a:rPr lang="ru-RU" sz="1600" b="1" dirty="0">
                <a:ea typeface="+mn-lt"/>
                <a:cs typeface="+mn-lt"/>
              </a:rPr>
              <a:t>Манипуляционный робот</a:t>
            </a:r>
            <a:r>
              <a:rPr lang="ru-RU" sz="1600" dirty="0">
                <a:ea typeface="+mn-lt"/>
                <a:cs typeface="+mn-lt"/>
              </a:rPr>
              <a:t> — автоматическая машина (стационарная или передвижная), состоящая из исполнительного устройства в виде манипулятора, имеющего несколько степеней подвижности, и устройства программного управления, которая служит для выполнения в производственном процессе двигательных и управляющих функций. Такие роботы производятся в </a:t>
            </a:r>
            <a:r>
              <a:rPr lang="ru-RU" sz="1600" i="1" dirty="0">
                <a:ea typeface="+mn-lt"/>
                <a:cs typeface="+mn-lt"/>
              </a:rPr>
              <a:t>напольном</a:t>
            </a:r>
            <a:r>
              <a:rPr lang="ru-RU" sz="1600" dirty="0">
                <a:ea typeface="+mn-lt"/>
                <a:cs typeface="+mn-lt"/>
              </a:rPr>
              <a:t>, </a:t>
            </a:r>
            <a:r>
              <a:rPr lang="ru-RU" sz="1600" i="1" dirty="0">
                <a:ea typeface="+mn-lt"/>
                <a:cs typeface="+mn-lt"/>
              </a:rPr>
              <a:t>подвесном</a:t>
            </a:r>
            <a:r>
              <a:rPr lang="ru-RU" sz="1600" dirty="0">
                <a:ea typeface="+mn-lt"/>
                <a:cs typeface="+mn-lt"/>
              </a:rPr>
              <a:t> и </a:t>
            </a:r>
            <a:r>
              <a:rPr lang="ru-RU" sz="1600" i="1" dirty="0">
                <a:ea typeface="+mn-lt"/>
                <a:cs typeface="+mn-lt"/>
              </a:rPr>
              <a:t>портальном</a:t>
            </a:r>
            <a:r>
              <a:rPr lang="ru-RU" sz="1600" dirty="0">
                <a:ea typeface="+mn-lt"/>
                <a:cs typeface="+mn-lt"/>
              </a:rPr>
              <a:t> исполнениях. Получили наибольшее распространение в машиностроительных и приборостроительных отраслях.</a:t>
            </a:r>
            <a:endParaRPr lang="ru-RU" sz="1600"/>
          </a:p>
          <a:p>
            <a:r>
              <a:rPr lang="ru-RU" sz="1600" b="1" dirty="0">
                <a:ea typeface="+mn-lt"/>
                <a:cs typeface="+mn-lt"/>
              </a:rPr>
              <a:t>Мобильный робот</a:t>
            </a:r>
            <a:r>
              <a:rPr lang="ru-RU" sz="1600" dirty="0">
                <a:ea typeface="+mn-lt"/>
                <a:cs typeface="+mn-lt"/>
              </a:rPr>
              <a:t> — автоматическая машина, в которой имеется движущееся шасси с автоматически управляемыми приводами. Такие роботы могут быть </a:t>
            </a:r>
            <a:r>
              <a:rPr lang="ru-RU" sz="1600" i="1" dirty="0">
                <a:ea typeface="+mn-lt"/>
                <a:cs typeface="+mn-lt"/>
              </a:rPr>
              <a:t>колёсными</a:t>
            </a:r>
            <a:r>
              <a:rPr lang="ru-RU" sz="1600" dirty="0">
                <a:ea typeface="+mn-lt"/>
                <a:cs typeface="+mn-lt"/>
              </a:rPr>
              <a:t>, </a:t>
            </a:r>
            <a:r>
              <a:rPr lang="ru-RU" sz="1600" i="1" dirty="0">
                <a:ea typeface="+mn-lt"/>
                <a:cs typeface="+mn-lt"/>
              </a:rPr>
              <a:t>шагающими</a:t>
            </a:r>
            <a:r>
              <a:rPr lang="ru-RU" sz="1600" dirty="0">
                <a:ea typeface="+mn-lt"/>
                <a:cs typeface="+mn-lt"/>
              </a:rPr>
              <a:t> и </a:t>
            </a:r>
            <a:r>
              <a:rPr lang="ru-RU" sz="1600" i="1" dirty="0">
                <a:ea typeface="+mn-lt"/>
                <a:cs typeface="+mn-lt"/>
              </a:rPr>
              <a:t>гусеничными</a:t>
            </a:r>
            <a:r>
              <a:rPr lang="ru-RU" sz="1600" dirty="0">
                <a:ea typeface="+mn-lt"/>
                <a:cs typeface="+mn-lt"/>
              </a:rPr>
              <a:t> (существуют также </a:t>
            </a:r>
            <a:r>
              <a:rPr lang="ru-RU" sz="1600" i="1" dirty="0">
                <a:ea typeface="+mn-lt"/>
                <a:cs typeface="+mn-lt"/>
              </a:rPr>
              <a:t>ползающие</a:t>
            </a:r>
            <a:r>
              <a:rPr lang="ru-RU" sz="1600" dirty="0">
                <a:ea typeface="+mn-lt"/>
                <a:cs typeface="+mn-lt"/>
              </a:rPr>
              <a:t>, </a:t>
            </a:r>
            <a:r>
              <a:rPr lang="ru-RU" sz="1600" i="1" dirty="0">
                <a:ea typeface="+mn-lt"/>
                <a:cs typeface="+mn-lt"/>
              </a:rPr>
              <a:t>плавающие</a:t>
            </a:r>
            <a:r>
              <a:rPr lang="ru-RU" sz="1600" dirty="0">
                <a:ea typeface="+mn-lt"/>
                <a:cs typeface="+mn-lt"/>
              </a:rPr>
              <a:t> и </a:t>
            </a:r>
            <a:r>
              <a:rPr lang="ru-RU" sz="1600" i="1" dirty="0">
                <a:ea typeface="+mn-lt"/>
                <a:cs typeface="+mn-lt"/>
              </a:rPr>
              <a:t>летающие</a:t>
            </a:r>
            <a:r>
              <a:rPr lang="ru-RU" sz="1600" dirty="0">
                <a:ea typeface="+mn-lt"/>
                <a:cs typeface="+mn-lt"/>
              </a:rPr>
              <a:t> мобильные робототехнические системы, см. ниже).</a:t>
            </a:r>
            <a:endParaRPr lang="ru-RU" sz="1600" dirty="0"/>
          </a:p>
          <a:p>
            <a:pPr algn="l"/>
            <a:endParaRPr lang="ru-RU" dirty="0"/>
          </a:p>
        </p:txBody>
      </p:sp>
    </p:spTree>
    <p:extLst>
      <p:ext uri="{BB962C8B-B14F-4D97-AF65-F5344CB8AC3E}">
        <p14:creationId xmlns:p14="http://schemas.microsoft.com/office/powerpoint/2010/main" val="1496876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3">
            <a:extLst>
              <a:ext uri="{FF2B5EF4-FFF2-40B4-BE49-F238E27FC236}">
                <a16:creationId xmlns:a16="http://schemas.microsoft.com/office/drawing/2014/main" id="{0CFC3698-6E3B-4316-869E-A0D2624A8C61}"/>
              </a:ext>
            </a:extLst>
          </p:cNvPr>
          <p:cNvGraphicFramePr>
            <a:graphicFrameLocks noGrp="1"/>
          </p:cNvGraphicFramePr>
          <p:nvPr>
            <p:extLst>
              <p:ext uri="{D42A27DB-BD31-4B8C-83A1-F6EECF244321}">
                <p14:modId xmlns:p14="http://schemas.microsoft.com/office/powerpoint/2010/main" val="1069918698"/>
              </p:ext>
            </p:extLst>
          </p:nvPr>
        </p:nvGraphicFramePr>
        <p:xfrm>
          <a:off x="2060222" y="103481"/>
          <a:ext cx="8168640" cy="579120"/>
        </p:xfrm>
        <a:graphic>
          <a:graphicData uri="http://schemas.openxmlformats.org/drawingml/2006/table">
            <a:tbl>
              <a:tblPr firstRow="1" bandRow="1">
                <a:tableStyleId>{5C22544A-7EE6-4342-B048-85BDC9FD1C3A}</a:tableStyleId>
              </a:tblPr>
              <a:tblGrid>
                <a:gridCol w="8168640">
                  <a:extLst>
                    <a:ext uri="{9D8B030D-6E8A-4147-A177-3AD203B41FA5}">
                      <a16:colId xmlns:a16="http://schemas.microsoft.com/office/drawing/2014/main" val="3106205729"/>
                    </a:ext>
                  </a:extLst>
                </a:gridCol>
              </a:tblGrid>
              <a:tr h="573794">
                <a:tc>
                  <a:txBody>
                    <a:bodyPr/>
                    <a:lstStyle/>
                    <a:p>
                      <a:pPr algn="ctr"/>
                      <a:r>
                        <a:rPr lang="ru-RU" sz="3200" b="1" dirty="0">
                          <a:solidFill>
                            <a:schemeClr val="tx1"/>
                          </a:solidFill>
                        </a:rPr>
                        <a:t>Классы роботов</a:t>
                      </a:r>
                    </a:p>
                  </a:txBody>
                  <a:tcPr>
                    <a:solidFill>
                      <a:schemeClr val="tx2">
                        <a:lumMod val="10000"/>
                        <a:lumOff val="90000"/>
                      </a:schemeClr>
                    </a:solidFill>
                  </a:tcPr>
                </a:tc>
                <a:extLst>
                  <a:ext uri="{0D108BD9-81ED-4DB2-BD59-A6C34878D82A}">
                    <a16:rowId xmlns:a16="http://schemas.microsoft.com/office/drawing/2014/main" val="2422036210"/>
                  </a:ext>
                </a:extLst>
              </a:tr>
            </a:tbl>
          </a:graphicData>
        </a:graphic>
      </p:graphicFrame>
      <p:cxnSp>
        <p:nvCxnSpPr>
          <p:cNvPr id="4" name="Прямая со стрелкой 3">
            <a:extLst>
              <a:ext uri="{FF2B5EF4-FFF2-40B4-BE49-F238E27FC236}">
                <a16:creationId xmlns:a16="http://schemas.microsoft.com/office/drawing/2014/main" id="{CC5DF69B-6628-475A-870B-BBF3D2A022FA}"/>
              </a:ext>
            </a:extLst>
          </p:cNvPr>
          <p:cNvCxnSpPr/>
          <p:nvPr/>
        </p:nvCxnSpPr>
        <p:spPr>
          <a:xfrm>
            <a:off x="7510874" y="723430"/>
            <a:ext cx="1563510" cy="2447806"/>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6" name="Прямая со стрелкой 5">
            <a:extLst>
              <a:ext uri="{FF2B5EF4-FFF2-40B4-BE49-F238E27FC236}">
                <a16:creationId xmlns:a16="http://schemas.microsoft.com/office/drawing/2014/main" id="{A78D97C8-9EC0-467D-9A11-1313AE66D047}"/>
              </a:ext>
            </a:extLst>
          </p:cNvPr>
          <p:cNvCxnSpPr>
            <a:cxnSpLocks/>
          </p:cNvCxnSpPr>
          <p:nvPr/>
        </p:nvCxnSpPr>
        <p:spPr>
          <a:xfrm flipH="1">
            <a:off x="3091274" y="723430"/>
            <a:ext cx="1277526" cy="2334918"/>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graphicFrame>
        <p:nvGraphicFramePr>
          <p:cNvPr id="8" name="Таблица 8">
            <a:extLst>
              <a:ext uri="{FF2B5EF4-FFF2-40B4-BE49-F238E27FC236}">
                <a16:creationId xmlns:a16="http://schemas.microsoft.com/office/drawing/2014/main" id="{B2879EB7-B677-40E0-8CFC-8181891EFA23}"/>
              </a:ext>
            </a:extLst>
          </p:cNvPr>
          <p:cNvGraphicFramePr>
            <a:graphicFrameLocks noGrp="1"/>
          </p:cNvGraphicFramePr>
          <p:nvPr>
            <p:extLst>
              <p:ext uri="{D42A27DB-BD31-4B8C-83A1-F6EECF244321}">
                <p14:modId xmlns:p14="http://schemas.microsoft.com/office/powerpoint/2010/main" val="2678165154"/>
              </p:ext>
            </p:extLst>
          </p:nvPr>
        </p:nvGraphicFramePr>
        <p:xfrm>
          <a:off x="1475458" y="3187117"/>
          <a:ext cx="2599406" cy="518160"/>
        </p:xfrm>
        <a:graphic>
          <a:graphicData uri="http://schemas.openxmlformats.org/drawingml/2006/table">
            <a:tbl>
              <a:tblPr firstRow="1" bandRow="1">
                <a:tableStyleId>{5C22544A-7EE6-4342-B048-85BDC9FD1C3A}</a:tableStyleId>
              </a:tblPr>
              <a:tblGrid>
                <a:gridCol w="2599406">
                  <a:extLst>
                    <a:ext uri="{9D8B030D-6E8A-4147-A177-3AD203B41FA5}">
                      <a16:colId xmlns:a16="http://schemas.microsoft.com/office/drawing/2014/main" val="3979054846"/>
                    </a:ext>
                  </a:extLst>
                </a:gridCol>
              </a:tblGrid>
              <a:tr h="370840">
                <a:tc>
                  <a:txBody>
                    <a:bodyPr/>
                    <a:lstStyle/>
                    <a:p>
                      <a:pPr algn="ctr"/>
                      <a:r>
                        <a:rPr lang="ru-RU" sz="2800" dirty="0">
                          <a:solidFill>
                            <a:schemeClr val="tx1"/>
                          </a:solidFill>
                        </a:rPr>
                        <a:t>М0бильные</a:t>
                      </a:r>
                    </a:p>
                  </a:txBody>
                  <a:tcPr/>
                </a:tc>
                <a:extLst>
                  <a:ext uri="{0D108BD9-81ED-4DB2-BD59-A6C34878D82A}">
                    <a16:rowId xmlns:a16="http://schemas.microsoft.com/office/drawing/2014/main" val="1322311071"/>
                  </a:ext>
                </a:extLst>
              </a:tr>
            </a:tbl>
          </a:graphicData>
        </a:graphic>
      </p:graphicFrame>
      <p:graphicFrame>
        <p:nvGraphicFramePr>
          <p:cNvPr id="9" name="Таблица 9">
            <a:extLst>
              <a:ext uri="{FF2B5EF4-FFF2-40B4-BE49-F238E27FC236}">
                <a16:creationId xmlns:a16="http://schemas.microsoft.com/office/drawing/2014/main" id="{AEE53D08-BD24-468E-B99B-4D3B3E705B12}"/>
              </a:ext>
            </a:extLst>
          </p:cNvPr>
          <p:cNvGraphicFramePr>
            <a:graphicFrameLocks noGrp="1"/>
          </p:cNvGraphicFramePr>
          <p:nvPr>
            <p:extLst>
              <p:ext uri="{D42A27DB-BD31-4B8C-83A1-F6EECF244321}">
                <p14:modId xmlns:p14="http://schemas.microsoft.com/office/powerpoint/2010/main" val="2649257770"/>
              </p:ext>
            </p:extLst>
          </p:nvPr>
        </p:nvGraphicFramePr>
        <p:xfrm>
          <a:off x="7789333" y="3236147"/>
          <a:ext cx="2768739" cy="526814"/>
        </p:xfrm>
        <a:graphic>
          <a:graphicData uri="http://schemas.openxmlformats.org/drawingml/2006/table">
            <a:tbl>
              <a:tblPr firstRow="1" bandRow="1">
                <a:tableStyleId>{5C22544A-7EE6-4342-B048-85BDC9FD1C3A}</a:tableStyleId>
              </a:tblPr>
              <a:tblGrid>
                <a:gridCol w="2768739">
                  <a:extLst>
                    <a:ext uri="{9D8B030D-6E8A-4147-A177-3AD203B41FA5}">
                      <a16:colId xmlns:a16="http://schemas.microsoft.com/office/drawing/2014/main" val="3417647236"/>
                    </a:ext>
                  </a:extLst>
                </a:gridCol>
              </a:tblGrid>
              <a:tr h="526814">
                <a:tc>
                  <a:txBody>
                    <a:bodyPr/>
                    <a:lstStyle/>
                    <a:p>
                      <a:r>
                        <a:rPr lang="ru-RU" sz="2800" dirty="0">
                          <a:solidFill>
                            <a:schemeClr val="tx1"/>
                          </a:solidFill>
                        </a:rPr>
                        <a:t>Стационарные</a:t>
                      </a:r>
                    </a:p>
                  </a:txBody>
                  <a:tcPr/>
                </a:tc>
                <a:extLst>
                  <a:ext uri="{0D108BD9-81ED-4DB2-BD59-A6C34878D82A}">
                    <a16:rowId xmlns:a16="http://schemas.microsoft.com/office/drawing/2014/main" val="2225499763"/>
                  </a:ext>
                </a:extLst>
              </a:tr>
            </a:tbl>
          </a:graphicData>
        </a:graphic>
      </p:graphicFrame>
      <p:pic>
        <p:nvPicPr>
          <p:cNvPr id="10" name="Рисунок 10" descr="Изображение выглядит как LEGO, игрушка&#10;&#10;Автоматически созданное описание">
            <a:extLst>
              <a:ext uri="{FF2B5EF4-FFF2-40B4-BE49-F238E27FC236}">
                <a16:creationId xmlns:a16="http://schemas.microsoft.com/office/drawing/2014/main" id="{D4891B2E-1199-488A-B711-77FCF36925BA}"/>
              </a:ext>
            </a:extLst>
          </p:cNvPr>
          <p:cNvPicPr>
            <a:picLocks noChangeAspect="1"/>
          </p:cNvPicPr>
          <p:nvPr/>
        </p:nvPicPr>
        <p:blipFill>
          <a:blip r:embed="rId2"/>
          <a:stretch>
            <a:fillRect/>
          </a:stretch>
        </p:blipFill>
        <p:spPr>
          <a:xfrm>
            <a:off x="321735" y="3687891"/>
            <a:ext cx="4709346" cy="3132289"/>
          </a:xfrm>
          <a:prstGeom prst="rect">
            <a:avLst/>
          </a:prstGeom>
        </p:spPr>
      </p:pic>
      <p:pic>
        <p:nvPicPr>
          <p:cNvPr id="11" name="Рисунок 11" descr="Изображение выглядит как внутренний, загроможденный, автомат, фрезерный станок&#10;&#10;Автоматически созданное описание">
            <a:extLst>
              <a:ext uri="{FF2B5EF4-FFF2-40B4-BE49-F238E27FC236}">
                <a16:creationId xmlns:a16="http://schemas.microsoft.com/office/drawing/2014/main" id="{461A9DB2-F103-45A0-B2DA-16B7847758A8}"/>
              </a:ext>
            </a:extLst>
          </p:cNvPr>
          <p:cNvPicPr>
            <a:picLocks noChangeAspect="1"/>
          </p:cNvPicPr>
          <p:nvPr/>
        </p:nvPicPr>
        <p:blipFill>
          <a:blip r:embed="rId3"/>
          <a:stretch>
            <a:fillRect/>
          </a:stretch>
        </p:blipFill>
        <p:spPr>
          <a:xfrm>
            <a:off x="6511807" y="3747268"/>
            <a:ext cx="5207941" cy="3107613"/>
          </a:xfrm>
          <a:prstGeom prst="rect">
            <a:avLst/>
          </a:prstGeom>
        </p:spPr>
      </p:pic>
    </p:spTree>
    <p:extLst>
      <p:ext uri="{BB962C8B-B14F-4D97-AF65-F5344CB8AC3E}">
        <p14:creationId xmlns:p14="http://schemas.microsoft.com/office/powerpoint/2010/main" val="332594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017E3C-0577-4020-AF69-5D86F2D6367B}"/>
              </a:ext>
            </a:extLst>
          </p:cNvPr>
          <p:cNvSpPr txBox="1"/>
          <p:nvPr/>
        </p:nvSpPr>
        <p:spPr>
          <a:xfrm>
            <a:off x="38538" y="260"/>
            <a:ext cx="8171273" cy="65402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400" dirty="0"/>
              <a:t>Компоненты роботов</a:t>
            </a:r>
          </a:p>
          <a:p>
            <a:r>
              <a:rPr lang="ru-RU" b="1" dirty="0"/>
              <a:t>Приводы:</a:t>
            </a:r>
            <a:endParaRPr lang="ru-RU" dirty="0"/>
          </a:p>
          <a:p>
            <a:pPr marL="285750" indent="-285750">
              <a:buFont typeface="Arial"/>
              <a:buChar char="•"/>
            </a:pPr>
            <a:r>
              <a:rPr lang="ru-RU" sz="1100" b="1" dirty="0">
                <a:ea typeface="+mn-lt"/>
                <a:cs typeface="+mn-lt"/>
              </a:rPr>
              <a:t>Приводы:</a:t>
            </a:r>
            <a:r>
              <a:rPr lang="ru-RU" sz="1100" dirty="0">
                <a:ea typeface="+mn-lt"/>
                <a:cs typeface="+mn-lt"/>
              </a:rPr>
              <a:t> это «мышцы» роботов. В настоящее время самыми популярными двигателями в приводах являются электрические, но применяются и другие, использующие химические вещества, жидкости или сжатый воздух.</a:t>
            </a:r>
            <a:endParaRPr lang="ru-RU" sz="1100" dirty="0"/>
          </a:p>
          <a:p>
            <a:pPr marL="285750" indent="-285750">
              <a:buFont typeface="Arial"/>
              <a:buChar char="•"/>
            </a:pPr>
            <a:r>
              <a:rPr lang="ru-RU" sz="1100" b="1" dirty="0">
                <a:ea typeface="+mn-lt"/>
                <a:cs typeface="+mn-lt"/>
              </a:rPr>
              <a:t>Двигатели постоянного тока:</a:t>
            </a:r>
            <a:r>
              <a:rPr lang="ru-RU" sz="1100" dirty="0">
                <a:ea typeface="+mn-lt"/>
                <a:cs typeface="+mn-lt"/>
              </a:rPr>
              <a:t> В настоящий момент большинство роботов используют электродвигатели, которые могут быть нескольких видов.</a:t>
            </a:r>
            <a:endParaRPr lang="ru-RU" sz="1100"/>
          </a:p>
          <a:p>
            <a:pPr marL="285750" indent="-285750">
              <a:buFont typeface="Arial"/>
              <a:buChar char="•"/>
            </a:pPr>
            <a:r>
              <a:rPr lang="ru-RU" sz="1100" b="1" dirty="0">
                <a:ea typeface="+mn-lt"/>
                <a:cs typeface="+mn-lt"/>
              </a:rPr>
              <a:t>Шаговые электродвигатели:</a:t>
            </a:r>
            <a:r>
              <a:rPr lang="ru-RU" sz="1100" dirty="0">
                <a:ea typeface="+mn-lt"/>
                <a:cs typeface="+mn-lt"/>
              </a:rPr>
              <a:t> Как можно предположить из названия, шаговые электродвигатели не вращаются свободно, подобно двигателям постоянного тока. Они поворачиваются пошагово на определённый угол под управлением контроллера. Это позволяет обойтись без датчика положения, так как угол, на который был сделан поворот, заведомо известен контроллеру; поэтому такие двигатели часто используются в приводах многих роботов и станках с ЧПУ.</a:t>
            </a:r>
            <a:endParaRPr lang="ru-RU" sz="1100" dirty="0"/>
          </a:p>
          <a:p>
            <a:pPr marL="285750" indent="-285750">
              <a:buFont typeface="Arial"/>
              <a:buChar char="•"/>
            </a:pPr>
            <a:r>
              <a:rPr lang="ru-RU" sz="1100" b="1" dirty="0" err="1">
                <a:ea typeface="+mn-lt"/>
                <a:cs typeface="+mn-lt"/>
              </a:rPr>
              <a:t>Пьезодвигатели</a:t>
            </a:r>
            <a:r>
              <a:rPr lang="ru-RU" sz="1100" b="1" dirty="0">
                <a:ea typeface="+mn-lt"/>
                <a:cs typeface="+mn-lt"/>
              </a:rPr>
              <a:t>:</a:t>
            </a:r>
            <a:r>
              <a:rPr lang="ru-RU" sz="1100" dirty="0">
                <a:ea typeface="+mn-lt"/>
                <a:cs typeface="+mn-lt"/>
              </a:rPr>
              <a:t> Современной альтернативой двигателям постоянного тока являются </a:t>
            </a:r>
            <a:r>
              <a:rPr lang="ru-RU" sz="1100" dirty="0" err="1">
                <a:ea typeface="+mn-lt"/>
                <a:cs typeface="+mn-lt"/>
              </a:rPr>
              <a:t>пьезодвигатели</a:t>
            </a:r>
            <a:r>
              <a:rPr lang="ru-RU" sz="1100" dirty="0">
                <a:ea typeface="+mn-lt"/>
                <a:cs typeface="+mn-lt"/>
              </a:rPr>
              <a:t>, также известные как ультразвуковые двигатели. Принцип их работы весьма оригинален: крошечные пьезоэлектрические ножки, вибрирующие с частотой более 1000 раз в секунду, заставляют мотор двигаться по окружности или прямой. Преимуществами подобных двигателей являются высокое </a:t>
            </a:r>
            <a:r>
              <a:rPr lang="ru-RU" sz="1100" dirty="0" err="1">
                <a:ea typeface="+mn-lt"/>
                <a:cs typeface="+mn-lt"/>
              </a:rPr>
              <a:t>нанометрическое</a:t>
            </a:r>
            <a:r>
              <a:rPr lang="ru-RU" sz="1100" dirty="0">
                <a:ea typeface="+mn-lt"/>
                <a:cs typeface="+mn-lt"/>
              </a:rPr>
              <a:t> разрешение, скорость и мощность, несоизмеримая с их размерами. </a:t>
            </a:r>
            <a:r>
              <a:rPr lang="ru-RU" sz="1100" dirty="0" err="1">
                <a:ea typeface="+mn-lt"/>
                <a:cs typeface="+mn-lt"/>
              </a:rPr>
              <a:t>Пьезодвигатели</a:t>
            </a:r>
            <a:r>
              <a:rPr lang="ru-RU" sz="1100" dirty="0">
                <a:ea typeface="+mn-lt"/>
                <a:cs typeface="+mn-lt"/>
              </a:rPr>
              <a:t> уже доступны на коммерческой основе и также применяются на некоторых роботах.</a:t>
            </a:r>
            <a:endParaRPr lang="ru-RU" sz="1100" dirty="0"/>
          </a:p>
          <a:p>
            <a:pPr marL="285750" indent="-285750">
              <a:buFont typeface="Arial"/>
              <a:buChar char="•"/>
            </a:pPr>
            <a:r>
              <a:rPr lang="ru-RU" sz="1100" b="1" dirty="0">
                <a:ea typeface="+mn-lt"/>
                <a:cs typeface="+mn-lt"/>
              </a:rPr>
              <a:t>Воздушные мышцы:</a:t>
            </a:r>
            <a:r>
              <a:rPr lang="ru-RU" sz="1100" dirty="0">
                <a:ea typeface="+mn-lt"/>
                <a:cs typeface="+mn-lt"/>
              </a:rPr>
              <a:t> Воздушные мышцы — простое, но мощное устройство для обеспечения силы тяги. При накачивании сжатым воздухом мышцы способны сокращаться до 40 % от своей длины. Причиной такого поведения является плетение, видимое с внешней стороны, которое заставляет мышцы быть или длинными и тонкими, или короткими и толстыми. Так как способ их работы схож с биологическими мышцами, их можно использовать для производства роботов с мышцами и скелетом, аналогичными мышцам и скелету животных.</a:t>
            </a:r>
            <a:endParaRPr lang="ru-RU" sz="1100" dirty="0"/>
          </a:p>
          <a:p>
            <a:pPr marL="285750" indent="-285750">
              <a:buFont typeface="Arial"/>
              <a:buChar char="•"/>
            </a:pPr>
            <a:r>
              <a:rPr lang="ru-RU" sz="1100" b="1" dirty="0" err="1">
                <a:ea typeface="+mn-lt"/>
                <a:cs typeface="+mn-lt"/>
              </a:rPr>
              <a:t>Электроактивные</a:t>
            </a:r>
            <a:r>
              <a:rPr lang="ru-RU" sz="1100" b="1" dirty="0">
                <a:ea typeface="+mn-lt"/>
                <a:cs typeface="+mn-lt"/>
              </a:rPr>
              <a:t> полимеры:</a:t>
            </a:r>
            <a:r>
              <a:rPr lang="ru-RU" sz="1100" dirty="0">
                <a:ea typeface="+mn-lt"/>
                <a:cs typeface="+mn-lt"/>
              </a:rPr>
              <a:t> </a:t>
            </a:r>
            <a:r>
              <a:rPr lang="ru-RU" sz="1100" dirty="0" err="1">
                <a:ea typeface="+mn-lt"/>
                <a:cs typeface="+mn-lt"/>
              </a:rPr>
              <a:t>Электроактивные</a:t>
            </a:r>
            <a:r>
              <a:rPr lang="ru-RU" sz="1100" dirty="0">
                <a:ea typeface="+mn-lt"/>
                <a:cs typeface="+mn-lt"/>
              </a:rPr>
              <a:t> полимеры — это вид пластмасс, который изменяет форму в ответ на электрическую стимуляцию. Они могут быть сконструированы таким образом, что могут гнуться, растягиваться или сокращаться. Впрочем, в настоящее время нет ЭАП, пригодных для производства коммерческих роботов, так как все ныне существующие их образцы неэффективны или непрочны.</a:t>
            </a:r>
            <a:endParaRPr lang="ru-RU" sz="1100" dirty="0"/>
          </a:p>
          <a:p>
            <a:pPr marL="285750" indent="-285750">
              <a:buFont typeface="Arial"/>
              <a:buChar char="•"/>
            </a:pPr>
            <a:r>
              <a:rPr lang="ru-RU" sz="1100" b="1" dirty="0">
                <a:ea typeface="+mn-lt"/>
                <a:cs typeface="+mn-lt"/>
              </a:rPr>
              <a:t>Эластичные нанотрубки:</a:t>
            </a:r>
            <a:r>
              <a:rPr lang="ru-RU" sz="1100" dirty="0">
                <a:ea typeface="+mn-lt"/>
                <a:cs typeface="+mn-lt"/>
              </a:rPr>
              <a:t> Это — многообещающая экспериментальная технология, находящаяся на ранней стадии разработки. Отсутствие дефектов в нанотрубках позволяет волокну эластично деформироваться на несколько процентов. Человеческий бицепс может быть заменён проводом из такого материала диаметром 8 мм. Подобные компактные «мышцы» могут помочь роботам в будущем обгонять и перепрыгивать человека.</a:t>
            </a:r>
            <a:endParaRPr lang="ru-RU" sz="1100" dirty="0"/>
          </a:p>
          <a:p>
            <a:r>
              <a:rPr lang="ru-RU" b="1" dirty="0"/>
              <a:t>Датчики:</a:t>
            </a:r>
            <a:endParaRPr lang="ru-RU" dirty="0"/>
          </a:p>
          <a:p>
            <a:pPr marL="285750" indent="-285750">
              <a:buFont typeface="Arial"/>
              <a:buChar char="•"/>
            </a:pPr>
            <a:r>
              <a:rPr lang="ru-RU" sz="1100" b="1" dirty="0">
                <a:ea typeface="+mn-lt"/>
                <a:cs typeface="+mn-lt"/>
              </a:rPr>
              <a:t>Датчики касания</a:t>
            </a:r>
            <a:r>
              <a:rPr lang="ru-RU" sz="1100" dirty="0">
                <a:ea typeface="+mn-lt"/>
                <a:cs typeface="+mn-lt"/>
              </a:rPr>
              <a:t>.</a:t>
            </a:r>
            <a:endParaRPr lang="ru-RU" sz="1100" dirty="0"/>
          </a:p>
          <a:p>
            <a:pPr marL="285750" indent="-285750">
              <a:buFont typeface="Arial"/>
              <a:buChar char="•"/>
            </a:pPr>
            <a:r>
              <a:rPr lang="ru-RU" sz="1100" b="1" dirty="0">
                <a:ea typeface="+mn-lt"/>
                <a:cs typeface="+mn-lt"/>
              </a:rPr>
              <a:t>Датчики освещённости</a:t>
            </a:r>
            <a:r>
              <a:rPr lang="ru-RU" sz="1100" dirty="0">
                <a:ea typeface="+mn-lt"/>
                <a:cs typeface="+mn-lt"/>
              </a:rPr>
              <a:t>.</a:t>
            </a:r>
            <a:endParaRPr lang="ru-RU" sz="1100" dirty="0"/>
          </a:p>
          <a:p>
            <a:pPr marL="285750" indent="-285750">
              <a:buFont typeface="Arial"/>
              <a:buChar char="•"/>
            </a:pPr>
            <a:r>
              <a:rPr lang="ru-RU" sz="1100" b="1" dirty="0">
                <a:ea typeface="+mn-lt"/>
                <a:cs typeface="+mn-lt"/>
              </a:rPr>
              <a:t>Датчик-гироскоп</a:t>
            </a:r>
            <a:r>
              <a:rPr lang="ru-RU" sz="1100" dirty="0">
                <a:ea typeface="+mn-lt"/>
                <a:cs typeface="+mn-lt"/>
              </a:rPr>
              <a:t>.</a:t>
            </a:r>
            <a:endParaRPr lang="ru-RU" sz="1100" dirty="0"/>
          </a:p>
          <a:p>
            <a:pPr marL="285750" indent="-285750">
              <a:buFont typeface="Arial"/>
              <a:buChar char="•"/>
            </a:pPr>
            <a:r>
              <a:rPr lang="ru-RU" sz="1100" b="1" dirty="0">
                <a:ea typeface="+mn-lt"/>
                <a:cs typeface="+mn-lt"/>
              </a:rPr>
              <a:t>Датчик расстояния</a:t>
            </a:r>
            <a:r>
              <a:rPr lang="ru-RU" sz="1100" dirty="0">
                <a:ea typeface="+mn-lt"/>
                <a:cs typeface="+mn-lt"/>
              </a:rPr>
              <a:t>.</a:t>
            </a:r>
            <a:endParaRPr lang="ru-RU" sz="1100" dirty="0"/>
          </a:p>
          <a:p>
            <a:pPr marL="285750" indent="-285750">
              <a:buFont typeface="Arial"/>
              <a:buChar char="•"/>
            </a:pPr>
            <a:r>
              <a:rPr lang="ru-RU" sz="1100" b="1" dirty="0">
                <a:ea typeface="+mn-lt"/>
                <a:cs typeface="+mn-lt"/>
              </a:rPr>
              <a:t>Эхолот</a:t>
            </a:r>
            <a:r>
              <a:rPr lang="ru-RU" sz="1100" dirty="0">
                <a:ea typeface="+mn-lt"/>
                <a:cs typeface="+mn-lt"/>
              </a:rPr>
              <a:t> и другие датчики, зависящие от предназначения робота.</a:t>
            </a:r>
            <a:endParaRPr lang="ru-RU" sz="1100" dirty="0"/>
          </a:p>
          <a:p>
            <a:pPr algn="l"/>
            <a:endParaRPr lang="ru-RU" dirty="0"/>
          </a:p>
        </p:txBody>
      </p:sp>
      <p:pic>
        <p:nvPicPr>
          <p:cNvPr id="3" name="Рисунок 3">
            <a:extLst>
              <a:ext uri="{FF2B5EF4-FFF2-40B4-BE49-F238E27FC236}">
                <a16:creationId xmlns:a16="http://schemas.microsoft.com/office/drawing/2014/main" id="{34E975F2-E88B-48EC-A12B-CF133EA89A50}"/>
              </a:ext>
            </a:extLst>
          </p:cNvPr>
          <p:cNvPicPr>
            <a:picLocks noChangeAspect="1"/>
          </p:cNvPicPr>
          <p:nvPr/>
        </p:nvPicPr>
        <p:blipFill>
          <a:blip r:embed="rId2"/>
          <a:stretch>
            <a:fillRect/>
          </a:stretch>
        </p:blipFill>
        <p:spPr>
          <a:xfrm>
            <a:off x="8800863" y="-3880"/>
            <a:ext cx="3395604" cy="5134798"/>
          </a:xfrm>
          <a:prstGeom prst="rect">
            <a:avLst/>
          </a:prstGeom>
        </p:spPr>
      </p:pic>
    </p:spTree>
    <p:extLst>
      <p:ext uri="{BB962C8B-B14F-4D97-AF65-F5344CB8AC3E}">
        <p14:creationId xmlns:p14="http://schemas.microsoft.com/office/powerpoint/2010/main" val="226939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451550-60CA-4A45-B784-820A3648DE14}"/>
              </a:ext>
            </a:extLst>
          </p:cNvPr>
          <p:cNvSpPr txBox="1"/>
          <p:nvPr/>
        </p:nvSpPr>
        <p:spPr>
          <a:xfrm>
            <a:off x="105363" y="237067"/>
            <a:ext cx="529260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3200" b="1" dirty="0"/>
              <a:t>Виды передвижения</a:t>
            </a:r>
          </a:p>
        </p:txBody>
      </p:sp>
      <p:sp>
        <p:nvSpPr>
          <p:cNvPr id="3" name="TextBox 2">
            <a:extLst>
              <a:ext uri="{FF2B5EF4-FFF2-40B4-BE49-F238E27FC236}">
                <a16:creationId xmlns:a16="http://schemas.microsoft.com/office/drawing/2014/main" id="{38B892B0-26EC-46AD-8375-0AC45BC503BF}"/>
              </a:ext>
            </a:extLst>
          </p:cNvPr>
          <p:cNvSpPr txBox="1"/>
          <p:nvPr/>
        </p:nvSpPr>
        <p:spPr>
          <a:xfrm>
            <a:off x="3645" y="878535"/>
            <a:ext cx="672253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b="1" dirty="0"/>
              <a:t>В основном используется 5-ь видов передвижения:</a:t>
            </a:r>
          </a:p>
          <a:p>
            <a:pPr marL="285750" indent="-285750">
              <a:buFont typeface="Wingdings"/>
              <a:buChar char="§"/>
            </a:pPr>
            <a:r>
              <a:rPr lang="ru-RU" dirty="0"/>
              <a:t>Ходячий, который представляет из себя робота, передвигающегося с помощью ног, такой вариант более легок в проектировании.(рис.1)</a:t>
            </a:r>
          </a:p>
          <a:p>
            <a:pPr marL="285750" indent="-285750">
              <a:buFont typeface="Wingdings"/>
              <a:buChar char="§"/>
            </a:pPr>
            <a:r>
              <a:rPr lang="ru-RU" dirty="0"/>
              <a:t>Колесные и гусеничные роботы. Наиболее распространённый способ передвижения(рис.2)</a:t>
            </a:r>
          </a:p>
          <a:p>
            <a:pPr marL="285750" indent="-285750">
              <a:buFont typeface="Wingdings"/>
              <a:buChar char="§"/>
            </a:pPr>
            <a:r>
              <a:rPr lang="ru-RU" dirty="0"/>
              <a:t>Летающие роботы - это большинство самолётов на данный момент, в бордовых и других видах воздушного передвижения встроен автопилот, так-же есть беспилотники.(рис.3)</a:t>
            </a:r>
          </a:p>
          <a:p>
            <a:pPr marL="285750" indent="-285750">
              <a:buFont typeface="Wingdings"/>
              <a:buChar char="§"/>
            </a:pPr>
            <a:r>
              <a:rPr lang="ru-RU" dirty="0"/>
              <a:t>Плавающие роботы, которые подражают передвижению рыб в воде(рис.4)</a:t>
            </a:r>
          </a:p>
          <a:p>
            <a:pPr marL="285750" indent="-285750">
              <a:buFont typeface="Wingdings"/>
              <a:buChar char="§"/>
            </a:pPr>
            <a:r>
              <a:rPr lang="ru-RU" dirty="0"/>
              <a:t>Ползающие, используют принцип передвижения змей, червей.(рис.5)</a:t>
            </a:r>
            <a:br>
              <a:rPr lang="ru-RU" dirty="0"/>
            </a:br>
            <a:endParaRPr lang="ru-RU" dirty="0"/>
          </a:p>
        </p:txBody>
      </p:sp>
      <p:pic>
        <p:nvPicPr>
          <p:cNvPr id="4" name="Рисунок 4">
            <a:extLst>
              <a:ext uri="{FF2B5EF4-FFF2-40B4-BE49-F238E27FC236}">
                <a16:creationId xmlns:a16="http://schemas.microsoft.com/office/drawing/2014/main" id="{F2C3DC23-EA92-4787-A8F9-0FBB43788976}"/>
              </a:ext>
            </a:extLst>
          </p:cNvPr>
          <p:cNvPicPr>
            <a:picLocks noChangeAspect="1"/>
          </p:cNvPicPr>
          <p:nvPr/>
        </p:nvPicPr>
        <p:blipFill>
          <a:blip r:embed="rId2"/>
          <a:stretch>
            <a:fillRect/>
          </a:stretch>
        </p:blipFill>
        <p:spPr>
          <a:xfrm>
            <a:off x="9324623" y="1173103"/>
            <a:ext cx="2809051" cy="2743200"/>
          </a:xfrm>
          <a:prstGeom prst="rect">
            <a:avLst/>
          </a:prstGeom>
        </p:spPr>
      </p:pic>
      <p:pic>
        <p:nvPicPr>
          <p:cNvPr id="5" name="Рисунок 5" descr="Изображение выглядит как внутренний, человек, кухня, готовится&#10;&#10;Автоматически созданное описание">
            <a:extLst>
              <a:ext uri="{FF2B5EF4-FFF2-40B4-BE49-F238E27FC236}">
                <a16:creationId xmlns:a16="http://schemas.microsoft.com/office/drawing/2014/main" id="{12161C08-3DA5-450D-B46F-E2A66D0B9FCF}"/>
              </a:ext>
            </a:extLst>
          </p:cNvPr>
          <p:cNvPicPr>
            <a:picLocks noChangeAspect="1"/>
          </p:cNvPicPr>
          <p:nvPr/>
        </p:nvPicPr>
        <p:blipFill>
          <a:blip r:embed="rId3"/>
          <a:stretch>
            <a:fillRect/>
          </a:stretch>
        </p:blipFill>
        <p:spPr>
          <a:xfrm>
            <a:off x="7038622" y="2822"/>
            <a:ext cx="2743200" cy="1828800"/>
          </a:xfrm>
          <a:prstGeom prst="rect">
            <a:avLst/>
          </a:prstGeom>
        </p:spPr>
      </p:pic>
      <p:pic>
        <p:nvPicPr>
          <p:cNvPr id="6" name="Рисунок 6" descr="Изображение выглядит как плоский, гора, внешний, воздушное судно&#10;&#10;Автоматически созданное описание">
            <a:extLst>
              <a:ext uri="{FF2B5EF4-FFF2-40B4-BE49-F238E27FC236}">
                <a16:creationId xmlns:a16="http://schemas.microsoft.com/office/drawing/2014/main" id="{758EB95F-29DA-4B32-925B-C4B7B84A495F}"/>
              </a:ext>
            </a:extLst>
          </p:cNvPr>
          <p:cNvPicPr>
            <a:picLocks noChangeAspect="1"/>
          </p:cNvPicPr>
          <p:nvPr/>
        </p:nvPicPr>
        <p:blipFill>
          <a:blip r:embed="rId4"/>
          <a:stretch>
            <a:fillRect/>
          </a:stretch>
        </p:blipFill>
        <p:spPr>
          <a:xfrm>
            <a:off x="7038623" y="2546409"/>
            <a:ext cx="2310459" cy="1793406"/>
          </a:xfrm>
          <a:prstGeom prst="rect">
            <a:avLst/>
          </a:prstGeom>
        </p:spPr>
      </p:pic>
      <p:pic>
        <p:nvPicPr>
          <p:cNvPr id="7" name="Рисунок 7" descr="Изображение выглядит как темный, шлем&#10;&#10;Автоматически созданное описание">
            <a:extLst>
              <a:ext uri="{FF2B5EF4-FFF2-40B4-BE49-F238E27FC236}">
                <a16:creationId xmlns:a16="http://schemas.microsoft.com/office/drawing/2014/main" id="{9E07965B-01DF-4DA8-B855-D751D460D7A4}"/>
              </a:ext>
            </a:extLst>
          </p:cNvPr>
          <p:cNvPicPr>
            <a:picLocks noChangeAspect="1"/>
          </p:cNvPicPr>
          <p:nvPr/>
        </p:nvPicPr>
        <p:blipFill>
          <a:blip r:embed="rId5"/>
          <a:stretch>
            <a:fillRect/>
          </a:stretch>
        </p:blipFill>
        <p:spPr>
          <a:xfrm>
            <a:off x="9352844" y="3909476"/>
            <a:ext cx="2780829" cy="1823639"/>
          </a:xfrm>
          <a:prstGeom prst="rect">
            <a:avLst/>
          </a:prstGeom>
        </p:spPr>
      </p:pic>
      <p:pic>
        <p:nvPicPr>
          <p:cNvPr id="8" name="Рисунок 8" descr="Изображение выглядит как цепь, разъем&#10;&#10;Автоматически созданное описание">
            <a:extLst>
              <a:ext uri="{FF2B5EF4-FFF2-40B4-BE49-F238E27FC236}">
                <a16:creationId xmlns:a16="http://schemas.microsoft.com/office/drawing/2014/main" id="{1955525D-E1C9-4DDB-95D0-66E294416BF0}"/>
              </a:ext>
            </a:extLst>
          </p:cNvPr>
          <p:cNvPicPr>
            <a:picLocks noChangeAspect="1"/>
          </p:cNvPicPr>
          <p:nvPr/>
        </p:nvPicPr>
        <p:blipFill>
          <a:blip r:embed="rId6"/>
          <a:stretch>
            <a:fillRect/>
          </a:stretch>
        </p:blipFill>
        <p:spPr>
          <a:xfrm>
            <a:off x="6885106" y="5007445"/>
            <a:ext cx="2466975" cy="1847850"/>
          </a:xfrm>
          <a:prstGeom prst="rect">
            <a:avLst/>
          </a:prstGeom>
        </p:spPr>
      </p:pic>
    </p:spTree>
    <p:extLst>
      <p:ext uri="{BB962C8B-B14F-4D97-AF65-F5344CB8AC3E}">
        <p14:creationId xmlns:p14="http://schemas.microsoft.com/office/powerpoint/2010/main" val="3695745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1DFD06-773C-4D34-A0A8-1DBBB14AA681}"/>
              </a:ext>
            </a:extLst>
          </p:cNvPr>
          <p:cNvSpPr txBox="1"/>
          <p:nvPr/>
        </p:nvSpPr>
        <p:spPr>
          <a:xfrm>
            <a:off x="114770" y="180622"/>
            <a:ext cx="470934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3200" b="1" dirty="0"/>
              <a:t>Системы управления</a:t>
            </a:r>
          </a:p>
        </p:txBody>
      </p:sp>
      <p:sp>
        <p:nvSpPr>
          <p:cNvPr id="3" name="TextBox 2">
            <a:extLst>
              <a:ext uri="{FF2B5EF4-FFF2-40B4-BE49-F238E27FC236}">
                <a16:creationId xmlns:a16="http://schemas.microsoft.com/office/drawing/2014/main" id="{612013C9-DD93-4FE0-8CBE-B14CD81F5F3B}"/>
              </a:ext>
            </a:extLst>
          </p:cNvPr>
          <p:cNvSpPr txBox="1"/>
          <p:nvPr/>
        </p:nvSpPr>
        <p:spPr>
          <a:xfrm>
            <a:off x="267053" y="765645"/>
            <a:ext cx="10683051"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ea typeface="+mn-lt"/>
                <a:cs typeface="+mn-lt"/>
              </a:rPr>
              <a:t>По типу управления робототехнические системы подразделяются на:</a:t>
            </a:r>
            <a:endParaRPr lang="ru-RU" dirty="0"/>
          </a:p>
          <a:p>
            <a:pPr marL="285750" indent="-285750">
              <a:buFont typeface="Arial"/>
              <a:buChar char="•"/>
            </a:pPr>
            <a:r>
              <a:rPr lang="ru-RU" dirty="0">
                <a:ea typeface="+mn-lt"/>
                <a:cs typeface="+mn-lt"/>
              </a:rPr>
              <a:t>Биотехнические:</a:t>
            </a:r>
            <a:endParaRPr lang="ru-RU" dirty="0"/>
          </a:p>
          <a:p>
            <a:pPr marL="742950" lvl="1" indent="-285750">
              <a:buFont typeface="Arial"/>
              <a:buChar char="•"/>
            </a:pPr>
            <a:r>
              <a:rPr lang="ru-RU" dirty="0">
                <a:ea typeface="+mn-lt"/>
                <a:cs typeface="+mn-lt"/>
              </a:rPr>
              <a:t>командные (кнопочное и рычажное управление отдельными звеньями робота);</a:t>
            </a:r>
            <a:endParaRPr lang="ru-RU" dirty="0"/>
          </a:p>
          <a:p>
            <a:pPr marL="742950" lvl="1" indent="-285750">
              <a:buFont typeface="Arial"/>
              <a:buChar char="•"/>
            </a:pPr>
            <a:r>
              <a:rPr lang="ru-RU" dirty="0">
                <a:ea typeface="+mn-lt"/>
                <a:cs typeface="+mn-lt"/>
              </a:rPr>
              <a:t>копирующие (повтор движения человека, возможна реализация обратной связи, передающей прилагаемое усилие, экзоскелеты);</a:t>
            </a:r>
            <a:endParaRPr lang="ru-RU" dirty="0"/>
          </a:p>
          <a:p>
            <a:pPr marL="742950" lvl="1" indent="-285750">
              <a:buFont typeface="Arial"/>
              <a:buChar char="•"/>
            </a:pPr>
            <a:r>
              <a:rPr lang="ru-RU" dirty="0">
                <a:ea typeface="+mn-lt"/>
                <a:cs typeface="+mn-lt"/>
              </a:rPr>
              <a:t>полуавтоматические (управление одним командным органом, например, рукояткой всей кинематической схемой робота);</a:t>
            </a:r>
            <a:endParaRPr lang="ru-RU" dirty="0"/>
          </a:p>
          <a:p>
            <a:pPr marL="285750" indent="-285750">
              <a:buFont typeface="Arial"/>
              <a:buChar char="•"/>
            </a:pPr>
            <a:r>
              <a:rPr lang="ru-RU" dirty="0">
                <a:ea typeface="+mn-lt"/>
                <a:cs typeface="+mn-lt"/>
              </a:rPr>
              <a:t>Автоматические:</a:t>
            </a:r>
            <a:endParaRPr lang="ru-RU" dirty="0"/>
          </a:p>
          <a:p>
            <a:pPr marL="742950" lvl="1" indent="-285750">
              <a:buFont typeface="Arial"/>
              <a:buChar char="•"/>
            </a:pPr>
            <a:r>
              <a:rPr lang="ru-RU" dirty="0">
                <a:ea typeface="+mn-lt"/>
                <a:cs typeface="+mn-lt"/>
              </a:rPr>
              <a:t>программные (функционируют по заранее заданной программе, в основном предназначены для решения однообразных задач в неизменных условиях окружения);</a:t>
            </a:r>
            <a:endParaRPr lang="ru-RU" dirty="0"/>
          </a:p>
          <a:p>
            <a:pPr marL="742950" lvl="1" indent="-285750">
              <a:buFont typeface="Arial"/>
              <a:buChar char="•"/>
            </a:pPr>
            <a:r>
              <a:rPr lang="ru-RU" dirty="0">
                <a:ea typeface="+mn-lt"/>
                <a:cs typeface="+mn-lt"/>
              </a:rPr>
              <a:t>адаптивные (решают типовые задачи, но адаптируются под условия функционирования);</a:t>
            </a:r>
            <a:endParaRPr lang="ru-RU" dirty="0"/>
          </a:p>
          <a:p>
            <a:pPr marL="742950" lvl="1" indent="-285750">
              <a:buFont typeface="Arial"/>
              <a:buChar char="•"/>
            </a:pPr>
            <a:r>
              <a:rPr lang="ru-RU" dirty="0">
                <a:ea typeface="+mn-lt"/>
                <a:cs typeface="+mn-lt"/>
              </a:rPr>
              <a:t>интеллектуальные (наиболее развитые автоматические системы);</a:t>
            </a:r>
            <a:endParaRPr lang="ru-RU" dirty="0"/>
          </a:p>
          <a:p>
            <a:pPr marL="285750" indent="-285750">
              <a:buFont typeface="Arial"/>
              <a:buChar char="•"/>
            </a:pPr>
            <a:r>
              <a:rPr lang="ru-RU" dirty="0">
                <a:ea typeface="+mn-lt"/>
                <a:cs typeface="+mn-lt"/>
              </a:rPr>
              <a:t>Интерактивные:</a:t>
            </a:r>
            <a:endParaRPr lang="ru-RU" dirty="0"/>
          </a:p>
          <a:p>
            <a:pPr marL="742950" lvl="1" indent="-285750">
              <a:buFont typeface="Arial"/>
              <a:buChar char="•"/>
            </a:pPr>
            <a:r>
              <a:rPr lang="ru-RU" dirty="0">
                <a:ea typeface="+mn-lt"/>
                <a:cs typeface="+mn-lt"/>
              </a:rPr>
              <a:t>автоматизированные (возможно чередование автоматических и биотехнических режимов);</a:t>
            </a:r>
            <a:endParaRPr lang="ru-RU" dirty="0"/>
          </a:p>
          <a:p>
            <a:pPr marL="742950" lvl="1" indent="-285750">
              <a:buFont typeface="Arial"/>
              <a:buChar char="•"/>
            </a:pPr>
            <a:r>
              <a:rPr lang="ru-RU" dirty="0">
                <a:ea typeface="+mn-lt"/>
                <a:cs typeface="+mn-lt"/>
              </a:rPr>
              <a:t>супервизорные (автоматические системы, в которых человек выполняет только </a:t>
            </a:r>
            <a:r>
              <a:rPr lang="ru-RU" dirty="0" err="1">
                <a:ea typeface="+mn-lt"/>
                <a:cs typeface="+mn-lt"/>
              </a:rPr>
              <a:t>целеуказательные</a:t>
            </a:r>
            <a:r>
              <a:rPr lang="ru-RU" dirty="0">
                <a:ea typeface="+mn-lt"/>
                <a:cs typeface="+mn-lt"/>
              </a:rPr>
              <a:t> функции);</a:t>
            </a:r>
            <a:endParaRPr lang="ru-RU" dirty="0"/>
          </a:p>
          <a:p>
            <a:pPr marL="742950" lvl="1" indent="-285750">
              <a:buFont typeface="Arial"/>
              <a:buChar char="•"/>
            </a:pPr>
            <a:r>
              <a:rPr lang="ru-RU" dirty="0">
                <a:ea typeface="+mn-lt"/>
                <a:cs typeface="+mn-lt"/>
              </a:rPr>
              <a:t>диалоговые (робот участвует в диалоге с человеком по выбору стратегии поведения, при этом как правило робот оснащается экспертной системой, способной прогнозировать результаты манипуляций и дающей советы по выбору цели).</a:t>
            </a:r>
            <a:endParaRPr lang="ru-RU" dirty="0"/>
          </a:p>
          <a:p>
            <a:pPr algn="l"/>
            <a:endParaRPr lang="ru-RU" dirty="0"/>
          </a:p>
        </p:txBody>
      </p:sp>
    </p:spTree>
    <p:extLst>
      <p:ext uri="{BB962C8B-B14F-4D97-AF65-F5344CB8AC3E}">
        <p14:creationId xmlns:p14="http://schemas.microsoft.com/office/powerpoint/2010/main" val="539215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B51BBF-C444-45E6-8FBB-0D3B629BF904}"/>
              </a:ext>
            </a:extLst>
          </p:cNvPr>
          <p:cNvSpPr txBox="1"/>
          <p:nvPr/>
        </p:nvSpPr>
        <p:spPr>
          <a:xfrm>
            <a:off x="895585" y="462844"/>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sz="3200" b="1" dirty="0"/>
              <a:t>Вывод:</a:t>
            </a:r>
          </a:p>
        </p:txBody>
      </p:sp>
      <p:sp>
        <p:nvSpPr>
          <p:cNvPr id="3" name="TextBox 2">
            <a:extLst>
              <a:ext uri="{FF2B5EF4-FFF2-40B4-BE49-F238E27FC236}">
                <a16:creationId xmlns:a16="http://schemas.microsoft.com/office/drawing/2014/main" id="{47FF327A-6C72-4532-9041-0C92BF1F1836}"/>
              </a:ext>
            </a:extLst>
          </p:cNvPr>
          <p:cNvSpPr txBox="1"/>
          <p:nvPr/>
        </p:nvSpPr>
        <p:spPr>
          <a:xfrm>
            <a:off x="859719" y="1179571"/>
            <a:ext cx="1121927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t>За роботами будущее(наверное). В данный момент, роботы используются в промышленных целях, что обеспечивает более качественную и быструю работу, в медицине роботы могут сделать более точную и рисковую операцию. Роботы - это будущее человечества.</a:t>
            </a:r>
          </a:p>
        </p:txBody>
      </p:sp>
      <p:pic>
        <p:nvPicPr>
          <p:cNvPr id="5" name="Рисунок 5" descr="Изображение выглядит как внутренний, кухня, устройство, готовится&#10;&#10;Автоматически созданное описание">
            <a:extLst>
              <a:ext uri="{FF2B5EF4-FFF2-40B4-BE49-F238E27FC236}">
                <a16:creationId xmlns:a16="http://schemas.microsoft.com/office/drawing/2014/main" id="{6F89A78F-CBE4-49D9-8F8B-72D828F14C97}"/>
              </a:ext>
            </a:extLst>
          </p:cNvPr>
          <p:cNvPicPr>
            <a:picLocks noChangeAspect="1"/>
          </p:cNvPicPr>
          <p:nvPr/>
        </p:nvPicPr>
        <p:blipFill>
          <a:blip r:embed="rId2"/>
          <a:stretch>
            <a:fillRect/>
          </a:stretch>
        </p:blipFill>
        <p:spPr>
          <a:xfrm>
            <a:off x="892215" y="2224088"/>
            <a:ext cx="2768988" cy="2409825"/>
          </a:xfrm>
          <a:prstGeom prst="rect">
            <a:avLst/>
          </a:prstGeom>
        </p:spPr>
      </p:pic>
      <p:pic>
        <p:nvPicPr>
          <p:cNvPr id="6" name="Рисунок 6">
            <a:extLst>
              <a:ext uri="{FF2B5EF4-FFF2-40B4-BE49-F238E27FC236}">
                <a16:creationId xmlns:a16="http://schemas.microsoft.com/office/drawing/2014/main" id="{374E5E95-BE23-4E27-BAC0-4C568014834C}"/>
              </a:ext>
            </a:extLst>
          </p:cNvPr>
          <p:cNvPicPr>
            <a:picLocks noChangeAspect="1"/>
          </p:cNvPicPr>
          <p:nvPr/>
        </p:nvPicPr>
        <p:blipFill>
          <a:blip r:embed="rId3"/>
          <a:stretch>
            <a:fillRect/>
          </a:stretch>
        </p:blipFill>
        <p:spPr>
          <a:xfrm>
            <a:off x="4073912" y="2220719"/>
            <a:ext cx="3551663" cy="2416562"/>
          </a:xfrm>
          <a:prstGeom prst="rect">
            <a:avLst/>
          </a:prstGeom>
        </p:spPr>
      </p:pic>
      <p:pic>
        <p:nvPicPr>
          <p:cNvPr id="8" name="Рисунок 8" descr="Изображение выглядит как внутренний, загроможденный, автомат, фрезерный станок&#10;&#10;Автоматически созданное описание">
            <a:extLst>
              <a:ext uri="{FF2B5EF4-FFF2-40B4-BE49-F238E27FC236}">
                <a16:creationId xmlns:a16="http://schemas.microsoft.com/office/drawing/2014/main" id="{3C7CE5A0-9E01-4D2A-B777-D81C8A488609}"/>
              </a:ext>
            </a:extLst>
          </p:cNvPr>
          <p:cNvPicPr>
            <a:picLocks noChangeAspect="1"/>
          </p:cNvPicPr>
          <p:nvPr/>
        </p:nvPicPr>
        <p:blipFill>
          <a:blip r:embed="rId4"/>
          <a:stretch>
            <a:fillRect/>
          </a:stretch>
        </p:blipFill>
        <p:spPr>
          <a:xfrm>
            <a:off x="8069766" y="2226022"/>
            <a:ext cx="3997712" cy="2852006"/>
          </a:xfrm>
          <a:prstGeom prst="rect">
            <a:avLst/>
          </a:prstGeom>
        </p:spPr>
      </p:pic>
    </p:spTree>
    <p:extLst>
      <p:ext uri="{BB962C8B-B14F-4D97-AF65-F5344CB8AC3E}">
        <p14:creationId xmlns:p14="http://schemas.microsoft.com/office/powerpoint/2010/main" val="3537545694"/>
      </p:ext>
    </p:extLst>
  </p:cSld>
  <p:clrMapOvr>
    <a:masterClrMapping/>
  </p:clrMapOvr>
</p:sld>
</file>

<file path=ppt/theme/theme1.xml><?xml version="1.0" encoding="utf-8"?>
<a:theme xmlns:a="http://schemas.openxmlformats.org/drawingml/2006/main" name="FrostyVTI">
  <a:themeElements>
    <a:clrScheme name="AnalogousFromLightSeedLeftStep">
      <a:dk1>
        <a:srgbClr val="000000"/>
      </a:dk1>
      <a:lt1>
        <a:srgbClr val="FFFFFF"/>
      </a:lt1>
      <a:dk2>
        <a:srgbClr val="243841"/>
      </a:dk2>
      <a:lt2>
        <a:srgbClr val="E8E7E2"/>
      </a:lt2>
      <a:accent1>
        <a:srgbClr val="8B92D1"/>
      </a:accent1>
      <a:accent2>
        <a:srgbClr val="729DC7"/>
      </a:accent2>
      <a:accent3>
        <a:srgbClr val="72ACB1"/>
      </a:accent3>
      <a:accent4>
        <a:srgbClr val="66B298"/>
      </a:accent4>
      <a:accent5>
        <a:srgbClr val="72B181"/>
      </a:accent5>
      <a:accent6>
        <a:srgbClr val="74B366"/>
      </a:accent6>
      <a:hlink>
        <a:srgbClr val="898453"/>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Широкоэкранный</PresentationFormat>
  <Paragraphs>0</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FrostyVTI</vt:lpstr>
      <vt:lpstr>Роboт0т3хниka</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
  <cp:revision>370</cp:revision>
  <dcterms:created xsi:type="dcterms:W3CDTF">2022-01-13T12:42:12Z</dcterms:created>
  <dcterms:modified xsi:type="dcterms:W3CDTF">2022-01-17T01:14:47Z</dcterms:modified>
</cp:coreProperties>
</file>