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viewProps" Target="view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2EF1B-7B2B-1429-AC0D-604ABCBDF8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0819A1-7D94-0F0A-676B-9DCABFAF9B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84CF9B-3689-39EB-5293-70E2D73F6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5BC6C-8505-491E-A84A-451B3BD8F2AC}" type="datetimeFigureOut">
              <a:rPr lang="en-IN" smtClean="0"/>
              <a:t>08-10-2024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567805-A988-81E3-5513-06872B277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0E0233-282A-4743-F491-87D430C1E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DA5D1-3EC7-4BC8-B485-DA9EF32A25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1075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4D8AE-B4F8-80CC-E0F4-88B28F212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80943-5EE8-492D-726B-38A832BD8D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E410FD-68AF-98F3-D95B-A9D8374C3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5BC6C-8505-491E-A84A-451B3BD8F2AC}" type="datetimeFigureOut">
              <a:rPr lang="en-IN" smtClean="0"/>
              <a:t>08-10-2024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99D412-6B98-C5F4-E4E0-888DC484E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ED5DFE-0F65-D048-9E3E-ECEB8B42F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DA5D1-3EC7-4BC8-B485-DA9EF32A25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6474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875459-310A-3823-4973-D06EEAA88C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A8C114-1E80-B102-FB4E-9265F31639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DF6345-032B-8A5E-4AF7-B1F944A94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5BC6C-8505-491E-A84A-451B3BD8F2AC}" type="datetimeFigureOut">
              <a:rPr lang="en-IN" smtClean="0"/>
              <a:t>08-10-2024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F18C60-C480-F20D-BBE6-AD6F6D476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D8ACD-BEE8-9E33-44DF-2A6CC171C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DA5D1-3EC7-4BC8-B485-DA9EF32A25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2214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F7625-3B22-D86B-94FA-ACCE35897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A9DAFD-7F50-F5F5-03F3-6B15F8A77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786585-32E6-06B4-FBCF-5148B83B6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5BC6C-8505-491E-A84A-451B3BD8F2AC}" type="datetimeFigureOut">
              <a:rPr lang="en-IN" smtClean="0"/>
              <a:t>08-10-2024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AF284D-C2F4-52E3-3251-BEF650107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219D8E-CBE0-F3B2-1BFD-7FE7F34C5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DA5D1-3EC7-4BC8-B485-DA9EF32A25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2536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FA027-6564-BB67-3840-86ECD63B1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3E4B29-93E4-0DF2-41C5-59A40EFD28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056AA9-25B3-A3CE-F815-000FC0A9E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5BC6C-8505-491E-A84A-451B3BD8F2AC}" type="datetimeFigureOut">
              <a:rPr lang="en-IN" smtClean="0"/>
              <a:t>08-10-2024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8519E3-2B77-B62E-DED1-2D81A0695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0AE948-85A3-4A7E-72EC-53BE5FDB5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DA5D1-3EC7-4BC8-B485-DA9EF32A25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7964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A602D-758E-D74B-5B90-1115F5C66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A1188-E47A-0E29-C64A-C2FE21BD53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5C44A1-4D18-867A-5F45-788BBE3006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BFB4DF-E90E-F127-5F68-01521001A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5BC6C-8505-491E-A84A-451B3BD8F2AC}" type="datetimeFigureOut">
              <a:rPr lang="en-IN" smtClean="0"/>
              <a:t>08-10-2024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9E5EA2-5AE6-1AFB-2EEC-B37587D65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960142-8914-4737-8BAF-83BE286DA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DA5D1-3EC7-4BC8-B485-DA9EF32A25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343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012EF-D01B-DBC5-A311-60939537C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D30686-F166-D162-26C9-DEA91FD036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D2F873-8F04-5FC8-8F07-CEA84BCF3F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F1C0FC-7A78-32FC-FE1E-C0005468FA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96CD49-63EB-579E-8371-A902F9B152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D9747D-6524-E819-E82A-91E366C0E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5BC6C-8505-491E-A84A-451B3BD8F2AC}" type="datetimeFigureOut">
              <a:rPr lang="en-IN" smtClean="0"/>
              <a:t>08-10-2024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7AF1FD-AC4E-5EEE-CC5F-60AA9E84D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709D2B-B73C-2698-59BF-7227943B0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DA5D1-3EC7-4BC8-B485-DA9EF32A25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6053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DE2E5-9CE2-D084-6C7E-4DEB8EF54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1DEA17-92E5-D5AD-7B91-BEBD6B759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5BC6C-8505-491E-A84A-451B3BD8F2AC}" type="datetimeFigureOut">
              <a:rPr lang="en-IN" smtClean="0"/>
              <a:t>08-10-2024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1845F9-683F-CE68-DB58-AA1C2CA9E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A71A2D-64FC-F7D4-C759-EA94720F5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DA5D1-3EC7-4BC8-B485-DA9EF32A25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5003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F8C19B-E6A1-1279-4F4F-77F5C1008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5BC6C-8505-491E-A84A-451B3BD8F2AC}" type="datetimeFigureOut">
              <a:rPr lang="en-IN" smtClean="0"/>
              <a:t>08-10-2024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85951D-E0EE-7528-0C5B-1B33B038F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730889-662F-824C-9C27-150C2F6DA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DA5D1-3EC7-4BC8-B485-DA9EF32A25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3220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D84E5-9C7D-4EB8-5FC2-A252EC152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0EE4D-7B73-4192-BEFF-6793C5AD19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A3255B-ABE5-86FC-99BB-0624D2CA41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60A362-F07C-5245-C92E-26064529D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5BC6C-8505-491E-A84A-451B3BD8F2AC}" type="datetimeFigureOut">
              <a:rPr lang="en-IN" smtClean="0"/>
              <a:t>08-10-2024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AD34B3-DAD2-1267-1C03-03CDE877B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6A2831-BE05-D6AA-848C-F30987BC0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DA5D1-3EC7-4BC8-B485-DA9EF32A25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0197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9C690-8817-0074-9540-BA53751B1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F1A215-2F36-5ED4-4A80-F9BFADF021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4D7EB2-2B19-859A-76C7-C726DA8407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59B6E7-D655-3CEB-2F2B-742EB20AF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5BC6C-8505-491E-A84A-451B3BD8F2AC}" type="datetimeFigureOut">
              <a:rPr lang="en-IN" smtClean="0"/>
              <a:t>08-10-2024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3BB06B-3B58-4824-3B3D-207D926CA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7BD3CE-3C0E-3A60-B38B-6FB69801C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DA5D1-3EC7-4BC8-B485-DA9EF32A25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8062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image" Target="../media/image1.jpg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hyperlink" Target="https://www.flickr.com/photos/toufique_e_joarder/15108060312/in/photolist-p23KYu-hkk3yc-hkk4QR" TargetMode="Externa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43000"/>
            <a:lum/>
            <a:extLst>
              <a:ext uri="{837473B0-CC2E-450A-ABE3-18F120FF3D39}">
                <a1611:picAttrSrcUrl xmlns:a1611="http://schemas.microsoft.com/office/drawing/2016/11/main" r:id="rId14"/>
              </a:ext>
            </a:extLst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B9BC84-A5B5-9B6A-51BD-2F9FF4EC4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2E4541-F7CB-1A79-2216-FB2EF92C5B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B25958-A467-946F-AC4C-52EAE4F0CD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B5BC6C-8505-491E-A84A-451B3BD8F2AC}" type="datetimeFigureOut">
              <a:rPr lang="en-IN" smtClean="0"/>
              <a:t>08-10-2024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914FC5-9F20-39B2-2177-EE70110834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6A0571-2C93-6D07-FA27-C82073126E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FDA5D1-3EC7-4BC8-B485-DA9EF32A25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3056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0EAD7-88E7-D34B-124A-6261CC4514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9600" dirty="0">
                <a:latin typeface="Algerian" panose="04020705040A02060702" pitchFamily="82" charset="0"/>
              </a:rPr>
              <a:t>Welcome </a:t>
            </a:r>
            <a:endParaRPr lang="en-IN" sz="96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62421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479B-42C4-AD21-9DF7-DBA282CF4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sz="4800" b="1" kern="1200" dirty="0">
                <a:solidFill>
                  <a:srgbClr val="000000"/>
                </a:solidFill>
                <a:effectLst/>
                <a:latin typeface="Algerian" panose="04020705040A02060702" pitchFamily="82" charset="0"/>
                <a:ea typeface="+mj-ea"/>
                <a:cs typeface="+mj-cs"/>
              </a:rPr>
              <a:t>Some Key Sites Of </a:t>
            </a:r>
            <a:r>
              <a:rPr lang="en-GB" sz="4800" b="1" kern="1200" dirty="0" err="1">
                <a:solidFill>
                  <a:srgbClr val="000000"/>
                </a:solidFill>
                <a:effectLst/>
                <a:latin typeface="Algerian" panose="04020705040A02060702" pitchFamily="82" charset="0"/>
                <a:ea typeface="+mj-ea"/>
                <a:cs typeface="+mj-cs"/>
              </a:rPr>
              <a:t>Maynamati</a:t>
            </a:r>
            <a:endParaRPr lang="en-IN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F1371-CAA0-302E-7101-D76E2A06D1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506662"/>
            <a:ext cx="10515600" cy="4351338"/>
          </a:xfrm>
        </p:spPr>
        <p:txBody>
          <a:bodyPr/>
          <a:lstStyle/>
          <a:p>
            <a:r>
              <a:rPr lang="en-IN" sz="36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Rupban</a:t>
            </a:r>
            <a:r>
              <a:rPr lang="en-IN" sz="3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Mura:</a:t>
            </a:r>
            <a:r>
              <a:rPr lang="en-IN" sz="3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This is a Buddhist stupa complex that was used as a shrine or religious site. The ruins here include stupas and temples, where sacred relics were once enshrined.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11581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C143A-25F6-5235-6024-0FE1336FF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800" b="1" kern="1200" dirty="0">
                <a:solidFill>
                  <a:srgbClr val="000000"/>
                </a:solidFill>
                <a:effectLst/>
                <a:latin typeface="Algerian" panose="04020705040A02060702" pitchFamily="82" charset="0"/>
                <a:ea typeface="+mj-ea"/>
                <a:cs typeface="+mj-cs"/>
              </a:rPr>
              <a:t>Some Key Sites Of </a:t>
            </a:r>
            <a:r>
              <a:rPr lang="en-GB" sz="4800" b="1" kern="1200" dirty="0" err="1">
                <a:solidFill>
                  <a:srgbClr val="000000"/>
                </a:solidFill>
                <a:effectLst/>
                <a:latin typeface="Algerian" panose="04020705040A02060702" pitchFamily="82" charset="0"/>
                <a:ea typeface="+mj-ea"/>
                <a:cs typeface="+mj-cs"/>
              </a:rPr>
              <a:t>Maynamati</a:t>
            </a:r>
            <a:endParaRPr lang="en-IN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449B8-1AB9-D382-2649-E61BFD563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36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Itakhola</a:t>
            </a:r>
            <a:r>
              <a:rPr lang="en-IN" sz="3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Mura:</a:t>
            </a:r>
            <a:r>
              <a:rPr lang="en-IN" sz="3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Another archaeological site in the </a:t>
            </a:r>
            <a:r>
              <a:rPr lang="en-IN" sz="3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Maynamati</a:t>
            </a:r>
            <a:r>
              <a:rPr lang="en-IN" sz="3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area, </a:t>
            </a:r>
            <a:r>
              <a:rPr lang="en-IN" sz="3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Itakhola</a:t>
            </a:r>
            <a:r>
              <a:rPr lang="en-IN" sz="3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Mura is a Buddhist temple complex consisting of three stupas and a central shrine. It offers insights into the religious practices of the time.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75794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B405B-FBA1-5971-4483-8603473FB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2832" y="2636377"/>
            <a:ext cx="10515600" cy="1325563"/>
          </a:xfrm>
        </p:spPr>
        <p:txBody>
          <a:bodyPr>
            <a:noAutofit/>
          </a:bodyPr>
          <a:lstStyle/>
          <a:p>
            <a:r>
              <a:rPr lang="en-GB" sz="9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Thanks To all</a:t>
            </a:r>
            <a:endParaRPr lang="en-IN" sz="9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4221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FDE2A-1192-F1C1-E519-136365542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9240" y="344805"/>
            <a:ext cx="10515600" cy="1325563"/>
          </a:xfrm>
        </p:spPr>
        <p:txBody>
          <a:bodyPr/>
          <a:lstStyle/>
          <a:p>
            <a:r>
              <a:rPr lang="en-GB" dirty="0">
                <a:latin typeface="Algerian" panose="04020705040A02060702" pitchFamily="82" charset="0"/>
              </a:rPr>
              <a:t>My Short Introduction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3C25AE-D423-9A39-1748-7577A4C962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8339" y="1807926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>
                <a:latin typeface="Comic Sans MS" panose="030F0702030302020204" pitchFamily="66" charset="0"/>
              </a:rPr>
              <a:t>   MD </a:t>
            </a:r>
            <a:r>
              <a:rPr lang="en-GB" dirty="0" err="1">
                <a:latin typeface="Comic Sans MS" panose="030F0702030302020204" pitchFamily="66" charset="0"/>
              </a:rPr>
              <a:t>Shofiqul</a:t>
            </a:r>
            <a:r>
              <a:rPr lang="en-GB" dirty="0">
                <a:latin typeface="Comic Sans MS" panose="030F0702030302020204" pitchFamily="66" charset="0"/>
              </a:rPr>
              <a:t> Islam</a:t>
            </a:r>
          </a:p>
          <a:p>
            <a:r>
              <a:rPr lang="en-GB" dirty="0">
                <a:latin typeface="Comic Sans MS" panose="030F0702030302020204" pitchFamily="66" charset="0"/>
              </a:rPr>
              <a:t>Department OF History</a:t>
            </a:r>
          </a:p>
          <a:p>
            <a:r>
              <a:rPr lang="en-GB" dirty="0">
                <a:latin typeface="Comic Sans MS" panose="030F0702030302020204" pitchFamily="66" charset="0"/>
              </a:rPr>
              <a:t>University of </a:t>
            </a:r>
            <a:r>
              <a:rPr lang="en-GB" dirty="0" err="1">
                <a:latin typeface="Comic Sans MS" panose="030F0702030302020204" pitchFamily="66" charset="0"/>
              </a:rPr>
              <a:t>barishal</a:t>
            </a:r>
            <a:endParaRPr lang="en-GB" dirty="0">
              <a:latin typeface="Comic Sans MS" panose="030F0702030302020204" pitchFamily="66" charset="0"/>
            </a:endParaRPr>
          </a:p>
          <a:p>
            <a:r>
              <a:rPr lang="en-GB" dirty="0">
                <a:latin typeface="Comic Sans MS" panose="030F0702030302020204" pitchFamily="66" charset="0"/>
              </a:rPr>
              <a:t>Session:2022-2023</a:t>
            </a:r>
          </a:p>
          <a:p>
            <a:r>
              <a:rPr lang="en-GB" dirty="0">
                <a:latin typeface="Comic Sans MS" panose="030F0702030302020204" pitchFamily="66" charset="0"/>
              </a:rPr>
              <a:t>Roll:230504031</a:t>
            </a:r>
            <a:endParaRPr lang="en-IN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9223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47FC8-697E-FCB4-DFEC-96C377410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433017"/>
          </a:xfrm>
        </p:spPr>
        <p:txBody>
          <a:bodyPr>
            <a:normAutofit/>
          </a:bodyPr>
          <a:lstStyle/>
          <a:p>
            <a:pPr algn="ctr"/>
            <a:r>
              <a:rPr lang="en-GB" sz="2800" b="1" dirty="0">
                <a:latin typeface="Algerian" panose="04020705040A02060702" pitchFamily="82" charset="0"/>
              </a:rPr>
              <a:t>Today’s Topic Is-</a:t>
            </a:r>
            <a:br>
              <a:rPr lang="en-GB" sz="2800" b="1" dirty="0"/>
            </a:br>
            <a:r>
              <a:rPr lang="en-GB" sz="2800" b="1" dirty="0"/>
              <a:t>                 -</a:t>
            </a:r>
            <a:br>
              <a:rPr lang="en-GB" sz="2800" b="1" dirty="0"/>
            </a:br>
            <a:br>
              <a:rPr lang="en-GB" sz="2800" b="1" dirty="0"/>
            </a:br>
            <a:r>
              <a:rPr lang="en-IN" b="1" u="sng" kern="100" dirty="0" err="1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Maynamati</a:t>
            </a:r>
            <a:r>
              <a:rPr lang="en-IN" b="1" u="sng" kern="1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: The Cradle of Ancient Buddhist Heritage in Bengal</a:t>
            </a:r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801872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6675E-81CB-E9FE-3EA3-913C86F12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2800" b="1" u="sng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Maynamati</a:t>
            </a:r>
            <a:r>
              <a:rPr lang="en-IN" sz="2800" b="1" u="sng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The Cradle of Ancient Buddhist Heritage in Bengal</a:t>
            </a:r>
            <a:br>
              <a:rPr lang="en-IN" sz="2800" b="1" u="sng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IN" sz="1800" b="1" u="sng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IN" sz="1800" b="1" u="sng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2400" b="1" u="sng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Our Topic is-</a:t>
            </a:r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sz="1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37965-3382-A529-A13E-80C299E1C2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>
                <a:latin typeface="Bernard MT Condensed" panose="02050806060905020404" pitchFamily="18" charset="0"/>
              </a:rPr>
              <a:t>About </a:t>
            </a:r>
            <a:r>
              <a:rPr lang="en-GB" b="1" dirty="0" err="1">
                <a:latin typeface="Bernard MT Condensed" panose="02050806060905020404" pitchFamily="18" charset="0"/>
              </a:rPr>
              <a:t>Maynamati</a:t>
            </a:r>
            <a:endParaRPr lang="en-GB" b="1" dirty="0">
              <a:latin typeface="Bernard MT Condensed" panose="02050806060905020404" pitchFamily="18" charset="0"/>
            </a:endParaRPr>
          </a:p>
          <a:p>
            <a:r>
              <a:rPr lang="en-IN" b="1" dirty="0" err="1">
                <a:latin typeface="Bernard MT Condensed" panose="02050806060905020404" pitchFamily="18" charset="0"/>
              </a:rPr>
              <a:t>Shalban</a:t>
            </a:r>
            <a:r>
              <a:rPr lang="en-IN" b="1" dirty="0">
                <a:latin typeface="Bernard MT Condensed" panose="02050806060905020404" pitchFamily="18" charset="0"/>
              </a:rPr>
              <a:t> Vihara</a:t>
            </a:r>
          </a:p>
          <a:p>
            <a:r>
              <a:rPr lang="en-IN" b="1" dirty="0">
                <a:latin typeface="Bernard MT Condensed" panose="02050806060905020404" pitchFamily="18" charset="0"/>
              </a:rPr>
              <a:t>Ananda Vihara</a:t>
            </a:r>
          </a:p>
          <a:p>
            <a:r>
              <a:rPr lang="en-IN" b="1" dirty="0" err="1">
                <a:latin typeface="Bernard MT Condensed" panose="02050806060905020404" pitchFamily="18" charset="0"/>
              </a:rPr>
              <a:t>Bhoj</a:t>
            </a:r>
            <a:r>
              <a:rPr lang="en-IN" b="1" dirty="0">
                <a:latin typeface="Bernard MT Condensed" panose="02050806060905020404" pitchFamily="18" charset="0"/>
              </a:rPr>
              <a:t> Vihara</a:t>
            </a:r>
          </a:p>
          <a:p>
            <a:r>
              <a:rPr lang="en-IN" b="1" dirty="0" err="1">
                <a:latin typeface="Bernard MT Condensed" panose="02050806060905020404" pitchFamily="18" charset="0"/>
              </a:rPr>
              <a:t>Rupban</a:t>
            </a:r>
            <a:r>
              <a:rPr lang="en-IN" b="1" dirty="0">
                <a:latin typeface="Bernard MT Condensed" panose="02050806060905020404" pitchFamily="18" charset="0"/>
              </a:rPr>
              <a:t> Vihara</a:t>
            </a:r>
          </a:p>
          <a:p>
            <a:r>
              <a:rPr lang="en-IN" b="1" dirty="0" err="1">
                <a:latin typeface="Bernard MT Condensed" panose="02050806060905020404" pitchFamily="18" charset="0"/>
              </a:rPr>
              <a:t>Itakhola</a:t>
            </a:r>
            <a:r>
              <a:rPr lang="en-IN" b="1" dirty="0">
                <a:latin typeface="Bernard MT Condensed" panose="02050806060905020404" pitchFamily="18" charset="0"/>
              </a:rPr>
              <a:t> Mura</a:t>
            </a:r>
          </a:p>
        </p:txBody>
      </p:sp>
    </p:spTree>
    <p:extLst>
      <p:ext uri="{BB962C8B-B14F-4D97-AF65-F5344CB8AC3E}">
        <p14:creationId xmlns:p14="http://schemas.microsoft.com/office/powerpoint/2010/main" val="2706450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82C4A-36B3-4669-0263-7412731BA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MaynaMAti</a:t>
            </a:r>
            <a:endParaRPr lang="en-IN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50D2CD-F806-6833-502A-EFD0A43D71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2838"/>
            <a:ext cx="10515600" cy="4351338"/>
          </a:xfrm>
        </p:spPr>
        <p:txBody>
          <a:bodyPr/>
          <a:lstStyle/>
          <a:p>
            <a:endParaRPr lang="en-GB" dirty="0"/>
          </a:p>
          <a:p>
            <a:endParaRPr lang="en-GB" dirty="0"/>
          </a:p>
          <a:p>
            <a:r>
              <a:rPr lang="en-GB" b="1" dirty="0" err="1"/>
              <a:t>Maynamati</a:t>
            </a:r>
            <a:r>
              <a:rPr lang="en-GB" dirty="0"/>
              <a:t> is an important archaeological site in </a:t>
            </a:r>
            <a:r>
              <a:rPr lang="en-GB" dirty="0" err="1"/>
              <a:t>Cumilla</a:t>
            </a:r>
            <a:r>
              <a:rPr lang="en-GB" dirty="0"/>
              <a:t>, Bangladesh, known for its ancient Buddhist monasteries and stupas from the </a:t>
            </a:r>
            <a:r>
              <a:rPr lang="en-GB" b="1" dirty="0"/>
              <a:t>7th-12th centuries AD</a:t>
            </a:r>
            <a:r>
              <a:rPr lang="en-GB" dirty="0"/>
              <a:t>. It was a major </a:t>
            </a:r>
            <a:r>
              <a:rPr lang="en-GB" dirty="0" err="1"/>
              <a:t>center</a:t>
            </a:r>
            <a:r>
              <a:rPr lang="en-GB" dirty="0"/>
              <a:t> of Buddhist learning and monastic life during the </a:t>
            </a:r>
            <a:r>
              <a:rPr lang="en-GB" b="1" dirty="0"/>
              <a:t>Pala Dynasty</a:t>
            </a:r>
            <a:r>
              <a:rPr lang="en-GB" dirty="0"/>
              <a:t>. The site includes significant locations like </a:t>
            </a:r>
            <a:r>
              <a:rPr lang="en-GB" b="1" dirty="0" err="1"/>
              <a:t>Shalban</a:t>
            </a:r>
            <a:r>
              <a:rPr lang="en-GB" b="1" dirty="0"/>
              <a:t> Vihara</a:t>
            </a:r>
            <a:r>
              <a:rPr lang="en-GB" dirty="0"/>
              <a:t> and </a:t>
            </a:r>
            <a:r>
              <a:rPr lang="en-GB" b="1" dirty="0" err="1"/>
              <a:t>Itakhola</a:t>
            </a:r>
            <a:r>
              <a:rPr lang="en-GB" b="1" dirty="0"/>
              <a:t> Mura</a:t>
            </a:r>
            <a:r>
              <a:rPr lang="en-GB" dirty="0"/>
              <a:t>, reflecting Bengal's rich Buddhist heritage.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45411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E0847-7ED8-0CFE-0CB6-B5BE54E86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5400" b="1" dirty="0">
                <a:latin typeface="Algerian" panose="04020705040A02060702" pitchFamily="82" charset="0"/>
              </a:rPr>
              <a:t>Historical Background</a:t>
            </a:r>
            <a:endParaRPr lang="en-IN" sz="5400" b="1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3F00E-96B6-3576-029B-BAFF39A083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232" y="2297573"/>
            <a:ext cx="10515600" cy="4351338"/>
          </a:xfrm>
        </p:spPr>
        <p:txBody>
          <a:bodyPr/>
          <a:lstStyle/>
          <a:p>
            <a:r>
              <a:rPr lang="en-IN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Ancient Buddhist </a:t>
            </a:r>
            <a:r>
              <a:rPr lang="en-IN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Center</a:t>
            </a:r>
            <a:r>
              <a:rPr lang="en-IN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Maynamati</a:t>
            </a: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along with its sister site </a:t>
            </a:r>
            <a:r>
              <a:rPr lang="en-IN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Lalmai</a:t>
            </a: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was a thriving </a:t>
            </a:r>
            <a:r>
              <a:rPr lang="en-IN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center</a:t>
            </a: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Buddhism between the 7th and 12th centuries, during the rule of the </a:t>
            </a:r>
            <a:r>
              <a:rPr lang="en-IN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Pala Dynasty</a:t>
            </a: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later the </a:t>
            </a:r>
            <a:r>
              <a:rPr lang="en-IN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Deva Dynasty</a:t>
            </a: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These dynasties were strong supporters of Mahayana Buddhism, and under their patronage, many monasteries (viharas), stupas, and temples were built in the area.</a:t>
            </a:r>
          </a:p>
          <a:p>
            <a:endParaRPr lang="en-IN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Educational Hub:</a:t>
            </a: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The monasteries at </a:t>
            </a:r>
            <a:r>
              <a:rPr lang="en-IN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Maynamati</a:t>
            </a: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were not only spiritual </a:t>
            </a:r>
            <a:r>
              <a:rPr lang="en-IN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centers</a:t>
            </a: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but also institutions of higher learning, where monks and scholars studied Buddhist philosophy, scriptures, and art.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99555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2A56E-38E7-A0B0-5B47-CF15559CE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>
                <a:latin typeface="Algerian" panose="04020705040A02060702" pitchFamily="82" charset="0"/>
              </a:rPr>
              <a:t>Some Key Sites Of </a:t>
            </a:r>
            <a:r>
              <a:rPr lang="en-GB" b="1" dirty="0" err="1">
                <a:latin typeface="Algerian" panose="04020705040A02060702" pitchFamily="82" charset="0"/>
              </a:rPr>
              <a:t>Maynamati</a:t>
            </a:r>
            <a:endParaRPr lang="en-IN" b="1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B3E0B-4EF1-E484-1EDC-45D361B06B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36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Shalban</a:t>
            </a:r>
            <a:r>
              <a:rPr lang="en-IN" sz="3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Vihara:</a:t>
            </a:r>
            <a:r>
              <a:rPr lang="en-IN" sz="3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One of the most well-preserved and important sites in </a:t>
            </a:r>
            <a:r>
              <a:rPr lang="en-IN" sz="3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Maynamati</a:t>
            </a:r>
            <a:r>
              <a:rPr lang="en-IN" sz="3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N" sz="3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Shalban</a:t>
            </a:r>
            <a:r>
              <a:rPr lang="en-IN" sz="3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Vihara is a large Buddhist monastery complex with 115 monk cells surrounding a central courtyard, where the main temple stood. The vihara was a significant </a:t>
            </a:r>
            <a:r>
              <a:rPr lang="en-IN" sz="3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center</a:t>
            </a:r>
            <a:r>
              <a:rPr lang="en-IN" sz="3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for both monastic life and Buddhist education.</a:t>
            </a:r>
          </a:p>
          <a:p>
            <a:pPr marL="0" indent="0">
              <a:buNone/>
            </a:pP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1521902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E2D6E-7A5D-8BFE-C1BD-A8727F3D4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Algerian" panose="04020705040A02060702" pitchFamily="82" charset="0"/>
              </a:rPr>
              <a:t>Some Key Sites Of </a:t>
            </a:r>
            <a:r>
              <a:rPr lang="en-GB" b="1" dirty="0" err="1">
                <a:latin typeface="Algerian" panose="04020705040A02060702" pitchFamily="82" charset="0"/>
              </a:rPr>
              <a:t>Maynamati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091D8E-90B0-0CE2-964C-7592578B62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9542" y="2425393"/>
            <a:ext cx="10515600" cy="4351338"/>
          </a:xfrm>
        </p:spPr>
        <p:txBody>
          <a:bodyPr/>
          <a:lstStyle/>
          <a:p>
            <a:r>
              <a:rPr lang="en-IN" sz="3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Ananda Vihara:</a:t>
            </a:r>
            <a:r>
              <a:rPr lang="en-IN" sz="3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Another large monastery complex located near </a:t>
            </a:r>
            <a:r>
              <a:rPr lang="en-IN" sz="3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Shalban</a:t>
            </a:r>
            <a:r>
              <a:rPr lang="en-IN" sz="3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Vihara, Ananda Vihara was a similar educational and religious </a:t>
            </a:r>
            <a:r>
              <a:rPr lang="en-IN" sz="3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center</a:t>
            </a:r>
            <a:r>
              <a:rPr lang="en-IN" sz="3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for Buddhist monks. Its ruins include cells for monks, temples, and stupas, with many important artifacts discovered during excavations.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843337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D33DB-9A7F-74E9-2A0A-A3EBE4E73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800" b="1" kern="1200" dirty="0">
                <a:solidFill>
                  <a:srgbClr val="000000"/>
                </a:solidFill>
                <a:effectLst/>
                <a:latin typeface="Algerian" panose="04020705040A02060702" pitchFamily="82" charset="0"/>
                <a:ea typeface="+mj-ea"/>
                <a:cs typeface="+mj-cs"/>
              </a:rPr>
              <a:t>Some Key Sites Of </a:t>
            </a:r>
            <a:r>
              <a:rPr lang="en-GB" sz="4800" b="1" kern="1200" dirty="0" err="1">
                <a:solidFill>
                  <a:srgbClr val="000000"/>
                </a:solidFill>
                <a:effectLst/>
                <a:latin typeface="Algerian" panose="04020705040A02060702" pitchFamily="82" charset="0"/>
                <a:ea typeface="+mj-ea"/>
                <a:cs typeface="+mj-cs"/>
              </a:rPr>
              <a:t>Maynamati</a:t>
            </a:r>
            <a:endParaRPr lang="en-IN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E8E331-F601-2D27-12F0-6118E490D6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238" y="3152979"/>
            <a:ext cx="10515600" cy="4351338"/>
          </a:xfrm>
        </p:spPr>
        <p:txBody>
          <a:bodyPr>
            <a:normAutofit/>
          </a:bodyPr>
          <a:lstStyle/>
          <a:p>
            <a:r>
              <a:rPr lang="en-IN" sz="36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Bhoj</a:t>
            </a:r>
            <a:r>
              <a:rPr lang="en-IN" sz="3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Vihara:</a:t>
            </a:r>
            <a:r>
              <a:rPr lang="en-IN" sz="3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This site contains the ruins of a smaller Buddhist monastery and is part of the greater </a:t>
            </a:r>
            <a:r>
              <a:rPr lang="en-IN" sz="3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Maynamati-Lalmai</a:t>
            </a:r>
            <a:r>
              <a:rPr lang="en-IN" sz="3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archaeological zone. It highlights the extensive network of religious sites in the region.</a:t>
            </a:r>
          </a:p>
          <a:p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33265510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461</Words>
  <Application>Microsoft Office PowerPoint</Application>
  <PresentationFormat>Widescreen</PresentationFormat>
  <Paragraphs>34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Welcome </vt:lpstr>
      <vt:lpstr>My Short Introduction</vt:lpstr>
      <vt:lpstr>Today’s Topic Is-                  -  Maynamati: The Cradle of Ancient Buddhist Heritage in Bengal </vt:lpstr>
      <vt:lpstr>Maynamati: The Cradle of Ancient Buddhist Heritage in Bengal   Our Topic is- </vt:lpstr>
      <vt:lpstr>MaynaMAti</vt:lpstr>
      <vt:lpstr>Historical Background</vt:lpstr>
      <vt:lpstr>Some Key Sites Of Maynamati</vt:lpstr>
      <vt:lpstr>Some Key Sites Of Maynamati</vt:lpstr>
      <vt:lpstr>Some Key Sites Of Maynamati</vt:lpstr>
      <vt:lpstr>Some Key Sites Of Maynamati</vt:lpstr>
      <vt:lpstr>Some Key Sites Of Maynamati</vt:lpstr>
      <vt:lpstr>Thanks To all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</dc:title>
  <dc:creator>Saladin foty</dc:creator>
  <cp:lastModifiedBy>Shofiqul Islam</cp:lastModifiedBy>
  <cp:revision>5</cp:revision>
  <dcterms:created xsi:type="dcterms:W3CDTF">2024-10-08T15:16:29Z</dcterms:created>
  <dcterms:modified xsi:type="dcterms:W3CDTF">2024-10-08T15:26:30Z</dcterms:modified>
</cp:coreProperties>
</file>