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27fdc3d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27fdc3d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0" y="530650"/>
            <a:ext cx="7817501" cy="35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1448050" y="272700"/>
            <a:ext cx="6469500" cy="20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262475" y="781451"/>
            <a:ext cx="10674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Clean Signal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Noisy Signal</a:t>
            </a:r>
            <a:endParaRPr sz="1000"/>
          </a:p>
        </p:txBody>
      </p:sp>
      <p:sp>
        <p:nvSpPr>
          <p:cNvPr id="61" name="Google Shape;61;p14"/>
          <p:cNvSpPr/>
          <p:nvPr/>
        </p:nvSpPr>
        <p:spPr>
          <a:xfrm>
            <a:off x="3875217" y="804560"/>
            <a:ext cx="1002300" cy="35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/>
              <a:t>Compression</a:t>
            </a:r>
            <a:endParaRPr b="1" sz="1000"/>
          </a:p>
        </p:txBody>
      </p:sp>
      <p:sp>
        <p:nvSpPr>
          <p:cNvPr id="62" name="Google Shape;62;p14"/>
          <p:cNvSpPr/>
          <p:nvPr/>
        </p:nvSpPr>
        <p:spPr>
          <a:xfrm>
            <a:off x="5236423" y="804560"/>
            <a:ext cx="1002300" cy="35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/>
              <a:t>Quantization</a:t>
            </a:r>
            <a:endParaRPr b="1" sz="1000"/>
          </a:p>
        </p:txBody>
      </p:sp>
      <p:sp>
        <p:nvSpPr>
          <p:cNvPr id="63" name="Google Shape;63;p14"/>
          <p:cNvSpPr/>
          <p:nvPr/>
        </p:nvSpPr>
        <p:spPr>
          <a:xfrm>
            <a:off x="6548001" y="804560"/>
            <a:ext cx="10023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FFT</a:t>
            </a:r>
            <a:endParaRPr sz="1100"/>
          </a:p>
        </p:txBody>
      </p:sp>
      <p:sp>
        <p:nvSpPr>
          <p:cNvPr id="64" name="Google Shape;64;p14"/>
          <p:cNvSpPr/>
          <p:nvPr/>
        </p:nvSpPr>
        <p:spPr>
          <a:xfrm>
            <a:off x="6548001" y="1467084"/>
            <a:ext cx="1002300" cy="35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/>
              <a:t>ARN</a:t>
            </a:r>
            <a:endParaRPr b="1" sz="1100"/>
          </a:p>
        </p:txBody>
      </p:sp>
      <p:sp>
        <p:nvSpPr>
          <p:cNvPr id="65" name="Google Shape;65;p14"/>
          <p:cNvSpPr txBox="1"/>
          <p:nvPr/>
        </p:nvSpPr>
        <p:spPr>
          <a:xfrm>
            <a:off x="3038523" y="327234"/>
            <a:ext cx="31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Training Model</a:t>
            </a:r>
            <a:endParaRPr/>
          </a:p>
        </p:txBody>
      </p:sp>
      <p:cxnSp>
        <p:nvCxnSpPr>
          <p:cNvPr id="66" name="Google Shape;66;p14"/>
          <p:cNvCxnSpPr>
            <a:stCxn id="60" idx="3"/>
            <a:endCxn id="61" idx="1"/>
          </p:cNvCxnSpPr>
          <p:nvPr/>
        </p:nvCxnSpPr>
        <p:spPr>
          <a:xfrm>
            <a:off x="3329875" y="981551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1" idx="3"/>
            <a:endCxn id="62" idx="1"/>
          </p:cNvCxnSpPr>
          <p:nvPr/>
        </p:nvCxnSpPr>
        <p:spPr>
          <a:xfrm>
            <a:off x="4877517" y="981560"/>
            <a:ext cx="35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2" idx="3"/>
            <a:endCxn id="63" idx="1"/>
          </p:cNvCxnSpPr>
          <p:nvPr/>
        </p:nvCxnSpPr>
        <p:spPr>
          <a:xfrm>
            <a:off x="6238723" y="981560"/>
            <a:ext cx="30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3" idx="2"/>
            <a:endCxn id="64" idx="0"/>
          </p:cNvCxnSpPr>
          <p:nvPr/>
        </p:nvCxnSpPr>
        <p:spPr>
          <a:xfrm>
            <a:off x="7049151" y="1158560"/>
            <a:ext cx="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/>
          <p:nvPr/>
        </p:nvSpPr>
        <p:spPr>
          <a:xfrm>
            <a:off x="4607293" y="1428665"/>
            <a:ext cx="1474500" cy="43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Model Trained Result File (.h5)</a:t>
            </a:r>
            <a:endParaRPr sz="1100"/>
          </a:p>
        </p:txBody>
      </p:sp>
      <p:cxnSp>
        <p:nvCxnSpPr>
          <p:cNvPr id="71" name="Google Shape;71;p14"/>
          <p:cNvCxnSpPr>
            <a:stCxn id="64" idx="1"/>
            <a:endCxn id="70" idx="3"/>
          </p:cNvCxnSpPr>
          <p:nvPr/>
        </p:nvCxnSpPr>
        <p:spPr>
          <a:xfrm rot="10800000">
            <a:off x="6081801" y="1644084"/>
            <a:ext cx="4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/>
          <p:nvPr/>
        </p:nvSpPr>
        <p:spPr>
          <a:xfrm>
            <a:off x="1481025" y="2515475"/>
            <a:ext cx="6469500" cy="232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882925" y="256072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 Model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775375" y="3040175"/>
            <a:ext cx="1002300" cy="55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Speech with noise</a:t>
            </a:r>
            <a:endParaRPr sz="1100"/>
          </a:p>
        </p:txBody>
      </p:sp>
      <p:sp>
        <p:nvSpPr>
          <p:cNvPr id="75" name="Google Shape;75;p14"/>
          <p:cNvSpPr/>
          <p:nvPr/>
        </p:nvSpPr>
        <p:spPr>
          <a:xfrm>
            <a:off x="3280775" y="3068375"/>
            <a:ext cx="17397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Function Trained Model File (.h5)</a:t>
            </a:r>
            <a:endParaRPr sz="1100"/>
          </a:p>
        </p:txBody>
      </p:sp>
      <p:sp>
        <p:nvSpPr>
          <p:cNvPr id="76" name="Google Shape;76;p14"/>
          <p:cNvSpPr/>
          <p:nvPr/>
        </p:nvSpPr>
        <p:spPr>
          <a:xfrm>
            <a:off x="5523575" y="3140525"/>
            <a:ext cx="17397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Clean Signal</a:t>
            </a:r>
            <a:endParaRPr sz="1100"/>
          </a:p>
        </p:txBody>
      </p:sp>
      <p:sp>
        <p:nvSpPr>
          <p:cNvPr id="77" name="Google Shape;77;p14"/>
          <p:cNvSpPr/>
          <p:nvPr/>
        </p:nvSpPr>
        <p:spPr>
          <a:xfrm>
            <a:off x="5553275" y="3877575"/>
            <a:ext cx="1680300" cy="75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Model Evaluation</a:t>
            </a:r>
            <a:br>
              <a:rPr lang="id" sz="1100"/>
            </a:br>
            <a:r>
              <a:rPr lang="id" sz="1100"/>
              <a:t>STOI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PESQ</a:t>
            </a:r>
            <a:endParaRPr sz="1100"/>
          </a:p>
        </p:txBody>
      </p:sp>
      <p:cxnSp>
        <p:nvCxnSpPr>
          <p:cNvPr id="78" name="Google Shape;78;p14"/>
          <p:cNvCxnSpPr>
            <a:stCxn id="74" idx="3"/>
            <a:endCxn id="75" idx="1"/>
          </p:cNvCxnSpPr>
          <p:nvPr/>
        </p:nvCxnSpPr>
        <p:spPr>
          <a:xfrm>
            <a:off x="2777675" y="3317525"/>
            <a:ext cx="50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5" idx="3"/>
            <a:endCxn id="76" idx="1"/>
          </p:cNvCxnSpPr>
          <p:nvPr/>
        </p:nvCxnSpPr>
        <p:spPr>
          <a:xfrm>
            <a:off x="5020475" y="3317525"/>
            <a:ext cx="50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/>
          <p:nvPr/>
        </p:nvSpPr>
        <p:spPr>
          <a:xfrm>
            <a:off x="3459650" y="3877575"/>
            <a:ext cx="1393800" cy="75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Score evaluation</a:t>
            </a:r>
            <a:endParaRPr sz="1100"/>
          </a:p>
        </p:txBody>
      </p:sp>
      <p:cxnSp>
        <p:nvCxnSpPr>
          <p:cNvPr id="81" name="Google Shape;81;p14"/>
          <p:cNvCxnSpPr>
            <a:stCxn id="77" idx="1"/>
            <a:endCxn id="80" idx="3"/>
          </p:cNvCxnSpPr>
          <p:nvPr/>
        </p:nvCxnSpPr>
        <p:spPr>
          <a:xfrm rot="10800000">
            <a:off x="4853375" y="4255875"/>
            <a:ext cx="69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6" idx="2"/>
            <a:endCxn id="77" idx="0"/>
          </p:cNvCxnSpPr>
          <p:nvPr/>
        </p:nvCxnSpPr>
        <p:spPr>
          <a:xfrm>
            <a:off x="6393425" y="3494525"/>
            <a:ext cx="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