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90cf5bb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90cf5bb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参考：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https://ferret-plus.com/3174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https://www.mof-mof.co.jp/blog/column/lean-canvas-to-overview-business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2b1ac555d216b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2b1ac555d216b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参考：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https://ferret-plus.com/3174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https://www.mof-mof.co.jp/blog/column/lean-canvas-to-overview-business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57575" y="139900"/>
            <a:ext cx="463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latin typeface="HiraKakuPro-W3"/>
                <a:ea typeface="HiraKakuPro-W3"/>
                <a:cs typeface="HiraKakuPro-W3"/>
                <a:sym typeface="HiraKakuPro-W3"/>
              </a:rPr>
              <a:t>サービス名：</a:t>
            </a:r>
            <a:endParaRPr b="1" sz="16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57575" y="474450"/>
            <a:ext cx="463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>
                <a:latin typeface="HiraKakuPro-W3"/>
                <a:ea typeface="HiraKakuPro-W3"/>
                <a:cs typeface="HiraKakuPro-W3"/>
                <a:sym typeface="HiraKakuPro-W3"/>
              </a:rPr>
              <a:t>記入者：</a:t>
            </a:r>
            <a:endParaRPr b="1" sz="12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261425" y="843750"/>
            <a:ext cx="8621274" cy="4065750"/>
            <a:chOff x="261425" y="843750"/>
            <a:chExt cx="8621274" cy="4065750"/>
          </a:xfrm>
        </p:grpSpPr>
        <p:sp>
          <p:nvSpPr>
            <p:cNvPr id="57" name="Google Shape;57;p13"/>
            <p:cNvSpPr/>
            <p:nvPr/>
          </p:nvSpPr>
          <p:spPr>
            <a:xfrm>
              <a:off x="261425" y="3591900"/>
              <a:ext cx="4310700" cy="13176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latin typeface="HiraKakuPro-W3"/>
                  <a:ea typeface="HiraKakuPro-W3"/>
                  <a:cs typeface="HiraKakuPro-W3"/>
                  <a:sym typeface="HiraKakuPro-W3"/>
                </a:rPr>
                <a:t>コスト構造</a:t>
              </a:r>
              <a:endParaRPr>
                <a:latin typeface="HiraKakuPro-W3"/>
                <a:ea typeface="HiraKakuPro-W3"/>
                <a:cs typeface="HiraKakuPro-W3"/>
                <a:sym typeface="HiraKakuPro-W3"/>
              </a:endParaRPr>
            </a:p>
            <a:p>
              <a:pPr indent="0" lvl="0" marL="0" rtl="0" algn="l">
                <a:spcBef>
                  <a:spcPts val="1000"/>
                </a:spcBef>
                <a:spcAft>
                  <a:spcPts val="10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ja" sz="1000">
                  <a:solidFill>
                    <a:schemeClr val="dk1"/>
                  </a:solidFill>
                  <a:latin typeface="HiraKakuPro-W3"/>
                  <a:ea typeface="HiraKakuPro-W3"/>
                  <a:cs typeface="HiraKakuPro-W3"/>
                  <a:sym typeface="HiraKakuPro-W3"/>
                </a:rPr>
                <a:t>発生するコスト</a:t>
              </a:r>
              <a:br>
                <a:rPr lang="ja" sz="1000">
                  <a:solidFill>
                    <a:schemeClr val="dk1"/>
                  </a:solidFill>
                  <a:latin typeface="HiraKakuPro-W3"/>
                  <a:ea typeface="HiraKakuPro-W3"/>
                  <a:cs typeface="HiraKakuPro-W3"/>
                  <a:sym typeface="HiraKakuPro-W3"/>
                </a:rPr>
              </a:br>
              <a:r>
                <a:rPr lang="ja" sz="1000">
                  <a:solidFill>
                    <a:schemeClr val="dk1"/>
                  </a:solidFill>
                  <a:latin typeface="HiraKakuPro-W3"/>
                  <a:ea typeface="HiraKakuPro-W3"/>
                  <a:cs typeface="HiraKakuPro-W3"/>
                  <a:sym typeface="HiraKakuPro-W3"/>
                </a:rPr>
                <a:t>（顧客獲得、流通、システム運用、人件費など）</a:t>
              </a:r>
              <a:endParaRPr>
                <a:latin typeface="HiraKakuPro-W3"/>
                <a:ea typeface="HiraKakuPro-W3"/>
                <a:cs typeface="HiraKakuPro-W3"/>
                <a:sym typeface="HiraKakuPro-W3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1985660" y="2217755"/>
              <a:ext cx="1724100" cy="1374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latin typeface="HiraKakuPro-W3"/>
                  <a:ea typeface="HiraKakuPro-W3"/>
                  <a:cs typeface="HiraKakuPro-W3"/>
                  <a:sym typeface="HiraKakuPro-W3"/>
                </a:rPr>
                <a:t>主要指標</a:t>
              </a:r>
              <a:endParaRPr>
                <a:latin typeface="HiraKakuPro-W3"/>
                <a:ea typeface="HiraKakuPro-W3"/>
                <a:cs typeface="HiraKakuPro-W3"/>
                <a:sym typeface="HiraKakuPro-W3"/>
              </a:endParaRPr>
            </a:p>
            <a:p>
              <a:pPr indent="0" lvl="0" marL="0" rtl="0" algn="l">
                <a:spcBef>
                  <a:spcPts val="1000"/>
                </a:spcBef>
                <a:spcAft>
                  <a:spcPts val="10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ja" sz="1000">
                  <a:solidFill>
                    <a:schemeClr val="dk1"/>
                  </a:solidFill>
                  <a:latin typeface="HiraKakuPro-W3"/>
                  <a:ea typeface="HiraKakuPro-W3"/>
                  <a:cs typeface="HiraKakuPro-W3"/>
                  <a:sym typeface="HiraKakuPro-W3"/>
                </a:rPr>
                <a:t>計測する主要活動</a:t>
              </a:r>
              <a:endParaRPr>
                <a:latin typeface="HiraKakuPro-W3"/>
                <a:ea typeface="HiraKakuPro-W3"/>
                <a:cs typeface="HiraKakuPro-W3"/>
                <a:sym typeface="HiraKakuPro-W3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34113" y="2217755"/>
              <a:ext cx="1724100" cy="1374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latin typeface="HiraKakuPro-W3"/>
                  <a:ea typeface="HiraKakuPro-W3"/>
                  <a:cs typeface="HiraKakuPro-W3"/>
                  <a:sym typeface="HiraKakuPro-W3"/>
                </a:rPr>
                <a:t>チャネル</a:t>
              </a:r>
              <a:endParaRPr>
                <a:latin typeface="HiraKakuPro-W3"/>
                <a:ea typeface="HiraKakuPro-W3"/>
                <a:cs typeface="HiraKakuPro-W3"/>
                <a:sym typeface="HiraKakuPro-W3"/>
              </a:endParaRPr>
            </a:p>
            <a:p>
              <a:pPr indent="0" lvl="0" marL="0" rtl="0" algn="l">
                <a:spcBef>
                  <a:spcPts val="1000"/>
                </a:spcBef>
                <a:spcAft>
                  <a:spcPts val="10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ja" sz="1000">
                  <a:solidFill>
                    <a:schemeClr val="dk1"/>
                  </a:solidFill>
                  <a:latin typeface="HiraKakuPro-W3"/>
                  <a:ea typeface="HiraKakuPro-W3"/>
                  <a:cs typeface="HiraKakuPro-W3"/>
                  <a:sym typeface="HiraKakuPro-W3"/>
                </a:rPr>
                <a:t>顧客への経路</a:t>
              </a:r>
              <a:endParaRPr>
                <a:latin typeface="HiraKakuPro-W3"/>
                <a:ea typeface="HiraKakuPro-W3"/>
                <a:cs typeface="HiraKakuPro-W3"/>
                <a:sym typeface="HiraKakuPro-W3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1985726" y="843750"/>
              <a:ext cx="1724100" cy="1374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latin typeface="HiraKakuPro-W3"/>
                  <a:ea typeface="HiraKakuPro-W3"/>
                  <a:cs typeface="HiraKakuPro-W3"/>
                  <a:sym typeface="HiraKakuPro-W3"/>
                </a:rPr>
                <a:t>ソリューション</a:t>
              </a:r>
              <a:endParaRPr>
                <a:latin typeface="HiraKakuPro-W3"/>
                <a:ea typeface="HiraKakuPro-W3"/>
                <a:cs typeface="HiraKakuPro-W3"/>
                <a:sym typeface="HiraKakuPro-W3"/>
              </a:endParaRPr>
            </a:p>
            <a:p>
              <a:pPr indent="0" lvl="0" marL="0" rtl="0" algn="l">
                <a:spcBef>
                  <a:spcPts val="1000"/>
                </a:spcBef>
                <a:spcAft>
                  <a:spcPts val="10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ja" sz="1000">
                  <a:solidFill>
                    <a:schemeClr val="dk1"/>
                  </a:solidFill>
                  <a:latin typeface="HiraKakuPro-W3"/>
                  <a:ea typeface="HiraKakuPro-W3"/>
                  <a:cs typeface="HiraKakuPro-W3"/>
                  <a:sym typeface="HiraKakuPro-W3"/>
                </a:rPr>
                <a:t>上位3つの機能</a:t>
              </a:r>
              <a:endParaRPr>
                <a:latin typeface="HiraKakuPro-W3"/>
                <a:ea typeface="HiraKakuPro-W3"/>
                <a:cs typeface="HiraKakuPro-W3"/>
                <a:sym typeface="HiraKakuPro-W3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5434180" y="843750"/>
              <a:ext cx="1724100" cy="1374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latin typeface="HiraKakuPro-W3"/>
                  <a:ea typeface="HiraKakuPro-W3"/>
                  <a:cs typeface="HiraKakuPro-W3"/>
                  <a:sym typeface="HiraKakuPro-W3"/>
                </a:rPr>
                <a:t>圧倒的な優位性</a:t>
              </a:r>
              <a:endParaRPr>
                <a:latin typeface="HiraKakuPro-W3"/>
                <a:ea typeface="HiraKakuPro-W3"/>
                <a:cs typeface="HiraKakuPro-W3"/>
                <a:sym typeface="HiraKakuPro-W3"/>
              </a:endParaRPr>
            </a:p>
            <a:p>
              <a:pPr indent="0" lvl="0" marL="0" rtl="0" algn="l">
                <a:spcBef>
                  <a:spcPts val="1000"/>
                </a:spcBef>
                <a:spcAft>
                  <a:spcPts val="10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ja" sz="1000">
                  <a:solidFill>
                    <a:schemeClr val="dk1"/>
                  </a:solidFill>
                  <a:latin typeface="HiraKakuPro-W3"/>
                  <a:ea typeface="HiraKakuPro-W3"/>
                  <a:cs typeface="HiraKakuPro-W3"/>
                  <a:sym typeface="HiraKakuPro-W3"/>
                </a:rPr>
                <a:t>簡単に真似されないもの</a:t>
              </a:r>
              <a:endParaRPr>
                <a:latin typeface="HiraKakuPro-W3"/>
                <a:ea typeface="HiraKakuPro-W3"/>
                <a:cs typeface="HiraKakuPro-W3"/>
                <a:sym typeface="HiraKakuPro-W3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1425" y="843750"/>
              <a:ext cx="1724100" cy="27480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latin typeface="HiraKakuPro-W3"/>
                  <a:ea typeface="HiraKakuPro-W3"/>
                  <a:cs typeface="HiraKakuPro-W3"/>
                  <a:sym typeface="HiraKakuPro-W3"/>
                </a:rPr>
                <a:t>課題</a:t>
              </a:r>
              <a:endParaRPr>
                <a:latin typeface="HiraKakuPro-W3"/>
                <a:ea typeface="HiraKakuPro-W3"/>
                <a:cs typeface="HiraKakuPro-W3"/>
                <a:sym typeface="HiraKakuPro-W3"/>
              </a:endParaRPr>
            </a:p>
            <a:p>
              <a:pPr indent="0" lvl="0" marL="0" rtl="0" algn="l">
                <a:spcBef>
                  <a:spcPts val="1000"/>
                </a:spcBef>
                <a:spcAft>
                  <a:spcPts val="1000"/>
                </a:spcAft>
                <a:buNone/>
              </a:pPr>
              <a:r>
                <a:rPr lang="ja" sz="1000">
                  <a:latin typeface="HiraKakuPro-W3"/>
                  <a:ea typeface="HiraKakuPro-W3"/>
                  <a:cs typeface="HiraKakuPro-W3"/>
                  <a:sym typeface="HiraKakuPro-W3"/>
                </a:rPr>
                <a:t>上位3つの課題</a:t>
              </a:r>
              <a:endParaRPr sz="1000">
                <a:latin typeface="HiraKakuPro-W3"/>
                <a:ea typeface="HiraKakuPro-W3"/>
                <a:cs typeface="HiraKakuPro-W3"/>
                <a:sym typeface="HiraKakuPro-W3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3709882" y="843750"/>
              <a:ext cx="1724100" cy="27480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latin typeface="HiraKakuPro-W3"/>
                  <a:ea typeface="HiraKakuPro-W3"/>
                  <a:cs typeface="HiraKakuPro-W3"/>
                  <a:sym typeface="HiraKakuPro-W3"/>
                </a:rPr>
                <a:t>独自の価値提案</a:t>
              </a:r>
              <a:endParaRPr>
                <a:latin typeface="HiraKakuPro-W3"/>
                <a:ea typeface="HiraKakuPro-W3"/>
                <a:cs typeface="HiraKakuPro-W3"/>
                <a:sym typeface="HiraKakuPro-W3"/>
              </a:endParaRPr>
            </a:p>
            <a:p>
              <a:pPr indent="0" lvl="0" marL="0" rtl="0" algn="l">
                <a:spcBef>
                  <a:spcPts val="1000"/>
                </a:spcBef>
                <a:spcAft>
                  <a:spcPts val="10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ja" sz="1000">
                  <a:solidFill>
                    <a:schemeClr val="dk1"/>
                  </a:solidFill>
                  <a:latin typeface="HiraKakuPro-W3"/>
                  <a:ea typeface="HiraKakuPro-W3"/>
                  <a:cs typeface="HiraKakuPro-W3"/>
                  <a:sym typeface="HiraKakuPro-W3"/>
                </a:rPr>
                <a:t>他のサービスとの差別化要因と、注目されるべき価値を説明したキャッチフレーズ</a:t>
              </a:r>
              <a:endParaRPr>
                <a:latin typeface="HiraKakuPro-W3"/>
                <a:ea typeface="HiraKakuPro-W3"/>
                <a:cs typeface="HiraKakuPro-W3"/>
                <a:sym typeface="HiraKakuPro-W3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7158338" y="843750"/>
              <a:ext cx="1724100" cy="27480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latin typeface="HiraKakuPro-W3"/>
                  <a:ea typeface="HiraKakuPro-W3"/>
                  <a:cs typeface="HiraKakuPro-W3"/>
                  <a:sym typeface="HiraKakuPro-W3"/>
                </a:rPr>
                <a:t>顧客セグメント</a:t>
              </a:r>
              <a:endParaRPr>
                <a:latin typeface="HiraKakuPro-W3"/>
                <a:ea typeface="HiraKakuPro-W3"/>
                <a:cs typeface="HiraKakuPro-W3"/>
                <a:sym typeface="HiraKakuPro-W3"/>
              </a:endParaRPr>
            </a:p>
            <a:p>
              <a:pPr indent="0" lvl="0" marL="0" rtl="0" algn="l">
                <a:spcBef>
                  <a:spcPts val="1000"/>
                </a:spcBef>
                <a:spcAft>
                  <a:spcPts val="10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ja" sz="1000">
                  <a:solidFill>
                    <a:schemeClr val="dk1"/>
                  </a:solidFill>
                  <a:latin typeface="HiraKakuPro-W3"/>
                  <a:ea typeface="HiraKakuPro-W3"/>
                  <a:cs typeface="HiraKakuPro-W3"/>
                  <a:sym typeface="HiraKakuPro-W3"/>
                </a:rPr>
                <a:t>ターゲットにする顧客の属性</a:t>
              </a:r>
              <a:endParaRPr>
                <a:latin typeface="HiraKakuPro-W3"/>
                <a:ea typeface="HiraKakuPro-W3"/>
                <a:cs typeface="HiraKakuPro-W3"/>
                <a:sym typeface="HiraKakuPro-W3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4571999" y="3591900"/>
              <a:ext cx="4310700" cy="13176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latin typeface="HiraKakuPro-W3"/>
                  <a:ea typeface="HiraKakuPro-W3"/>
                  <a:cs typeface="HiraKakuPro-W3"/>
                  <a:sym typeface="HiraKakuPro-W3"/>
                </a:rPr>
                <a:t>収益の流れ</a:t>
              </a:r>
              <a:endParaRPr>
                <a:latin typeface="HiraKakuPro-W3"/>
                <a:ea typeface="HiraKakuPro-W3"/>
                <a:cs typeface="HiraKakuPro-W3"/>
                <a:sym typeface="HiraKakuPro-W3"/>
              </a:endParaRPr>
            </a:p>
            <a:p>
              <a:pPr indent="0" lvl="0" marL="0" rtl="0" algn="l">
                <a:spcBef>
                  <a:spcPts val="1000"/>
                </a:spcBef>
                <a:spcAft>
                  <a:spcPts val="10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ja" sz="1000">
                  <a:solidFill>
                    <a:schemeClr val="dk1"/>
                  </a:solidFill>
                  <a:latin typeface="HiraKakuPro-W3"/>
                  <a:ea typeface="HiraKakuPro-W3"/>
                  <a:cs typeface="HiraKakuPro-W3"/>
                  <a:sym typeface="HiraKakuPro-W3"/>
                </a:rPr>
                <a:t>収益モデル</a:t>
              </a:r>
              <a:br>
                <a:rPr lang="ja" sz="1000">
                  <a:solidFill>
                    <a:schemeClr val="dk1"/>
                  </a:solidFill>
                  <a:latin typeface="HiraKakuPro-W3"/>
                  <a:ea typeface="HiraKakuPro-W3"/>
                  <a:cs typeface="HiraKakuPro-W3"/>
                  <a:sym typeface="HiraKakuPro-W3"/>
                </a:rPr>
              </a:br>
              <a:r>
                <a:rPr lang="ja" sz="1000">
                  <a:solidFill>
                    <a:schemeClr val="dk1"/>
                  </a:solidFill>
                  <a:latin typeface="HiraKakuPro-W3"/>
                  <a:ea typeface="HiraKakuPro-W3"/>
                  <a:cs typeface="HiraKakuPro-W3"/>
                  <a:sym typeface="HiraKakuPro-W3"/>
                </a:rPr>
                <a:t>顧客生涯価値</a:t>
              </a:r>
              <a:br>
                <a:rPr lang="ja" sz="1000">
                  <a:solidFill>
                    <a:schemeClr val="dk1"/>
                  </a:solidFill>
                  <a:latin typeface="HiraKakuPro-W3"/>
                  <a:ea typeface="HiraKakuPro-W3"/>
                  <a:cs typeface="HiraKakuPro-W3"/>
                  <a:sym typeface="HiraKakuPro-W3"/>
                </a:rPr>
              </a:br>
              <a:r>
                <a:rPr lang="ja" sz="1000">
                  <a:solidFill>
                    <a:schemeClr val="dk1"/>
                  </a:solidFill>
                  <a:latin typeface="HiraKakuPro-W3"/>
                  <a:ea typeface="HiraKakuPro-W3"/>
                  <a:cs typeface="HiraKakuPro-W3"/>
                  <a:sym typeface="HiraKakuPro-W3"/>
                </a:rPr>
                <a:t>収益</a:t>
              </a:r>
              <a:br>
                <a:rPr lang="ja" sz="1000">
                  <a:solidFill>
                    <a:schemeClr val="dk1"/>
                  </a:solidFill>
                  <a:latin typeface="HiraKakuPro-W3"/>
                  <a:ea typeface="HiraKakuPro-W3"/>
                  <a:cs typeface="HiraKakuPro-W3"/>
                  <a:sym typeface="HiraKakuPro-W3"/>
                </a:rPr>
              </a:br>
              <a:r>
                <a:rPr lang="ja" sz="1000">
                  <a:solidFill>
                    <a:schemeClr val="dk1"/>
                  </a:solidFill>
                  <a:latin typeface="HiraKakuPro-W3"/>
                  <a:ea typeface="HiraKakuPro-W3"/>
                  <a:cs typeface="HiraKakuPro-W3"/>
                  <a:sym typeface="HiraKakuPro-W3"/>
                </a:rPr>
                <a:t>粗利益</a:t>
              </a:r>
              <a:endParaRPr>
                <a:latin typeface="HiraKakuPro-W3"/>
                <a:ea typeface="HiraKakuPro-W3"/>
                <a:cs typeface="HiraKakuPro-W3"/>
                <a:sym typeface="HiraKakuPro-W3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257575" y="139900"/>
            <a:ext cx="4636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latin typeface="HiraKakuPro-W3"/>
                <a:ea typeface="HiraKakuPro-W3"/>
                <a:cs typeface="HiraKakuPro-W3"/>
                <a:sym typeface="HiraKakuPro-W3"/>
              </a:rPr>
              <a:t>サービス名：一本の水路</a:t>
            </a:r>
            <a:endParaRPr b="1" sz="16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57575" y="474450"/>
            <a:ext cx="46365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>
                <a:latin typeface="HiraKakuPro-W3"/>
                <a:ea typeface="HiraKakuPro-W3"/>
                <a:cs typeface="HiraKakuPro-W3"/>
                <a:sym typeface="HiraKakuPro-W3"/>
              </a:rPr>
              <a:t>記入者：</a:t>
            </a:r>
            <a:endParaRPr b="1" sz="12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grpSp>
        <p:nvGrpSpPr>
          <p:cNvPr id="72" name="Google Shape;72;p14"/>
          <p:cNvGrpSpPr/>
          <p:nvPr/>
        </p:nvGrpSpPr>
        <p:grpSpPr>
          <a:xfrm>
            <a:off x="261425" y="843750"/>
            <a:ext cx="8621274" cy="4065750"/>
            <a:chOff x="261425" y="843750"/>
            <a:chExt cx="8621274" cy="4065750"/>
          </a:xfrm>
        </p:grpSpPr>
        <p:sp>
          <p:nvSpPr>
            <p:cNvPr id="73" name="Google Shape;73;p14"/>
            <p:cNvSpPr/>
            <p:nvPr/>
          </p:nvSpPr>
          <p:spPr>
            <a:xfrm>
              <a:off x="261425" y="3591900"/>
              <a:ext cx="4310700" cy="13176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latin typeface="HiraKakuPro-W3"/>
                  <a:ea typeface="HiraKakuPro-W3"/>
                  <a:cs typeface="HiraKakuPro-W3"/>
                  <a:sym typeface="HiraKakuPro-W3"/>
                </a:rPr>
                <a:t>コスト構造</a:t>
              </a:r>
              <a:endParaRPr>
                <a:latin typeface="HiraKakuPro-W3"/>
                <a:ea typeface="HiraKakuPro-W3"/>
                <a:cs typeface="HiraKakuPro-W3"/>
                <a:sym typeface="HiraKakuPro-W3"/>
              </a:endParaRPr>
            </a:p>
            <a:p>
              <a:pPr indent="0" lvl="0" marL="0" rtl="0" algn="l">
                <a:spcBef>
                  <a:spcPts val="1000"/>
                </a:spcBef>
                <a:spcAft>
                  <a:spcPts val="10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ja" sz="1000">
                  <a:solidFill>
                    <a:schemeClr val="dk1"/>
                  </a:solidFill>
                  <a:latin typeface="HiraKakuPro-W3"/>
                  <a:ea typeface="HiraKakuPro-W3"/>
                  <a:cs typeface="HiraKakuPro-W3"/>
                  <a:sym typeface="HiraKakuPro-W3"/>
                </a:rPr>
                <a:t>発生するコスト</a:t>
              </a:r>
              <a:br>
                <a:rPr lang="ja" sz="1000">
                  <a:solidFill>
                    <a:schemeClr val="dk1"/>
                  </a:solidFill>
                  <a:latin typeface="HiraKakuPro-W3"/>
                  <a:ea typeface="HiraKakuPro-W3"/>
                  <a:cs typeface="HiraKakuPro-W3"/>
                  <a:sym typeface="HiraKakuPro-W3"/>
                </a:rPr>
              </a:br>
              <a:r>
                <a:rPr lang="ja" sz="1000">
                  <a:solidFill>
                    <a:schemeClr val="dk1"/>
                  </a:solidFill>
                  <a:latin typeface="HiraKakuPro-W3"/>
                  <a:ea typeface="HiraKakuPro-W3"/>
                  <a:cs typeface="HiraKakuPro-W3"/>
                  <a:sym typeface="HiraKakuPro-W3"/>
                </a:rPr>
                <a:t>（顧客獲得、流通、システム運用、人件費など）</a:t>
              </a:r>
              <a:endParaRPr>
                <a:latin typeface="HiraKakuPro-W3"/>
                <a:ea typeface="HiraKakuPro-W3"/>
                <a:cs typeface="HiraKakuPro-W3"/>
                <a:sym typeface="HiraKakuPro-W3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1985660" y="2217755"/>
              <a:ext cx="1724100" cy="1374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latin typeface="HiraKakuPro-W3"/>
                  <a:ea typeface="HiraKakuPro-W3"/>
                  <a:cs typeface="HiraKakuPro-W3"/>
                  <a:sym typeface="HiraKakuPro-W3"/>
                </a:rPr>
                <a:t>主要指標</a:t>
              </a:r>
              <a:endParaRPr>
                <a:latin typeface="HiraKakuPro-W3"/>
                <a:ea typeface="HiraKakuPro-W3"/>
                <a:cs typeface="HiraKakuPro-W3"/>
                <a:sym typeface="HiraKakuPro-W3"/>
              </a:endParaRPr>
            </a:p>
            <a:p>
              <a:pPr indent="0" lvl="0" marL="0" rtl="0" algn="l">
                <a:spcBef>
                  <a:spcPts val="1000"/>
                </a:spcBef>
                <a:spcAft>
                  <a:spcPts val="10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ja" sz="1000">
                  <a:solidFill>
                    <a:schemeClr val="dk1"/>
                  </a:solidFill>
                  <a:latin typeface="HiraKakuPro-W3"/>
                  <a:ea typeface="HiraKakuPro-W3"/>
                  <a:cs typeface="HiraKakuPro-W3"/>
                  <a:sym typeface="HiraKakuPro-W3"/>
                </a:rPr>
                <a:t>計測する主要活動</a:t>
              </a:r>
              <a:endParaRPr>
                <a:latin typeface="HiraKakuPro-W3"/>
                <a:ea typeface="HiraKakuPro-W3"/>
                <a:cs typeface="HiraKakuPro-W3"/>
                <a:sym typeface="HiraKakuPro-W3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5434113" y="2217755"/>
              <a:ext cx="1724100" cy="1374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latin typeface="HiraKakuPro-W3"/>
                  <a:ea typeface="HiraKakuPro-W3"/>
                  <a:cs typeface="HiraKakuPro-W3"/>
                  <a:sym typeface="HiraKakuPro-W3"/>
                </a:rPr>
                <a:t>チャネル</a:t>
              </a:r>
              <a:endParaRPr>
                <a:latin typeface="HiraKakuPro-W3"/>
                <a:ea typeface="HiraKakuPro-W3"/>
                <a:cs typeface="HiraKakuPro-W3"/>
                <a:sym typeface="HiraKakuPro-W3"/>
              </a:endParaRPr>
            </a:p>
            <a:p>
              <a:pPr indent="0" lvl="0" marL="0" rtl="0" algn="l">
                <a:spcBef>
                  <a:spcPts val="1000"/>
                </a:spcBef>
                <a:spcAft>
                  <a:spcPts val="10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ja" sz="1000">
                  <a:solidFill>
                    <a:schemeClr val="dk1"/>
                  </a:solidFill>
                  <a:latin typeface="HiraKakuPro-W3"/>
                  <a:ea typeface="HiraKakuPro-W3"/>
                  <a:cs typeface="HiraKakuPro-W3"/>
                  <a:sym typeface="HiraKakuPro-W3"/>
                </a:rPr>
                <a:t>顧客への経路</a:t>
              </a:r>
              <a:endParaRPr>
                <a:latin typeface="HiraKakuPro-W3"/>
                <a:ea typeface="HiraKakuPro-W3"/>
                <a:cs typeface="HiraKakuPro-W3"/>
                <a:sym typeface="HiraKakuPro-W3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1985726" y="843750"/>
              <a:ext cx="1724100" cy="1374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latin typeface="HiraKakuPro-W3"/>
                  <a:ea typeface="HiraKakuPro-W3"/>
                  <a:cs typeface="HiraKakuPro-W3"/>
                  <a:sym typeface="HiraKakuPro-W3"/>
                </a:rPr>
                <a:t>ソリューション</a:t>
              </a:r>
              <a:endParaRPr>
                <a:latin typeface="HiraKakuPro-W3"/>
                <a:ea typeface="HiraKakuPro-W3"/>
                <a:cs typeface="HiraKakuPro-W3"/>
                <a:sym typeface="HiraKakuPro-W3"/>
              </a:endParaRPr>
            </a:p>
            <a:p>
              <a:pPr indent="0" lvl="0" marL="0" rtl="0" algn="l">
                <a:spcBef>
                  <a:spcPts val="1000"/>
                </a:spcBef>
                <a:spcAft>
                  <a:spcPts val="10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ja" sz="1000">
                  <a:solidFill>
                    <a:schemeClr val="dk1"/>
                  </a:solidFill>
                  <a:latin typeface="HiraKakuPro-W3"/>
                  <a:ea typeface="HiraKakuPro-W3"/>
                  <a:cs typeface="HiraKakuPro-W3"/>
                  <a:sym typeface="HiraKakuPro-W3"/>
                </a:rPr>
                <a:t>上位3つの機能</a:t>
              </a:r>
              <a:endParaRPr>
                <a:latin typeface="HiraKakuPro-W3"/>
                <a:ea typeface="HiraKakuPro-W3"/>
                <a:cs typeface="HiraKakuPro-W3"/>
                <a:sym typeface="HiraKakuPro-W3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5434180" y="843750"/>
              <a:ext cx="1724100" cy="1374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latin typeface="HiraKakuPro-W3"/>
                  <a:ea typeface="HiraKakuPro-W3"/>
                  <a:cs typeface="HiraKakuPro-W3"/>
                  <a:sym typeface="HiraKakuPro-W3"/>
                </a:rPr>
                <a:t>圧倒的な優位性</a:t>
              </a:r>
              <a:endParaRPr>
                <a:latin typeface="HiraKakuPro-W3"/>
                <a:ea typeface="HiraKakuPro-W3"/>
                <a:cs typeface="HiraKakuPro-W3"/>
                <a:sym typeface="HiraKakuPro-W3"/>
              </a:endParaRPr>
            </a:p>
            <a:p>
              <a:pPr indent="0" lvl="0" marL="0" rtl="0" algn="l">
                <a:spcBef>
                  <a:spcPts val="1000"/>
                </a:spcBef>
                <a:spcAft>
                  <a:spcPts val="10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ja" sz="1000">
                  <a:solidFill>
                    <a:schemeClr val="dk1"/>
                  </a:solidFill>
                  <a:latin typeface="HiraKakuPro-W3"/>
                  <a:ea typeface="HiraKakuPro-W3"/>
                  <a:cs typeface="HiraKakuPro-W3"/>
                  <a:sym typeface="HiraKakuPro-W3"/>
                </a:rPr>
                <a:t>簡単に真似されないもの</a:t>
              </a:r>
              <a:endParaRPr>
                <a:latin typeface="HiraKakuPro-W3"/>
                <a:ea typeface="HiraKakuPro-W3"/>
                <a:cs typeface="HiraKakuPro-W3"/>
                <a:sym typeface="HiraKakuPro-W3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261425" y="843750"/>
              <a:ext cx="1724100" cy="27480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latin typeface="HiraKakuPro-W3"/>
                  <a:ea typeface="HiraKakuPro-W3"/>
                  <a:cs typeface="HiraKakuPro-W3"/>
                  <a:sym typeface="HiraKakuPro-W3"/>
                </a:rPr>
                <a:t>課題</a:t>
              </a:r>
              <a:endParaRPr>
                <a:latin typeface="HiraKakuPro-W3"/>
                <a:ea typeface="HiraKakuPro-W3"/>
                <a:cs typeface="HiraKakuPro-W3"/>
                <a:sym typeface="HiraKakuPro-W3"/>
              </a:endParaRPr>
            </a:p>
            <a:p>
              <a:pPr indent="0" lvl="0" marL="0" rtl="0" algn="l">
                <a:spcBef>
                  <a:spcPts val="1000"/>
                </a:spcBef>
                <a:spcAft>
                  <a:spcPts val="1000"/>
                </a:spcAft>
                <a:buNone/>
              </a:pPr>
              <a:r>
                <a:rPr lang="ja" sz="1000">
                  <a:latin typeface="HiraKakuPro-W3"/>
                  <a:ea typeface="HiraKakuPro-W3"/>
                  <a:cs typeface="HiraKakuPro-W3"/>
                  <a:sym typeface="HiraKakuPro-W3"/>
                </a:rPr>
                <a:t>上位3つの課題</a:t>
              </a:r>
              <a:endParaRPr sz="1000">
                <a:latin typeface="HiraKakuPro-W3"/>
                <a:ea typeface="HiraKakuPro-W3"/>
                <a:cs typeface="HiraKakuPro-W3"/>
                <a:sym typeface="HiraKakuPro-W3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3709882" y="843750"/>
              <a:ext cx="1724100" cy="27480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latin typeface="HiraKakuPro-W3"/>
                  <a:ea typeface="HiraKakuPro-W3"/>
                  <a:cs typeface="HiraKakuPro-W3"/>
                  <a:sym typeface="HiraKakuPro-W3"/>
                </a:rPr>
                <a:t>独自の価値提案</a:t>
              </a:r>
              <a:endParaRPr>
                <a:latin typeface="HiraKakuPro-W3"/>
                <a:ea typeface="HiraKakuPro-W3"/>
                <a:cs typeface="HiraKakuPro-W3"/>
                <a:sym typeface="HiraKakuPro-W3"/>
              </a:endParaRPr>
            </a:p>
            <a:p>
              <a:pPr indent="0" lvl="0" marL="0" rtl="0" algn="l">
                <a:spcBef>
                  <a:spcPts val="1000"/>
                </a:spcBef>
                <a:spcAft>
                  <a:spcPts val="10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ja" sz="1000">
                  <a:solidFill>
                    <a:schemeClr val="dk1"/>
                  </a:solidFill>
                  <a:latin typeface="HiraKakuPro-W3"/>
                  <a:ea typeface="HiraKakuPro-W3"/>
                  <a:cs typeface="HiraKakuPro-W3"/>
                  <a:sym typeface="HiraKakuPro-W3"/>
                </a:rPr>
                <a:t>他のサービスとの差別化要因と、注目されるべき価値を説明したキャッチフレーズ</a:t>
              </a:r>
              <a:endParaRPr>
                <a:latin typeface="HiraKakuPro-W3"/>
                <a:ea typeface="HiraKakuPro-W3"/>
                <a:cs typeface="HiraKakuPro-W3"/>
                <a:sym typeface="HiraKakuPro-W3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7158338" y="843750"/>
              <a:ext cx="1724100" cy="27480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latin typeface="HiraKakuPro-W3"/>
                  <a:ea typeface="HiraKakuPro-W3"/>
                  <a:cs typeface="HiraKakuPro-W3"/>
                  <a:sym typeface="HiraKakuPro-W3"/>
                </a:rPr>
                <a:t>顧客セグメント</a:t>
              </a:r>
              <a:endParaRPr>
                <a:latin typeface="HiraKakuPro-W3"/>
                <a:ea typeface="HiraKakuPro-W3"/>
                <a:cs typeface="HiraKakuPro-W3"/>
                <a:sym typeface="HiraKakuPro-W3"/>
              </a:endParaRPr>
            </a:p>
            <a:p>
              <a:pPr indent="0" lvl="0" marL="0" rtl="0" algn="l">
                <a:spcBef>
                  <a:spcPts val="1000"/>
                </a:spcBef>
                <a:spcAft>
                  <a:spcPts val="10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ja" sz="1000">
                  <a:solidFill>
                    <a:schemeClr val="dk1"/>
                  </a:solidFill>
                  <a:latin typeface="HiraKakuPro-W3"/>
                  <a:ea typeface="HiraKakuPro-W3"/>
                  <a:cs typeface="HiraKakuPro-W3"/>
                  <a:sym typeface="HiraKakuPro-W3"/>
                </a:rPr>
                <a:t>ターゲットにする顧客の属性</a:t>
              </a:r>
              <a:endParaRPr>
                <a:latin typeface="HiraKakuPro-W3"/>
                <a:ea typeface="HiraKakuPro-W3"/>
                <a:cs typeface="HiraKakuPro-W3"/>
                <a:sym typeface="HiraKakuPro-W3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4571999" y="3591900"/>
              <a:ext cx="4310700" cy="13176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latin typeface="HiraKakuPro-W3"/>
                  <a:ea typeface="HiraKakuPro-W3"/>
                  <a:cs typeface="HiraKakuPro-W3"/>
                  <a:sym typeface="HiraKakuPro-W3"/>
                </a:rPr>
                <a:t>収益の流れ</a:t>
              </a:r>
              <a:endParaRPr>
                <a:latin typeface="HiraKakuPro-W3"/>
                <a:ea typeface="HiraKakuPro-W3"/>
                <a:cs typeface="HiraKakuPro-W3"/>
                <a:sym typeface="HiraKakuPro-W3"/>
              </a:endParaRPr>
            </a:p>
            <a:p>
              <a:pPr indent="0" lvl="0" marL="0" rtl="0" algn="l">
                <a:spcBef>
                  <a:spcPts val="1000"/>
                </a:spcBef>
                <a:spcAft>
                  <a:spcPts val="10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ja" sz="1000">
                  <a:solidFill>
                    <a:schemeClr val="dk1"/>
                  </a:solidFill>
                  <a:latin typeface="HiraKakuPro-W3"/>
                  <a:ea typeface="HiraKakuPro-W3"/>
                  <a:cs typeface="HiraKakuPro-W3"/>
                  <a:sym typeface="HiraKakuPro-W3"/>
                </a:rPr>
                <a:t>収益モデル</a:t>
              </a:r>
              <a:br>
                <a:rPr lang="ja" sz="1000">
                  <a:solidFill>
                    <a:schemeClr val="dk1"/>
                  </a:solidFill>
                  <a:latin typeface="HiraKakuPro-W3"/>
                  <a:ea typeface="HiraKakuPro-W3"/>
                  <a:cs typeface="HiraKakuPro-W3"/>
                  <a:sym typeface="HiraKakuPro-W3"/>
                </a:rPr>
              </a:br>
              <a:r>
                <a:rPr lang="ja" sz="1000">
                  <a:solidFill>
                    <a:schemeClr val="dk1"/>
                  </a:solidFill>
                  <a:latin typeface="HiraKakuPro-W3"/>
                  <a:ea typeface="HiraKakuPro-W3"/>
                  <a:cs typeface="HiraKakuPro-W3"/>
                  <a:sym typeface="HiraKakuPro-W3"/>
                </a:rPr>
                <a:t>顧客生涯価値</a:t>
              </a:r>
              <a:br>
                <a:rPr lang="ja" sz="1000">
                  <a:solidFill>
                    <a:schemeClr val="dk1"/>
                  </a:solidFill>
                  <a:latin typeface="HiraKakuPro-W3"/>
                  <a:ea typeface="HiraKakuPro-W3"/>
                  <a:cs typeface="HiraKakuPro-W3"/>
                  <a:sym typeface="HiraKakuPro-W3"/>
                </a:rPr>
              </a:br>
              <a:r>
                <a:rPr lang="ja" sz="1000">
                  <a:solidFill>
                    <a:schemeClr val="dk1"/>
                  </a:solidFill>
                  <a:latin typeface="HiraKakuPro-W3"/>
                  <a:ea typeface="HiraKakuPro-W3"/>
                  <a:cs typeface="HiraKakuPro-W3"/>
                  <a:sym typeface="HiraKakuPro-W3"/>
                </a:rPr>
                <a:t>収益</a:t>
              </a:r>
              <a:br>
                <a:rPr lang="ja" sz="1000">
                  <a:solidFill>
                    <a:schemeClr val="dk1"/>
                  </a:solidFill>
                  <a:latin typeface="HiraKakuPro-W3"/>
                  <a:ea typeface="HiraKakuPro-W3"/>
                  <a:cs typeface="HiraKakuPro-W3"/>
                  <a:sym typeface="HiraKakuPro-W3"/>
                </a:rPr>
              </a:br>
              <a:r>
                <a:rPr lang="ja" sz="1000">
                  <a:solidFill>
                    <a:schemeClr val="dk1"/>
                  </a:solidFill>
                  <a:latin typeface="HiraKakuPro-W3"/>
                  <a:ea typeface="HiraKakuPro-W3"/>
                  <a:cs typeface="HiraKakuPro-W3"/>
                  <a:sym typeface="HiraKakuPro-W3"/>
                </a:rPr>
                <a:t>粗利益</a:t>
              </a:r>
              <a:endParaRPr>
                <a:latin typeface="HiraKakuPro-W3"/>
                <a:ea typeface="HiraKakuPro-W3"/>
                <a:cs typeface="HiraKakuPro-W3"/>
                <a:sym typeface="HiraKakuPro-W3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