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
  </p:notesMasterIdLst>
  <p:handoutMasterIdLst>
    <p:handoutMasterId r:id="rId48"/>
  </p:handoutMasterIdLst>
  <p:sldIdLst>
    <p:sldId id="256" r:id="rId2"/>
    <p:sldId id="257" r:id="rId3"/>
    <p:sldId id="258" r:id="rId4"/>
    <p:sldId id="259" r:id="rId5"/>
    <p:sldId id="286" r:id="rId6"/>
    <p:sldId id="287" r:id="rId7"/>
    <p:sldId id="288" r:id="rId8"/>
    <p:sldId id="289" r:id="rId9"/>
    <p:sldId id="293" r:id="rId10"/>
    <p:sldId id="307" r:id="rId11"/>
    <p:sldId id="290" r:id="rId12"/>
    <p:sldId id="291" r:id="rId13"/>
    <p:sldId id="294" r:id="rId14"/>
    <p:sldId id="295" r:id="rId15"/>
    <p:sldId id="297" r:id="rId16"/>
    <p:sldId id="298" r:id="rId17"/>
    <p:sldId id="300" r:id="rId18"/>
    <p:sldId id="308" r:id="rId19"/>
    <p:sldId id="314" r:id="rId20"/>
    <p:sldId id="302" r:id="rId21"/>
    <p:sldId id="320" r:id="rId22"/>
    <p:sldId id="309" r:id="rId23"/>
    <p:sldId id="326" r:id="rId24"/>
    <p:sldId id="324" r:id="rId25"/>
    <p:sldId id="310" r:id="rId26"/>
    <p:sldId id="311" r:id="rId27"/>
    <p:sldId id="313" r:id="rId28"/>
    <p:sldId id="321" r:id="rId29"/>
    <p:sldId id="315" r:id="rId30"/>
    <p:sldId id="322" r:id="rId31"/>
    <p:sldId id="316" r:id="rId32"/>
    <p:sldId id="323" r:id="rId33"/>
    <p:sldId id="317" r:id="rId34"/>
    <p:sldId id="318" r:id="rId35"/>
    <p:sldId id="325" r:id="rId36"/>
    <p:sldId id="330" r:id="rId37"/>
    <p:sldId id="331" r:id="rId38"/>
    <p:sldId id="332" r:id="rId39"/>
    <p:sldId id="333" r:id="rId40"/>
    <p:sldId id="327" r:id="rId41"/>
    <p:sldId id="328" r:id="rId42"/>
    <p:sldId id="329" r:id="rId43"/>
    <p:sldId id="304" r:id="rId44"/>
    <p:sldId id="284" r:id="rId45"/>
    <p:sldId id="306" r:id="rId46"/>
  </p:sldIdLst>
  <p:sldSz cx="9144000" cy="6858000" type="screen4x3"/>
  <p:notesSz cx="7099300" cy="10234613"/>
  <p:custDataLst>
    <p:tags r:id="rId5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91275" autoAdjust="0"/>
  </p:normalViewPr>
  <p:slideViewPr>
    <p:cSldViewPr>
      <p:cViewPr varScale="1">
        <p:scale>
          <a:sx n="89" d="100"/>
          <a:sy n="89" d="100"/>
        </p:scale>
        <p:origin x="-1776" y="-112"/>
      </p:cViewPr>
      <p:guideLst>
        <p:guide orient="horz" pos="2160"/>
        <p:guide pos="2880"/>
      </p:guideLst>
    </p:cSldViewPr>
  </p:slideViewPr>
  <p:outlineViewPr>
    <p:cViewPr>
      <p:scale>
        <a:sx n="33" d="100"/>
        <a:sy n="33" d="100"/>
      </p:scale>
      <p:origin x="0" y="240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tags" Target="tags/tag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07F03ED-07F5-44CC-BA7A-0274F35545AF}" type="datetimeFigureOut">
              <a:rPr kumimoji="1" lang="ja-JP" altLang="en-US" smtClean="0"/>
              <a:pPr/>
              <a:t>2013/04/09</a:t>
            </a:fld>
            <a:endParaRPr kumimoji="1" lang="ja-JP" altLang="en-US"/>
          </a:p>
        </p:txBody>
      </p:sp>
      <p:sp>
        <p:nvSpPr>
          <p:cNvPr id="4" name="フッター プレースホルダ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5A73DF6-0D7E-482C-BE19-39DE4051D584}" type="slidenum">
              <a:rPr kumimoji="1" lang="ja-JP" altLang="en-US" smtClean="0"/>
              <a:pPr/>
              <a:t>‹#›</a:t>
            </a:fld>
            <a:endParaRPr kumimoji="1" lang="ja-JP" altLang="en-US"/>
          </a:p>
        </p:txBody>
      </p:sp>
    </p:spTree>
    <p:extLst>
      <p:ext uri="{BB962C8B-B14F-4D97-AF65-F5344CB8AC3E}">
        <p14:creationId xmlns:p14="http://schemas.microsoft.com/office/powerpoint/2010/main" val="2392121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1E399F5-31FB-435F-A153-9B31F6164649}" type="datetimeFigureOut">
              <a:rPr kumimoji="1" lang="ja-JP" altLang="en-US" smtClean="0"/>
              <a:pPr/>
              <a:t>2013/04/09</a:t>
            </a:fld>
            <a:endParaRPr kumimoji="1" lang="ja-JP" altLang="en-US"/>
          </a:p>
        </p:txBody>
      </p:sp>
      <p:sp>
        <p:nvSpPr>
          <p:cNvPr id="4" name="スライド イメージ プレースホル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AAAEBC1-AB9C-4FB0-B06C-838345804B01}" type="slidenum">
              <a:rPr kumimoji="1" lang="ja-JP" altLang="en-US" smtClean="0"/>
              <a:pPr/>
              <a:t>‹#›</a:t>
            </a:fld>
            <a:endParaRPr kumimoji="1" lang="ja-JP" altLang="en-US"/>
          </a:p>
        </p:txBody>
      </p:sp>
    </p:spTree>
    <p:extLst>
      <p:ext uri="{BB962C8B-B14F-4D97-AF65-F5344CB8AC3E}">
        <p14:creationId xmlns:p14="http://schemas.microsoft.com/office/powerpoint/2010/main" val="27475161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このようなテーマで</a:t>
            </a:r>
            <a:r>
              <a:rPr kumimoji="1" lang="en-US" altLang="ja-JP" dirty="0" smtClean="0"/>
              <a:t>GPS</a:t>
            </a:r>
            <a:r>
              <a:rPr kumimoji="1" lang="ja-JP" altLang="en-US" dirty="0" smtClean="0"/>
              <a:t>班藤居が発表します</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ja-JP" altLang="en-US" sz="1300" dirty="0" smtClean="0"/>
              <a:t>距離の</a:t>
            </a:r>
            <a:r>
              <a:rPr lang="en-US" altLang="ja-JP" sz="1300" dirty="0" smtClean="0"/>
              <a:t>K</a:t>
            </a:r>
            <a:r>
              <a:rPr lang="ja-JP" altLang="en-US" sz="1300" dirty="0" smtClean="0"/>
              <a:t>個の最近傍において</a:t>
            </a:r>
            <a:r>
              <a:rPr lang="en-US" altLang="ja-JP" sz="1300" dirty="0" smtClean="0"/>
              <a:t>,  </a:t>
            </a:r>
            <a:r>
              <a:rPr lang="ja-JP" altLang="en-US" sz="1300" dirty="0" smtClean="0"/>
              <a:t>位置推定量を求める</a:t>
            </a:r>
            <a:endParaRPr lang="en-US" altLang="ja-JP" sz="1300" dirty="0" smtClean="0"/>
          </a:p>
          <a:p>
            <a:pPr defTabSz="990478">
              <a:defRPr/>
            </a:pPr>
            <a:r>
              <a:rPr lang="ja-JP" altLang="en-US" sz="1300" dirty="0" smtClean="0"/>
              <a:t>その推定座標は次のように与えられる。</a:t>
            </a:r>
            <a:endParaRPr lang="en-US" altLang="ja-JP" sz="1300" dirty="0" smtClean="0"/>
          </a:p>
          <a:p>
            <a:pPr defTabSz="990478">
              <a:defRPr/>
            </a:pPr>
            <a:r>
              <a:rPr lang="en-US" altLang="ja-JP" sz="1300" dirty="0" smtClean="0"/>
              <a:t>K=1</a:t>
            </a:r>
            <a:r>
              <a:rPr lang="ja-JP" altLang="en-US" sz="1300" dirty="0" smtClean="0"/>
              <a:t>とすると最も値が近い基準点が位置推定量となる</a:t>
            </a:r>
          </a:p>
          <a:p>
            <a:pPr defTabSz="990478">
              <a:defRPr/>
            </a:pPr>
            <a:r>
              <a:rPr kumimoji="1" lang="ja-JP" altLang="en-US" dirty="0" smtClean="0"/>
              <a:t>本研究では</a:t>
            </a:r>
          </a:p>
          <a:p>
            <a:r>
              <a:rPr lang="ja-JP" altLang="en-US" sz="1300" dirty="0" smtClean="0"/>
              <a:t>近接する基準点を</a:t>
            </a:r>
            <a:r>
              <a:rPr lang="en-US" altLang="ja-JP" sz="1300" dirty="0" smtClean="0">
                <a:solidFill>
                  <a:srgbClr val="FF0000"/>
                </a:solidFill>
              </a:rPr>
              <a:t>2</a:t>
            </a:r>
            <a:r>
              <a:rPr lang="ja-JP" altLang="en-US" sz="1300" dirty="0" smtClean="0">
                <a:solidFill>
                  <a:srgbClr val="FF0000"/>
                </a:solidFill>
              </a:rPr>
              <a:t>つ以上</a:t>
            </a:r>
            <a:r>
              <a:rPr lang="ja-JP" altLang="en-US" sz="1300" dirty="0" smtClean="0"/>
              <a:t>選び</a:t>
            </a:r>
            <a:r>
              <a:rPr lang="en-US" altLang="ja-JP" sz="1300" dirty="0" smtClean="0"/>
              <a:t>, </a:t>
            </a:r>
          </a:p>
          <a:p>
            <a:r>
              <a:rPr lang="ja-JP" altLang="en-US" sz="1300" dirty="0" smtClean="0"/>
              <a:t>それらの座標の平均を推定量とする</a:t>
            </a:r>
          </a:p>
          <a:p>
            <a:pPr defTabSz="990478">
              <a:defRPr/>
            </a:pPr>
            <a:endParaRPr lang="ja-JP" altLang="en-US" sz="13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11</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次にベイズ推定による位置推定アルゴリズムの説明をします。</a:t>
            </a:r>
            <a:endParaRPr kumimoji="1" lang="en-US" altLang="ja-JP" dirty="0" smtClean="0"/>
          </a:p>
          <a:p>
            <a:r>
              <a:rPr kumimoji="1" lang="ja-JP" altLang="en-US" dirty="0" smtClean="0"/>
              <a:t>まず</a:t>
            </a:r>
            <a:r>
              <a:rPr kumimoji="1" lang="en-US" altLang="ja-JP" dirty="0" smtClean="0"/>
              <a:t>, Survey Phase</a:t>
            </a:r>
            <a:r>
              <a:rPr kumimoji="1" lang="ja-JP" altLang="en-US" dirty="0" smtClean="0"/>
              <a:t>について。</a:t>
            </a:r>
            <a:endParaRPr kumimoji="1" lang="en-US" altLang="ja-JP" dirty="0" smtClean="0"/>
          </a:p>
          <a:p>
            <a:pPr marL="1485717" lvl="2" indent="-495239">
              <a:buFont typeface="+mj-lt"/>
              <a:buAutoNum type="arabicPeriod"/>
            </a:pPr>
            <a:r>
              <a:rPr lang="ja-JP" altLang="en-US" dirty="0" smtClean="0"/>
              <a:t>全ての基準点の状態ベクトルを格納</a:t>
            </a:r>
            <a:endParaRPr lang="en-US" altLang="ja-JP" dirty="0" smtClean="0"/>
          </a:p>
          <a:p>
            <a:pPr marL="1485717" lvl="2" indent="-495239">
              <a:buFont typeface="+mj-lt"/>
              <a:buAutoNum type="arabicPeriod"/>
            </a:pPr>
            <a:r>
              <a:rPr lang="ja-JP" altLang="en-US" dirty="0" smtClean="0"/>
              <a:t>一定時間測定を行い</a:t>
            </a:r>
            <a:r>
              <a:rPr lang="en-US" altLang="ja-JP" dirty="0" smtClean="0"/>
              <a:t>, </a:t>
            </a:r>
            <a:r>
              <a:rPr lang="ja-JP" altLang="en-US" dirty="0" smtClean="0"/>
              <a:t>観測集合を得る</a:t>
            </a:r>
            <a:endParaRPr lang="en-US" altLang="ja-JP" dirty="0" smtClean="0"/>
          </a:p>
          <a:p>
            <a:pPr lvl="1"/>
            <a:r>
              <a:rPr kumimoji="1" lang="ja-JP" altLang="en-US" dirty="0" smtClean="0"/>
              <a:t>次に</a:t>
            </a:r>
            <a:r>
              <a:rPr lang="en-US" altLang="ja-JP" dirty="0" smtClean="0"/>
              <a:t>Estimation Phase</a:t>
            </a:r>
            <a:r>
              <a:rPr lang="ja-JP" altLang="en-US" dirty="0" smtClean="0"/>
              <a:t>について</a:t>
            </a:r>
            <a:endParaRPr lang="en-US" altLang="ja-JP" dirty="0" smtClean="0"/>
          </a:p>
          <a:p>
            <a:pPr marL="1485717" lvl="2" indent="-495239">
              <a:buFont typeface="+mj-lt"/>
              <a:buAutoNum type="arabicPeriod"/>
            </a:pPr>
            <a:r>
              <a:rPr lang="ja-JP" altLang="en-US" dirty="0" smtClean="0"/>
              <a:t>未知点での</a:t>
            </a:r>
            <a:r>
              <a:rPr lang="en-US" altLang="ja-JP" dirty="0" smtClean="0"/>
              <a:t>RSSI</a:t>
            </a:r>
            <a:r>
              <a:rPr lang="ja-JP" altLang="en-US" dirty="0" smtClean="0"/>
              <a:t>値を測定</a:t>
            </a:r>
            <a:endParaRPr lang="en-US" altLang="ja-JP" dirty="0" smtClean="0"/>
          </a:p>
          <a:p>
            <a:pPr marL="1485717" lvl="2" indent="-495239">
              <a:buFont typeface="+mj-lt"/>
              <a:buAutoNum type="arabicPeriod"/>
            </a:pPr>
            <a:r>
              <a:rPr lang="ja-JP" altLang="en-US" dirty="0" smtClean="0"/>
              <a:t>各状態について</a:t>
            </a:r>
            <a:r>
              <a:rPr lang="en-US" altLang="ja-JP" dirty="0" smtClean="0"/>
              <a:t>, </a:t>
            </a:r>
            <a:r>
              <a:rPr lang="ja-JP" altLang="en-US" dirty="0" smtClean="0">
                <a:solidFill>
                  <a:srgbClr val="FF0000"/>
                </a:solidFill>
              </a:rPr>
              <a:t>尤度関数</a:t>
            </a:r>
            <a:r>
              <a:rPr lang="ja-JP" altLang="en-US" dirty="0" smtClean="0"/>
              <a:t>の値を計算</a:t>
            </a:r>
            <a:endParaRPr lang="en-US" altLang="ja-JP" dirty="0" smtClean="0"/>
          </a:p>
          <a:p>
            <a:pPr marL="1485717" lvl="2" indent="-495239">
              <a:buFont typeface="+mj-lt"/>
              <a:buAutoNum type="arabicPeriod"/>
            </a:pPr>
            <a:r>
              <a:rPr lang="ja-JP" altLang="en-US" dirty="0" smtClean="0"/>
              <a:t>最尤推定法により</a:t>
            </a:r>
            <a:r>
              <a:rPr lang="ja-JP" altLang="en-US" dirty="0" smtClean="0">
                <a:solidFill>
                  <a:srgbClr val="FF0000"/>
                </a:solidFill>
              </a:rPr>
              <a:t>尤度関数が最大</a:t>
            </a:r>
            <a:r>
              <a:rPr lang="ja-JP" altLang="en-US" dirty="0" smtClean="0"/>
              <a:t>となるときの状態を推定量とする</a:t>
            </a:r>
            <a:endParaRPr lang="en-US" altLang="ja-JP" dirty="0" smtClean="0"/>
          </a:p>
          <a:p>
            <a:r>
              <a:rPr kumimoji="1" lang="ja-JP" altLang="en-US" dirty="0" smtClean="0"/>
              <a:t>このような流れで位置推定を行います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12</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ベイズ推定による位置推定での</a:t>
            </a:r>
            <a:r>
              <a:rPr kumimoji="1" lang="en-US" altLang="ja-JP" dirty="0" smtClean="0"/>
              <a:t>, </a:t>
            </a:r>
            <a:r>
              <a:rPr lang="en-US" altLang="ja-JP" sz="1300" i="1" dirty="0" smtClean="0"/>
              <a:t>Survey Phase</a:t>
            </a:r>
            <a:r>
              <a:rPr lang="ja-JP" altLang="en-US" sz="1300" dirty="0" smtClean="0"/>
              <a:t>について</a:t>
            </a:r>
            <a:endParaRPr lang="en-US" altLang="ja-JP" sz="1300" dirty="0" smtClean="0"/>
          </a:p>
          <a:p>
            <a:r>
              <a:rPr lang="ja-JP" altLang="en-US" sz="1300" dirty="0" smtClean="0"/>
              <a:t>状態ベクトルはこのようになる</a:t>
            </a:r>
            <a:endParaRPr lang="en-US" altLang="ja-JP" sz="1300" dirty="0" smtClean="0"/>
          </a:p>
          <a:p>
            <a:pPr defTabSz="990478">
              <a:defRPr/>
            </a:pPr>
            <a:r>
              <a:rPr kumimoji="1" lang="ja-JP" altLang="en-US" dirty="0" smtClean="0"/>
              <a:t>（パラメータの解説）</a:t>
            </a:r>
            <a:endParaRPr kumimoji="1" lang="en-US" altLang="ja-JP" dirty="0" smtClean="0"/>
          </a:p>
          <a:p>
            <a:pPr defTabSz="990478">
              <a:defRPr/>
            </a:pPr>
            <a:r>
              <a:rPr kumimoji="1" lang="ja-JP" altLang="en-US" dirty="0" smtClean="0"/>
              <a:t>これにより</a:t>
            </a:r>
            <a:r>
              <a:rPr kumimoji="1" lang="en-US" altLang="ja-JP" dirty="0" smtClean="0"/>
              <a:t>, </a:t>
            </a:r>
            <a:r>
              <a:rPr lang="ja-JP" altLang="en-US" sz="1300" dirty="0" smtClean="0"/>
              <a:t>全状態行列はこのようになる。</a:t>
            </a:r>
            <a:endParaRPr lang="en-US" altLang="ja-JP" sz="1300" dirty="0" smtClean="0"/>
          </a:p>
          <a:p>
            <a:pPr defTabSz="990478">
              <a:defRPr/>
            </a:pPr>
            <a:r>
              <a:rPr lang="ja-JP" altLang="en-US" sz="1300" dirty="0" smtClean="0"/>
              <a:t>まず</a:t>
            </a:r>
            <a:r>
              <a:rPr lang="en-US" altLang="ja-JP" sz="1300" dirty="0" smtClean="0"/>
              <a:t>, </a:t>
            </a:r>
            <a:r>
              <a:rPr lang="ja-JP" altLang="en-US" sz="1300" dirty="0" smtClean="0"/>
              <a:t>全ての状態をデータベースに保存する</a:t>
            </a:r>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ja-JP" altLang="en-US" sz="1300" dirty="0" smtClean="0"/>
              <a:t>次に測定値について</a:t>
            </a:r>
            <a:endParaRPr lang="en-US" altLang="ja-JP" sz="1300" dirty="0" smtClean="0"/>
          </a:p>
          <a:p>
            <a:pPr defTabSz="990478">
              <a:defRPr/>
            </a:pPr>
            <a:r>
              <a:rPr lang="ja-JP" altLang="en-US" sz="1300" dirty="0" smtClean="0"/>
              <a:t>測定値は状態ベクトルごとに定義され</a:t>
            </a:r>
            <a:r>
              <a:rPr lang="en-US" altLang="ja-JP" sz="1300" dirty="0" smtClean="0"/>
              <a:t>, </a:t>
            </a:r>
            <a:r>
              <a:rPr lang="ja-JP" altLang="en-US" sz="1300" dirty="0" smtClean="0"/>
              <a:t>観測集合はこのようになる</a:t>
            </a:r>
            <a:endParaRPr lang="en-US" altLang="ja-JP" sz="1300" dirty="0" smtClean="0"/>
          </a:p>
          <a:p>
            <a:pPr defTabSz="990478">
              <a:defRPr/>
            </a:pPr>
            <a:r>
              <a:rPr kumimoji="1" lang="ja-JP" altLang="en-US" dirty="0" smtClean="0"/>
              <a:t>（パラメータの解説）</a:t>
            </a:r>
            <a:endParaRPr kumimoji="1" lang="en-US" altLang="ja-JP" dirty="0" smtClean="0"/>
          </a:p>
          <a:p>
            <a:pPr defTabSz="990478">
              <a:defRPr/>
            </a:pPr>
            <a:endParaRPr lang="ja-JP" altLang="en-US" sz="13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ベイズの定理は事前確率</a:t>
            </a:r>
            <a:r>
              <a:rPr kumimoji="1" lang="en-US" altLang="ja-JP" dirty="0" smtClean="0"/>
              <a:t>, </a:t>
            </a:r>
            <a:r>
              <a:rPr kumimoji="1" lang="ja-JP" altLang="en-US" dirty="0" smtClean="0"/>
              <a:t>事後確率を用いてこのように与えられます。</a:t>
            </a:r>
            <a:endParaRPr kumimoji="1" lang="en-US" altLang="ja-JP" dirty="0" smtClean="0"/>
          </a:p>
          <a:p>
            <a:r>
              <a:rPr kumimoji="1" lang="ja-JP" altLang="en-US" dirty="0" smtClean="0"/>
              <a:t>ベイズの定理を用いて未知点での観測を行ったときの特定の状態を取るときの確率はこのようになる。</a:t>
            </a:r>
            <a:endParaRPr kumimoji="1" lang="en-US" altLang="ja-JP" dirty="0" smtClean="0"/>
          </a:p>
          <a:p>
            <a:pPr defTabSz="990478">
              <a:defRPr/>
            </a:pPr>
            <a:r>
              <a:rPr lang="ja-JP" altLang="ja-JP" sz="1300" dirty="0" smtClean="0"/>
              <a:t>（パラメータの解説）</a:t>
            </a:r>
            <a:endParaRPr lang="en-US" altLang="ja-JP" sz="1300" dirty="0" smtClean="0"/>
          </a:p>
          <a:p>
            <a:pPr defTabSz="990478">
              <a:defRPr/>
            </a:pPr>
            <a:r>
              <a:rPr lang="ja-JP" altLang="ja-JP" sz="1300" dirty="0" smtClean="0"/>
              <a:t>本研究では</a:t>
            </a:r>
            <a:r>
              <a:rPr lang="ja-JP" altLang="en-US" sz="1300" dirty="0" smtClean="0"/>
              <a:t>最尤推定により～を最大にする問題を考える。</a:t>
            </a:r>
            <a:endParaRPr lang="en-US" altLang="ja-JP" sz="1300" dirty="0" smtClean="0"/>
          </a:p>
          <a:p>
            <a:pPr defTabSz="990478">
              <a:defRPr/>
            </a:pPr>
            <a:r>
              <a:rPr lang="ja-JP" altLang="en-US" sz="1300" dirty="0" smtClean="0"/>
              <a:t>次に尤度関数の各項について検討して行きます。</a:t>
            </a:r>
            <a:endParaRPr lang="en-US" altLang="ja-JP" sz="1300" dirty="0" smtClean="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ja-JP" altLang="ja-JP" sz="1300" dirty="0" smtClean="0"/>
              <a:t>事前確率は全状態</a:t>
            </a:r>
            <a:r>
              <a:rPr lang="en-US" altLang="ja-JP" sz="1300" dirty="0" smtClean="0"/>
              <a:t>S</a:t>
            </a:r>
            <a:r>
              <a:rPr lang="ja-JP" altLang="ja-JP" sz="1300" dirty="0" smtClean="0"/>
              <a:t>の確率分布に基づく重み</a:t>
            </a:r>
          </a:p>
          <a:p>
            <a:pPr defTabSz="990478">
              <a:defRPr/>
            </a:pPr>
            <a:r>
              <a:rPr lang="ja-JP" altLang="ja-JP" sz="1300" dirty="0" smtClean="0"/>
              <a:t>各状態ベクトルの確率分布は一様である</a:t>
            </a:r>
            <a:endParaRPr lang="en-US" altLang="ja-JP" sz="1300" dirty="0" smtClean="0"/>
          </a:p>
          <a:p>
            <a:pPr defTabSz="990478">
              <a:defRPr/>
            </a:pPr>
            <a:r>
              <a:rPr lang="ja-JP" altLang="ja-JP" sz="1300" dirty="0" smtClean="0"/>
              <a:t>状態ベクトルが</a:t>
            </a:r>
            <a:r>
              <a:rPr lang="en-US" altLang="ja-JP" sz="1300" dirty="0" smtClean="0"/>
              <a:t>K</a:t>
            </a:r>
            <a:r>
              <a:rPr lang="ja-JP" altLang="ja-JP" sz="1300" dirty="0" smtClean="0"/>
              <a:t>個与えられているとすると</a:t>
            </a:r>
          </a:p>
          <a:p>
            <a:pPr defTabSz="990478">
              <a:defRPr/>
            </a:pPr>
            <a:r>
              <a:rPr lang="ja-JP" altLang="en-US" sz="1300" dirty="0" smtClean="0"/>
              <a:t>このようになります</a:t>
            </a:r>
            <a:endParaRPr lang="en-US" altLang="ja-JP" sz="13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16</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～での</a:t>
            </a:r>
            <a:r>
              <a:rPr kumimoji="1" lang="en-US" altLang="ja-JP" dirty="0" smtClean="0"/>
              <a:t>o’</a:t>
            </a:r>
            <a:r>
              <a:rPr kumimoji="1" lang="ja-JP" altLang="en-US" dirty="0" smtClean="0"/>
              <a:t>はこのようになる。</a:t>
            </a:r>
            <a:endParaRPr kumimoji="1" lang="en-US" altLang="ja-JP" dirty="0" smtClean="0"/>
          </a:p>
          <a:p>
            <a:pPr defTabSz="990478">
              <a:defRPr/>
            </a:pPr>
            <a:r>
              <a:rPr kumimoji="1" lang="ja-JP" altLang="en-US" dirty="0" smtClean="0"/>
              <a:t>つまり</a:t>
            </a:r>
            <a:r>
              <a:rPr kumimoji="1" lang="en-US" altLang="ja-JP" dirty="0" smtClean="0"/>
              <a:t>, </a:t>
            </a:r>
            <a:r>
              <a:rPr lang="ja-JP" altLang="ja-JP" sz="1300" dirty="0" smtClean="0"/>
              <a:t>観測集合は</a:t>
            </a:r>
            <a:r>
              <a:rPr lang="ja-JP" altLang="en-US" sz="1300" dirty="0" smtClean="0"/>
              <a:t>信号強度と</a:t>
            </a:r>
            <a:r>
              <a:rPr lang="en-US" altLang="ja-JP" sz="1300" dirty="0" smtClean="0"/>
              <a:t>AP</a:t>
            </a:r>
            <a:r>
              <a:rPr lang="ja-JP" altLang="en-US" sz="1300" dirty="0" smtClean="0"/>
              <a:t>の</a:t>
            </a:r>
            <a:r>
              <a:rPr lang="en-US" altLang="ja-JP" sz="1300" dirty="0" smtClean="0"/>
              <a:t>MAC</a:t>
            </a:r>
            <a:r>
              <a:rPr lang="ja-JP" altLang="en-US" sz="1300" dirty="0" smtClean="0"/>
              <a:t>アドレス</a:t>
            </a:r>
            <a:r>
              <a:rPr lang="ja-JP" altLang="ja-JP" sz="1300" dirty="0" smtClean="0"/>
              <a:t>から構成される</a:t>
            </a:r>
          </a:p>
          <a:p>
            <a:pPr defTabSz="990478">
              <a:defRPr/>
            </a:pPr>
            <a:r>
              <a:rPr lang="ja-JP" altLang="en-US" sz="1300" dirty="0" smtClean="0"/>
              <a:t>今</a:t>
            </a:r>
            <a:r>
              <a:rPr lang="en-US" altLang="ja-JP" sz="1300" dirty="0" smtClean="0"/>
              <a:t>, </a:t>
            </a:r>
            <a:r>
              <a:rPr lang="ja-JP" altLang="en-US" sz="1300" dirty="0" smtClean="0"/>
              <a:t>事象</a:t>
            </a:r>
            <a:r>
              <a:rPr lang="en-US" altLang="ja-JP" sz="1300" dirty="0" smtClean="0"/>
              <a:t>A</a:t>
            </a:r>
            <a:r>
              <a:rPr lang="ja-JP" altLang="en-US" sz="1300" dirty="0" smtClean="0"/>
              <a:t>として</a:t>
            </a:r>
            <a:r>
              <a:rPr lang="ja-JP" altLang="ja-JP" sz="1300" dirty="0" smtClean="0"/>
              <a:t>測定データが</a:t>
            </a:r>
            <a:r>
              <a:rPr lang="en-US" altLang="ja-JP" sz="1300" dirty="0" smtClean="0"/>
              <a:t>a’</a:t>
            </a:r>
            <a:r>
              <a:rPr lang="ja-JP" altLang="ja-JP" sz="1300" dirty="0" smtClean="0"/>
              <a:t>より得られる</a:t>
            </a:r>
            <a:r>
              <a:rPr lang="ja-JP" altLang="en-US" sz="1300" dirty="0" smtClean="0"/>
              <a:t>ということ。</a:t>
            </a:r>
            <a:endParaRPr lang="en-US" altLang="ja-JP" sz="1300" dirty="0" smtClean="0"/>
          </a:p>
          <a:p>
            <a:pPr defTabSz="990478">
              <a:defRPr/>
            </a:pPr>
            <a:r>
              <a:rPr lang="ja-JP" altLang="ja-JP" sz="1300" dirty="0" smtClean="0"/>
              <a:t>事象</a:t>
            </a:r>
            <a:r>
              <a:rPr lang="en-US" altLang="ja-JP" sz="1300" dirty="0" smtClean="0"/>
              <a:t>A</a:t>
            </a:r>
            <a:r>
              <a:rPr lang="ja-JP" altLang="ja-JP" sz="1300" dirty="0" smtClean="0"/>
              <a:t>として測定データ</a:t>
            </a:r>
            <a:r>
              <a:rPr lang="ja-JP" altLang="en-US" sz="1300" dirty="0" smtClean="0"/>
              <a:t>の信号強度が</a:t>
            </a:r>
            <a:r>
              <a:rPr lang="en-US" altLang="ja-JP" sz="1300" dirty="0" smtClean="0"/>
              <a:t>σ’</a:t>
            </a:r>
            <a:r>
              <a:rPr lang="ja-JP" altLang="en-US" sz="1300" dirty="0" smtClean="0"/>
              <a:t>である</a:t>
            </a:r>
            <a:r>
              <a:rPr lang="ja-JP" altLang="ja-JP" sz="1300" dirty="0" smtClean="0"/>
              <a:t>ということ。</a:t>
            </a:r>
            <a:r>
              <a:rPr lang="ja-JP" altLang="en-US" sz="1300" dirty="0" smtClean="0"/>
              <a:t>とすると。</a:t>
            </a:r>
            <a:endParaRPr lang="en-US" altLang="ja-JP" sz="1300" dirty="0" smtClean="0"/>
          </a:p>
          <a:p>
            <a:pPr defTabSz="990478">
              <a:defRPr/>
            </a:pPr>
            <a:r>
              <a:rPr lang="ja-JP" altLang="en-US" sz="1300" dirty="0" smtClean="0"/>
              <a:t>観測要素の条件付き確率は事象</a:t>
            </a:r>
            <a:r>
              <a:rPr lang="en-US" altLang="ja-JP" sz="1300" dirty="0" smtClean="0"/>
              <a:t>A</a:t>
            </a:r>
            <a:r>
              <a:rPr lang="ja-JP" altLang="en-US" sz="1300" dirty="0" smtClean="0"/>
              <a:t>と事象</a:t>
            </a:r>
            <a:r>
              <a:rPr lang="en-US" altLang="ja-JP" sz="1300" dirty="0" smtClean="0"/>
              <a:t>B</a:t>
            </a:r>
            <a:r>
              <a:rPr lang="ja-JP" altLang="en-US" sz="1300" dirty="0" smtClean="0"/>
              <a:t>の積事象となる</a:t>
            </a:r>
            <a:endParaRPr lang="ja-JP" altLang="ja-JP" sz="13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17</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ベイズ推定による位置推定のまとめとしては</a:t>
            </a:r>
            <a:endParaRPr kumimoji="1" lang="en-US" altLang="ja-JP" dirty="0" smtClean="0"/>
          </a:p>
          <a:p>
            <a:r>
              <a:rPr kumimoji="1" lang="ja-JP" altLang="en-US" dirty="0" smtClean="0"/>
              <a:t>尤度関数がこのように与えられ</a:t>
            </a:r>
            <a:r>
              <a:rPr kumimoji="1" lang="en-US" altLang="ja-JP" dirty="0" smtClean="0"/>
              <a:t>, </a:t>
            </a:r>
            <a:r>
              <a:rPr kumimoji="1" lang="ja-JP" altLang="en-US" dirty="0" smtClean="0"/>
              <a:t>各項についてこのように表れる。これにより尤度関数は～に比例し</a:t>
            </a:r>
            <a:r>
              <a:rPr kumimoji="1" lang="en-US" altLang="ja-JP" dirty="0" smtClean="0"/>
              <a:t>, </a:t>
            </a:r>
            <a:r>
              <a:rPr kumimoji="1" lang="ja-JP" altLang="en-US" dirty="0" smtClean="0"/>
              <a:t>～はこのように求められる。</a:t>
            </a:r>
            <a:endParaRPr kumimoji="1" lang="en-US" altLang="ja-JP" dirty="0" smtClean="0"/>
          </a:p>
          <a:p>
            <a:r>
              <a:rPr kumimoji="1" lang="ja-JP" altLang="en-US" dirty="0" smtClean="0"/>
              <a:t>こうして求められる尤度関数を各状態について検討し</a:t>
            </a:r>
            <a:r>
              <a:rPr kumimoji="1" lang="en-US" altLang="ja-JP" dirty="0" smtClean="0"/>
              <a:t>, </a:t>
            </a:r>
            <a:r>
              <a:rPr kumimoji="1" lang="ja-JP" altLang="en-US" dirty="0" smtClean="0"/>
              <a:t>最大値を取るときの状態が推定量となる。</a:t>
            </a:r>
            <a:endParaRPr kumimoji="1" lang="en-US" altLang="ja-JP" dirty="0" smtClean="0"/>
          </a:p>
          <a:p>
            <a:r>
              <a:rPr kumimoji="1" lang="ja-JP" altLang="en-US" dirty="0" smtClean="0"/>
              <a:t>このように位置を推定する。</a:t>
            </a:r>
            <a:endParaRPr kumimoji="1" lang="en-US" altLang="ja-JP" dirty="0" smtClean="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20</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ja-JP" altLang="en-US" sz="1300" dirty="0" smtClean="0"/>
              <a:t>距離の</a:t>
            </a:r>
            <a:r>
              <a:rPr lang="en-US" altLang="ja-JP" sz="1300" dirty="0" smtClean="0"/>
              <a:t>K</a:t>
            </a:r>
            <a:r>
              <a:rPr lang="ja-JP" altLang="en-US" sz="1300" dirty="0" smtClean="0"/>
              <a:t>個の最近傍において</a:t>
            </a:r>
            <a:r>
              <a:rPr lang="en-US" altLang="ja-JP" sz="1300" dirty="0" smtClean="0"/>
              <a:t>,  </a:t>
            </a:r>
            <a:r>
              <a:rPr lang="ja-JP" altLang="en-US" sz="1300" dirty="0" smtClean="0"/>
              <a:t>位置推定量を求める</a:t>
            </a:r>
            <a:endParaRPr lang="en-US" altLang="ja-JP" sz="1300" dirty="0" smtClean="0"/>
          </a:p>
          <a:p>
            <a:pPr defTabSz="990478">
              <a:defRPr/>
            </a:pPr>
            <a:r>
              <a:rPr lang="ja-JP" altLang="en-US" sz="1300" dirty="0" smtClean="0"/>
              <a:t>その推定座標は次のように与えられる。</a:t>
            </a:r>
            <a:endParaRPr lang="en-US" altLang="ja-JP" sz="1300" dirty="0" smtClean="0"/>
          </a:p>
          <a:p>
            <a:pPr defTabSz="990478">
              <a:defRPr/>
            </a:pPr>
            <a:r>
              <a:rPr lang="en-US" altLang="ja-JP" sz="1300" dirty="0" smtClean="0"/>
              <a:t>K=1</a:t>
            </a:r>
            <a:r>
              <a:rPr lang="ja-JP" altLang="en-US" sz="1300" dirty="0" smtClean="0"/>
              <a:t>とすると最も値が近い基準点が位置推定量となる</a:t>
            </a:r>
          </a:p>
          <a:p>
            <a:pPr defTabSz="990478">
              <a:defRPr/>
            </a:pPr>
            <a:r>
              <a:rPr kumimoji="1" lang="ja-JP" altLang="en-US" dirty="0" smtClean="0"/>
              <a:t>本研究では</a:t>
            </a:r>
          </a:p>
          <a:p>
            <a:r>
              <a:rPr lang="ja-JP" altLang="en-US" sz="1300" dirty="0" smtClean="0"/>
              <a:t>近接する基準点を</a:t>
            </a:r>
            <a:r>
              <a:rPr lang="en-US" altLang="ja-JP" sz="1300" dirty="0" smtClean="0">
                <a:solidFill>
                  <a:srgbClr val="FF0000"/>
                </a:solidFill>
              </a:rPr>
              <a:t>2</a:t>
            </a:r>
            <a:r>
              <a:rPr lang="ja-JP" altLang="en-US" sz="1300" dirty="0" smtClean="0">
                <a:solidFill>
                  <a:srgbClr val="FF0000"/>
                </a:solidFill>
              </a:rPr>
              <a:t>つ以上</a:t>
            </a:r>
            <a:r>
              <a:rPr lang="ja-JP" altLang="en-US" sz="1300" dirty="0" smtClean="0"/>
              <a:t>選び</a:t>
            </a:r>
            <a:r>
              <a:rPr lang="en-US" altLang="ja-JP" sz="1300" dirty="0" smtClean="0"/>
              <a:t>, </a:t>
            </a:r>
          </a:p>
          <a:p>
            <a:r>
              <a:rPr lang="ja-JP" altLang="en-US" sz="1300" dirty="0" smtClean="0"/>
              <a:t>それらの座標の平均を推定量とする</a:t>
            </a:r>
          </a:p>
          <a:p>
            <a:pPr defTabSz="990478">
              <a:defRPr/>
            </a:pPr>
            <a:endParaRPr lang="ja-JP" altLang="en-US" sz="13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21</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22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発表の目次としては～</a:t>
            </a:r>
            <a:endParaRPr kumimoji="1" lang="en-US" altLang="ja-JP" dirty="0" smtClean="0"/>
          </a:p>
          <a:p>
            <a:r>
              <a:rPr kumimoji="1" lang="ja-JP" altLang="en-US" dirty="0" smtClean="0"/>
              <a:t>フリスの公式を用いた距離推定による位置測位</a:t>
            </a:r>
            <a:endParaRPr kumimoji="1" lang="en-US" altLang="ja-JP" dirty="0" smtClean="0"/>
          </a:p>
          <a:p>
            <a:r>
              <a:rPr kumimoji="1" lang="ja-JP" altLang="en-US"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ベイズ推定による位置推定では</a:t>
            </a:r>
            <a:r>
              <a:rPr kumimoji="1" lang="en-US" altLang="ja-JP" dirty="0" smtClean="0"/>
              <a:t>, k</a:t>
            </a:r>
            <a:r>
              <a:rPr kumimoji="1" lang="ja-JP" altLang="en-US" dirty="0" smtClean="0"/>
              <a:t>近傍法のものとは</a:t>
            </a:r>
            <a:r>
              <a:rPr kumimoji="1" lang="en-US" altLang="ja-JP" dirty="0" smtClean="0"/>
              <a:t>, </a:t>
            </a:r>
            <a:r>
              <a:rPr kumimoji="1" lang="ja-JP" altLang="en-US" dirty="0" smtClean="0"/>
              <a:t>異なる点があります。</a:t>
            </a:r>
            <a:endParaRPr kumimoji="1" lang="en-US" altLang="ja-JP" dirty="0" smtClean="0"/>
          </a:p>
          <a:p>
            <a:pPr defTabSz="990478">
              <a:defRPr/>
            </a:pPr>
            <a:r>
              <a:rPr kumimoji="1" lang="ja-JP" altLang="en-US" dirty="0" smtClean="0"/>
              <a:t>それは</a:t>
            </a:r>
            <a:r>
              <a:rPr kumimoji="1" lang="en-US" altLang="ja-JP" dirty="0" smtClean="0"/>
              <a:t>, </a:t>
            </a:r>
            <a:r>
              <a:rPr lang="ja-JP" altLang="en-US" sz="1300" dirty="0" smtClean="0"/>
              <a:t>データの格納の仕方が異なる</a:t>
            </a:r>
            <a:endParaRPr lang="en-US" altLang="ja-JP" sz="1300" dirty="0" smtClean="0"/>
          </a:p>
          <a:p>
            <a:pPr lvl="1">
              <a:buFont typeface="Arial" pitchFamily="34" charset="0"/>
              <a:buChar char="•"/>
            </a:pPr>
            <a:r>
              <a:rPr kumimoji="1" lang="ja-JP" altLang="en-US" dirty="0" smtClean="0"/>
              <a:t>つまりは</a:t>
            </a:r>
            <a:r>
              <a:rPr kumimoji="1" lang="en-US" altLang="ja-JP" dirty="0" smtClean="0"/>
              <a:t>, </a:t>
            </a:r>
            <a:r>
              <a:rPr lang="ja-JP" altLang="en-US" sz="2600" dirty="0" smtClean="0"/>
              <a:t>信号強度は平均値ではない</a:t>
            </a:r>
            <a:endParaRPr lang="en-US" altLang="ja-JP" sz="2600" dirty="0" smtClean="0"/>
          </a:p>
          <a:p>
            <a:pPr lvl="1">
              <a:buFont typeface="Arial" pitchFamily="34" charset="0"/>
              <a:buChar char="•"/>
            </a:pPr>
            <a:r>
              <a:rPr lang="ja-JP" altLang="en-US" sz="2600" dirty="0" smtClean="0"/>
              <a:t>同じアクセスポイントから異なる</a:t>
            </a:r>
            <a:r>
              <a:rPr lang="en-US" altLang="ja-JP" sz="2600" dirty="0" smtClean="0"/>
              <a:t>RSSI</a:t>
            </a:r>
            <a:r>
              <a:rPr lang="ja-JP" altLang="en-US" sz="2600" dirty="0" smtClean="0"/>
              <a:t>値を測定しても</a:t>
            </a:r>
            <a:r>
              <a:rPr lang="en-US" altLang="ja-JP" sz="2600" dirty="0" smtClean="0"/>
              <a:t>, </a:t>
            </a:r>
          </a:p>
          <a:p>
            <a:pPr lvl="1"/>
            <a:r>
              <a:rPr lang="ja-JP" altLang="en-US" sz="2600" dirty="0" smtClean="0"/>
              <a:t>  区別して集合の要素とする</a:t>
            </a:r>
            <a:endParaRPr lang="en-US" altLang="ja-JP" sz="2600" dirty="0" smtClean="0"/>
          </a:p>
          <a:p>
            <a:r>
              <a:rPr kumimoji="1" lang="ja-JP" altLang="en-US" dirty="0" smtClean="0"/>
              <a:t>ということです。</a:t>
            </a:r>
            <a:endParaRPr kumimoji="1" lang="en-US" altLang="ja-JP" dirty="0" smtClean="0"/>
          </a:p>
          <a:p>
            <a:r>
              <a:rPr kumimoji="1" lang="ja-JP" altLang="en-US" dirty="0" smtClean="0"/>
              <a:t>具体例を示しますと。</a:t>
            </a:r>
            <a:endParaRPr kumimoji="1" lang="en-US" altLang="ja-JP" dirty="0" smtClean="0"/>
          </a:p>
          <a:p>
            <a:pPr defTabSz="990478">
              <a:defRPr/>
            </a:pPr>
            <a:r>
              <a:rPr kumimoji="1" lang="ja-JP" altLang="en-US" dirty="0" smtClean="0"/>
              <a:t>一定時間測定を行う際</a:t>
            </a:r>
            <a:r>
              <a:rPr kumimoji="1" lang="en-US" altLang="ja-JP" dirty="0" smtClean="0"/>
              <a:t>, </a:t>
            </a:r>
            <a:r>
              <a:rPr kumimoji="1" lang="ja-JP" altLang="en-US" dirty="0" smtClean="0"/>
              <a:t>同じアクセスポイントから</a:t>
            </a:r>
            <a:r>
              <a:rPr kumimoji="1" lang="en-US" altLang="ja-JP" dirty="0" smtClean="0"/>
              <a:t>2</a:t>
            </a:r>
            <a:r>
              <a:rPr kumimoji="1" lang="ja-JP" altLang="en-US" dirty="0" err="1" smtClean="0"/>
              <a:t>つの</a:t>
            </a:r>
            <a:r>
              <a:rPr kumimoji="1" lang="ja-JP" altLang="en-US" dirty="0" smtClean="0"/>
              <a:t>測定データが得られた場合</a:t>
            </a:r>
            <a:r>
              <a:rPr kumimoji="1" lang="en-US" altLang="ja-JP" dirty="0" smtClean="0"/>
              <a:t>, </a:t>
            </a:r>
            <a:r>
              <a:rPr lang="en-US" altLang="ja-JP" dirty="0" smtClean="0"/>
              <a:t>K</a:t>
            </a:r>
            <a:r>
              <a:rPr lang="ja-JP" altLang="en-US" dirty="0" smtClean="0"/>
              <a:t>近傍法の場合</a:t>
            </a:r>
            <a:r>
              <a:rPr kumimoji="1" lang="ja-JP" altLang="en-US" dirty="0" smtClean="0"/>
              <a:t>は平均値を格納</a:t>
            </a:r>
            <a:endParaRPr kumimoji="1" lang="en-US" altLang="ja-JP" dirty="0" smtClean="0"/>
          </a:p>
          <a:p>
            <a:pPr defTabSz="990478">
              <a:defRPr/>
            </a:pPr>
            <a:r>
              <a:rPr lang="ja-JP" altLang="en-US" dirty="0" smtClean="0"/>
              <a:t>これに対し</a:t>
            </a:r>
            <a:r>
              <a:rPr lang="en-US" altLang="ja-JP" dirty="0" smtClean="0"/>
              <a:t>, </a:t>
            </a:r>
            <a:r>
              <a:rPr lang="ja-JP" altLang="en-US" dirty="0" smtClean="0"/>
              <a:t>ベイズ推定の場合は</a:t>
            </a:r>
            <a:r>
              <a:rPr lang="en-US" altLang="ja-JP" dirty="0" smtClean="0"/>
              <a:t>, </a:t>
            </a:r>
            <a:r>
              <a:rPr kumimoji="1" lang="en-US" altLang="ja-JP" dirty="0" smtClean="0"/>
              <a:t>2</a:t>
            </a:r>
            <a:r>
              <a:rPr kumimoji="1" lang="ja-JP" altLang="en-US" dirty="0" err="1" smtClean="0"/>
              <a:t>つの</a:t>
            </a:r>
            <a:r>
              <a:rPr kumimoji="1" lang="ja-JP" altLang="en-US" dirty="0" smtClean="0"/>
              <a:t>測定データが得られた場合</a:t>
            </a:r>
            <a:r>
              <a:rPr kumimoji="1" lang="en-US" altLang="ja-JP" dirty="0" smtClean="0"/>
              <a:t>, </a:t>
            </a:r>
            <a:r>
              <a:rPr kumimoji="1" lang="ja-JP" altLang="en-US" dirty="0" smtClean="0"/>
              <a:t>個別に保持します。</a:t>
            </a:r>
            <a:endParaRPr kumimoji="1" lang="en-US" altLang="ja-JP" dirty="0" smtClean="0"/>
          </a:p>
          <a:p>
            <a:pPr defTabSz="990478">
              <a:defRPr/>
            </a:pPr>
            <a:r>
              <a:rPr kumimoji="1" lang="ja-JP" altLang="en-US" dirty="0" smtClean="0"/>
              <a:t>このようにデータベースが作られる。</a:t>
            </a:r>
            <a:endParaRPr lang="ja-JP" altLang="en-US" dirty="0" smtClean="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36</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ja-JP" altLang="en-US" dirty="0" smtClean="0"/>
              <a:t>ベイズ推定による位置推定では</a:t>
            </a:r>
            <a:r>
              <a:rPr lang="en-US" altLang="ja-JP" dirty="0" smtClean="0"/>
              <a:t>, </a:t>
            </a:r>
            <a:r>
              <a:rPr kumimoji="1" lang="ja-JP" altLang="en-US" dirty="0" smtClean="0"/>
              <a:t>各状態ベクトルについて</a:t>
            </a:r>
            <a:r>
              <a:rPr kumimoji="1" lang="en-US" altLang="ja-JP" dirty="0" smtClean="0"/>
              <a:t>, </a:t>
            </a:r>
            <a:r>
              <a:rPr kumimoji="1" lang="ja-JP" altLang="en-US" dirty="0" smtClean="0">
                <a:solidFill>
                  <a:srgbClr val="FF0000"/>
                </a:solidFill>
              </a:rPr>
              <a:t>尤度関数が最大</a:t>
            </a:r>
            <a:r>
              <a:rPr kumimoji="1" lang="ja-JP" altLang="en-US" dirty="0" smtClean="0"/>
              <a:t>となるときの状態を推定値とする</a:t>
            </a:r>
            <a:r>
              <a:rPr kumimoji="1" lang="en-US" altLang="ja-JP" dirty="0" smtClean="0"/>
              <a:t>., </a:t>
            </a:r>
            <a:r>
              <a:rPr kumimoji="1" lang="ja-JP" altLang="en-US" dirty="0" smtClean="0"/>
              <a:t>最尤推定法を用います。</a:t>
            </a:r>
            <a:endParaRPr kumimoji="1" lang="en-US" altLang="ja-JP" dirty="0" smtClean="0"/>
          </a:p>
          <a:p>
            <a:pPr defTabSz="990478">
              <a:defRPr/>
            </a:pPr>
            <a:r>
              <a:rPr kumimoji="1" lang="ja-JP" altLang="en-US" dirty="0" smtClean="0"/>
              <a:t>本研究では</a:t>
            </a:r>
            <a:r>
              <a:rPr kumimoji="1" lang="en-US" altLang="ja-JP" dirty="0" smtClean="0"/>
              <a:t>, </a:t>
            </a:r>
          </a:p>
          <a:p>
            <a:r>
              <a:rPr lang="ja-JP" altLang="en-US" sz="1300" dirty="0" smtClean="0"/>
              <a:t>尤度関数を状態についての事後確率とします</a:t>
            </a:r>
            <a:endParaRPr lang="en-US" altLang="ja-JP" sz="1300" dirty="0" smtClean="0"/>
          </a:p>
          <a:p>
            <a:r>
              <a:rPr lang="ja-JP" altLang="en-US" sz="1300" dirty="0" smtClean="0"/>
              <a:t>この尤度関数をベイズの定理を用いて</a:t>
            </a:r>
            <a:r>
              <a:rPr lang="en-US" altLang="ja-JP" sz="1300" dirty="0" smtClean="0"/>
              <a:t>, </a:t>
            </a:r>
            <a:r>
              <a:rPr lang="ja-JP" altLang="en-US" sz="1300" dirty="0" smtClean="0"/>
              <a:t>確率計算を行う</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37</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尤度関数の右辺について</a:t>
            </a:r>
            <a:r>
              <a:rPr kumimoji="1" lang="en-US" altLang="ja-JP" dirty="0" smtClean="0"/>
              <a:t>, </a:t>
            </a:r>
          </a:p>
          <a:p>
            <a:r>
              <a:rPr kumimoji="1" lang="ja-JP" altLang="en-US" dirty="0" smtClean="0"/>
              <a:t>状態についての確率は先ほどのように定義される。</a:t>
            </a:r>
            <a:endParaRPr kumimoji="1" lang="en-US" altLang="ja-JP" dirty="0" smtClean="0"/>
          </a:p>
          <a:p>
            <a:r>
              <a:rPr kumimoji="1" lang="ja-JP" altLang="en-US" dirty="0" smtClean="0"/>
              <a:t>残りは～であるが</a:t>
            </a:r>
            <a:r>
              <a:rPr kumimoji="1" lang="en-US" altLang="ja-JP" dirty="0" smtClean="0"/>
              <a:t>, </a:t>
            </a:r>
            <a:r>
              <a:rPr kumimoji="1" lang="ja-JP" altLang="en-US" dirty="0" smtClean="0"/>
              <a:t>状態の確率はそれ自身の状態によって決定されないため</a:t>
            </a:r>
            <a:r>
              <a:rPr kumimoji="1" lang="en-US" altLang="ja-JP" dirty="0" smtClean="0"/>
              <a:t>, </a:t>
            </a:r>
            <a:r>
              <a:rPr kumimoji="1" lang="ja-JP" altLang="en-US" dirty="0" smtClean="0"/>
              <a:t>尤度関数は～に比例する</a:t>
            </a:r>
            <a:endParaRPr kumimoji="1" lang="en-US" altLang="ja-JP" dirty="0" smtClean="0"/>
          </a:p>
          <a:p>
            <a:r>
              <a:rPr kumimoji="1" lang="ja-JP" altLang="en-US" dirty="0" smtClean="0"/>
              <a:t>つまり～の結果により推定値が決定される</a:t>
            </a:r>
            <a:endParaRPr kumimoji="1" lang="en-US" altLang="ja-JP" dirty="0" smtClean="0"/>
          </a:p>
          <a:p>
            <a:r>
              <a:rPr kumimoji="1" lang="ja-JP" altLang="en-US" dirty="0" smtClean="0"/>
              <a:t>この～の検討を置こうナウ</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38</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これは条件付き確率の定義からこのように変形できる。</a:t>
            </a:r>
            <a:endParaRPr kumimoji="1" lang="en-US" altLang="ja-JP" dirty="0" smtClean="0"/>
          </a:p>
          <a:p>
            <a:r>
              <a:rPr kumimoji="1" lang="ja-JP" altLang="en-US" dirty="0" smtClean="0"/>
              <a:t>この右辺の各項について検討する</a:t>
            </a:r>
            <a:endParaRPr kumimoji="1" lang="en-US" altLang="ja-JP" dirty="0" smtClean="0"/>
          </a:p>
          <a:p>
            <a:r>
              <a:rPr kumimoji="1" lang="ja-JP" altLang="en-US" dirty="0" smtClean="0"/>
              <a:t>～について</a:t>
            </a:r>
            <a:r>
              <a:rPr kumimoji="1" lang="en-US" altLang="ja-JP" dirty="0" smtClean="0"/>
              <a:t>, </a:t>
            </a:r>
          </a:p>
          <a:p>
            <a:pPr defTabSz="990478">
              <a:defRPr/>
            </a:pPr>
            <a:r>
              <a:rPr lang="ja-JP" altLang="en-US" sz="1300" dirty="0" smtClean="0"/>
              <a:t>事象</a:t>
            </a:r>
            <a:r>
              <a:rPr lang="en-US" altLang="ja-JP" sz="1300" dirty="0" smtClean="0"/>
              <a:t>A</a:t>
            </a:r>
            <a:r>
              <a:rPr lang="ja-JP" altLang="en-US" sz="1300" dirty="0" smtClean="0"/>
              <a:t>はアクセスポイント</a:t>
            </a:r>
            <a:r>
              <a:rPr lang="en-US" altLang="ja-JP" sz="1300" dirty="0" smtClean="0"/>
              <a:t>a’</a:t>
            </a:r>
            <a:r>
              <a:rPr lang="ja-JP" altLang="en-US" sz="1300" dirty="0" smtClean="0"/>
              <a:t>の出現頻度を示します。出現頻度は相対度数</a:t>
            </a:r>
            <a:r>
              <a:rPr lang="en-US" altLang="ja-JP" sz="1300" dirty="0" err="1" smtClean="0"/>
              <a:t>fi</a:t>
            </a:r>
            <a:r>
              <a:rPr lang="ja-JP" altLang="en-US" sz="1300" dirty="0" smtClean="0"/>
              <a:t>を用いて表現される。</a:t>
            </a:r>
            <a:endParaRPr lang="en-US" altLang="ja-JP" sz="1300" dirty="0" smtClean="0"/>
          </a:p>
          <a:p>
            <a:pPr defTabSz="990478">
              <a:defRPr/>
            </a:pPr>
            <a:r>
              <a:rPr lang="ja-JP" altLang="en-US" sz="1300" dirty="0" smtClean="0"/>
              <a:t>相対度数</a:t>
            </a:r>
            <a:r>
              <a:rPr lang="en-US" altLang="ja-JP" sz="1300" dirty="0" err="1" smtClean="0"/>
              <a:t>fi</a:t>
            </a:r>
            <a:r>
              <a:rPr lang="ja-JP" altLang="en-US" sz="1300" dirty="0" smtClean="0"/>
              <a:t>はこのように求められるので</a:t>
            </a:r>
            <a:r>
              <a:rPr lang="en-US" altLang="ja-JP" sz="1300" dirty="0" smtClean="0"/>
              <a:t>, P(A)</a:t>
            </a:r>
            <a:r>
              <a:rPr lang="ja-JP" altLang="en-US" sz="1300" dirty="0" smtClean="0"/>
              <a:t>の条件付き確率はこのようになる</a:t>
            </a:r>
            <a:endParaRPr lang="en-US" altLang="ja-JP" sz="1300" dirty="0" smtClean="0"/>
          </a:p>
          <a:p>
            <a:r>
              <a:rPr kumimoji="1" lang="ja-JP" altLang="en-US" dirty="0" smtClean="0"/>
              <a:t>次に～について</a:t>
            </a:r>
            <a:endParaRPr kumimoji="1" lang="en-US" altLang="ja-JP" dirty="0" smtClean="0"/>
          </a:p>
          <a:p>
            <a:r>
              <a:rPr kumimoji="1" lang="ja-JP" altLang="en-US" dirty="0" smtClean="0"/>
              <a:t>これはこのように表れる。</a:t>
            </a:r>
            <a:endParaRPr kumimoji="1" lang="en-US" altLang="ja-JP" dirty="0" smtClean="0"/>
          </a:p>
          <a:p>
            <a:r>
              <a:rPr kumimoji="1" lang="ja-JP" altLang="en-US" dirty="0" smtClean="0"/>
              <a:t>したがって</a:t>
            </a:r>
            <a:r>
              <a:rPr kumimoji="1" lang="en-US" altLang="ja-JP" dirty="0" smtClean="0"/>
              <a:t>, </a:t>
            </a:r>
            <a:r>
              <a:rPr kumimoji="1" lang="ja-JP" altLang="en-US" dirty="0" smtClean="0"/>
              <a:t>観測要素の条件付き確率はこのように表わされる</a:t>
            </a:r>
            <a:r>
              <a:rPr kumimoji="1" lang="en-US" altLang="ja-JP" dirty="0" smtClean="0"/>
              <a:t>.</a:t>
            </a:r>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39</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フリスの公式をつかって受信信号強度から</a:t>
            </a:r>
            <a:r>
              <a:rPr kumimoji="1" lang="en-US" altLang="ja-JP" dirty="0" smtClean="0"/>
              <a:t>, </a:t>
            </a:r>
            <a:r>
              <a:rPr kumimoji="1" lang="ja-JP" altLang="en-US" dirty="0" smtClean="0"/>
              <a:t>アクセスポイントとの距離がわかります。</a:t>
            </a:r>
            <a:endParaRPr kumimoji="1" lang="en-US" altLang="ja-JP" dirty="0" smtClean="0"/>
          </a:p>
          <a:p>
            <a:r>
              <a:rPr kumimoji="1" lang="ja-JP" altLang="en-US" dirty="0" smtClean="0"/>
              <a:t>（パラメータの解説）</a:t>
            </a:r>
            <a:endParaRPr kumimoji="1" lang="en-US" altLang="ja-JP" dirty="0" smtClean="0"/>
          </a:p>
          <a:p>
            <a:r>
              <a:rPr kumimoji="1" lang="ja-JP" altLang="en-US" dirty="0" smtClean="0"/>
              <a:t>この式のポイントは距離のべき乗に比例するということであります。</a:t>
            </a:r>
            <a:endParaRPr kumimoji="1" lang="en-US" altLang="ja-JP" dirty="0" smtClean="0"/>
          </a:p>
          <a:p>
            <a:r>
              <a:rPr kumimoji="1" lang="ja-JP" altLang="en-US" dirty="0" smtClean="0"/>
              <a:t>このべき乗ですが</a:t>
            </a:r>
            <a:r>
              <a:rPr kumimoji="1" lang="en-US" altLang="ja-JP" dirty="0" smtClean="0"/>
              <a:t>, </a:t>
            </a:r>
            <a:r>
              <a:rPr kumimoji="1" lang="ja-JP" altLang="en-US" dirty="0" smtClean="0"/>
              <a:t>信号の伝搬環境によって値が異なり</a:t>
            </a:r>
            <a:r>
              <a:rPr kumimoji="1" lang="en-US" altLang="ja-JP" dirty="0" smtClean="0"/>
              <a:t>, </a:t>
            </a:r>
            <a:r>
              <a:rPr kumimoji="1" lang="ja-JP" altLang="en-US" dirty="0" smtClean="0"/>
              <a:t>このように与えられます</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40</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フリスの公式より</a:t>
            </a:r>
            <a:r>
              <a:rPr kumimoji="1" lang="en-US" altLang="ja-JP" dirty="0" smtClean="0"/>
              <a:t>, </a:t>
            </a:r>
            <a:r>
              <a:rPr kumimoji="1" lang="ja-JP" altLang="en-US" dirty="0" smtClean="0"/>
              <a:t>距離と</a:t>
            </a:r>
            <a:r>
              <a:rPr kumimoji="1" lang="en-US" altLang="ja-JP" dirty="0" smtClean="0"/>
              <a:t>RSSI</a:t>
            </a:r>
            <a:r>
              <a:rPr kumimoji="1" lang="ja-JP" altLang="en-US" dirty="0" smtClean="0"/>
              <a:t>値の関係はこのようなグラフとなります。</a:t>
            </a:r>
            <a:endParaRPr kumimoji="1" lang="en-US" altLang="ja-JP" dirty="0" smtClean="0"/>
          </a:p>
          <a:p>
            <a:r>
              <a:rPr kumimoji="1" lang="ja-JP" altLang="en-US" dirty="0" smtClean="0"/>
              <a:t>（パラメータの解説）</a:t>
            </a:r>
            <a:endParaRPr kumimoji="1" lang="en-US" altLang="ja-JP" dirty="0" smtClean="0"/>
          </a:p>
          <a:p>
            <a:r>
              <a:rPr kumimoji="1" lang="ja-JP" altLang="en-US" dirty="0" smtClean="0"/>
              <a:t>距離が長くなるにつれて</a:t>
            </a:r>
            <a:r>
              <a:rPr kumimoji="1" lang="en-US" altLang="ja-JP" dirty="0" smtClean="0"/>
              <a:t>, RSSI</a:t>
            </a:r>
            <a:r>
              <a:rPr kumimoji="1" lang="ja-JP" altLang="en-US" dirty="0" smtClean="0"/>
              <a:t>値が減衰することが分かる。</a:t>
            </a:r>
            <a:endParaRPr kumimoji="1" lang="en-US" altLang="ja-JP" dirty="0" smtClean="0"/>
          </a:p>
          <a:p>
            <a:r>
              <a:rPr kumimoji="1" lang="ja-JP" altLang="en-US" dirty="0" smtClean="0"/>
              <a:t>また</a:t>
            </a:r>
            <a:r>
              <a:rPr kumimoji="1" lang="en-US" altLang="ja-JP" dirty="0" smtClean="0"/>
              <a:t>, </a:t>
            </a:r>
            <a:r>
              <a:rPr lang="en-US" altLang="ja-JP" sz="1300" dirty="0" smtClean="0"/>
              <a:t>n</a:t>
            </a:r>
            <a:r>
              <a:rPr lang="ja-JP" altLang="en-US" sz="1300" dirty="0" smtClean="0"/>
              <a:t>の値により信号強度が減衰が大きくなる</a:t>
            </a:r>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41</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このようにフリスの公式を用いて</a:t>
            </a:r>
            <a:r>
              <a:rPr kumimoji="1" lang="en-US" altLang="ja-JP" dirty="0" smtClean="0"/>
              <a:t>, </a:t>
            </a:r>
            <a:r>
              <a:rPr kumimoji="1" lang="ja-JP" altLang="en-US" dirty="0" smtClean="0"/>
              <a:t>受信信号強度から</a:t>
            </a:r>
            <a:r>
              <a:rPr kumimoji="1" lang="en-US" altLang="ja-JP" dirty="0" smtClean="0"/>
              <a:t>, </a:t>
            </a:r>
            <a:r>
              <a:rPr kumimoji="1" lang="ja-JP" altLang="en-US" dirty="0" smtClean="0"/>
              <a:t>アクセスポイントとの距離がわかります。</a:t>
            </a:r>
            <a:endParaRPr kumimoji="1" lang="en-US" altLang="ja-JP" dirty="0" smtClean="0"/>
          </a:p>
          <a:p>
            <a:r>
              <a:rPr kumimoji="1" lang="ja-JP" altLang="en-US" dirty="0" smtClean="0"/>
              <a:t>しかし</a:t>
            </a:r>
            <a:r>
              <a:rPr kumimoji="1" lang="en-US" altLang="ja-JP" dirty="0" smtClean="0"/>
              <a:t>, </a:t>
            </a:r>
            <a:r>
              <a:rPr kumimoji="1" lang="ja-JP" altLang="en-US" dirty="0" smtClean="0"/>
              <a:t>この手法ではいくつか問題が生じます。</a:t>
            </a:r>
            <a:endParaRPr kumimoji="1" lang="en-US" altLang="ja-JP" dirty="0" smtClean="0"/>
          </a:p>
          <a:p>
            <a:r>
              <a:rPr lang="en-US" altLang="ja-JP" sz="1300" dirty="0" smtClean="0"/>
              <a:t>2</a:t>
            </a:r>
            <a:r>
              <a:rPr lang="ja-JP" altLang="en-US" sz="1300" dirty="0" smtClean="0"/>
              <a:t>次元座標を求めるには</a:t>
            </a:r>
            <a:r>
              <a:rPr lang="en-US" altLang="ja-JP" sz="1300" dirty="0" smtClean="0"/>
              <a:t>2</a:t>
            </a:r>
            <a:r>
              <a:rPr lang="ja-JP" altLang="en-US" sz="1300" dirty="0" smtClean="0"/>
              <a:t>つ以上の既知無線</a:t>
            </a:r>
            <a:r>
              <a:rPr lang="en-US" altLang="ja-JP" sz="1300" dirty="0" smtClean="0"/>
              <a:t>LAN</a:t>
            </a:r>
            <a:r>
              <a:rPr lang="ja-JP" altLang="en-US" sz="1300" dirty="0" smtClean="0"/>
              <a:t>が観測できなくてはならない</a:t>
            </a:r>
            <a:endParaRPr lang="en-US" altLang="ja-JP" sz="1300" dirty="0" smtClean="0"/>
          </a:p>
          <a:p>
            <a:r>
              <a:rPr lang="ja-JP" altLang="en-US" sz="1300" dirty="0" smtClean="0"/>
              <a:t>フェージング</a:t>
            </a:r>
            <a:r>
              <a:rPr lang="en-US" altLang="ja-JP" sz="1300" dirty="0" smtClean="0"/>
              <a:t>, </a:t>
            </a:r>
            <a:r>
              <a:rPr lang="ja-JP" altLang="en-US" sz="1300" dirty="0" smtClean="0"/>
              <a:t>マルチパスなどの影響を受け</a:t>
            </a:r>
            <a:r>
              <a:rPr lang="en-US" altLang="ja-JP" sz="1300" dirty="0" smtClean="0"/>
              <a:t>, RSSI</a:t>
            </a:r>
            <a:r>
              <a:rPr lang="ja-JP" altLang="en-US" sz="1300" dirty="0" smtClean="0"/>
              <a:t>値が安定しない</a:t>
            </a:r>
            <a:endParaRPr lang="en-US" altLang="ja-JP" sz="1300" dirty="0" smtClean="0"/>
          </a:p>
          <a:p>
            <a:r>
              <a:rPr lang="ja-JP" altLang="en-US" sz="1300" dirty="0" smtClean="0"/>
              <a:t>電波減衰の原因は複雑なので</a:t>
            </a:r>
            <a:r>
              <a:rPr lang="en-US" altLang="ja-JP" sz="1300" dirty="0" smtClean="0"/>
              <a:t>, </a:t>
            </a:r>
            <a:r>
              <a:rPr lang="ja-JP" altLang="en-US" sz="1300" dirty="0" smtClean="0"/>
              <a:t>モデル化が困難</a:t>
            </a:r>
            <a:endParaRPr lang="en-US" altLang="ja-JP" sz="1300" dirty="0" smtClean="0"/>
          </a:p>
          <a:p>
            <a:r>
              <a:rPr lang="ja-JP" altLang="en-US" sz="1300" dirty="0" smtClean="0"/>
              <a:t>そこで</a:t>
            </a:r>
            <a:r>
              <a:rPr lang="en-US" altLang="ja-JP" sz="1300" dirty="0" smtClean="0"/>
              <a:t>, </a:t>
            </a:r>
            <a:r>
              <a:rPr lang="ja-JP" altLang="en-US" sz="1300" dirty="0" smtClean="0"/>
              <a:t>本研究では</a:t>
            </a:r>
            <a:r>
              <a:rPr lang="en-US" altLang="ja-JP" sz="1300" dirty="0" smtClean="0"/>
              <a:t>, </a:t>
            </a:r>
          </a:p>
          <a:p>
            <a:pPr defTabSz="990478">
              <a:defRPr/>
            </a:pPr>
            <a:r>
              <a:rPr lang="ja-JP" altLang="en-US" sz="1300" dirty="0" smtClean="0">
                <a:solidFill>
                  <a:schemeClr val="dk1"/>
                </a:solidFill>
              </a:rPr>
              <a:t>事前に取得した基準点</a:t>
            </a:r>
            <a:r>
              <a:rPr lang="en-US" altLang="ja-JP" sz="1300" dirty="0" smtClean="0">
                <a:solidFill>
                  <a:schemeClr val="dk1"/>
                </a:solidFill>
              </a:rPr>
              <a:t>RSSI</a:t>
            </a:r>
            <a:r>
              <a:rPr lang="ja-JP" altLang="en-US" sz="1300" dirty="0" smtClean="0">
                <a:solidFill>
                  <a:schemeClr val="dk1"/>
                </a:solidFill>
              </a:rPr>
              <a:t>値</a:t>
            </a:r>
            <a:r>
              <a:rPr lang="ja-JP" altLang="en-US" sz="1300" dirty="0" smtClean="0"/>
              <a:t>との比較により位置推定を行う</a:t>
            </a:r>
            <a:r>
              <a:rPr lang="en-US" altLang="ja-JP" sz="1300" dirty="0" smtClean="0"/>
              <a:t>, </a:t>
            </a:r>
            <a:r>
              <a:rPr lang="ja-JP" altLang="en-US" sz="1300" dirty="0" smtClean="0"/>
              <a:t>つまりデータベースを用いる手法で位置を推定します。</a:t>
            </a:r>
            <a:endParaRPr lang="en-US" altLang="ja-JP" sz="1300" dirty="0" smtClean="0"/>
          </a:p>
          <a:p>
            <a:pPr defTabSz="990478">
              <a:defRPr/>
            </a:pPr>
            <a:r>
              <a:rPr lang="ja-JP" altLang="en-US" sz="1300" dirty="0" smtClean="0"/>
              <a:t>これにより</a:t>
            </a:r>
            <a:r>
              <a:rPr lang="en-US" altLang="ja-JP" sz="1300" dirty="0" smtClean="0"/>
              <a:t>, </a:t>
            </a:r>
          </a:p>
          <a:p>
            <a:pPr defTabSz="990478">
              <a:defRPr/>
            </a:pPr>
            <a:r>
              <a:rPr lang="en-US" altLang="ja-JP" sz="3000" dirty="0" smtClean="0"/>
              <a:t>1</a:t>
            </a:r>
            <a:r>
              <a:rPr lang="ja-JP" altLang="en-US" sz="3000" dirty="0" smtClean="0"/>
              <a:t>つ既知無線</a:t>
            </a:r>
            <a:r>
              <a:rPr lang="en-US" altLang="ja-JP" sz="3000" dirty="0" smtClean="0"/>
              <a:t>LAN</a:t>
            </a:r>
            <a:r>
              <a:rPr lang="ja-JP" altLang="en-US" sz="3000" dirty="0" smtClean="0"/>
              <a:t>が観測できれば位置推定可能</a:t>
            </a:r>
            <a:endParaRPr lang="en-US" altLang="ja-JP" sz="3000" dirty="0" smtClean="0"/>
          </a:p>
          <a:p>
            <a:pPr defTabSz="990478">
              <a:defRPr/>
            </a:pPr>
            <a:r>
              <a:rPr lang="ja-JP" altLang="en-US" sz="3000" dirty="0" smtClean="0"/>
              <a:t>電波減衰の影響を軽減することができる</a:t>
            </a:r>
            <a:endParaRPr lang="en-US" altLang="ja-JP" sz="3000" dirty="0" smtClean="0"/>
          </a:p>
          <a:p>
            <a:pPr defTabSz="990478">
              <a:defRPr/>
            </a:pPr>
            <a:endParaRPr lang="en-US" altLang="ja-JP" sz="13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42</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今後の予定としては</a:t>
            </a:r>
            <a:endParaRPr kumimoji="1" lang="en-US" altLang="ja-JP" dirty="0" smtClean="0"/>
          </a:p>
          <a:p>
            <a:r>
              <a:rPr kumimoji="1" lang="ja-JP" altLang="en-US" dirty="0" smtClean="0"/>
              <a:t>データベース作成アルゴリズムの実装</a:t>
            </a:r>
            <a:endParaRPr kumimoji="1" lang="en-US" altLang="ja-JP" dirty="0" smtClean="0"/>
          </a:p>
          <a:p>
            <a:r>
              <a:rPr kumimoji="1" lang="en-US" altLang="ja-JP" dirty="0" smtClean="0"/>
              <a:t>K</a:t>
            </a:r>
            <a:r>
              <a:rPr kumimoji="1" lang="ja-JP" altLang="en-US" dirty="0" smtClean="0"/>
              <a:t>近傍法とベイズ推定を用いた位置推定アルゴリズムの実装</a:t>
            </a:r>
            <a:endParaRPr kumimoji="1" lang="en-US" altLang="ja-JP" dirty="0" smtClean="0"/>
          </a:p>
          <a:p>
            <a:r>
              <a:rPr kumimoji="1" lang="ja-JP" altLang="en-US" dirty="0" smtClean="0"/>
              <a:t>それぞれの位置推定精度について検討</a:t>
            </a:r>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43</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44</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近年</a:t>
            </a:r>
            <a:r>
              <a:rPr lang="en-US" altLang="ja-JP" dirty="0" smtClean="0"/>
              <a:t>, GPS</a:t>
            </a:r>
            <a:r>
              <a:rPr lang="ja-JP" altLang="en-US" dirty="0" smtClean="0"/>
              <a:t>機能を搭載した端末が普及したことで</a:t>
            </a:r>
            <a:r>
              <a:rPr lang="en-US" altLang="ja-JP" dirty="0" smtClean="0"/>
              <a:t>, </a:t>
            </a:r>
            <a:r>
              <a:rPr lang="ja-JP" altLang="en-US" dirty="0" smtClean="0"/>
              <a:t>容易に位置測位可能になった</a:t>
            </a:r>
            <a:endParaRPr kumimoji="1" lang="en-US" altLang="ja-JP" dirty="0" smtClean="0"/>
          </a:p>
          <a:p>
            <a:r>
              <a:rPr kumimoji="1" lang="ja-JP" altLang="en-US" dirty="0" smtClean="0"/>
              <a:t>しかし</a:t>
            </a:r>
            <a:r>
              <a:rPr kumimoji="1" lang="en-US" altLang="ja-JP" dirty="0" smtClean="0"/>
              <a:t>, GPS</a:t>
            </a:r>
            <a:r>
              <a:rPr kumimoji="1" lang="ja-JP" altLang="en-US" dirty="0" err="1" smtClean="0"/>
              <a:t>は</a:t>
            </a:r>
            <a:r>
              <a:rPr kumimoji="1" lang="ja-JP" altLang="en-US" u="sng" dirty="0" err="1" smtClean="0">
                <a:uFill>
                  <a:solidFill>
                    <a:srgbClr val="FF0000"/>
                  </a:solidFill>
                </a:uFill>
              </a:rPr>
              <a:t>衛星測位</a:t>
            </a:r>
            <a:r>
              <a:rPr kumimoji="1" lang="ja-JP" altLang="en-US" dirty="0" err="1" smtClean="0">
                <a:uFill>
                  <a:solidFill>
                    <a:srgbClr val="FF0000"/>
                  </a:solidFill>
                </a:uFill>
              </a:rPr>
              <a:t>が</a:t>
            </a:r>
            <a:r>
              <a:rPr kumimoji="1" lang="ja-JP" altLang="en-US" dirty="0" smtClean="0">
                <a:uFill>
                  <a:solidFill>
                    <a:srgbClr val="FF0000"/>
                  </a:solidFill>
                </a:uFill>
              </a:rPr>
              <a:t>ベースなので</a:t>
            </a:r>
            <a:r>
              <a:rPr kumimoji="1" lang="en-US" altLang="ja-JP" dirty="0" smtClean="0">
                <a:uFill>
                  <a:solidFill>
                    <a:srgbClr val="FF0000"/>
                  </a:solidFill>
                </a:uFill>
              </a:rPr>
              <a:t>, </a:t>
            </a:r>
            <a:r>
              <a:rPr kumimoji="1" lang="ja-JP" altLang="en-US" dirty="0" smtClean="0">
                <a:uFill>
                  <a:solidFill>
                    <a:srgbClr val="FF0000"/>
                  </a:solidFill>
                </a:uFill>
              </a:rPr>
              <a:t>ほとんどが</a:t>
            </a:r>
            <a:r>
              <a:rPr kumimoji="1" lang="ja-JP" altLang="en-US" u="sng" dirty="0" smtClean="0">
                <a:uFill>
                  <a:solidFill>
                    <a:srgbClr val="FF0000"/>
                  </a:solidFill>
                </a:uFill>
              </a:rPr>
              <a:t>屋外</a:t>
            </a:r>
            <a:r>
              <a:rPr kumimoji="1" lang="ja-JP" altLang="en-US" dirty="0" smtClean="0">
                <a:uFill>
                  <a:solidFill>
                    <a:srgbClr val="FF0000"/>
                  </a:solidFill>
                </a:uFill>
              </a:rPr>
              <a:t>での利用が想定される。</a:t>
            </a:r>
            <a:endParaRPr lang="en-US" altLang="ja-JP" dirty="0" smtClean="0">
              <a:uFill>
                <a:solidFill>
                  <a:srgbClr val="FF0000"/>
                </a:solidFill>
              </a:uFill>
            </a:endParaRPr>
          </a:p>
          <a:p>
            <a:r>
              <a:rPr kumimoji="1" lang="ja-JP" altLang="en-US" dirty="0" smtClean="0">
                <a:uFill>
                  <a:solidFill>
                    <a:srgbClr val="FF0000"/>
                  </a:solidFill>
                </a:uFill>
              </a:rPr>
              <a:t>そこで</a:t>
            </a:r>
            <a:r>
              <a:rPr kumimoji="1" lang="en-US" altLang="ja-JP" dirty="0" smtClean="0">
                <a:uFill>
                  <a:solidFill>
                    <a:srgbClr val="FF0000"/>
                  </a:solidFill>
                </a:uFill>
              </a:rPr>
              <a:t>, </a:t>
            </a:r>
            <a:r>
              <a:rPr kumimoji="1" lang="ja-JP" altLang="en-US" dirty="0" smtClean="0">
                <a:uFill>
                  <a:solidFill>
                    <a:srgbClr val="FF0000"/>
                  </a:solidFill>
                </a:uFill>
              </a:rPr>
              <a:t>インフラがよく整っている無線</a:t>
            </a:r>
            <a:r>
              <a:rPr kumimoji="1" lang="en-US" altLang="ja-JP" dirty="0" smtClean="0">
                <a:uFill>
                  <a:solidFill>
                    <a:srgbClr val="FF0000"/>
                  </a:solidFill>
                </a:uFill>
              </a:rPr>
              <a:t>LAN</a:t>
            </a:r>
            <a:r>
              <a:rPr kumimoji="1" lang="ja-JP" altLang="en-US" dirty="0" smtClean="0">
                <a:uFill>
                  <a:solidFill>
                    <a:srgbClr val="FF0000"/>
                  </a:solidFill>
                </a:uFill>
              </a:rPr>
              <a:t>を用いることによって屋内でも位置測位が可能になる。</a:t>
            </a:r>
            <a:endParaRPr kumimoji="1" lang="en-US" altLang="ja-JP" dirty="0" smtClean="0">
              <a:uFill>
                <a:solidFill>
                  <a:srgbClr val="FF0000"/>
                </a:solidFill>
              </a:uFill>
            </a:endParaRPr>
          </a:p>
          <a:p>
            <a:pPr>
              <a:buFont typeface="Arial" pitchFamily="34" charset="0"/>
              <a:buNone/>
            </a:pPr>
            <a:r>
              <a:rPr kumimoji="1" lang="ja-JP" altLang="en-US" dirty="0" smtClean="0"/>
              <a:t>本研究では</a:t>
            </a:r>
            <a:endParaRPr kumimoji="1" lang="en-US" altLang="ja-JP" dirty="0" smtClean="0"/>
          </a:p>
          <a:p>
            <a:pPr>
              <a:buFont typeface="Arial" pitchFamily="34" charset="0"/>
              <a:buChar char="•"/>
            </a:pPr>
            <a:r>
              <a:rPr lang="ja-JP" altLang="en-US" sz="1300" dirty="0" smtClean="0"/>
              <a:t>無線</a:t>
            </a:r>
            <a:r>
              <a:rPr lang="en-US" altLang="ja-JP" sz="1300" dirty="0" smtClean="0"/>
              <a:t>LAN </a:t>
            </a:r>
            <a:r>
              <a:rPr lang="ja-JP" altLang="en-US" sz="1300" dirty="0" smtClean="0"/>
              <a:t>の受信信号強度</a:t>
            </a:r>
            <a:r>
              <a:rPr lang="en-US" altLang="ja-JP" sz="1300" dirty="0" smtClean="0"/>
              <a:t>RSSI[</a:t>
            </a:r>
            <a:r>
              <a:rPr lang="en-US" altLang="ja-JP" sz="1300" dirty="0" err="1" smtClean="0"/>
              <a:t>dBm</a:t>
            </a:r>
            <a:r>
              <a:rPr lang="en-US" altLang="ja-JP" sz="1300" dirty="0" smtClean="0"/>
              <a:t>]</a:t>
            </a:r>
            <a:r>
              <a:rPr lang="ja-JP" altLang="en-US" sz="1300" dirty="0" smtClean="0"/>
              <a:t>を利用する</a:t>
            </a:r>
            <a:endParaRPr lang="en-US" altLang="ja-JP" sz="1300" dirty="0" smtClean="0"/>
          </a:p>
          <a:p>
            <a:pPr>
              <a:buFont typeface="Arial" pitchFamily="34" charset="0"/>
              <a:buChar char="•"/>
            </a:pPr>
            <a:r>
              <a:rPr lang="ja-JP" altLang="en-US" sz="1300" dirty="0" smtClean="0"/>
              <a:t>データベース比較を用いて</a:t>
            </a:r>
            <a:r>
              <a:rPr lang="en-US" altLang="ja-JP" sz="1300" dirty="0" smtClean="0"/>
              <a:t>, </a:t>
            </a:r>
            <a:r>
              <a:rPr lang="ja-JP" altLang="en-US" sz="1300" dirty="0" smtClean="0"/>
              <a:t>位置推定を行う</a:t>
            </a:r>
            <a:endParaRPr lang="en-US" altLang="ja-JP" sz="1300" dirty="0" smtClean="0"/>
          </a:p>
          <a:p>
            <a:pPr defTabSz="990478">
              <a:defRPr/>
            </a:pP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信号強度は次のように求められる。</a:t>
            </a:r>
            <a:endParaRPr kumimoji="1" lang="en-US" altLang="ja-JP" dirty="0" smtClean="0"/>
          </a:p>
          <a:p>
            <a:r>
              <a:rPr kumimoji="1" lang="ja-JP" altLang="en-US" dirty="0" smtClean="0"/>
              <a:t>（パラメータの解説）</a:t>
            </a:r>
            <a:endParaRPr kumimoji="1" lang="en-US" altLang="ja-JP" dirty="0" smtClean="0"/>
          </a:p>
          <a:p>
            <a:r>
              <a:rPr kumimoji="1" lang="en-US" altLang="ja-JP" dirty="0" smtClean="0"/>
              <a:t>RSSI</a:t>
            </a:r>
            <a:r>
              <a:rPr kumimoji="1" lang="ja-JP" altLang="en-US" dirty="0" smtClean="0"/>
              <a:t>値は</a:t>
            </a:r>
            <a:r>
              <a:rPr kumimoji="1" lang="en-US" altLang="ja-JP" dirty="0" smtClean="0"/>
              <a:t>1mW</a:t>
            </a:r>
            <a:r>
              <a:rPr kumimoji="1" lang="ja-JP" altLang="en-US" dirty="0" smtClean="0"/>
              <a:t>に対する相対量であることがわかります</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データベース作成は次のような流れで行われます。</a:t>
            </a:r>
            <a:endParaRPr kumimoji="1" lang="en-US" altLang="ja-JP" dirty="0" smtClean="0"/>
          </a:p>
          <a:p>
            <a:pPr marL="371429" indent="-371429">
              <a:buFont typeface="+mj-lt"/>
              <a:buAutoNum type="arabicPeriod"/>
            </a:pPr>
            <a:r>
              <a:rPr kumimoji="1" lang="en-US" altLang="ja-JP" dirty="0" smtClean="0"/>
              <a:t>X</a:t>
            </a:r>
            <a:r>
              <a:rPr kumimoji="1" lang="ja-JP" altLang="en-US" dirty="0" smtClean="0"/>
              <a:t>軸</a:t>
            </a:r>
            <a:r>
              <a:rPr kumimoji="1" lang="en-US" altLang="ja-JP" dirty="0" smtClean="0"/>
              <a:t>, Y</a:t>
            </a:r>
            <a:r>
              <a:rPr kumimoji="1" lang="ja-JP" altLang="en-US" dirty="0" smtClean="0"/>
              <a:t>軸を設定する</a:t>
            </a:r>
            <a:endParaRPr kumimoji="1" lang="en-US" altLang="ja-JP" dirty="0" smtClean="0"/>
          </a:p>
          <a:p>
            <a:pPr marL="371429" indent="-371429">
              <a:buFont typeface="+mj-lt"/>
              <a:buAutoNum type="arabicPeriod"/>
            </a:pPr>
            <a:r>
              <a:rPr lang="ja-JP" altLang="en-US" dirty="0" smtClean="0"/>
              <a:t>アクセスポイントを設置する</a:t>
            </a:r>
            <a:endParaRPr lang="en-US" altLang="ja-JP" dirty="0" smtClean="0"/>
          </a:p>
          <a:p>
            <a:pPr marL="371429" indent="-371429">
              <a:buFont typeface="+mj-lt"/>
              <a:buAutoNum type="arabicPeriod"/>
            </a:pPr>
            <a:r>
              <a:rPr kumimoji="1" lang="ja-JP" altLang="en-US" dirty="0" smtClean="0"/>
              <a:t>基準点において信号強度を測定する</a:t>
            </a:r>
            <a:endParaRPr kumimoji="1" lang="en-US" altLang="ja-JP" dirty="0" smtClean="0"/>
          </a:p>
          <a:p>
            <a:pPr marL="371429" indent="-371429">
              <a:buFont typeface="+mj-lt"/>
              <a:buAutoNum type="arabicPeriod"/>
            </a:pPr>
            <a:r>
              <a:rPr lang="ja-JP" altLang="en-US" dirty="0" smtClean="0"/>
              <a:t>信号強度を測定する際</a:t>
            </a:r>
            <a:r>
              <a:rPr lang="en-US" altLang="ja-JP" dirty="0" smtClean="0"/>
              <a:t>, X</a:t>
            </a:r>
            <a:r>
              <a:rPr lang="ja-JP" altLang="en-US" dirty="0" smtClean="0"/>
              <a:t>軸</a:t>
            </a:r>
            <a:r>
              <a:rPr lang="en-US" altLang="ja-JP" dirty="0" smtClean="0"/>
              <a:t>Y</a:t>
            </a:r>
            <a:r>
              <a:rPr lang="ja-JP" altLang="en-US" dirty="0" smtClean="0"/>
              <a:t>軸の正負方向に対し</a:t>
            </a:r>
            <a:r>
              <a:rPr lang="en-US" altLang="ja-JP" dirty="0" smtClean="0"/>
              <a:t>, </a:t>
            </a:r>
            <a:r>
              <a:rPr lang="ja-JP" altLang="en-US" dirty="0" smtClean="0"/>
              <a:t>計</a:t>
            </a:r>
            <a:r>
              <a:rPr lang="en-US" altLang="ja-JP" dirty="0" smtClean="0"/>
              <a:t>4</a:t>
            </a:r>
            <a:r>
              <a:rPr lang="ja-JP" altLang="en-US" dirty="0" smtClean="0"/>
              <a:t>方向測定を行う</a:t>
            </a:r>
            <a:endParaRPr lang="en-US" altLang="ja-JP" dirty="0" smtClean="0"/>
          </a:p>
          <a:p>
            <a:pPr marL="371429" indent="-371429"/>
            <a:r>
              <a:rPr kumimoji="1" lang="ja-JP" altLang="en-US" dirty="0" smtClean="0"/>
              <a:t>これは</a:t>
            </a:r>
            <a:r>
              <a:rPr kumimoji="1" lang="en-US" altLang="ja-JP" dirty="0" smtClean="0"/>
              <a:t>, </a:t>
            </a:r>
            <a:r>
              <a:rPr kumimoji="1" lang="ja-JP" altLang="en-US" dirty="0" smtClean="0"/>
              <a:t>端末のアンテナの向きや設置場所によって値が異なるので</a:t>
            </a:r>
            <a:r>
              <a:rPr kumimoji="1" lang="en-US" altLang="ja-JP" dirty="0" smtClean="0"/>
              <a:t>, 4</a:t>
            </a:r>
            <a:r>
              <a:rPr kumimoji="1" lang="ja-JP" altLang="en-US" dirty="0" smtClean="0"/>
              <a:t>方向に対し測定を行う。</a:t>
            </a:r>
            <a:endParaRPr kumimoji="1" lang="en-US" altLang="ja-JP" dirty="0" smtClean="0"/>
          </a:p>
          <a:p>
            <a:pPr marL="371429" indent="-371429"/>
            <a:r>
              <a:rPr kumimoji="1" lang="ja-JP" altLang="en-US" dirty="0" smtClean="0"/>
              <a:t>これによりデータベースが作成されます。ここまでの流れを</a:t>
            </a:r>
            <a:r>
              <a:rPr lang="en-US" altLang="ja-JP" sz="1300" i="1" dirty="0" smtClean="0"/>
              <a:t>Survey Phase</a:t>
            </a:r>
            <a:r>
              <a:rPr lang="ja-JP" altLang="en-US" sz="1300" dirty="0" smtClean="0"/>
              <a:t>とします。</a:t>
            </a:r>
            <a:endParaRPr lang="en-US" altLang="ja-JP" sz="1300" dirty="0" smtClean="0"/>
          </a:p>
          <a:p>
            <a:pPr marL="371429" indent="-371429" defTabSz="990478">
              <a:defRPr/>
            </a:pPr>
            <a:r>
              <a:rPr kumimoji="1" lang="ja-JP" altLang="en-US" i="0" dirty="0" smtClean="0"/>
              <a:t>そのデータベースを基に</a:t>
            </a:r>
            <a:r>
              <a:rPr kumimoji="1" lang="en-US" altLang="ja-JP" i="0" dirty="0" smtClean="0"/>
              <a:t>, </a:t>
            </a:r>
            <a:r>
              <a:rPr kumimoji="1" lang="ja-JP" altLang="en-US" dirty="0" smtClean="0"/>
              <a:t>未知点に対し値を比較し</a:t>
            </a:r>
            <a:r>
              <a:rPr kumimoji="1" lang="en-US" altLang="ja-JP" dirty="0" smtClean="0"/>
              <a:t>, </a:t>
            </a:r>
            <a:r>
              <a:rPr kumimoji="1" lang="ja-JP" altLang="en-US" dirty="0" smtClean="0"/>
              <a:t>位置を推定します。</a:t>
            </a:r>
            <a:endParaRPr kumimoji="1" lang="en-US" altLang="ja-JP" dirty="0" smtClean="0"/>
          </a:p>
          <a:p>
            <a:pPr marL="371429" indent="-371429" defTabSz="990478">
              <a:defRPr/>
            </a:pPr>
            <a:r>
              <a:rPr kumimoji="1" lang="ja-JP" altLang="en-US" dirty="0" smtClean="0"/>
              <a:t>この位置推定を行う流れを</a:t>
            </a:r>
            <a:r>
              <a:rPr kumimoji="1" lang="en-US" altLang="ja-JP" dirty="0" smtClean="0"/>
              <a:t>, </a:t>
            </a:r>
            <a:r>
              <a:rPr lang="en-US" altLang="ja-JP" sz="1300" i="1" dirty="0" smtClean="0"/>
              <a:t>Estimation Phase</a:t>
            </a:r>
            <a:r>
              <a:rPr lang="ja-JP" altLang="en-US" sz="1300" dirty="0" smtClean="0"/>
              <a:t>とします。</a:t>
            </a:r>
            <a:endParaRPr lang="en-US" altLang="ja-JP" sz="1300" dirty="0" smtClean="0"/>
          </a:p>
          <a:p>
            <a:pPr marL="371429" indent="-371429" defTabSz="990478">
              <a:defRPr/>
            </a:pPr>
            <a:r>
              <a:rPr lang="ja-JP" altLang="en-US" sz="1300" dirty="0" smtClean="0"/>
              <a:t>この</a:t>
            </a:r>
            <a:r>
              <a:rPr lang="en-US" altLang="ja-JP" sz="1300" i="1" dirty="0" smtClean="0"/>
              <a:t>Estimation Phase</a:t>
            </a:r>
            <a:r>
              <a:rPr lang="ja-JP" altLang="en-US" sz="1300" dirty="0" smtClean="0"/>
              <a:t>について</a:t>
            </a:r>
            <a:r>
              <a:rPr lang="en-US" altLang="ja-JP" sz="1300" dirty="0" smtClean="0"/>
              <a:t>, </a:t>
            </a:r>
            <a:r>
              <a:rPr lang="ja-JP" altLang="en-US" sz="1300" dirty="0" smtClean="0"/>
              <a:t>本研究では</a:t>
            </a:r>
            <a:r>
              <a:rPr lang="en-US" altLang="ja-JP" sz="1300" dirty="0" smtClean="0"/>
              <a:t>, </a:t>
            </a:r>
          </a:p>
          <a:p>
            <a:pPr>
              <a:buFont typeface="Arial" pitchFamily="34" charset="0"/>
              <a:buChar char="•"/>
            </a:pPr>
            <a:r>
              <a:rPr lang="en-US" altLang="ja-JP" sz="1300" dirty="0" smtClean="0"/>
              <a:t>K</a:t>
            </a:r>
            <a:r>
              <a:rPr lang="ja-JP" altLang="en-US" sz="1300" dirty="0" smtClean="0"/>
              <a:t>近傍法を用いた位置推定</a:t>
            </a:r>
            <a:endParaRPr lang="en-US" altLang="ja-JP" sz="1300" dirty="0" smtClean="0"/>
          </a:p>
          <a:p>
            <a:pPr>
              <a:buFont typeface="Arial" pitchFamily="34" charset="0"/>
              <a:buChar char="•"/>
            </a:pPr>
            <a:r>
              <a:rPr lang="ja-JP" altLang="en-US" sz="1300" dirty="0" smtClean="0"/>
              <a:t>ベイズ推定を用いた位置推定</a:t>
            </a:r>
            <a:endParaRPr lang="en-US" altLang="ja-JP" sz="1300" i="1" dirty="0" smtClean="0"/>
          </a:p>
          <a:p>
            <a:pPr>
              <a:buFont typeface="Arial" pitchFamily="34" charset="0"/>
              <a:buNone/>
            </a:pPr>
            <a:r>
              <a:rPr lang="ja-JP" altLang="en-US" sz="1300" dirty="0" smtClean="0"/>
              <a:t>の</a:t>
            </a:r>
            <a:r>
              <a:rPr lang="en-US" altLang="ja-JP" sz="1300" dirty="0" smtClean="0"/>
              <a:t>2</a:t>
            </a:r>
            <a:r>
              <a:rPr lang="ja-JP" altLang="en-US" sz="1300" dirty="0" smtClean="0"/>
              <a:t>手法について位置推定を行います</a:t>
            </a:r>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k</a:t>
            </a:r>
            <a:r>
              <a:rPr kumimoji="1" lang="ja-JP" altLang="en-US" dirty="0" smtClean="0"/>
              <a:t>近傍法を用いて位置推定アルゴリズムの流れを以下のようになります。</a:t>
            </a:r>
            <a:endParaRPr kumimoji="1" lang="en-US" altLang="ja-JP" dirty="0" smtClean="0"/>
          </a:p>
          <a:p>
            <a:r>
              <a:rPr kumimoji="1" lang="ja-JP" altLang="en-US" dirty="0" smtClean="0"/>
              <a:t>まず</a:t>
            </a:r>
            <a:r>
              <a:rPr kumimoji="1" lang="en-US" altLang="ja-JP" dirty="0" smtClean="0"/>
              <a:t>, Survey Phase</a:t>
            </a:r>
            <a:r>
              <a:rPr kumimoji="1" lang="ja-JP" altLang="en-US" dirty="0" smtClean="0"/>
              <a:t>について。</a:t>
            </a:r>
            <a:endParaRPr kumimoji="1" lang="en-US" altLang="ja-JP" dirty="0" smtClean="0"/>
          </a:p>
          <a:p>
            <a:pPr marL="1485717" lvl="2" indent="-495239">
              <a:buFont typeface="+mj-lt"/>
              <a:buAutoNum type="arabicPeriod"/>
            </a:pPr>
            <a:r>
              <a:rPr lang="ja-JP" altLang="en-US" dirty="0" smtClean="0"/>
              <a:t>基準点で</a:t>
            </a:r>
            <a:r>
              <a:rPr lang="en-US" altLang="ja-JP" dirty="0" smtClean="0"/>
              <a:t>4</a:t>
            </a:r>
            <a:r>
              <a:rPr lang="ja-JP" altLang="en-US" dirty="0" smtClean="0"/>
              <a:t>方向に対し</a:t>
            </a:r>
            <a:r>
              <a:rPr lang="en-US" altLang="ja-JP" dirty="0" smtClean="0"/>
              <a:t>, RSSI</a:t>
            </a:r>
            <a:r>
              <a:rPr lang="ja-JP" altLang="en-US" dirty="0" smtClean="0"/>
              <a:t>値を測定する</a:t>
            </a:r>
            <a:endParaRPr lang="en-US" altLang="ja-JP" dirty="0" smtClean="0"/>
          </a:p>
          <a:p>
            <a:pPr marL="1485717" lvl="2" indent="-495239">
              <a:buFont typeface="+mj-lt"/>
              <a:buAutoNum type="arabicPeriod"/>
            </a:pPr>
            <a:r>
              <a:rPr lang="ja-JP" altLang="en-US" dirty="0" smtClean="0"/>
              <a:t>基準点の座標</a:t>
            </a:r>
            <a:r>
              <a:rPr lang="en-US" altLang="ja-JP" dirty="0" smtClean="0"/>
              <a:t>, </a:t>
            </a:r>
            <a:r>
              <a:rPr lang="ja-JP" altLang="en-US" dirty="0" smtClean="0"/>
              <a:t>方向</a:t>
            </a:r>
            <a:r>
              <a:rPr lang="en-US" altLang="ja-JP" dirty="0" smtClean="0"/>
              <a:t>, RSSI</a:t>
            </a:r>
            <a:r>
              <a:rPr lang="ja-JP" altLang="en-US" dirty="0" smtClean="0"/>
              <a:t>値の平均値をデータベースに格納する</a:t>
            </a:r>
            <a:endParaRPr lang="en-US" altLang="ja-JP" dirty="0" smtClean="0"/>
          </a:p>
          <a:p>
            <a:pPr lvl="1"/>
            <a:r>
              <a:rPr kumimoji="1" lang="ja-JP" altLang="en-US" dirty="0" smtClean="0"/>
              <a:t>次に</a:t>
            </a:r>
            <a:r>
              <a:rPr lang="en-US" altLang="ja-JP" dirty="0" smtClean="0"/>
              <a:t>Estimation Phase</a:t>
            </a:r>
            <a:r>
              <a:rPr lang="ja-JP" altLang="en-US" dirty="0" smtClean="0"/>
              <a:t>について</a:t>
            </a:r>
            <a:endParaRPr lang="en-US" altLang="ja-JP" dirty="0" smtClean="0"/>
          </a:p>
          <a:p>
            <a:pPr marL="1485717" lvl="2" indent="-495239">
              <a:buFont typeface="+mj-lt"/>
              <a:buAutoNum type="arabicPeriod"/>
            </a:pPr>
            <a:r>
              <a:rPr lang="ja-JP" altLang="en-US" dirty="0" smtClean="0"/>
              <a:t>全基準点に対し</a:t>
            </a:r>
            <a:r>
              <a:rPr lang="en-US" altLang="ja-JP" dirty="0" smtClean="0"/>
              <a:t>, </a:t>
            </a:r>
            <a:r>
              <a:rPr lang="ja-JP" altLang="en-US" dirty="0" smtClean="0"/>
              <a:t>測定データとの距離を求める</a:t>
            </a:r>
            <a:endParaRPr lang="en-US" altLang="ja-JP" dirty="0" smtClean="0"/>
          </a:p>
          <a:p>
            <a:pPr marL="1485717" lvl="2" indent="-495239">
              <a:buFont typeface="+mj-lt"/>
              <a:buAutoNum type="arabicPeriod"/>
            </a:pPr>
            <a:r>
              <a:rPr lang="en-US" altLang="ja-JP" dirty="0" smtClean="0"/>
              <a:t>K</a:t>
            </a:r>
            <a:r>
              <a:rPr lang="ja-JP" altLang="en-US" dirty="0" smtClean="0"/>
              <a:t>個の最近傍において</a:t>
            </a:r>
            <a:r>
              <a:rPr lang="en-US" altLang="ja-JP" dirty="0" smtClean="0"/>
              <a:t>, </a:t>
            </a:r>
            <a:r>
              <a:rPr lang="ja-JP" altLang="en-US" dirty="0" smtClean="0"/>
              <a:t>位置推定量を求める</a:t>
            </a:r>
            <a:endParaRPr lang="en-US" altLang="ja-JP" dirty="0" smtClean="0"/>
          </a:p>
          <a:p>
            <a:r>
              <a:rPr kumimoji="1" lang="ja-JP" altLang="en-US" dirty="0" smtClean="0"/>
              <a:t>このような流れで位置推定を行います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en-US" altLang="ja-JP" sz="1300" i="1" dirty="0" smtClean="0"/>
              <a:t>Survey Phase</a:t>
            </a:r>
            <a:r>
              <a:rPr lang="ja-JP" altLang="en-US" sz="1300" dirty="0" smtClean="0"/>
              <a:t>において</a:t>
            </a:r>
            <a:r>
              <a:rPr lang="en-US" altLang="ja-JP" sz="1300" dirty="0" smtClean="0"/>
              <a:t>, </a:t>
            </a:r>
            <a:r>
              <a:rPr lang="ja-JP" altLang="en-US" sz="1300" dirty="0" smtClean="0"/>
              <a:t>測定データはこのようなベクトルで与えられる。</a:t>
            </a:r>
            <a:endParaRPr lang="ja-JP" altLang="en-US" sz="1300" i="1" dirty="0" smtClean="0"/>
          </a:p>
          <a:p>
            <a:pPr defTabSz="990478">
              <a:defRPr/>
            </a:pPr>
            <a:r>
              <a:rPr kumimoji="1" lang="ja-JP" altLang="en-US" dirty="0" smtClean="0"/>
              <a:t>（パラメータの解説）</a:t>
            </a:r>
            <a:endParaRPr kumimoji="1" lang="en-US" altLang="ja-JP" dirty="0" smtClean="0"/>
          </a:p>
          <a:p>
            <a:pPr defTabSz="990478">
              <a:defRPr/>
            </a:pPr>
            <a:r>
              <a:rPr kumimoji="1" lang="ja-JP" altLang="en-US" dirty="0" smtClean="0"/>
              <a:t>この測定は</a:t>
            </a:r>
            <a:r>
              <a:rPr lang="ja-JP" altLang="en-US" sz="1300" dirty="0" smtClean="0"/>
              <a:t>各基準点について</a:t>
            </a:r>
            <a:r>
              <a:rPr lang="en-US" altLang="ja-JP" sz="1300" dirty="0" smtClean="0"/>
              <a:t>4</a:t>
            </a:r>
            <a:r>
              <a:rPr lang="ja-JP" altLang="en-US" sz="1300" dirty="0" smtClean="0"/>
              <a:t>方向に対し測定を行います</a:t>
            </a:r>
          </a:p>
          <a:p>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kumimoji="1" lang="en-US" altLang="ja-JP" dirty="0" smtClean="0"/>
              <a:t>K</a:t>
            </a:r>
            <a:r>
              <a:rPr kumimoji="1" lang="ja-JP" altLang="en-US" dirty="0" smtClean="0"/>
              <a:t>近傍法は</a:t>
            </a:r>
            <a:r>
              <a:rPr kumimoji="1" lang="en-US" altLang="ja-JP" dirty="0" smtClean="0"/>
              <a:t>, </a:t>
            </a:r>
            <a:r>
              <a:rPr lang="ja-JP" altLang="en-US" dirty="0" smtClean="0"/>
              <a:t>全既知データとの距離が最も近いものから順に</a:t>
            </a:r>
            <a:r>
              <a:rPr lang="en-US" altLang="ja-JP" dirty="0" smtClean="0"/>
              <a:t>k</a:t>
            </a:r>
            <a:r>
              <a:rPr lang="ja-JP" altLang="en-US" dirty="0" smtClean="0"/>
              <a:t>個のデータを分析する</a:t>
            </a:r>
            <a:endParaRPr kumimoji="1" lang="ja-JP" altLang="en-US" dirty="0" smtClean="0"/>
          </a:p>
          <a:p>
            <a:r>
              <a:rPr kumimoji="1" lang="ja-JP" altLang="en-US" dirty="0" smtClean="0"/>
              <a:t>本研究では</a:t>
            </a:r>
            <a:r>
              <a:rPr kumimoji="1" lang="en-US" altLang="ja-JP" dirty="0" smtClean="0"/>
              <a:t>, </a:t>
            </a:r>
          </a:p>
          <a:p>
            <a:pPr>
              <a:buFont typeface="Arial" pitchFamily="34" charset="0"/>
              <a:buChar char="•"/>
            </a:pPr>
            <a:r>
              <a:rPr lang="ja-JP" altLang="en-US" sz="1300" dirty="0" smtClean="0"/>
              <a:t>  距離関数として</a:t>
            </a:r>
            <a:r>
              <a:rPr lang="ja-JP" altLang="en-US" sz="1300" dirty="0" smtClean="0">
                <a:solidFill>
                  <a:srgbClr val="FF0000"/>
                </a:solidFill>
              </a:rPr>
              <a:t>ユークリッド距離</a:t>
            </a:r>
            <a:r>
              <a:rPr lang="ja-JP" altLang="en-US" sz="1300" dirty="0" smtClean="0"/>
              <a:t>を採用</a:t>
            </a:r>
            <a:endParaRPr lang="en-US" altLang="ja-JP" sz="1300" dirty="0" smtClean="0"/>
          </a:p>
          <a:p>
            <a:pPr>
              <a:buFont typeface="Arial" pitchFamily="34" charset="0"/>
              <a:buChar char="•"/>
            </a:pPr>
            <a:r>
              <a:rPr lang="en-US" altLang="ja-JP" sz="1300" dirty="0" smtClean="0"/>
              <a:t>  </a:t>
            </a:r>
            <a:r>
              <a:rPr lang="ja-JP" altLang="en-US" sz="1300" dirty="0" smtClean="0"/>
              <a:t>既知データとの距離を</a:t>
            </a:r>
            <a:r>
              <a:rPr lang="ja-JP" altLang="en-US" sz="1300" dirty="0" smtClean="0">
                <a:solidFill>
                  <a:srgbClr val="FF0000"/>
                </a:solidFill>
              </a:rPr>
              <a:t>最小化する問題</a:t>
            </a:r>
            <a:r>
              <a:rPr lang="ja-JP" altLang="en-US" sz="1300" dirty="0" smtClean="0"/>
              <a:t>を考える</a:t>
            </a:r>
            <a:endParaRPr kumimoji="1" lang="ja-JP" altLang="en-US" dirty="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90478">
              <a:defRPr/>
            </a:pPr>
            <a:r>
              <a:rPr lang="ja-JP" altLang="en-US" sz="1300" dirty="0" smtClean="0"/>
              <a:t>未知点での受信強度ベクトルが測定できたとする</a:t>
            </a:r>
          </a:p>
          <a:p>
            <a:pPr defTabSz="990478">
              <a:defRPr/>
            </a:pPr>
            <a:r>
              <a:rPr lang="ja-JP" altLang="en-US" sz="1300" dirty="0" smtClean="0"/>
              <a:t>このとき</a:t>
            </a:r>
            <a:r>
              <a:rPr lang="en-US" altLang="ja-JP" sz="1300" dirty="0" smtClean="0"/>
              <a:t>, </a:t>
            </a:r>
            <a:r>
              <a:rPr lang="ja-JP" altLang="en-US" sz="1300" dirty="0" smtClean="0"/>
              <a:t>距離関数はこのようになる。</a:t>
            </a:r>
            <a:endParaRPr lang="en-US" altLang="ja-JP" sz="1300" dirty="0" smtClean="0"/>
          </a:p>
          <a:p>
            <a:pPr defTabSz="990478">
              <a:defRPr/>
            </a:pPr>
            <a:r>
              <a:rPr kumimoji="1" lang="ja-JP" altLang="en-US" dirty="0" smtClean="0"/>
              <a:t>（パラメータの解説）</a:t>
            </a:r>
            <a:endParaRPr kumimoji="1" lang="en-US" altLang="ja-JP" dirty="0" smtClean="0"/>
          </a:p>
          <a:p>
            <a:pPr defTabSz="990478">
              <a:defRPr/>
            </a:pPr>
            <a:r>
              <a:rPr lang="ja-JP" altLang="en-US" sz="1300" dirty="0" smtClean="0"/>
              <a:t>この距離関数によりデータベースの全データに対し距離を求める</a:t>
            </a:r>
          </a:p>
          <a:p>
            <a:pPr defTabSz="990478">
              <a:defRPr/>
            </a:pPr>
            <a:endParaRPr lang="en-US" altLang="ja-JP" sz="1300" dirty="0" smtClean="0"/>
          </a:p>
        </p:txBody>
      </p:sp>
      <p:sp>
        <p:nvSpPr>
          <p:cNvPr id="4" name="スライド番号プレースホルダ 3"/>
          <p:cNvSpPr>
            <a:spLocks noGrp="1"/>
          </p:cNvSpPr>
          <p:nvPr>
            <p:ph type="sldNum" sz="quarter" idx="10"/>
          </p:nvPr>
        </p:nvSpPr>
        <p:spPr/>
        <p:txBody>
          <a:bodyPr/>
          <a:lstStyle/>
          <a:p>
            <a:fld id="{3AAAEBC1-AB9C-4FB0-B06C-838345804B01}"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C9F65AA4-90DA-43E0-84C0-1B4BE0FD492A}" type="datetime1">
              <a:rPr kumimoji="1" lang="ja-JP" altLang="en-US" smtClean="0"/>
              <a:pPr/>
              <a:t>2013/04/09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4C6A09-C94E-4AC6-906F-5B9554E6F939}" type="datetime1">
              <a:rPr kumimoji="1" lang="ja-JP" altLang="en-US" smtClean="0"/>
              <a:pPr/>
              <a:t>2013/04/09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FC43833-4CAC-40E8-8A0E-48266FE07339}" type="datetime1">
              <a:rPr kumimoji="1" lang="ja-JP" altLang="en-US" smtClean="0"/>
              <a:pPr/>
              <a:t>2013/04/09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50219E4-3AFF-4502-BB55-26662FB10866}" type="datetime1">
              <a:rPr kumimoji="1" lang="ja-JP" altLang="en-US" smtClean="0"/>
              <a:pPr/>
              <a:t>2013/04/09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4E128B65-4EB1-429B-B2C6-599F9C7ABE12}" type="datetime1">
              <a:rPr kumimoji="1" lang="ja-JP" altLang="en-US" smtClean="0"/>
              <a:pPr/>
              <a:t>2013/04/09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1F60B75B-218F-4871-9FC3-76204ACBA630}" type="datetime1">
              <a:rPr kumimoji="1" lang="ja-JP" altLang="en-US" smtClean="0"/>
              <a:pPr/>
              <a:t>2013/04/09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77DA2F80-C4FD-4FCB-BAC3-A8466704CDC6}" type="datetime1">
              <a:rPr kumimoji="1" lang="ja-JP" altLang="en-US" smtClean="0"/>
              <a:pPr/>
              <a:t>2013/04/09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7825CE42-CEFF-43DF-BD62-905501BC131F}" type="datetime1">
              <a:rPr kumimoji="1" lang="ja-JP" altLang="en-US" smtClean="0"/>
              <a:pPr/>
              <a:t>2013/04/09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03ECDE00-95FA-445C-B777-76784E9EBECC}" type="datetime1">
              <a:rPr kumimoji="1" lang="ja-JP" altLang="en-US" smtClean="0"/>
              <a:pPr/>
              <a:t>2013/04/09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980926B-E719-4991-8706-DEA64DE99F33}" type="datetime1">
              <a:rPr kumimoji="1" lang="ja-JP" altLang="en-US" smtClean="0"/>
              <a:pPr/>
              <a:t>2013/04/09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7076381-944D-4A0A-90B6-96642D42BB95}" type="datetime1">
              <a:rPr kumimoji="1" lang="ja-JP" altLang="en-US" smtClean="0"/>
              <a:pPr/>
              <a:t>2013/04/09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B6E8DFB-A985-45FF-8CA4-8EBEAAF8C784}"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3B6CE-31F1-48F6-81BD-00556292D310}" type="datetime1">
              <a:rPr kumimoji="1" lang="ja-JP" altLang="en-US" smtClean="0"/>
              <a:pPr/>
              <a:t>2013/04/09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8DFB-A985-45FF-8CA4-8EBEAAF8C784}"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5.png"/><Relationship Id="rId13"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30.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emf"/></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4" Type="http://schemas.openxmlformats.org/officeDocument/2006/relationships/image" Target="../media/image56.emf"/><Relationship Id="rId5" Type="http://schemas.openxmlformats.org/officeDocument/2006/relationships/image" Target="../media/image57.emf"/><Relationship Id="rId1" Type="http://schemas.openxmlformats.org/officeDocument/2006/relationships/slideLayout" Target="../slideLayouts/slideLayout2.xml"/><Relationship Id="rId2" Type="http://schemas.openxmlformats.org/officeDocument/2006/relationships/image" Target="../media/image5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emf"/></Relationships>
</file>

<file path=ppt/slides/_rels/slide28.xml.rels><?xml version="1.0" encoding="UTF-8" standalone="yes"?>
<Relationships xmlns="http://schemas.openxmlformats.org/package/2006/relationships"><Relationship Id="rId3" Type="http://schemas.openxmlformats.org/officeDocument/2006/relationships/image" Target="../media/image60.emf"/><Relationship Id="rId4" Type="http://schemas.openxmlformats.org/officeDocument/2006/relationships/image" Target="../media/image61.emf"/><Relationship Id="rId5" Type="http://schemas.openxmlformats.org/officeDocument/2006/relationships/image" Target="../media/image62.emf"/><Relationship Id="rId1" Type="http://schemas.openxmlformats.org/officeDocument/2006/relationships/slideLayout" Target="../slideLayouts/slideLayout2.xml"/><Relationship Id="rId2" Type="http://schemas.openxmlformats.org/officeDocument/2006/relationships/image" Target="../media/image5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65.emf"/><Relationship Id="rId4" Type="http://schemas.openxmlformats.org/officeDocument/2006/relationships/image" Target="../media/image66.emf"/><Relationship Id="rId5" Type="http://schemas.openxmlformats.org/officeDocument/2006/relationships/image" Target="../media/image67.emf"/><Relationship Id="rId1" Type="http://schemas.openxmlformats.org/officeDocument/2006/relationships/slideLayout" Target="../slideLayouts/slideLayout2.xml"/><Relationship Id="rId2" Type="http://schemas.openxmlformats.org/officeDocument/2006/relationships/image" Target="../media/image6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emf"/></Relationships>
</file>

<file path=ppt/slides/_rels/slide32.xml.rels><?xml version="1.0" encoding="UTF-8" standalone="yes"?>
<Relationships xmlns="http://schemas.openxmlformats.org/package/2006/relationships"><Relationship Id="rId3" Type="http://schemas.openxmlformats.org/officeDocument/2006/relationships/image" Target="../media/image70.emf"/><Relationship Id="rId4" Type="http://schemas.openxmlformats.org/officeDocument/2006/relationships/image" Target="../media/image71.emf"/><Relationship Id="rId5" Type="http://schemas.openxmlformats.org/officeDocument/2006/relationships/image" Target="../media/image72.emf"/><Relationship Id="rId1" Type="http://schemas.openxmlformats.org/officeDocument/2006/relationships/slideLayout" Target="../slideLayouts/slideLayout2.xml"/><Relationship Id="rId2" Type="http://schemas.openxmlformats.org/officeDocument/2006/relationships/image" Target="../media/image6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30.png"/><Relationship Id="rId5" Type="http://schemas.openxmlformats.org/officeDocument/2006/relationships/image" Target="../media/image47.png"/><Relationship Id="rId6"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38.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 Id="rId11" Type="http://schemas.openxmlformats.org/officeDocument/2006/relationships/image" Target="../media/image8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9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image" Target="../media/image91.jpe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97.jpeg"/><Relationship Id="rId5" Type="http://schemas.openxmlformats.org/officeDocument/2006/relationships/image" Target="../media/image98.png"/><Relationship Id="rId6" Type="http://schemas.openxmlformats.org/officeDocument/2006/relationships/image" Target="../media/image99.png"/><Relationship Id="rId1" Type="http://schemas.openxmlformats.org/officeDocument/2006/relationships/tags" Target="../tags/tag2.xml"/><Relationship Id="rId2"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mn-ea"/>
                <a:ea typeface="+mn-ea"/>
              </a:rPr>
              <a:t>無線</a:t>
            </a:r>
            <a:r>
              <a:rPr lang="en-US" altLang="ja-JP" sz="4000" b="1" dirty="0" smtClean="0">
                <a:latin typeface="+mn-ea"/>
                <a:ea typeface="+mn-ea"/>
              </a:rPr>
              <a:t>LAN</a:t>
            </a:r>
            <a:r>
              <a:rPr lang="ja-JP" altLang="en-US" sz="4000" b="1" dirty="0" smtClean="0">
                <a:latin typeface="+mn-ea"/>
                <a:ea typeface="+mn-ea"/>
              </a:rPr>
              <a:t>の電波強度を用いた屋内における位置推定</a:t>
            </a:r>
            <a:endParaRPr kumimoji="1" lang="ja-JP" altLang="en-US" sz="4000" dirty="0">
              <a:latin typeface="+mn-ea"/>
              <a:ea typeface="+mn-ea"/>
            </a:endParaRPr>
          </a:p>
        </p:txBody>
      </p:sp>
      <p:sp>
        <p:nvSpPr>
          <p:cNvPr id="3" name="サブタイトル 2"/>
          <p:cNvSpPr>
            <a:spLocks noGrp="1"/>
          </p:cNvSpPr>
          <p:nvPr>
            <p:ph type="subTitle" idx="1"/>
          </p:nvPr>
        </p:nvSpPr>
        <p:spPr/>
        <p:txBody>
          <a:bodyPr/>
          <a:lstStyle/>
          <a:p>
            <a:r>
              <a:rPr kumimoji="1" lang="en-US" altLang="ja-JP" dirty="0" smtClean="0"/>
              <a:t>GPS</a:t>
            </a:r>
            <a:r>
              <a:rPr kumimoji="1" lang="ja-JP" altLang="en-US" dirty="0" smtClean="0"/>
              <a:t>班</a:t>
            </a:r>
            <a:endParaRPr kumimoji="1" lang="en-US" altLang="ja-JP" dirty="0" smtClean="0"/>
          </a:p>
          <a:p>
            <a:r>
              <a:rPr kumimoji="1" lang="ja-JP" altLang="en-US" dirty="0" smtClean="0"/>
              <a:t>藤居翔吾</a:t>
            </a:r>
            <a:endParaRPr kumimoji="1" lang="ja-JP" altLang="en-US" dirty="0"/>
          </a:p>
        </p:txBody>
      </p:sp>
      <p:sp>
        <p:nvSpPr>
          <p:cNvPr id="4" name="テキスト ボックス 3"/>
          <p:cNvSpPr txBox="1"/>
          <p:nvPr/>
        </p:nvSpPr>
        <p:spPr>
          <a:xfrm>
            <a:off x="4572000" y="404664"/>
            <a:ext cx="4176464" cy="830997"/>
          </a:xfrm>
          <a:prstGeom prst="rect">
            <a:avLst/>
          </a:prstGeom>
          <a:noFill/>
        </p:spPr>
        <p:txBody>
          <a:bodyPr wrap="square" rtlCol="0">
            <a:spAutoFit/>
          </a:bodyPr>
          <a:lstStyle/>
          <a:p>
            <a:pPr algn="r"/>
            <a:r>
              <a:rPr kumimoji="1" lang="ja-JP" altLang="en-US" sz="2400" dirty="0" smtClean="0"/>
              <a:t>平成</a:t>
            </a:r>
            <a:r>
              <a:rPr kumimoji="1" lang="en-US" altLang="ja-JP" sz="2400" dirty="0" smtClean="0"/>
              <a:t>25</a:t>
            </a:r>
            <a:r>
              <a:rPr kumimoji="1" lang="ja-JP" altLang="en-US" sz="2400" dirty="0" smtClean="0"/>
              <a:t>年　</a:t>
            </a:r>
            <a:r>
              <a:rPr kumimoji="1" lang="en-US" altLang="ja-JP" sz="2400" dirty="0" smtClean="0"/>
              <a:t>2</a:t>
            </a:r>
            <a:r>
              <a:rPr kumimoji="1" lang="ja-JP" altLang="en-US" sz="2400" dirty="0" smtClean="0"/>
              <a:t>月</a:t>
            </a:r>
            <a:r>
              <a:rPr kumimoji="1" lang="en-US" altLang="ja-JP" sz="2400" dirty="0" smtClean="0"/>
              <a:t>7</a:t>
            </a:r>
            <a:r>
              <a:rPr kumimoji="1" lang="ja-JP" altLang="en-US" sz="2400" dirty="0" smtClean="0"/>
              <a:t>日</a:t>
            </a:r>
            <a:endParaRPr kumimoji="1" lang="en-US" altLang="ja-JP" sz="2400" dirty="0" smtClean="0"/>
          </a:p>
          <a:p>
            <a:pPr algn="r"/>
            <a:r>
              <a:rPr lang="ja-JP" altLang="en-US" sz="2400" dirty="0" smtClean="0"/>
              <a:t>杉本・久保研究室卒研発表会</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近傍法による位置推定</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重みの定義</a:t>
            </a:r>
            <a:endParaRPr kumimoji="1" lang="ja-JP" altLang="en-US" dirty="0"/>
          </a:p>
        </p:txBody>
      </p:sp>
      <p:cxnSp>
        <p:nvCxnSpPr>
          <p:cNvPr id="7" name="直線コネクタ 6"/>
          <p:cNvCxnSpPr/>
          <p:nvPr/>
        </p:nvCxnSpPr>
        <p:spPr>
          <a:xfrm>
            <a:off x="0" y="4149080"/>
            <a:ext cx="9144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グループ化 15"/>
          <p:cNvGrpSpPr/>
          <p:nvPr/>
        </p:nvGrpSpPr>
        <p:grpSpPr>
          <a:xfrm>
            <a:off x="302296" y="4221088"/>
            <a:ext cx="4269704" cy="461665"/>
            <a:chOff x="107504" y="4221088"/>
            <a:chExt cx="4269704" cy="461665"/>
          </a:xfrm>
        </p:grpSpPr>
        <p:pic>
          <p:nvPicPr>
            <p:cNvPr id="8" name="Picture 5" descr="C:\Documents and Settings\松永　悠\My Documents\班ゼミ\2012年度中間発表\pdf2\png\eqn.png"/>
            <p:cNvPicPr>
              <a:picLocks noChangeAspect="1" noChangeArrowheads="1"/>
            </p:cNvPicPr>
            <p:nvPr/>
          </p:nvPicPr>
          <p:blipFill>
            <a:blip r:embed="rId2" cstate="print"/>
            <a:srcRect/>
            <a:stretch>
              <a:fillRect/>
            </a:stretch>
          </p:blipFill>
          <p:spPr bwMode="auto">
            <a:xfrm>
              <a:off x="107504" y="4235896"/>
              <a:ext cx="693895" cy="432048"/>
            </a:xfrm>
            <a:prstGeom prst="rect">
              <a:avLst/>
            </a:prstGeom>
            <a:noFill/>
          </p:spPr>
        </p:pic>
        <p:sp>
          <p:nvSpPr>
            <p:cNvPr id="9" name="テキスト ボックス 8"/>
            <p:cNvSpPr txBox="1"/>
            <p:nvPr/>
          </p:nvSpPr>
          <p:spPr>
            <a:xfrm>
              <a:off x="683568" y="4221088"/>
              <a:ext cx="3693640" cy="461665"/>
            </a:xfrm>
            <a:prstGeom prst="rect">
              <a:avLst/>
            </a:prstGeom>
            <a:noFill/>
          </p:spPr>
          <p:txBody>
            <a:bodyPr wrap="none" rtlCol="0">
              <a:spAutoFit/>
            </a:bodyPr>
            <a:lstStyle/>
            <a:p>
              <a:r>
                <a:rPr lang="ja-JP" altLang="en-US" sz="2400" dirty="0" smtClean="0"/>
                <a:t>：未知点での受信信号強度</a:t>
              </a:r>
              <a:endParaRPr kumimoji="1" lang="ja-JP" altLang="en-US" sz="2400" dirty="0"/>
            </a:p>
          </p:txBody>
        </p:sp>
      </p:grpSp>
      <p:grpSp>
        <p:nvGrpSpPr>
          <p:cNvPr id="17" name="グループ化 16"/>
          <p:cNvGrpSpPr/>
          <p:nvPr/>
        </p:nvGrpSpPr>
        <p:grpSpPr>
          <a:xfrm>
            <a:off x="4716016" y="4221088"/>
            <a:ext cx="3384376" cy="461665"/>
            <a:chOff x="4716016" y="4221088"/>
            <a:chExt cx="3384376" cy="461665"/>
          </a:xfrm>
        </p:grpSpPr>
        <p:pic>
          <p:nvPicPr>
            <p:cNvPr id="10" name="Picture 6"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4716016" y="4296826"/>
              <a:ext cx="432048" cy="310188"/>
            </a:xfrm>
            <a:prstGeom prst="rect">
              <a:avLst/>
            </a:prstGeom>
            <a:noFill/>
          </p:spPr>
        </p:pic>
        <p:sp>
          <p:nvSpPr>
            <p:cNvPr id="11" name="テキスト ボックス 10"/>
            <p:cNvSpPr txBox="1"/>
            <p:nvPr/>
          </p:nvSpPr>
          <p:spPr>
            <a:xfrm>
              <a:off x="5047953" y="4221088"/>
              <a:ext cx="3052439" cy="461665"/>
            </a:xfrm>
            <a:prstGeom prst="rect">
              <a:avLst/>
            </a:prstGeom>
            <a:noFill/>
          </p:spPr>
          <p:txBody>
            <a:bodyPr wrap="none" rtlCol="0">
              <a:spAutoFit/>
            </a:bodyPr>
            <a:lstStyle/>
            <a:p>
              <a:r>
                <a:rPr lang="ja-JP" altLang="en-US" sz="2400" dirty="0" smtClean="0"/>
                <a:t>：アクセスポイントの数</a:t>
              </a:r>
              <a:endParaRPr kumimoji="1" lang="ja-JP" altLang="en-US" sz="2400" dirty="0"/>
            </a:p>
          </p:txBody>
        </p:sp>
      </p:grpSp>
      <p:grpSp>
        <p:nvGrpSpPr>
          <p:cNvPr id="12" name="グループ化 11"/>
          <p:cNvGrpSpPr/>
          <p:nvPr/>
        </p:nvGrpSpPr>
        <p:grpSpPr>
          <a:xfrm>
            <a:off x="395580" y="4869160"/>
            <a:ext cx="7560796" cy="461665"/>
            <a:chOff x="395536" y="4746340"/>
            <a:chExt cx="7560796" cy="461665"/>
          </a:xfrm>
        </p:grpSpPr>
        <p:pic>
          <p:nvPicPr>
            <p:cNvPr id="13" name="Picture 6"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395536" y="4761148"/>
              <a:ext cx="696077" cy="432048"/>
            </a:xfrm>
            <a:prstGeom prst="rect">
              <a:avLst/>
            </a:prstGeom>
            <a:noFill/>
          </p:spPr>
        </p:pic>
        <p:sp>
          <p:nvSpPr>
            <p:cNvPr id="14" name="テキスト ボックス 13"/>
            <p:cNvSpPr txBox="1"/>
            <p:nvPr/>
          </p:nvSpPr>
          <p:spPr>
            <a:xfrm>
              <a:off x="899592" y="4746340"/>
              <a:ext cx="7056740" cy="461665"/>
            </a:xfrm>
            <a:prstGeom prst="rect">
              <a:avLst/>
            </a:prstGeom>
            <a:noFill/>
          </p:spPr>
          <p:txBody>
            <a:bodyPr wrap="none" rtlCol="0">
              <a:spAutoFit/>
            </a:bodyPr>
            <a:lstStyle/>
            <a:p>
              <a:r>
                <a:rPr lang="ja-JP" altLang="en-US" sz="2400" dirty="0" smtClean="0"/>
                <a:t>：データベースに保持されている基準点での信号強度</a:t>
              </a:r>
              <a:endParaRPr kumimoji="1" lang="ja-JP" altLang="en-US" sz="2400" dirty="0"/>
            </a:p>
          </p:txBody>
        </p:sp>
      </p:grpSp>
      <p:sp>
        <p:nvSpPr>
          <p:cNvPr id="19" name="正方形/長方形 18"/>
          <p:cNvSpPr/>
          <p:nvPr/>
        </p:nvSpPr>
        <p:spPr>
          <a:xfrm>
            <a:off x="719572" y="5877272"/>
            <a:ext cx="770485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sz="2000" dirty="0" smtClean="0"/>
              <a:t>近い距離のデータに，より大きい重みを与えるために</a:t>
            </a:r>
            <a:r>
              <a:rPr lang="en-US" altLang="ja-JP" sz="2000" dirty="0" smtClean="0"/>
              <a:t>, </a:t>
            </a:r>
            <a:r>
              <a:rPr lang="ja-JP" altLang="en-US" sz="2000" dirty="0" smtClean="0"/>
              <a:t>平方根を外す</a:t>
            </a:r>
            <a:endParaRPr lang="ja-JP" altLang="en-US" sz="2000" dirty="0"/>
          </a:p>
        </p:txBody>
      </p:sp>
      <p:pic>
        <p:nvPicPr>
          <p:cNvPr id="11266" name="Picture 2" descr="C:\Documents and Settings\松永　悠\My Documents\ダウンロード\eqn.png"/>
          <p:cNvPicPr>
            <a:picLocks noChangeAspect="1" noChangeArrowheads="1"/>
          </p:cNvPicPr>
          <p:nvPr/>
        </p:nvPicPr>
        <p:blipFill>
          <a:blip r:embed="rId5" cstate="print"/>
          <a:srcRect/>
          <a:stretch>
            <a:fillRect/>
          </a:stretch>
        </p:blipFill>
        <p:spPr bwMode="auto">
          <a:xfrm>
            <a:off x="1816150" y="2132856"/>
            <a:ext cx="5511700" cy="195112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1043608" y="2636912"/>
            <a:ext cx="7200800" cy="24482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2" name="タイトル 1"/>
          <p:cNvSpPr>
            <a:spLocks noGrp="1"/>
          </p:cNvSpPr>
          <p:nvPr>
            <p:ph type="title"/>
          </p:nvPr>
        </p:nvSpPr>
        <p:spPr/>
        <p:txBody>
          <a:bodyPr/>
          <a:lstStyle/>
          <a:p>
            <a:r>
              <a:rPr lang="en-US" altLang="ja-JP" dirty="0"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近傍法による位置推定</a:t>
            </a:r>
            <a:endParaRPr kumimoji="1" lang="ja-JP" altLang="en-US" dirty="0">
              <a:latin typeface="Times New Roman" pitchFamily="18" charset="0"/>
              <a:cs typeface="Times New Roman" pitchFamily="18" charset="0"/>
            </a:endParaRPr>
          </a:p>
        </p:txBody>
      </p:sp>
      <p:sp>
        <p:nvSpPr>
          <p:cNvPr id="4" name="テキスト ボックス 3"/>
          <p:cNvSpPr txBox="1"/>
          <p:nvPr/>
        </p:nvSpPr>
        <p:spPr>
          <a:xfrm>
            <a:off x="251520" y="1340768"/>
            <a:ext cx="2916183" cy="523220"/>
          </a:xfrm>
          <a:prstGeom prst="rect">
            <a:avLst/>
          </a:prstGeom>
          <a:noFill/>
        </p:spPr>
        <p:txBody>
          <a:bodyPr wrap="none" rtlCol="0">
            <a:spAutoFit/>
          </a:bodyPr>
          <a:lstStyle/>
          <a:p>
            <a:r>
              <a:rPr lang="en-US" altLang="ja-JP" sz="2800" dirty="0" smtClean="0">
                <a:latin typeface="Times New Roman" pitchFamily="18" charset="0"/>
                <a:cs typeface="Times New Roman" pitchFamily="18" charset="0"/>
              </a:rPr>
              <a:t>-</a:t>
            </a:r>
            <a:r>
              <a:rPr lang="ja-JP" altLang="en-US" sz="2800" dirty="0" smtClean="0">
                <a:latin typeface="Times New Roman" pitchFamily="18" charset="0"/>
                <a:cs typeface="Times New Roman" pitchFamily="18" charset="0"/>
              </a:rPr>
              <a:t> </a:t>
            </a:r>
            <a:r>
              <a:rPr lang="en-US" altLang="ja-JP" sz="2800" dirty="0" smtClean="0">
                <a:latin typeface="Times New Roman" pitchFamily="18" charset="0"/>
                <a:cs typeface="Times New Roman" pitchFamily="18" charset="0"/>
              </a:rPr>
              <a:t>Estimation Phase</a:t>
            </a:r>
            <a:endParaRPr kumimoji="1" lang="ja-JP" altLang="en-US" sz="2800" dirty="0">
              <a:latin typeface="Times New Roman" pitchFamily="18" charset="0"/>
              <a:cs typeface="Times New Roman" pitchFamily="18" charset="0"/>
            </a:endParaRPr>
          </a:p>
        </p:txBody>
      </p:sp>
      <p:sp>
        <p:nvSpPr>
          <p:cNvPr id="5" name="テキスト ボックス 4"/>
          <p:cNvSpPr txBox="1"/>
          <p:nvPr/>
        </p:nvSpPr>
        <p:spPr>
          <a:xfrm>
            <a:off x="295028" y="1916832"/>
            <a:ext cx="8553945" cy="461665"/>
          </a:xfrm>
          <a:prstGeom prst="rect">
            <a:avLst/>
          </a:prstGeom>
          <a:noFill/>
        </p:spPr>
        <p:txBody>
          <a:bodyPr wrap="none" rtlCol="0">
            <a:spAutoFit/>
          </a:bodyPr>
          <a:lstStyle/>
          <a:p>
            <a:r>
              <a:rPr kumimoji="1" lang="en-US" altLang="ja-JP" sz="2400" dirty="0" smtClean="0">
                <a:latin typeface="Times New Roman" pitchFamily="18" charset="0"/>
                <a:cs typeface="Times New Roman" pitchFamily="18" charset="0"/>
              </a:rPr>
              <a:t>L</a:t>
            </a:r>
            <a:r>
              <a:rPr kumimoji="1" lang="ja-JP" altLang="en-US" sz="2400" dirty="0" smtClean="0">
                <a:latin typeface="Times New Roman" pitchFamily="18" charset="0"/>
                <a:cs typeface="Times New Roman" pitchFamily="18" charset="0"/>
              </a:rPr>
              <a:t>個の最近傍において</a:t>
            </a:r>
            <a:r>
              <a:rPr kumimoji="1" lang="en-US" altLang="ja-JP" sz="2400" dirty="0" smtClean="0">
                <a:latin typeface="Times New Roman" pitchFamily="18" charset="0"/>
                <a:cs typeface="Times New Roman" pitchFamily="18" charset="0"/>
              </a:rPr>
              <a:t>,  </a:t>
            </a:r>
            <a:r>
              <a:rPr kumimoji="1" lang="ja-JP" altLang="en-US" sz="2400" dirty="0" smtClean="0">
                <a:latin typeface="Times New Roman" pitchFamily="18" charset="0"/>
                <a:cs typeface="Times New Roman" pitchFamily="18" charset="0"/>
              </a:rPr>
              <a:t>重み付き平均により位置推定量を求める</a:t>
            </a:r>
            <a:endParaRPr kumimoji="1" lang="ja-JP" altLang="en-US" sz="2400" dirty="0">
              <a:latin typeface="Times New Roman" pitchFamily="18" charset="0"/>
              <a:cs typeface="Times New Roman" pitchFamily="18" charset="0"/>
            </a:endParaRPr>
          </a:p>
        </p:txBody>
      </p:sp>
      <p:grpSp>
        <p:nvGrpSpPr>
          <p:cNvPr id="14" name="グループ化 13"/>
          <p:cNvGrpSpPr/>
          <p:nvPr/>
        </p:nvGrpSpPr>
        <p:grpSpPr>
          <a:xfrm>
            <a:off x="1347970" y="5616624"/>
            <a:ext cx="6448060" cy="836712"/>
            <a:chOff x="611560" y="5328592"/>
            <a:chExt cx="6448060" cy="836712"/>
          </a:xfrm>
        </p:grpSpPr>
        <p:sp>
          <p:nvSpPr>
            <p:cNvPr id="12" name="右矢印 11"/>
            <p:cNvSpPr/>
            <p:nvPr/>
          </p:nvSpPr>
          <p:spPr>
            <a:xfrm>
              <a:off x="611560" y="5328592"/>
              <a:ext cx="1584176" cy="83671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latin typeface="Times New Roman" pitchFamily="18" charset="0"/>
                  <a:cs typeface="Times New Roman" pitchFamily="18" charset="0"/>
                </a:rPr>
                <a:t>本研究では</a:t>
              </a:r>
              <a:endParaRPr kumimoji="1" lang="ja-JP" altLang="en-US" dirty="0">
                <a:latin typeface="Times New Roman" pitchFamily="18" charset="0"/>
                <a:cs typeface="Times New Roman" pitchFamily="18" charset="0"/>
              </a:endParaRPr>
            </a:p>
          </p:txBody>
        </p:sp>
        <p:sp>
          <p:nvSpPr>
            <p:cNvPr id="13" name="テキスト ボックス 12"/>
            <p:cNvSpPr txBox="1"/>
            <p:nvPr/>
          </p:nvSpPr>
          <p:spPr>
            <a:xfrm>
              <a:off x="2203804" y="5331450"/>
              <a:ext cx="4855816" cy="830997"/>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近接する基準点を</a:t>
              </a:r>
              <a:r>
                <a:rPr lang="en-US" altLang="ja-JP" sz="2400" dirty="0" smtClean="0">
                  <a:solidFill>
                    <a:srgbClr val="FF0000"/>
                  </a:solidFill>
                  <a:latin typeface="Times New Roman" pitchFamily="18" charset="0"/>
                  <a:cs typeface="Times New Roman" pitchFamily="18" charset="0"/>
                </a:rPr>
                <a:t>2</a:t>
              </a:r>
              <a:r>
                <a:rPr lang="ja-JP" altLang="en-US" sz="2400" dirty="0" smtClean="0">
                  <a:solidFill>
                    <a:srgbClr val="FF0000"/>
                  </a:solidFill>
                  <a:latin typeface="Times New Roman" pitchFamily="18" charset="0"/>
                  <a:cs typeface="Times New Roman" pitchFamily="18" charset="0"/>
                </a:rPr>
                <a:t>つ以上</a:t>
              </a:r>
              <a:r>
                <a:rPr lang="ja-JP" altLang="en-US" sz="2400" dirty="0" smtClean="0">
                  <a:latin typeface="Times New Roman" pitchFamily="18" charset="0"/>
                  <a:cs typeface="Times New Roman" pitchFamily="18" charset="0"/>
                </a:rPr>
                <a:t>選び</a:t>
              </a:r>
              <a:r>
                <a:rPr lang="en-US" altLang="ja-JP" sz="2400" dirty="0" smtClean="0">
                  <a:latin typeface="Times New Roman" pitchFamily="18" charset="0"/>
                  <a:cs typeface="Times New Roman" pitchFamily="18" charset="0"/>
                </a:rPr>
                <a:t>, </a:t>
              </a:r>
            </a:p>
            <a:p>
              <a:r>
                <a:rPr lang="ja-JP" altLang="en-US" sz="2400" dirty="0" smtClean="0">
                  <a:latin typeface="Times New Roman" pitchFamily="18" charset="0"/>
                  <a:cs typeface="Times New Roman" pitchFamily="18" charset="0"/>
                </a:rPr>
                <a:t>それらの座標の平均を推定量とする</a:t>
              </a:r>
              <a:endParaRPr kumimoji="1" lang="ja-JP" altLang="en-US" sz="2400" dirty="0">
                <a:latin typeface="Times New Roman" pitchFamily="18" charset="0"/>
                <a:cs typeface="Times New Roman" pitchFamily="18" charset="0"/>
              </a:endParaRPr>
            </a:p>
          </p:txBody>
        </p:sp>
      </p:grpSp>
      <p:pic>
        <p:nvPicPr>
          <p:cNvPr id="2050" name="Picture 2" descr="C:\Documents and Settings\松永　悠\My Documents\ダウンロード\eqn.png"/>
          <p:cNvPicPr>
            <a:picLocks noChangeAspect="1" noChangeArrowheads="1"/>
          </p:cNvPicPr>
          <p:nvPr/>
        </p:nvPicPr>
        <p:blipFill>
          <a:blip r:embed="rId3" cstate="print"/>
          <a:srcRect/>
          <a:stretch>
            <a:fillRect/>
          </a:stretch>
        </p:blipFill>
        <p:spPr bwMode="auto">
          <a:xfrm>
            <a:off x="2051720" y="2733477"/>
            <a:ext cx="1872427" cy="2183135"/>
          </a:xfrm>
          <a:prstGeom prst="rect">
            <a:avLst/>
          </a:prstGeom>
          <a:noFill/>
        </p:spPr>
      </p:pic>
      <p:pic>
        <p:nvPicPr>
          <p:cNvPr id="2051" name="Picture 3" descr="C:\Documents and Settings\松永　悠\My Documents\ダウンロード\eqn.png"/>
          <p:cNvPicPr>
            <a:picLocks noChangeAspect="1" noChangeArrowheads="1"/>
          </p:cNvPicPr>
          <p:nvPr/>
        </p:nvPicPr>
        <p:blipFill>
          <a:blip r:embed="rId4" cstate="print"/>
          <a:srcRect/>
          <a:stretch>
            <a:fillRect/>
          </a:stretch>
        </p:blipFill>
        <p:spPr bwMode="auto">
          <a:xfrm>
            <a:off x="4932040" y="2708920"/>
            <a:ext cx="1914549" cy="223224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Times New Roman" pitchFamily="18" charset="0"/>
                <a:cs typeface="Times New Roman" pitchFamily="18" charset="0"/>
              </a:rPr>
              <a:t>ベイズ推定による位置推定</a:t>
            </a:r>
            <a:endParaRPr kumimoji="1" lang="ja-JP" altLang="en-US" dirty="0">
              <a:latin typeface="Times New Roman" pitchFamily="18" charset="0"/>
              <a:cs typeface="Times New Roman" pitchFamily="18" charset="0"/>
            </a:endParaRPr>
          </a:p>
        </p:txBody>
      </p:sp>
      <p:sp>
        <p:nvSpPr>
          <p:cNvPr id="3" name="コンテンツ プレースホルダ 2"/>
          <p:cNvSpPr>
            <a:spLocks noGrp="1"/>
          </p:cNvSpPr>
          <p:nvPr>
            <p:ph idx="1"/>
          </p:nvPr>
        </p:nvSpPr>
        <p:spPr/>
        <p:txBody>
          <a:bodyPr/>
          <a:lstStyle/>
          <a:p>
            <a:r>
              <a:rPr lang="ja-JP" altLang="en-US" dirty="0" smtClean="0">
                <a:latin typeface="Times New Roman" pitchFamily="18" charset="0"/>
                <a:cs typeface="Times New Roman" pitchFamily="18" charset="0"/>
              </a:rPr>
              <a:t>アルゴリズムの流れ</a:t>
            </a:r>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Survey Phase</a:t>
            </a:r>
          </a:p>
          <a:p>
            <a:pPr marL="1371600" lvl="2" indent="-457200">
              <a:buFont typeface="+mj-lt"/>
              <a:buAutoNum type="arabicPeriod"/>
            </a:pPr>
            <a:r>
              <a:rPr lang="ja-JP" altLang="en-US" dirty="0" smtClean="0">
                <a:latin typeface="Times New Roman" pitchFamily="18" charset="0"/>
                <a:cs typeface="Times New Roman" pitchFamily="18" charset="0"/>
              </a:rPr>
              <a:t>全ての基準点の状態ベクトルを格納</a:t>
            </a:r>
            <a:endParaRPr lang="en-US" altLang="ja-JP" dirty="0" smtClean="0">
              <a:latin typeface="Times New Roman" pitchFamily="18" charset="0"/>
              <a:cs typeface="Times New Roman" pitchFamily="18" charset="0"/>
            </a:endParaRPr>
          </a:p>
          <a:p>
            <a:pPr marL="1371600" lvl="2" indent="-457200">
              <a:buFont typeface="+mj-lt"/>
              <a:buAutoNum type="arabicPeriod"/>
            </a:pPr>
            <a:r>
              <a:rPr lang="ja-JP" altLang="en-US" dirty="0" smtClean="0">
                <a:latin typeface="Times New Roman" pitchFamily="18" charset="0"/>
                <a:cs typeface="Times New Roman" pitchFamily="18" charset="0"/>
              </a:rPr>
              <a:t>一定時間測定を行い</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観測集合を得る</a:t>
            </a:r>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Estimation Phase</a:t>
            </a:r>
          </a:p>
          <a:p>
            <a:pPr marL="1371600" lvl="2" indent="-457200">
              <a:buFont typeface="+mj-lt"/>
              <a:buAutoNum type="arabicPeriod"/>
            </a:pPr>
            <a:r>
              <a:rPr lang="ja-JP" altLang="en-US" dirty="0" smtClean="0">
                <a:latin typeface="Times New Roman" pitchFamily="18" charset="0"/>
                <a:cs typeface="Times New Roman" pitchFamily="18" charset="0"/>
              </a:rPr>
              <a:t>未知点での</a:t>
            </a:r>
            <a:r>
              <a:rPr lang="en-US" altLang="ja-JP" dirty="0" smtClean="0">
                <a:latin typeface="Times New Roman" pitchFamily="18" charset="0"/>
                <a:cs typeface="Times New Roman" pitchFamily="18" charset="0"/>
              </a:rPr>
              <a:t>RSSI</a:t>
            </a:r>
            <a:r>
              <a:rPr lang="ja-JP" altLang="en-US" dirty="0" smtClean="0">
                <a:latin typeface="Times New Roman" pitchFamily="18" charset="0"/>
                <a:cs typeface="Times New Roman" pitchFamily="18" charset="0"/>
              </a:rPr>
              <a:t>値を測定</a:t>
            </a:r>
            <a:endParaRPr lang="en-US" altLang="ja-JP" dirty="0" smtClean="0">
              <a:latin typeface="Times New Roman" pitchFamily="18" charset="0"/>
              <a:cs typeface="Times New Roman" pitchFamily="18" charset="0"/>
            </a:endParaRPr>
          </a:p>
          <a:p>
            <a:pPr marL="1371600" lvl="2" indent="-457200">
              <a:buFont typeface="+mj-lt"/>
              <a:buAutoNum type="arabicPeriod"/>
            </a:pPr>
            <a:r>
              <a:rPr lang="ja-JP" altLang="en-US" dirty="0" smtClean="0">
                <a:latin typeface="Times New Roman" pitchFamily="18" charset="0"/>
                <a:cs typeface="Times New Roman" pitchFamily="18" charset="0"/>
              </a:rPr>
              <a:t>各状態について</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状態の</a:t>
            </a:r>
            <a:r>
              <a:rPr lang="ja-JP" altLang="en-US" dirty="0" smtClean="0">
                <a:solidFill>
                  <a:srgbClr val="FF0000"/>
                </a:solidFill>
                <a:latin typeface="Times New Roman" pitchFamily="18" charset="0"/>
                <a:cs typeface="Times New Roman" pitchFamily="18" charset="0"/>
              </a:rPr>
              <a:t>事後確率</a:t>
            </a:r>
            <a:r>
              <a:rPr lang="ja-JP" altLang="en-US" dirty="0" smtClean="0">
                <a:latin typeface="Times New Roman" pitchFamily="18" charset="0"/>
                <a:cs typeface="Times New Roman" pitchFamily="18" charset="0"/>
              </a:rPr>
              <a:t>を計算</a:t>
            </a:r>
            <a:endParaRPr lang="en-US" altLang="ja-JP" dirty="0" smtClean="0">
              <a:latin typeface="Times New Roman" pitchFamily="18" charset="0"/>
              <a:cs typeface="Times New Roman" pitchFamily="18" charset="0"/>
            </a:endParaRPr>
          </a:p>
          <a:p>
            <a:pPr marL="1371600" lvl="2" indent="-457200">
              <a:buFont typeface="+mj-lt"/>
              <a:buAutoNum type="arabicPeriod"/>
            </a:pPr>
            <a:r>
              <a:rPr lang="en-US" altLang="ja-JP" dirty="0" smtClean="0">
                <a:latin typeface="Times New Roman" pitchFamily="18" charset="0"/>
                <a:cs typeface="Times New Roman" pitchFamily="18" charset="0"/>
              </a:rPr>
              <a:t>MAP</a:t>
            </a:r>
            <a:r>
              <a:rPr lang="ja-JP" altLang="en-US" dirty="0" smtClean="0">
                <a:latin typeface="Times New Roman" pitchFamily="18" charset="0"/>
                <a:cs typeface="Times New Roman" pitchFamily="18" charset="0"/>
              </a:rPr>
              <a:t>推定により</a:t>
            </a:r>
            <a:r>
              <a:rPr lang="ja-JP" altLang="en-US" dirty="0" smtClean="0">
                <a:solidFill>
                  <a:srgbClr val="FF0000"/>
                </a:solidFill>
                <a:latin typeface="Times New Roman" pitchFamily="18" charset="0"/>
                <a:cs typeface="Times New Roman" pitchFamily="18" charset="0"/>
              </a:rPr>
              <a:t>事後確率が最大</a:t>
            </a:r>
            <a:r>
              <a:rPr lang="ja-JP" altLang="en-US" dirty="0" smtClean="0">
                <a:latin typeface="Times New Roman" pitchFamily="18" charset="0"/>
                <a:cs typeface="Times New Roman" pitchFamily="18" charset="0"/>
              </a:rPr>
              <a:t>となるときの状態を推定量とする</a:t>
            </a:r>
            <a:endParaRPr lang="en-US" altLang="ja-JP" dirty="0" smtClean="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Times New Roman" pitchFamily="18" charset="0"/>
                <a:cs typeface="Times New Roman" pitchFamily="18" charset="0"/>
              </a:rPr>
              <a:t>データベースの作成</a:t>
            </a:r>
            <a:endParaRPr kumimoji="1" lang="ja-JP" altLang="en-US" dirty="0">
              <a:latin typeface="Times New Roman" pitchFamily="18" charset="0"/>
              <a:cs typeface="Times New Roman" pitchFamily="18" charset="0"/>
            </a:endParaRPr>
          </a:p>
        </p:txBody>
      </p:sp>
      <p:cxnSp>
        <p:nvCxnSpPr>
          <p:cNvPr id="5" name="直線コネクタ 4"/>
          <p:cNvCxnSpPr/>
          <p:nvPr/>
        </p:nvCxnSpPr>
        <p:spPr>
          <a:xfrm>
            <a:off x="0" y="32129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95536" y="1916832"/>
            <a:ext cx="184858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状態ベクトル</a:t>
            </a:r>
            <a:endParaRPr kumimoji="1" lang="ja-JP" altLang="en-US" sz="2400" dirty="0">
              <a:latin typeface="Times New Roman" pitchFamily="18" charset="0"/>
              <a:cs typeface="Times New Roman" pitchFamily="18" charset="0"/>
            </a:endParaRPr>
          </a:p>
        </p:txBody>
      </p:sp>
      <p:sp>
        <p:nvSpPr>
          <p:cNvPr id="15" name="下矢印 14"/>
          <p:cNvSpPr/>
          <p:nvPr/>
        </p:nvSpPr>
        <p:spPr>
          <a:xfrm>
            <a:off x="4391980" y="3789040"/>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7" name="テキスト ボックス 16"/>
          <p:cNvSpPr txBox="1"/>
          <p:nvPr/>
        </p:nvSpPr>
        <p:spPr>
          <a:xfrm>
            <a:off x="251520" y="1340768"/>
            <a:ext cx="2335896" cy="523220"/>
          </a:xfrm>
          <a:prstGeom prst="rect">
            <a:avLst/>
          </a:prstGeom>
          <a:noFill/>
        </p:spPr>
        <p:txBody>
          <a:bodyPr wrap="none" rtlCol="0">
            <a:spAutoFit/>
          </a:bodyPr>
          <a:lstStyle/>
          <a:p>
            <a:r>
              <a:rPr lang="en-US" altLang="ja-JP" sz="2800" dirty="0" smtClean="0">
                <a:latin typeface="Times New Roman" pitchFamily="18" charset="0"/>
                <a:cs typeface="Times New Roman" pitchFamily="18" charset="0"/>
              </a:rPr>
              <a:t>-</a:t>
            </a:r>
            <a:r>
              <a:rPr lang="ja-JP" altLang="en-US" sz="2800" dirty="0" smtClean="0">
                <a:latin typeface="Times New Roman" pitchFamily="18" charset="0"/>
                <a:cs typeface="Times New Roman" pitchFamily="18" charset="0"/>
              </a:rPr>
              <a:t> </a:t>
            </a:r>
            <a:r>
              <a:rPr lang="en-US" altLang="ja-JP" sz="2800" dirty="0" smtClean="0">
                <a:latin typeface="Times New Roman" pitchFamily="18" charset="0"/>
                <a:cs typeface="Times New Roman" pitchFamily="18" charset="0"/>
              </a:rPr>
              <a:t>Survey Phase</a:t>
            </a:r>
            <a:endParaRPr kumimoji="1" lang="ja-JP" altLang="en-US" sz="2800" dirty="0">
              <a:latin typeface="Times New Roman" pitchFamily="18" charset="0"/>
              <a:cs typeface="Times New Roman" pitchFamily="18" charset="0"/>
            </a:endParaRPr>
          </a:p>
        </p:txBody>
      </p:sp>
      <p:sp>
        <p:nvSpPr>
          <p:cNvPr id="25" name="テキスト ボックス 24"/>
          <p:cNvSpPr txBox="1"/>
          <p:nvPr/>
        </p:nvSpPr>
        <p:spPr>
          <a:xfrm>
            <a:off x="395536" y="4221088"/>
            <a:ext cx="172354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全状態行列</a:t>
            </a:r>
            <a:endParaRPr kumimoji="1" lang="ja-JP" altLang="en-US" sz="2400" dirty="0">
              <a:latin typeface="Times New Roman" pitchFamily="18" charset="0"/>
              <a:cs typeface="Times New Roman" pitchFamily="18" charset="0"/>
            </a:endParaRPr>
          </a:p>
        </p:txBody>
      </p:sp>
      <p:pic>
        <p:nvPicPr>
          <p:cNvPr id="28675" name="Picture 3"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3132128" y="2348880"/>
            <a:ext cx="2879744" cy="595809"/>
          </a:xfrm>
          <a:prstGeom prst="rect">
            <a:avLst/>
          </a:prstGeom>
          <a:noFill/>
        </p:spPr>
      </p:pic>
      <p:pic>
        <p:nvPicPr>
          <p:cNvPr id="16"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683568" y="3403017"/>
            <a:ext cx="720081" cy="310380"/>
          </a:xfrm>
          <a:prstGeom prst="rect">
            <a:avLst/>
          </a:prstGeom>
          <a:noFill/>
        </p:spPr>
      </p:pic>
      <p:sp>
        <p:nvSpPr>
          <p:cNvPr id="19" name="テキスト ボックス 18"/>
          <p:cNvSpPr txBox="1"/>
          <p:nvPr/>
        </p:nvSpPr>
        <p:spPr>
          <a:xfrm>
            <a:off x="1331640" y="3327375"/>
            <a:ext cx="2800767" cy="461665"/>
          </a:xfrm>
          <a:prstGeom prst="rect">
            <a:avLst/>
          </a:prstGeom>
          <a:noFill/>
        </p:spPr>
        <p:txBody>
          <a:bodyPr wrap="none" rtlCol="0">
            <a:spAutoFit/>
          </a:bodyPr>
          <a:lstStyle/>
          <a:p>
            <a:r>
              <a:rPr lang="ja-JP" altLang="en-US" sz="2400" dirty="0" smtClean="0"/>
              <a:t>：基準点の位置座標</a:t>
            </a:r>
            <a:endParaRPr kumimoji="1" lang="ja-JP" altLang="en-US" sz="2400" dirty="0"/>
          </a:p>
        </p:txBody>
      </p:sp>
      <p:pic>
        <p:nvPicPr>
          <p:cNvPr id="20" name="Picture 4"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4932040" y="3414191"/>
            <a:ext cx="288032" cy="288032"/>
          </a:xfrm>
          <a:prstGeom prst="rect">
            <a:avLst/>
          </a:prstGeom>
          <a:noFill/>
        </p:spPr>
      </p:pic>
      <p:sp>
        <p:nvSpPr>
          <p:cNvPr id="23" name="テキスト ボックス 22"/>
          <p:cNvSpPr txBox="1"/>
          <p:nvPr/>
        </p:nvSpPr>
        <p:spPr>
          <a:xfrm>
            <a:off x="5076056" y="3327375"/>
            <a:ext cx="954107" cy="461665"/>
          </a:xfrm>
          <a:prstGeom prst="rect">
            <a:avLst/>
          </a:prstGeom>
          <a:noFill/>
        </p:spPr>
        <p:txBody>
          <a:bodyPr wrap="none" rtlCol="0">
            <a:spAutoFit/>
          </a:bodyPr>
          <a:lstStyle/>
          <a:p>
            <a:r>
              <a:rPr lang="ja-JP" altLang="en-US" sz="2400" dirty="0" smtClean="0"/>
              <a:t>：方向</a:t>
            </a:r>
            <a:endParaRPr kumimoji="1" lang="ja-JP" altLang="en-US" sz="2400" dirty="0"/>
          </a:p>
        </p:txBody>
      </p:sp>
      <p:cxnSp>
        <p:nvCxnSpPr>
          <p:cNvPr id="26" name="直線コネクタ 25"/>
          <p:cNvCxnSpPr/>
          <p:nvPr/>
        </p:nvCxnSpPr>
        <p:spPr>
          <a:xfrm>
            <a:off x="35496" y="5805264"/>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Documents and Settings\admin\My Documents\ダウンロード\eqn.png"/>
          <p:cNvPicPr>
            <a:picLocks noChangeAspect="1" noChangeArrowheads="1"/>
          </p:cNvPicPr>
          <p:nvPr/>
        </p:nvPicPr>
        <p:blipFill>
          <a:blip r:embed="rId6" cstate="print"/>
          <a:srcRect/>
          <a:stretch>
            <a:fillRect/>
          </a:stretch>
        </p:blipFill>
        <p:spPr bwMode="auto">
          <a:xfrm>
            <a:off x="1795463" y="4941168"/>
            <a:ext cx="5553075" cy="695325"/>
          </a:xfrm>
          <a:prstGeom prst="rect">
            <a:avLst/>
          </a:prstGeom>
          <a:noFill/>
        </p:spPr>
      </p:pic>
      <p:grpSp>
        <p:nvGrpSpPr>
          <p:cNvPr id="18" name="グループ化 17"/>
          <p:cNvGrpSpPr/>
          <p:nvPr/>
        </p:nvGrpSpPr>
        <p:grpSpPr>
          <a:xfrm>
            <a:off x="3437009" y="5951810"/>
            <a:ext cx="2239678" cy="461665"/>
            <a:chOff x="3437009" y="5951810"/>
            <a:chExt cx="2239678" cy="461665"/>
          </a:xfrm>
        </p:grpSpPr>
        <p:sp>
          <p:nvSpPr>
            <p:cNvPr id="28" name="テキスト ボックス 27"/>
            <p:cNvSpPr txBox="1"/>
            <p:nvPr/>
          </p:nvSpPr>
          <p:spPr>
            <a:xfrm>
              <a:off x="3799250" y="5951810"/>
              <a:ext cx="1877437" cy="461665"/>
            </a:xfrm>
            <a:prstGeom prst="rect">
              <a:avLst/>
            </a:prstGeom>
            <a:noFill/>
          </p:spPr>
          <p:txBody>
            <a:bodyPr wrap="none" rtlCol="0">
              <a:spAutoFit/>
            </a:bodyPr>
            <a:lstStyle/>
            <a:p>
              <a:r>
                <a:rPr lang="ja-JP" altLang="en-US" sz="2400" dirty="0" smtClean="0"/>
                <a:t>：基準点の数</a:t>
              </a:r>
              <a:endParaRPr lang="en-US" altLang="ja-JP" sz="2400" dirty="0" smtClean="0"/>
            </a:p>
          </p:txBody>
        </p:sp>
        <p:pic>
          <p:nvPicPr>
            <p:cNvPr id="1028" name="Picture 4" descr="C:\Documents and Settings\admin\My Documents\ダウンロード\eqn.png"/>
            <p:cNvPicPr>
              <a:picLocks noChangeAspect="1" noChangeArrowheads="1"/>
            </p:cNvPicPr>
            <p:nvPr/>
          </p:nvPicPr>
          <p:blipFill>
            <a:blip r:embed="rId7" cstate="print"/>
            <a:srcRect/>
            <a:stretch>
              <a:fillRect/>
            </a:stretch>
          </p:blipFill>
          <p:spPr bwMode="auto">
            <a:xfrm>
              <a:off x="3437009" y="6021288"/>
              <a:ext cx="414911" cy="322709"/>
            </a:xfrm>
            <a:prstGeom prst="rect">
              <a:avLst/>
            </a:prstGeom>
            <a:noFill/>
          </p:spPr>
        </p:pic>
      </p:gr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Times New Roman" pitchFamily="18" charset="0"/>
                <a:cs typeface="Times New Roman" pitchFamily="18" charset="0"/>
              </a:rPr>
              <a:t>データベースの作成</a:t>
            </a:r>
            <a:endParaRPr kumimoji="1" lang="ja-JP" altLang="en-US" dirty="0">
              <a:latin typeface="Times New Roman" pitchFamily="18" charset="0"/>
              <a:cs typeface="Times New Roman" pitchFamily="18" charset="0"/>
            </a:endParaRPr>
          </a:p>
        </p:txBody>
      </p:sp>
      <p:sp>
        <p:nvSpPr>
          <p:cNvPr id="17" name="テキスト ボックス 16"/>
          <p:cNvSpPr txBox="1"/>
          <p:nvPr/>
        </p:nvSpPr>
        <p:spPr>
          <a:xfrm>
            <a:off x="251520" y="1340768"/>
            <a:ext cx="2335896" cy="523220"/>
          </a:xfrm>
          <a:prstGeom prst="rect">
            <a:avLst/>
          </a:prstGeom>
          <a:noFill/>
        </p:spPr>
        <p:txBody>
          <a:bodyPr wrap="none" rtlCol="0">
            <a:spAutoFit/>
          </a:bodyPr>
          <a:lstStyle/>
          <a:p>
            <a:r>
              <a:rPr lang="en-US" altLang="ja-JP" sz="2800" dirty="0" smtClean="0">
                <a:latin typeface="Times New Roman" pitchFamily="18" charset="0"/>
                <a:cs typeface="Times New Roman" pitchFamily="18" charset="0"/>
              </a:rPr>
              <a:t>-</a:t>
            </a:r>
            <a:r>
              <a:rPr lang="ja-JP" altLang="en-US" sz="2800" dirty="0" smtClean="0">
                <a:latin typeface="Times New Roman" pitchFamily="18" charset="0"/>
                <a:cs typeface="Times New Roman" pitchFamily="18" charset="0"/>
              </a:rPr>
              <a:t> </a:t>
            </a:r>
            <a:r>
              <a:rPr lang="en-US" altLang="ja-JP" sz="2800" dirty="0" smtClean="0">
                <a:latin typeface="Times New Roman" pitchFamily="18" charset="0"/>
                <a:cs typeface="Times New Roman" pitchFamily="18" charset="0"/>
              </a:rPr>
              <a:t>Survey Phase</a:t>
            </a:r>
            <a:endParaRPr kumimoji="1" lang="ja-JP" altLang="en-US" sz="2800" dirty="0">
              <a:latin typeface="Times New Roman" pitchFamily="18" charset="0"/>
              <a:cs typeface="Times New Roman" pitchFamily="18" charset="0"/>
            </a:endParaRPr>
          </a:p>
        </p:txBody>
      </p:sp>
      <p:sp>
        <p:nvSpPr>
          <p:cNvPr id="12" name="テキスト ボックス 11"/>
          <p:cNvSpPr txBox="1"/>
          <p:nvPr/>
        </p:nvSpPr>
        <p:spPr>
          <a:xfrm>
            <a:off x="971600" y="1916832"/>
            <a:ext cx="5306261"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測定値は状態ベクトルごとに定義される</a:t>
            </a:r>
            <a:endParaRPr kumimoji="1" lang="ja-JP" altLang="en-US" sz="2400" dirty="0">
              <a:latin typeface="Times New Roman" pitchFamily="18" charset="0"/>
              <a:cs typeface="Times New Roman" pitchFamily="18" charset="0"/>
            </a:endParaRPr>
          </a:p>
        </p:txBody>
      </p:sp>
      <p:sp>
        <p:nvSpPr>
          <p:cNvPr id="19" name="テキスト ボックス 18"/>
          <p:cNvSpPr txBox="1"/>
          <p:nvPr/>
        </p:nvSpPr>
        <p:spPr>
          <a:xfrm>
            <a:off x="323528" y="2420888"/>
            <a:ext cx="141577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観測集合</a:t>
            </a:r>
            <a:endParaRPr kumimoji="1" lang="ja-JP" altLang="en-US" sz="2400" dirty="0">
              <a:latin typeface="Times New Roman" pitchFamily="18" charset="0"/>
              <a:cs typeface="Times New Roman" pitchFamily="18" charset="0"/>
            </a:endParaRPr>
          </a:p>
        </p:txBody>
      </p:sp>
      <p:cxnSp>
        <p:nvCxnSpPr>
          <p:cNvPr id="20" name="直線コネクタ 19"/>
          <p:cNvCxnSpPr/>
          <p:nvPr/>
        </p:nvCxnSpPr>
        <p:spPr>
          <a:xfrm>
            <a:off x="0" y="4653136"/>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1006017" y="3349749"/>
            <a:ext cx="7131966" cy="511299"/>
          </a:xfrm>
          <a:prstGeom prst="rect">
            <a:avLst/>
          </a:prstGeom>
          <a:noFill/>
        </p:spPr>
      </p:pic>
      <p:pic>
        <p:nvPicPr>
          <p:cNvPr id="29699"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1259632" y="4883968"/>
            <a:ext cx="424468" cy="288032"/>
          </a:xfrm>
          <a:prstGeom prst="rect">
            <a:avLst/>
          </a:prstGeom>
          <a:noFill/>
        </p:spPr>
      </p:pic>
      <p:sp>
        <p:nvSpPr>
          <p:cNvPr id="13" name="テキスト ボックス 12"/>
          <p:cNvSpPr txBox="1"/>
          <p:nvPr/>
        </p:nvSpPr>
        <p:spPr>
          <a:xfrm>
            <a:off x="1547664" y="4797152"/>
            <a:ext cx="1569660"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：信号強度</a:t>
            </a:r>
            <a:endParaRPr kumimoji="1" lang="ja-JP" altLang="en-US" sz="2400" dirty="0">
              <a:latin typeface="Times New Roman" pitchFamily="18" charset="0"/>
              <a:cs typeface="Times New Roman" pitchFamily="18" charset="0"/>
            </a:endParaRPr>
          </a:p>
        </p:txBody>
      </p:sp>
      <p:pic>
        <p:nvPicPr>
          <p:cNvPr id="29700" name="Picture 4"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3851920" y="4858488"/>
            <a:ext cx="499567" cy="338992"/>
          </a:xfrm>
          <a:prstGeom prst="rect">
            <a:avLst/>
          </a:prstGeom>
          <a:noFill/>
        </p:spPr>
      </p:pic>
      <p:sp>
        <p:nvSpPr>
          <p:cNvPr id="14" name="テキスト ボックス 13"/>
          <p:cNvSpPr txBox="1"/>
          <p:nvPr/>
        </p:nvSpPr>
        <p:spPr>
          <a:xfrm>
            <a:off x="4154468" y="4797152"/>
            <a:ext cx="4482317"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：アクセスポイントの</a:t>
            </a:r>
            <a:r>
              <a:rPr lang="en-US" altLang="ja-JP" sz="2400" dirty="0" smtClean="0">
                <a:latin typeface="Times New Roman" pitchFamily="18" charset="0"/>
                <a:cs typeface="Times New Roman" pitchFamily="18" charset="0"/>
              </a:rPr>
              <a:t>MAC</a:t>
            </a:r>
            <a:r>
              <a:rPr lang="ja-JP" altLang="en-US" sz="2400" dirty="0" smtClean="0">
                <a:latin typeface="Times New Roman" pitchFamily="18" charset="0"/>
                <a:cs typeface="Times New Roman" pitchFamily="18" charset="0"/>
              </a:rPr>
              <a:t>アドレス</a:t>
            </a:r>
            <a:endParaRPr kumimoji="1" lang="ja-JP" altLang="en-US" sz="2400" dirty="0">
              <a:latin typeface="Times New Roman" pitchFamily="18" charset="0"/>
              <a:cs typeface="Times New Roman" pitchFamily="18" charset="0"/>
            </a:endParaRPr>
          </a:p>
        </p:txBody>
      </p:sp>
      <p:pic>
        <p:nvPicPr>
          <p:cNvPr id="29701" name="Picture 5"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1187624" y="5405077"/>
            <a:ext cx="508062" cy="338708"/>
          </a:xfrm>
          <a:prstGeom prst="rect">
            <a:avLst/>
          </a:prstGeom>
          <a:noFill/>
        </p:spPr>
      </p:pic>
      <p:sp>
        <p:nvSpPr>
          <p:cNvPr id="18" name="テキスト ボックス 17"/>
          <p:cNvSpPr txBox="1"/>
          <p:nvPr/>
        </p:nvSpPr>
        <p:spPr>
          <a:xfrm>
            <a:off x="1547664" y="5343599"/>
            <a:ext cx="1348446"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AP</a:t>
            </a:r>
            <a:r>
              <a:rPr lang="ja-JP" altLang="en-US" sz="2400" dirty="0" smtClean="0">
                <a:latin typeface="Times New Roman" pitchFamily="18" charset="0"/>
                <a:cs typeface="Times New Roman" pitchFamily="18" charset="0"/>
              </a:rPr>
              <a:t>の数</a:t>
            </a:r>
            <a:endParaRPr kumimoji="1" lang="ja-JP" altLang="en-US" sz="24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latin typeface="Times New Roman" pitchFamily="18" charset="0"/>
                <a:cs typeface="Times New Roman" pitchFamily="18" charset="0"/>
              </a:rPr>
              <a:t>ベイズ推定による位置推定</a:t>
            </a:r>
            <a:endParaRPr kumimoji="1" lang="ja-JP" altLang="en-US" dirty="0">
              <a:latin typeface="Times New Roman" pitchFamily="18" charset="0"/>
              <a:cs typeface="Times New Roman" pitchFamily="18" charset="0"/>
            </a:endParaRPr>
          </a:p>
        </p:txBody>
      </p:sp>
      <p:sp>
        <p:nvSpPr>
          <p:cNvPr id="10" name="テキスト ボックス 9"/>
          <p:cNvSpPr txBox="1"/>
          <p:nvPr/>
        </p:nvSpPr>
        <p:spPr>
          <a:xfrm>
            <a:off x="323528" y="1484784"/>
            <a:ext cx="1949573"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ベイズの定理</a:t>
            </a:r>
            <a:endParaRPr kumimoji="1" lang="ja-JP" altLang="en-US" sz="2400" dirty="0">
              <a:latin typeface="Times New Roman" pitchFamily="18" charset="0"/>
              <a:cs typeface="Times New Roman" pitchFamily="18" charset="0"/>
            </a:endParaRPr>
          </a:p>
        </p:txBody>
      </p:sp>
      <p:cxnSp>
        <p:nvCxnSpPr>
          <p:cNvPr id="11" name="直線コネクタ 10"/>
          <p:cNvCxnSpPr/>
          <p:nvPr/>
        </p:nvCxnSpPr>
        <p:spPr>
          <a:xfrm>
            <a:off x="0" y="479715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23528" y="2852936"/>
            <a:ext cx="141577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400" dirty="0" smtClean="0">
                <a:latin typeface="Times New Roman" pitchFamily="18" charset="0"/>
                <a:cs typeface="Times New Roman" pitchFamily="18" charset="0"/>
              </a:rPr>
              <a:t>事後確率</a:t>
            </a:r>
            <a:endParaRPr kumimoji="1" lang="ja-JP" altLang="en-US" sz="2400" dirty="0">
              <a:latin typeface="Times New Roman" pitchFamily="18" charset="0"/>
              <a:cs typeface="Times New Roman" pitchFamily="18" charset="0"/>
            </a:endParaRPr>
          </a:p>
        </p:txBody>
      </p:sp>
      <p:sp>
        <p:nvSpPr>
          <p:cNvPr id="19" name="左カーブ矢印 18"/>
          <p:cNvSpPr/>
          <p:nvPr/>
        </p:nvSpPr>
        <p:spPr>
          <a:xfrm>
            <a:off x="7668344" y="2348880"/>
            <a:ext cx="866262" cy="14401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itchFamily="18" charset="0"/>
              <a:cs typeface="Times New Roman" pitchFamily="18" charset="0"/>
            </a:endParaRPr>
          </a:p>
        </p:txBody>
      </p:sp>
      <p:sp>
        <p:nvSpPr>
          <p:cNvPr id="21" name="下矢印 20"/>
          <p:cNvSpPr/>
          <p:nvPr/>
        </p:nvSpPr>
        <p:spPr>
          <a:xfrm>
            <a:off x="2951820" y="5373216"/>
            <a:ext cx="3240360" cy="76451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latin typeface="Times New Roman" pitchFamily="18" charset="0"/>
                <a:cs typeface="Times New Roman" pitchFamily="18" charset="0"/>
              </a:rPr>
              <a:t>本研究では</a:t>
            </a:r>
            <a:endParaRPr kumimoji="1" lang="ja-JP" altLang="en-US" dirty="0">
              <a:latin typeface="Times New Roman" pitchFamily="18" charset="0"/>
              <a:cs typeface="Times New Roman" pitchFamily="18" charset="0"/>
            </a:endParaRPr>
          </a:p>
        </p:txBody>
      </p:sp>
      <p:pic>
        <p:nvPicPr>
          <p:cNvPr id="31746"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2627784" y="1988840"/>
            <a:ext cx="3888432" cy="922114"/>
          </a:xfrm>
          <a:prstGeom prst="rect">
            <a:avLst/>
          </a:prstGeom>
          <a:noFill/>
        </p:spPr>
      </p:pic>
      <p:grpSp>
        <p:nvGrpSpPr>
          <p:cNvPr id="25" name="グループ化 24"/>
          <p:cNvGrpSpPr/>
          <p:nvPr/>
        </p:nvGrpSpPr>
        <p:grpSpPr>
          <a:xfrm>
            <a:off x="899592" y="4843165"/>
            <a:ext cx="2449035" cy="461665"/>
            <a:chOff x="2124491" y="4843165"/>
            <a:chExt cx="2449035" cy="461665"/>
          </a:xfrm>
        </p:grpSpPr>
        <p:pic>
          <p:nvPicPr>
            <p:cNvPr id="31748" name="Picture 4"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2124491" y="4893977"/>
              <a:ext cx="518458" cy="360040"/>
            </a:xfrm>
            <a:prstGeom prst="rect">
              <a:avLst/>
            </a:prstGeom>
            <a:noFill/>
          </p:spPr>
        </p:pic>
        <p:sp>
          <p:nvSpPr>
            <p:cNvPr id="18" name="テキスト ボックス 17"/>
            <p:cNvSpPr txBox="1"/>
            <p:nvPr/>
          </p:nvSpPr>
          <p:spPr>
            <a:xfrm>
              <a:off x="2571055" y="4843165"/>
              <a:ext cx="2002471"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：状態ベクトル</a:t>
              </a:r>
              <a:endParaRPr kumimoji="1" lang="ja-JP" altLang="en-US" sz="2400" dirty="0">
                <a:latin typeface="Times New Roman" pitchFamily="18" charset="0"/>
                <a:cs typeface="Times New Roman" pitchFamily="18" charset="0"/>
              </a:endParaRPr>
            </a:p>
          </p:txBody>
        </p:sp>
      </p:grpSp>
      <p:grpSp>
        <p:nvGrpSpPr>
          <p:cNvPr id="26" name="グループ化 25"/>
          <p:cNvGrpSpPr/>
          <p:nvPr/>
        </p:nvGrpSpPr>
        <p:grpSpPr>
          <a:xfrm>
            <a:off x="3707904" y="4843165"/>
            <a:ext cx="1943453" cy="461665"/>
            <a:chOff x="4932803" y="4843165"/>
            <a:chExt cx="1943453" cy="461665"/>
          </a:xfrm>
        </p:grpSpPr>
        <p:pic>
          <p:nvPicPr>
            <p:cNvPr id="31749" name="Picture 5"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4932803" y="4890356"/>
              <a:ext cx="367283" cy="367283"/>
            </a:xfrm>
            <a:prstGeom prst="rect">
              <a:avLst/>
            </a:prstGeom>
            <a:noFill/>
          </p:spPr>
        </p:pic>
        <p:sp>
          <p:nvSpPr>
            <p:cNvPr id="22" name="テキスト ボックス 21"/>
            <p:cNvSpPr txBox="1"/>
            <p:nvPr/>
          </p:nvSpPr>
          <p:spPr>
            <a:xfrm>
              <a:off x="5306596" y="4843165"/>
              <a:ext cx="1569660"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：観測集合</a:t>
              </a:r>
              <a:endParaRPr kumimoji="1" lang="ja-JP" altLang="en-US" sz="2400" dirty="0">
                <a:latin typeface="Times New Roman" pitchFamily="18" charset="0"/>
                <a:cs typeface="Times New Roman" pitchFamily="18" charset="0"/>
              </a:endParaRPr>
            </a:p>
          </p:txBody>
        </p:sp>
      </p:grpSp>
      <p:grpSp>
        <p:nvGrpSpPr>
          <p:cNvPr id="24" name="グループ化 23"/>
          <p:cNvGrpSpPr/>
          <p:nvPr/>
        </p:nvGrpSpPr>
        <p:grpSpPr>
          <a:xfrm>
            <a:off x="1392834" y="6063679"/>
            <a:ext cx="6358332" cy="584775"/>
            <a:chOff x="1009305" y="6063679"/>
            <a:chExt cx="6358332" cy="584775"/>
          </a:xfrm>
        </p:grpSpPr>
        <p:pic>
          <p:nvPicPr>
            <p:cNvPr id="31750" name="Picture 6"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1009305" y="6093296"/>
              <a:ext cx="1546472" cy="515491"/>
            </a:xfrm>
            <a:prstGeom prst="rect">
              <a:avLst/>
            </a:prstGeom>
            <a:noFill/>
          </p:spPr>
        </p:pic>
        <p:sp>
          <p:nvSpPr>
            <p:cNvPr id="23" name="テキスト ボックス 22"/>
            <p:cNvSpPr txBox="1"/>
            <p:nvPr/>
          </p:nvSpPr>
          <p:spPr>
            <a:xfrm>
              <a:off x="2569529" y="6063679"/>
              <a:ext cx="4798108" cy="584775"/>
            </a:xfrm>
            <a:prstGeom prst="rect">
              <a:avLst/>
            </a:prstGeom>
            <a:noFill/>
          </p:spPr>
          <p:txBody>
            <a:bodyPr wrap="none" rtlCol="0">
              <a:spAutoFit/>
            </a:bodyPr>
            <a:lstStyle/>
            <a:p>
              <a:r>
                <a:rPr kumimoji="1" lang="ja-JP" altLang="en-US" sz="3200" dirty="0" smtClean="0">
                  <a:latin typeface="Times New Roman" pitchFamily="18" charset="0"/>
                  <a:cs typeface="Times New Roman" pitchFamily="18" charset="0"/>
                </a:rPr>
                <a:t>を最大にする問題を考える</a:t>
              </a:r>
              <a:endParaRPr kumimoji="1" lang="ja-JP" altLang="en-US" sz="3200" dirty="0">
                <a:latin typeface="Times New Roman" pitchFamily="18" charset="0"/>
                <a:cs typeface="Times New Roman" pitchFamily="18" charset="0"/>
              </a:endParaRPr>
            </a:p>
          </p:txBody>
        </p:sp>
      </p:grpSp>
      <p:pic>
        <p:nvPicPr>
          <p:cNvPr id="1026" name="Picture 2" descr="C:\Documents and Settings\松永　悠\My Documents\ダウンロード\eqn.png"/>
          <p:cNvPicPr>
            <a:picLocks noChangeAspect="1" noChangeArrowheads="1"/>
          </p:cNvPicPr>
          <p:nvPr/>
        </p:nvPicPr>
        <p:blipFill>
          <a:blip r:embed="rId7" cstate="print"/>
          <a:srcRect/>
          <a:stretch>
            <a:fillRect/>
          </a:stretch>
        </p:blipFill>
        <p:spPr bwMode="auto">
          <a:xfrm>
            <a:off x="2109787" y="2972544"/>
            <a:ext cx="4924425" cy="1752600"/>
          </a:xfrm>
          <a:prstGeom prst="rect">
            <a:avLst/>
          </a:prstGeom>
          <a:noFill/>
        </p:spPr>
      </p:pic>
      <p:grpSp>
        <p:nvGrpSpPr>
          <p:cNvPr id="27" name="グループ化 26"/>
          <p:cNvGrpSpPr/>
          <p:nvPr/>
        </p:nvGrpSpPr>
        <p:grpSpPr>
          <a:xfrm>
            <a:off x="6004730" y="4869160"/>
            <a:ext cx="2239678" cy="461665"/>
            <a:chOff x="3437009" y="5951810"/>
            <a:chExt cx="2239678" cy="461665"/>
          </a:xfrm>
        </p:grpSpPr>
        <p:sp>
          <p:nvSpPr>
            <p:cNvPr id="28" name="テキスト ボックス 27"/>
            <p:cNvSpPr txBox="1"/>
            <p:nvPr/>
          </p:nvSpPr>
          <p:spPr>
            <a:xfrm>
              <a:off x="3799250" y="5951810"/>
              <a:ext cx="1877437" cy="461665"/>
            </a:xfrm>
            <a:prstGeom prst="rect">
              <a:avLst/>
            </a:prstGeom>
            <a:noFill/>
          </p:spPr>
          <p:txBody>
            <a:bodyPr wrap="none" rtlCol="0">
              <a:spAutoFit/>
            </a:bodyPr>
            <a:lstStyle/>
            <a:p>
              <a:r>
                <a:rPr lang="ja-JP" altLang="en-US" sz="2400" dirty="0" smtClean="0"/>
                <a:t>：基準点の数</a:t>
              </a:r>
              <a:endParaRPr lang="en-US" altLang="ja-JP" sz="2400" dirty="0" smtClean="0"/>
            </a:p>
          </p:txBody>
        </p:sp>
        <p:pic>
          <p:nvPicPr>
            <p:cNvPr id="29" name="Picture 4" descr="C:\Documents and Settings\admin\My Documents\ダウンロード\eqn.png"/>
            <p:cNvPicPr>
              <a:picLocks noChangeAspect="1" noChangeArrowheads="1"/>
            </p:cNvPicPr>
            <p:nvPr/>
          </p:nvPicPr>
          <p:blipFill>
            <a:blip r:embed="rId8" cstate="print"/>
            <a:srcRect/>
            <a:stretch>
              <a:fillRect/>
            </a:stretch>
          </p:blipFill>
          <p:spPr bwMode="auto">
            <a:xfrm>
              <a:off x="3437009" y="6021288"/>
              <a:ext cx="414911" cy="322709"/>
            </a:xfrm>
            <a:prstGeom prst="rect">
              <a:avLst/>
            </a:prstGeom>
            <a:noFill/>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Bottom)">
                                      <p:cBhvr>
                                        <p:cTn id="10" dur="500"/>
                                        <p:tgtEl>
                                          <p:spTgt spid="16"/>
                                        </p:tgtEl>
                                      </p:cBhvr>
                                    </p:animEffect>
                                  </p:childTnLst>
                                </p:cTn>
                              </p:par>
                              <p:par>
                                <p:cTn id="11" presetID="1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slide(fromBottom)">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par>
                                <p:cTn id="19" presetID="1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Bottom)">
                                      <p:cBhvr>
                                        <p:cTn id="21" dur="500"/>
                                        <p:tgtEl>
                                          <p:spTgt spid="25"/>
                                        </p:tgtEl>
                                      </p:cBhvr>
                                    </p:animEffect>
                                  </p:childTnLst>
                                </p:cTn>
                              </p:par>
                              <p:par>
                                <p:cTn id="22" presetID="12" presetClass="entr" presetSubtype="4"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slide(fromBottom)">
                                      <p:cBhvr>
                                        <p:cTn id="24" dur="500"/>
                                        <p:tgtEl>
                                          <p:spTgt spid="26"/>
                                        </p:tgtEl>
                                      </p:cBhvr>
                                    </p:animEffect>
                                  </p:childTnLst>
                                </p:cTn>
                              </p:par>
                              <p:par>
                                <p:cTn id="25" presetID="1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Bottom)">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slide(fromBottom)">
                                      <p:cBhvr>
                                        <p:cTn id="32" dur="500"/>
                                        <p:tgtEl>
                                          <p:spTgt spid="21"/>
                                        </p:tgtEl>
                                      </p:cBhvr>
                                    </p:animEffect>
                                  </p:childTnLst>
                                </p:cTn>
                              </p:par>
                              <p:par>
                                <p:cTn id="33" presetID="1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slide(fromBottom)">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Times New Roman" pitchFamily="18" charset="0"/>
                <a:cs typeface="Times New Roman" pitchFamily="18" charset="0"/>
              </a:rPr>
              <a:t>事後確率の検討</a:t>
            </a:r>
            <a:endParaRPr kumimoji="1" lang="ja-JP" altLang="en-US" dirty="0">
              <a:latin typeface="Times New Roman" pitchFamily="18" charset="0"/>
              <a:cs typeface="Times New Roman" pitchFamily="18" charset="0"/>
            </a:endParaRPr>
          </a:p>
        </p:txBody>
      </p:sp>
      <p:sp>
        <p:nvSpPr>
          <p:cNvPr id="8" name="テキスト ボックス 7"/>
          <p:cNvSpPr txBox="1"/>
          <p:nvPr/>
        </p:nvSpPr>
        <p:spPr>
          <a:xfrm>
            <a:off x="179512" y="1556792"/>
            <a:ext cx="1826141" cy="584775"/>
          </a:xfrm>
          <a:prstGeom prst="rect">
            <a:avLst/>
          </a:prstGeom>
          <a:noFill/>
        </p:spPr>
        <p:txBody>
          <a:bodyPr wrap="none" rtlCol="0">
            <a:spAutoFit/>
          </a:bodyPr>
          <a:lstStyle/>
          <a:p>
            <a:r>
              <a:rPr kumimoji="1" lang="ja-JP" altLang="en-US" sz="3200" dirty="0" smtClean="0">
                <a:latin typeface="Times New Roman" pitchFamily="18" charset="0"/>
                <a:cs typeface="Times New Roman" pitchFamily="18" charset="0"/>
              </a:rPr>
              <a:t>事前確率</a:t>
            </a:r>
            <a:endParaRPr kumimoji="1" lang="ja-JP" altLang="en-US" sz="3200" dirty="0">
              <a:latin typeface="Times New Roman" pitchFamily="18" charset="0"/>
              <a:cs typeface="Times New Roman" pitchFamily="18" charset="0"/>
            </a:endParaRPr>
          </a:p>
        </p:txBody>
      </p:sp>
      <p:sp>
        <p:nvSpPr>
          <p:cNvPr id="9" name="テキスト ボックス 8"/>
          <p:cNvSpPr txBox="1"/>
          <p:nvPr/>
        </p:nvSpPr>
        <p:spPr>
          <a:xfrm>
            <a:off x="2843808" y="1556792"/>
            <a:ext cx="6319359" cy="584775"/>
          </a:xfrm>
          <a:prstGeom prst="rect">
            <a:avLst/>
          </a:prstGeom>
          <a:noFill/>
        </p:spPr>
        <p:txBody>
          <a:bodyPr wrap="none" rtlCol="0">
            <a:spAutoFit/>
          </a:bodyPr>
          <a:lstStyle/>
          <a:p>
            <a:r>
              <a:rPr kumimoji="1" lang="ja-JP" altLang="en-US" sz="3200" dirty="0" smtClean="0">
                <a:latin typeface="Times New Roman" pitchFamily="18" charset="0"/>
                <a:cs typeface="Times New Roman" pitchFamily="18" charset="0"/>
              </a:rPr>
              <a:t>は全状態</a:t>
            </a:r>
            <a:r>
              <a:rPr kumimoji="1" lang="en-US" altLang="ja-JP" sz="3200" dirty="0" smtClean="0">
                <a:latin typeface="Times New Roman" pitchFamily="18" charset="0"/>
                <a:cs typeface="Times New Roman" pitchFamily="18" charset="0"/>
              </a:rPr>
              <a:t>S</a:t>
            </a:r>
            <a:r>
              <a:rPr kumimoji="1" lang="ja-JP" altLang="en-US" sz="3200" dirty="0" smtClean="0">
                <a:latin typeface="Times New Roman" pitchFamily="18" charset="0"/>
                <a:cs typeface="Times New Roman" pitchFamily="18" charset="0"/>
              </a:rPr>
              <a:t>の確率分布に基づく</a:t>
            </a:r>
            <a:r>
              <a:rPr kumimoji="1" lang="ja-JP" altLang="en-US" sz="3200" dirty="0" smtClean="0">
                <a:solidFill>
                  <a:srgbClr val="FF0000"/>
                </a:solidFill>
                <a:latin typeface="Times New Roman" pitchFamily="18" charset="0"/>
                <a:cs typeface="Times New Roman" pitchFamily="18" charset="0"/>
              </a:rPr>
              <a:t>重み</a:t>
            </a:r>
            <a:endParaRPr kumimoji="1" lang="ja-JP" altLang="en-US" sz="3200" dirty="0">
              <a:solidFill>
                <a:srgbClr val="FF0000"/>
              </a:solidFill>
              <a:latin typeface="Times New Roman" pitchFamily="18" charset="0"/>
              <a:cs typeface="Times New Roman" pitchFamily="18" charset="0"/>
            </a:endParaRPr>
          </a:p>
        </p:txBody>
      </p:sp>
      <p:cxnSp>
        <p:nvCxnSpPr>
          <p:cNvPr id="12" name="直線矢印コネクタ 11"/>
          <p:cNvCxnSpPr/>
          <p:nvPr/>
        </p:nvCxnSpPr>
        <p:spPr>
          <a:xfrm>
            <a:off x="4572000" y="2204864"/>
            <a:ext cx="0"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969892" y="2924944"/>
            <a:ext cx="7204216" cy="584775"/>
          </a:xfrm>
          <a:prstGeom prst="rect">
            <a:avLst/>
          </a:prstGeom>
          <a:noFill/>
        </p:spPr>
        <p:txBody>
          <a:bodyPr wrap="none" rtlCol="0">
            <a:spAutoFit/>
          </a:bodyPr>
          <a:lstStyle/>
          <a:p>
            <a:r>
              <a:rPr kumimoji="1" lang="ja-JP" altLang="en-US" sz="3200" dirty="0" smtClean="0">
                <a:latin typeface="Times New Roman" pitchFamily="18" charset="0"/>
                <a:cs typeface="Times New Roman" pitchFamily="18" charset="0"/>
              </a:rPr>
              <a:t>各状態ベクトルの確率分布は一様である</a:t>
            </a:r>
            <a:endParaRPr kumimoji="1" lang="en-US" altLang="ja-JP" sz="3200" dirty="0" smtClean="0">
              <a:latin typeface="Times New Roman" pitchFamily="18" charset="0"/>
              <a:cs typeface="Times New Roman" pitchFamily="18" charset="0"/>
            </a:endParaRPr>
          </a:p>
        </p:txBody>
      </p:sp>
      <p:sp>
        <p:nvSpPr>
          <p:cNvPr id="16" name="正方形/長方形 15"/>
          <p:cNvSpPr/>
          <p:nvPr/>
        </p:nvSpPr>
        <p:spPr>
          <a:xfrm>
            <a:off x="849667" y="3933056"/>
            <a:ext cx="7528023" cy="584775"/>
          </a:xfrm>
          <a:prstGeom prst="rect">
            <a:avLst/>
          </a:prstGeom>
        </p:spPr>
        <p:txBody>
          <a:bodyPr wrap="none">
            <a:spAutoFit/>
          </a:bodyPr>
          <a:lstStyle/>
          <a:p>
            <a:r>
              <a:rPr lang="ja-JP" altLang="en-US" sz="3200" dirty="0" smtClean="0">
                <a:latin typeface="Times New Roman" pitchFamily="18" charset="0"/>
                <a:cs typeface="Times New Roman" pitchFamily="18" charset="0"/>
              </a:rPr>
              <a:t>状態ベクトルが</a:t>
            </a:r>
            <a:r>
              <a:rPr lang="en-US" altLang="ja-JP" sz="3200" dirty="0" smtClean="0">
                <a:latin typeface="Times New Roman" pitchFamily="18" charset="0"/>
                <a:cs typeface="Times New Roman" pitchFamily="18" charset="0"/>
              </a:rPr>
              <a:t>K</a:t>
            </a:r>
            <a:r>
              <a:rPr lang="ja-JP" altLang="en-US" sz="3200" dirty="0" smtClean="0">
                <a:latin typeface="Times New Roman" pitchFamily="18" charset="0"/>
                <a:cs typeface="Times New Roman" pitchFamily="18" charset="0"/>
              </a:rPr>
              <a:t>個与えられているとすると</a:t>
            </a:r>
            <a:endParaRPr lang="ja-JP" altLang="en-US" sz="3200" dirty="0">
              <a:latin typeface="Times New Roman" pitchFamily="18" charset="0"/>
              <a:cs typeface="Times New Roman" pitchFamily="18" charset="0"/>
            </a:endParaRPr>
          </a:p>
        </p:txBody>
      </p:sp>
      <p:pic>
        <p:nvPicPr>
          <p:cNvPr id="32770"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1979711" y="1633155"/>
            <a:ext cx="952721" cy="432048"/>
          </a:xfrm>
          <a:prstGeom prst="rect">
            <a:avLst/>
          </a:prstGeom>
          <a:noFill/>
        </p:spPr>
      </p:pic>
      <p:pic>
        <p:nvPicPr>
          <p:cNvPr id="32771"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3401870" y="4509120"/>
            <a:ext cx="2340260" cy="1080120"/>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latin typeface="Times New Roman" pitchFamily="18" charset="0"/>
                <a:cs typeface="Times New Roman" pitchFamily="18" charset="0"/>
              </a:rPr>
              <a:t>事後確率の検討</a:t>
            </a:r>
            <a:endParaRPr kumimoji="1" lang="ja-JP" altLang="en-US" dirty="0">
              <a:latin typeface="Times New Roman" pitchFamily="18" charset="0"/>
              <a:cs typeface="Times New Roman" pitchFamily="18" charset="0"/>
            </a:endParaRPr>
          </a:p>
        </p:txBody>
      </p:sp>
      <p:sp>
        <p:nvSpPr>
          <p:cNvPr id="10" name="テキスト ボックス 9"/>
          <p:cNvSpPr txBox="1"/>
          <p:nvPr/>
        </p:nvSpPr>
        <p:spPr>
          <a:xfrm>
            <a:off x="1475656" y="1133938"/>
            <a:ext cx="1337226"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について</a:t>
            </a:r>
            <a:endParaRPr kumimoji="1" lang="ja-JP" altLang="en-US" sz="2400" dirty="0">
              <a:latin typeface="Times New Roman" pitchFamily="18" charset="0"/>
              <a:cs typeface="Times New Roman" pitchFamily="18" charset="0"/>
            </a:endParaRPr>
          </a:p>
        </p:txBody>
      </p:sp>
      <p:sp>
        <p:nvSpPr>
          <p:cNvPr id="17" name="テキスト ボックス 16"/>
          <p:cNvSpPr txBox="1"/>
          <p:nvPr/>
        </p:nvSpPr>
        <p:spPr>
          <a:xfrm>
            <a:off x="760219" y="2298068"/>
            <a:ext cx="1723549"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観測集合は</a:t>
            </a:r>
            <a:endParaRPr kumimoji="1" lang="ja-JP" altLang="en-US" sz="2400" dirty="0">
              <a:latin typeface="Times New Roman" pitchFamily="18" charset="0"/>
              <a:cs typeface="Times New Roman" pitchFamily="18" charset="0"/>
            </a:endParaRPr>
          </a:p>
        </p:txBody>
      </p:sp>
      <p:sp>
        <p:nvSpPr>
          <p:cNvPr id="20" name="テキスト ボックス 19"/>
          <p:cNvSpPr txBox="1"/>
          <p:nvPr/>
        </p:nvSpPr>
        <p:spPr>
          <a:xfrm>
            <a:off x="5940152" y="2298068"/>
            <a:ext cx="2165978"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から構成され</a:t>
            </a:r>
            <a:r>
              <a:rPr lang="ja-JP" altLang="en-US" sz="2400" dirty="0" smtClean="0">
                <a:latin typeface="Times New Roman" pitchFamily="18" charset="0"/>
                <a:cs typeface="Times New Roman" pitchFamily="18" charset="0"/>
              </a:rPr>
              <a:t>る</a:t>
            </a:r>
            <a:endParaRPr kumimoji="1" lang="ja-JP" altLang="en-US" sz="2400" dirty="0">
              <a:latin typeface="Times New Roman" pitchFamily="18" charset="0"/>
              <a:cs typeface="Times New Roman" pitchFamily="18" charset="0"/>
            </a:endParaRPr>
          </a:p>
        </p:txBody>
      </p:sp>
      <p:pic>
        <p:nvPicPr>
          <p:cNvPr id="23" name="Picture 3"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323528" y="1160748"/>
            <a:ext cx="1224136" cy="408045"/>
          </a:xfrm>
          <a:prstGeom prst="rect">
            <a:avLst/>
          </a:prstGeom>
          <a:noFill/>
        </p:spPr>
      </p:pic>
      <p:pic>
        <p:nvPicPr>
          <p:cNvPr id="34818" name="Picture 2"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1529662" y="1552623"/>
            <a:ext cx="6084676" cy="436217"/>
          </a:xfrm>
          <a:prstGeom prst="rect">
            <a:avLst/>
          </a:prstGeom>
          <a:noFill/>
        </p:spPr>
      </p:pic>
      <p:grpSp>
        <p:nvGrpSpPr>
          <p:cNvPr id="39" name="グループ化 38"/>
          <p:cNvGrpSpPr/>
          <p:nvPr/>
        </p:nvGrpSpPr>
        <p:grpSpPr>
          <a:xfrm>
            <a:off x="2627784" y="2060848"/>
            <a:ext cx="3354389" cy="936104"/>
            <a:chOff x="2627784" y="1916832"/>
            <a:chExt cx="3354389" cy="936104"/>
          </a:xfrm>
        </p:grpSpPr>
        <p:sp>
          <p:nvSpPr>
            <p:cNvPr id="21" name="左中かっこ 20"/>
            <p:cNvSpPr/>
            <p:nvPr/>
          </p:nvSpPr>
          <p:spPr>
            <a:xfrm>
              <a:off x="2627784" y="2070138"/>
              <a:ext cx="120834" cy="710789"/>
            </a:xfrm>
            <a:prstGeom prst="leftBrac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Times New Roman" pitchFamily="18" charset="0"/>
                <a:cs typeface="Times New Roman" pitchFamily="18" charset="0"/>
              </a:endParaRPr>
            </a:p>
          </p:txBody>
        </p:sp>
        <p:pic>
          <p:nvPicPr>
            <p:cNvPr id="34819" name="Picture 3"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2861600" y="1988840"/>
              <a:ext cx="355394" cy="333855"/>
            </a:xfrm>
            <a:prstGeom prst="rect">
              <a:avLst/>
            </a:prstGeom>
            <a:noFill/>
          </p:spPr>
        </p:pic>
        <p:pic>
          <p:nvPicPr>
            <p:cNvPr id="34820" name="Picture 4"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2843809" y="2426819"/>
              <a:ext cx="384666" cy="361352"/>
            </a:xfrm>
            <a:prstGeom prst="rect">
              <a:avLst/>
            </a:prstGeom>
            <a:noFill/>
          </p:spPr>
        </p:pic>
        <p:sp>
          <p:nvSpPr>
            <p:cNvPr id="27" name="テキスト ボックス 26"/>
            <p:cNvSpPr txBox="1"/>
            <p:nvPr/>
          </p:nvSpPr>
          <p:spPr>
            <a:xfrm>
              <a:off x="3203848" y="1916832"/>
              <a:ext cx="1569660"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：信号強度</a:t>
              </a:r>
              <a:endParaRPr kumimoji="1" lang="ja-JP" altLang="en-US" sz="2400" dirty="0">
                <a:latin typeface="Times New Roman" pitchFamily="18" charset="0"/>
                <a:cs typeface="Times New Roman" pitchFamily="18" charset="0"/>
              </a:endParaRPr>
            </a:p>
          </p:txBody>
        </p:sp>
        <p:sp>
          <p:nvSpPr>
            <p:cNvPr id="30" name="テキスト ボックス 29"/>
            <p:cNvSpPr txBox="1"/>
            <p:nvPr/>
          </p:nvSpPr>
          <p:spPr>
            <a:xfrm>
              <a:off x="3203848" y="2391271"/>
              <a:ext cx="2778325"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AP</a:t>
              </a:r>
              <a:r>
                <a:rPr lang="ja-JP" altLang="en-US" sz="2400" dirty="0" smtClean="0">
                  <a:latin typeface="Times New Roman" pitchFamily="18" charset="0"/>
                  <a:cs typeface="Times New Roman" pitchFamily="18" charset="0"/>
                </a:rPr>
                <a:t>の</a:t>
              </a:r>
              <a:r>
                <a:rPr lang="en-US" altLang="ja-JP" sz="2400" dirty="0" smtClean="0">
                  <a:latin typeface="Times New Roman" pitchFamily="18" charset="0"/>
                  <a:cs typeface="Times New Roman" pitchFamily="18" charset="0"/>
                </a:rPr>
                <a:t>MAC</a:t>
              </a:r>
              <a:r>
                <a:rPr lang="ja-JP" altLang="en-US" sz="2400" dirty="0" smtClean="0">
                  <a:latin typeface="Times New Roman" pitchFamily="18" charset="0"/>
                  <a:cs typeface="Times New Roman" pitchFamily="18" charset="0"/>
                </a:rPr>
                <a:t>アドレス</a:t>
              </a:r>
              <a:endParaRPr kumimoji="1" lang="ja-JP" altLang="en-US" sz="2400" dirty="0">
                <a:latin typeface="Times New Roman" pitchFamily="18" charset="0"/>
                <a:cs typeface="Times New Roman" pitchFamily="18" charset="0"/>
              </a:endParaRPr>
            </a:p>
          </p:txBody>
        </p:sp>
      </p:grpSp>
      <p:pic>
        <p:nvPicPr>
          <p:cNvPr id="4098" name="Picture 2" descr="C:\Documents and Settings\松永　悠\My Documents\ダウンロード\eqn.png"/>
          <p:cNvPicPr>
            <a:picLocks noChangeAspect="1" noChangeArrowheads="1"/>
          </p:cNvPicPr>
          <p:nvPr/>
        </p:nvPicPr>
        <p:blipFill>
          <a:blip r:embed="rId7" cstate="print"/>
          <a:srcRect/>
          <a:stretch>
            <a:fillRect/>
          </a:stretch>
        </p:blipFill>
        <p:spPr bwMode="auto">
          <a:xfrm>
            <a:off x="760215" y="3146096"/>
            <a:ext cx="7623571" cy="426920"/>
          </a:xfrm>
          <a:prstGeom prst="rect">
            <a:avLst/>
          </a:prstGeom>
          <a:noFill/>
        </p:spPr>
      </p:pic>
      <p:cxnSp>
        <p:nvCxnSpPr>
          <p:cNvPr id="31" name="直線コネクタ 30"/>
          <p:cNvCxnSpPr/>
          <p:nvPr/>
        </p:nvCxnSpPr>
        <p:spPr>
          <a:xfrm>
            <a:off x="0" y="479715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101" name="Picture 5" descr="C:\Documents and Settings\松永　悠\My Documents\ダウンロード\eqn.png"/>
          <p:cNvPicPr>
            <a:picLocks noChangeAspect="1" noChangeArrowheads="1"/>
          </p:cNvPicPr>
          <p:nvPr/>
        </p:nvPicPr>
        <p:blipFill>
          <a:blip r:embed="rId8" cstate="print"/>
          <a:srcRect/>
          <a:stretch>
            <a:fillRect/>
          </a:stretch>
        </p:blipFill>
        <p:spPr bwMode="auto">
          <a:xfrm>
            <a:off x="2051720" y="3564723"/>
            <a:ext cx="4536504" cy="1088413"/>
          </a:xfrm>
          <a:prstGeom prst="rect">
            <a:avLst/>
          </a:prstGeom>
          <a:noFill/>
        </p:spPr>
      </p:pic>
      <p:grpSp>
        <p:nvGrpSpPr>
          <p:cNvPr id="54" name="グループ化 53"/>
          <p:cNvGrpSpPr/>
          <p:nvPr/>
        </p:nvGrpSpPr>
        <p:grpSpPr>
          <a:xfrm>
            <a:off x="509769" y="5765194"/>
            <a:ext cx="6078455" cy="400110"/>
            <a:chOff x="1115616" y="5949280"/>
            <a:chExt cx="6078455" cy="400110"/>
          </a:xfrm>
        </p:grpSpPr>
        <p:grpSp>
          <p:nvGrpSpPr>
            <p:cNvPr id="52" name="グループ化 51"/>
            <p:cNvGrpSpPr/>
            <p:nvPr/>
          </p:nvGrpSpPr>
          <p:grpSpPr>
            <a:xfrm>
              <a:off x="4716016" y="5949280"/>
              <a:ext cx="2478055" cy="400110"/>
              <a:chOff x="4716016" y="5949280"/>
              <a:chExt cx="2478055" cy="400110"/>
            </a:xfrm>
          </p:grpSpPr>
          <p:sp>
            <p:nvSpPr>
              <p:cNvPr id="47" name="テキスト ボックス 46"/>
              <p:cNvSpPr txBox="1"/>
              <p:nvPr/>
            </p:nvSpPr>
            <p:spPr>
              <a:xfrm>
                <a:off x="5004048" y="5949280"/>
                <a:ext cx="2190023"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の</a:t>
                </a:r>
                <a:r>
                  <a:rPr kumimoji="1" lang="ja-JP" altLang="en-US" sz="2000" dirty="0" smtClean="0">
                    <a:solidFill>
                      <a:srgbClr val="FF0000"/>
                    </a:solidFill>
                    <a:uFill>
                      <a:solidFill>
                        <a:srgbClr val="FF0000"/>
                      </a:solidFill>
                    </a:uFill>
                    <a:latin typeface="Times New Roman" pitchFamily="18" charset="0"/>
                    <a:cs typeface="Times New Roman" pitchFamily="18" charset="0"/>
                  </a:rPr>
                  <a:t>出現頻度</a:t>
                </a:r>
                <a:r>
                  <a:rPr kumimoji="1" lang="ja-JP" altLang="en-US" sz="2000" dirty="0" smtClean="0">
                    <a:latin typeface="Times New Roman" pitchFamily="18" charset="0"/>
                    <a:cs typeface="Times New Roman" pitchFamily="18" charset="0"/>
                  </a:rPr>
                  <a:t>を示す</a:t>
                </a:r>
                <a:endParaRPr kumimoji="1" lang="en-US" altLang="ja-JP" sz="2000" dirty="0" smtClean="0">
                  <a:latin typeface="Times New Roman" pitchFamily="18" charset="0"/>
                  <a:cs typeface="Times New Roman" pitchFamily="18" charset="0"/>
                </a:endParaRPr>
              </a:p>
            </p:txBody>
          </p:sp>
          <p:pic>
            <p:nvPicPr>
              <p:cNvPr id="4102" name="Picture 6" descr="C:\Documents and Settings\松永　悠\My Documents\ダウンロード\eqn.png"/>
              <p:cNvPicPr>
                <a:picLocks noChangeAspect="1" noChangeArrowheads="1"/>
              </p:cNvPicPr>
              <p:nvPr/>
            </p:nvPicPr>
            <p:blipFill>
              <a:blip r:embed="rId9" cstate="print"/>
              <a:srcRect/>
              <a:stretch>
                <a:fillRect/>
              </a:stretch>
            </p:blipFill>
            <p:spPr bwMode="auto">
              <a:xfrm>
                <a:off x="4716016" y="6021288"/>
                <a:ext cx="428625" cy="295275"/>
              </a:xfrm>
              <a:prstGeom prst="rect">
                <a:avLst/>
              </a:prstGeom>
              <a:noFill/>
            </p:spPr>
          </p:pic>
        </p:grpSp>
        <p:grpSp>
          <p:nvGrpSpPr>
            <p:cNvPr id="53" name="グループ化 52"/>
            <p:cNvGrpSpPr/>
            <p:nvPr/>
          </p:nvGrpSpPr>
          <p:grpSpPr>
            <a:xfrm>
              <a:off x="1115616" y="5949280"/>
              <a:ext cx="3700588" cy="400110"/>
              <a:chOff x="467544" y="5877272"/>
              <a:chExt cx="3700588" cy="400110"/>
            </a:xfrm>
          </p:grpSpPr>
          <p:sp>
            <p:nvSpPr>
              <p:cNvPr id="46" name="テキスト ボックス 45"/>
              <p:cNvSpPr txBox="1"/>
              <p:nvPr/>
            </p:nvSpPr>
            <p:spPr>
              <a:xfrm>
                <a:off x="1979712" y="5877272"/>
                <a:ext cx="2188420"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はアクセスポイン</a:t>
                </a:r>
                <a:r>
                  <a:rPr lang="ja-JP" altLang="en-US" sz="2000" dirty="0" smtClean="0">
                    <a:latin typeface="Times New Roman" pitchFamily="18" charset="0"/>
                    <a:cs typeface="Times New Roman" pitchFamily="18" charset="0"/>
                  </a:rPr>
                  <a:t>ト</a:t>
                </a:r>
                <a:endParaRPr kumimoji="1" lang="en-US" altLang="ja-JP" sz="2000" dirty="0" smtClean="0">
                  <a:latin typeface="Times New Roman" pitchFamily="18" charset="0"/>
                  <a:cs typeface="Times New Roman" pitchFamily="18" charset="0"/>
                </a:endParaRPr>
              </a:p>
            </p:txBody>
          </p:sp>
          <p:pic>
            <p:nvPicPr>
              <p:cNvPr id="50" name="Picture 4" descr="C:\Documents and Settings\松永　悠\My Documents\班ゼミ\2012年度中間発表\pdf2\png\eqn.png"/>
              <p:cNvPicPr>
                <a:picLocks noChangeAspect="1" noChangeArrowheads="1"/>
              </p:cNvPicPr>
              <p:nvPr/>
            </p:nvPicPr>
            <p:blipFill>
              <a:blip r:embed="rId10" cstate="print"/>
              <a:srcRect/>
              <a:stretch>
                <a:fillRect/>
              </a:stretch>
            </p:blipFill>
            <p:spPr bwMode="auto">
              <a:xfrm>
                <a:off x="1619672" y="5879969"/>
                <a:ext cx="430600" cy="394717"/>
              </a:xfrm>
              <a:prstGeom prst="rect">
                <a:avLst/>
              </a:prstGeom>
              <a:noFill/>
            </p:spPr>
          </p:pic>
          <p:sp>
            <p:nvSpPr>
              <p:cNvPr id="51" name="正方形/長方形 50"/>
              <p:cNvSpPr/>
              <p:nvPr/>
            </p:nvSpPr>
            <p:spPr>
              <a:xfrm>
                <a:off x="467544" y="5877272"/>
                <a:ext cx="1210588" cy="400110"/>
              </a:xfrm>
              <a:prstGeom prst="rect">
                <a:avLst/>
              </a:prstGeom>
            </p:spPr>
            <p:txBody>
              <a:bodyPr wrap="none">
                <a:spAutoFit/>
              </a:bodyPr>
              <a:lstStyle/>
              <a:p>
                <a:r>
                  <a:rPr lang="ja-JP" altLang="en-US" sz="2000" dirty="0" smtClean="0">
                    <a:latin typeface="Times New Roman" pitchFamily="18" charset="0"/>
                    <a:cs typeface="Times New Roman" pitchFamily="18" charset="0"/>
                  </a:rPr>
                  <a:t>相対度数</a:t>
                </a:r>
                <a:endParaRPr lang="ja-JP" altLang="en-US" sz="2000" dirty="0"/>
              </a:p>
            </p:txBody>
          </p:sp>
        </p:grpSp>
      </p:grpSp>
      <p:grpSp>
        <p:nvGrpSpPr>
          <p:cNvPr id="36" name="グループ化 35"/>
          <p:cNvGrpSpPr/>
          <p:nvPr/>
        </p:nvGrpSpPr>
        <p:grpSpPr>
          <a:xfrm>
            <a:off x="1449314" y="4911551"/>
            <a:ext cx="6245372" cy="461665"/>
            <a:chOff x="1423735" y="5301208"/>
            <a:chExt cx="6245372" cy="461665"/>
          </a:xfrm>
        </p:grpSpPr>
        <p:grpSp>
          <p:nvGrpSpPr>
            <p:cNvPr id="43" name="グループ化 42"/>
            <p:cNvGrpSpPr/>
            <p:nvPr/>
          </p:nvGrpSpPr>
          <p:grpSpPr>
            <a:xfrm>
              <a:off x="1423735" y="5301208"/>
              <a:ext cx="1708486" cy="461665"/>
              <a:chOff x="1711767" y="5775647"/>
              <a:chExt cx="1708486" cy="461665"/>
            </a:xfrm>
          </p:grpSpPr>
          <p:pic>
            <p:nvPicPr>
              <p:cNvPr id="37" name="Picture 5" descr="C:\Documents and Settings\松永　悠\My Documents\班ゼミ\2012年度中間発表\pdf2\png\eqn.png"/>
              <p:cNvPicPr>
                <a:picLocks noChangeAspect="1" noChangeArrowheads="1"/>
              </p:cNvPicPr>
              <p:nvPr/>
            </p:nvPicPr>
            <p:blipFill>
              <a:blip r:embed="rId11" cstate="print"/>
              <a:srcRect/>
              <a:stretch>
                <a:fillRect/>
              </a:stretch>
            </p:blipFill>
            <p:spPr bwMode="auto">
              <a:xfrm>
                <a:off x="1711767" y="5837125"/>
                <a:ext cx="508062" cy="338708"/>
              </a:xfrm>
              <a:prstGeom prst="rect">
                <a:avLst/>
              </a:prstGeom>
              <a:noFill/>
            </p:spPr>
          </p:pic>
          <p:sp>
            <p:nvSpPr>
              <p:cNvPr id="38" name="テキスト ボックス 37"/>
              <p:cNvSpPr txBox="1"/>
              <p:nvPr/>
            </p:nvSpPr>
            <p:spPr>
              <a:xfrm>
                <a:off x="2071807" y="5775647"/>
                <a:ext cx="1348446"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AP</a:t>
                </a:r>
                <a:r>
                  <a:rPr lang="ja-JP" altLang="en-US" sz="2400" dirty="0" smtClean="0">
                    <a:latin typeface="Times New Roman" pitchFamily="18" charset="0"/>
                    <a:cs typeface="Times New Roman" pitchFamily="18" charset="0"/>
                  </a:rPr>
                  <a:t>の数</a:t>
                </a:r>
                <a:endParaRPr kumimoji="1" lang="ja-JP" altLang="en-US" sz="2400" dirty="0">
                  <a:latin typeface="Times New Roman" pitchFamily="18" charset="0"/>
                  <a:cs typeface="Times New Roman" pitchFamily="18" charset="0"/>
                </a:endParaRPr>
              </a:p>
            </p:txBody>
          </p:sp>
        </p:grpSp>
        <p:grpSp>
          <p:nvGrpSpPr>
            <p:cNvPr id="44" name="グループ化 43"/>
            <p:cNvGrpSpPr/>
            <p:nvPr/>
          </p:nvGrpSpPr>
          <p:grpSpPr>
            <a:xfrm>
              <a:off x="3275856" y="5301208"/>
              <a:ext cx="1917381" cy="461665"/>
              <a:chOff x="3878755" y="5229200"/>
              <a:chExt cx="1917381" cy="461665"/>
            </a:xfrm>
          </p:grpSpPr>
          <p:sp>
            <p:nvSpPr>
              <p:cNvPr id="40" name="テキスト ボックス 39"/>
              <p:cNvSpPr txBox="1"/>
              <p:nvPr/>
            </p:nvSpPr>
            <p:spPr>
              <a:xfrm>
                <a:off x="4211960" y="5229200"/>
                <a:ext cx="1584176" cy="461665"/>
              </a:xfrm>
              <a:prstGeom prst="rect">
                <a:avLst/>
              </a:prstGeom>
              <a:noFill/>
            </p:spPr>
            <p:txBody>
              <a:bodyPr wrap="square" rtlCol="0">
                <a:spAutoFit/>
              </a:bodyPr>
              <a:lstStyle/>
              <a:p>
                <a:r>
                  <a:rPr kumimoji="1" lang="ja-JP" altLang="en-US" sz="2400" dirty="0" smtClean="0">
                    <a:latin typeface="Times New Roman" pitchFamily="18" charset="0"/>
                    <a:cs typeface="Times New Roman" pitchFamily="18" charset="0"/>
                  </a:rPr>
                  <a:t>：相対度数</a:t>
                </a:r>
                <a:endParaRPr kumimoji="1" lang="en-US" altLang="ja-JP" sz="2400" dirty="0" smtClean="0">
                  <a:latin typeface="Times New Roman" pitchFamily="18" charset="0"/>
                  <a:cs typeface="Times New Roman" pitchFamily="18" charset="0"/>
                </a:endParaRPr>
              </a:p>
            </p:txBody>
          </p:sp>
          <p:pic>
            <p:nvPicPr>
              <p:cNvPr id="42" name="Picture 4" descr="C:\Documents and Settings\松永　悠\My Documents\班ゼミ\2012年度中間発表\pdf2\png\eqn.png"/>
              <p:cNvPicPr>
                <a:picLocks noChangeAspect="1" noChangeArrowheads="1"/>
              </p:cNvPicPr>
              <p:nvPr/>
            </p:nvPicPr>
            <p:blipFill>
              <a:blip r:embed="rId10" cstate="print"/>
              <a:srcRect/>
              <a:stretch>
                <a:fillRect/>
              </a:stretch>
            </p:blipFill>
            <p:spPr bwMode="auto">
              <a:xfrm>
                <a:off x="3878755" y="5229200"/>
                <a:ext cx="500008" cy="458341"/>
              </a:xfrm>
              <a:prstGeom prst="rect">
                <a:avLst/>
              </a:prstGeom>
              <a:noFill/>
            </p:spPr>
          </p:pic>
        </p:grpSp>
        <p:grpSp>
          <p:nvGrpSpPr>
            <p:cNvPr id="33" name="グループ化 32"/>
            <p:cNvGrpSpPr/>
            <p:nvPr/>
          </p:nvGrpSpPr>
          <p:grpSpPr>
            <a:xfrm>
              <a:off x="5220072" y="5301208"/>
              <a:ext cx="2449035" cy="461665"/>
              <a:chOff x="2124491" y="4843165"/>
              <a:chExt cx="2449035" cy="461665"/>
            </a:xfrm>
          </p:grpSpPr>
          <p:pic>
            <p:nvPicPr>
              <p:cNvPr id="34" name="Picture 4" descr="C:\Documents and Settings\松永　悠\My Documents\班ゼミ\2012年度中間発表\pdf2\png\eqn.png"/>
              <p:cNvPicPr>
                <a:picLocks noChangeAspect="1" noChangeArrowheads="1"/>
              </p:cNvPicPr>
              <p:nvPr/>
            </p:nvPicPr>
            <p:blipFill>
              <a:blip r:embed="rId12" cstate="print"/>
              <a:srcRect/>
              <a:stretch>
                <a:fillRect/>
              </a:stretch>
            </p:blipFill>
            <p:spPr bwMode="auto">
              <a:xfrm>
                <a:off x="2124491" y="4893977"/>
                <a:ext cx="518458" cy="360040"/>
              </a:xfrm>
              <a:prstGeom prst="rect">
                <a:avLst/>
              </a:prstGeom>
              <a:noFill/>
            </p:spPr>
          </p:pic>
          <p:sp>
            <p:nvSpPr>
              <p:cNvPr id="35" name="テキスト ボックス 34"/>
              <p:cNvSpPr txBox="1"/>
              <p:nvPr/>
            </p:nvSpPr>
            <p:spPr>
              <a:xfrm>
                <a:off x="2571055" y="4843165"/>
                <a:ext cx="2002471"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：状態ベクトル</a:t>
                </a:r>
                <a:endParaRPr kumimoji="1" lang="ja-JP" altLang="en-US" sz="2400" dirty="0">
                  <a:latin typeface="Times New Roman" pitchFamily="18" charset="0"/>
                  <a:cs typeface="Times New Roman" pitchFamily="18" charset="0"/>
                </a:endParaRPr>
              </a:p>
            </p:txBody>
          </p:sp>
        </p:grpSp>
      </p:grpSp>
      <p:pic>
        <p:nvPicPr>
          <p:cNvPr id="9218" name="Picture 2" descr="C:\Documents and Settings\松永　悠\My Documents\ダウンロード\eqn.png"/>
          <p:cNvPicPr>
            <a:picLocks noChangeAspect="1" noChangeArrowheads="1"/>
          </p:cNvPicPr>
          <p:nvPr/>
        </p:nvPicPr>
        <p:blipFill>
          <a:blip r:embed="rId13" cstate="print"/>
          <a:srcRect/>
          <a:stretch>
            <a:fillRect/>
          </a:stretch>
        </p:blipFill>
        <p:spPr bwMode="auto">
          <a:xfrm>
            <a:off x="7092280" y="5356218"/>
            <a:ext cx="1728589" cy="145715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lide(fromBottom)">
                                      <p:cBhvr>
                                        <p:cTn id="10" dur="500"/>
                                        <p:tgtEl>
                                          <p:spTgt spid="20"/>
                                        </p:tgtEl>
                                      </p:cBhvr>
                                    </p:animEffect>
                                  </p:childTnLst>
                                </p:cTn>
                              </p:par>
                              <p:par>
                                <p:cTn id="11" presetID="1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lide(fromBottom)">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slide(fromBottom)">
                                      <p:cBhvr>
                                        <p:cTn id="18" dur="500"/>
                                        <p:tgtEl>
                                          <p:spTgt spid="4098"/>
                                        </p:tgtEl>
                                      </p:cBhvr>
                                    </p:animEffect>
                                  </p:childTnLst>
                                </p:cTn>
                              </p:par>
                              <p:par>
                                <p:cTn id="19" presetID="12" presetClass="entr" presetSubtype="4" fill="hold" nodeType="withEffect">
                                  <p:stCondLst>
                                    <p:cond delay="0"/>
                                  </p:stCondLst>
                                  <p:childTnLst>
                                    <p:set>
                                      <p:cBhvr>
                                        <p:cTn id="20" dur="1" fill="hold">
                                          <p:stCondLst>
                                            <p:cond delay="0"/>
                                          </p:stCondLst>
                                        </p:cTn>
                                        <p:tgtEl>
                                          <p:spTgt spid="4101"/>
                                        </p:tgtEl>
                                        <p:attrNameLst>
                                          <p:attrName>style.visibility</p:attrName>
                                        </p:attrNameLst>
                                      </p:cBhvr>
                                      <p:to>
                                        <p:strVal val="visible"/>
                                      </p:to>
                                    </p:set>
                                    <p:animEffect transition="in" filter="slide(fromBottom)">
                                      <p:cBhvr>
                                        <p:cTn id="21" dur="500"/>
                                        <p:tgtEl>
                                          <p:spTgt spid="4101"/>
                                        </p:tgtEl>
                                      </p:cBhvr>
                                    </p:animEffect>
                                  </p:childTnLst>
                                </p:cTn>
                              </p:par>
                              <p:par>
                                <p:cTn id="22" presetID="1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slide(fromBottom)">
                                      <p:cBhvr>
                                        <p:cTn id="24" dur="500"/>
                                        <p:tgtEl>
                                          <p:spTgt spid="31"/>
                                        </p:tgtEl>
                                      </p:cBhvr>
                                    </p:animEffect>
                                  </p:childTnLst>
                                </p:cTn>
                              </p:par>
                              <p:par>
                                <p:cTn id="25" presetID="12" presetClass="entr" presetSubtype="4"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slide(fromBottom)">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slide(fromBottom)">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9218"/>
                                        </p:tgtEl>
                                        <p:attrNameLst>
                                          <p:attrName>style.visibility</p:attrName>
                                        </p:attrNameLst>
                                      </p:cBhvr>
                                      <p:to>
                                        <p:strVal val="visible"/>
                                      </p:to>
                                    </p:set>
                                    <p:animEffect transition="in" filter="slide(fromBottom)">
                                      <p:cBhvr>
                                        <p:cTn id="3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Times New Roman" pitchFamily="18" charset="0"/>
                <a:cs typeface="Times New Roman" pitchFamily="18" charset="0"/>
              </a:rPr>
              <a:t>事後確率の検討</a:t>
            </a:r>
            <a:endParaRPr kumimoji="1" lang="ja-JP" altLang="en-US" dirty="0"/>
          </a:p>
        </p:txBody>
      </p:sp>
      <p:pic>
        <p:nvPicPr>
          <p:cNvPr id="7" name="Picture 8" descr="C:\Documents and Settings\松永　悠\My Documents\ダウンロード\eqn.png"/>
          <p:cNvPicPr>
            <a:picLocks noGrp="1" noChangeAspect="1" noChangeArrowheads="1"/>
          </p:cNvPicPr>
          <p:nvPr>
            <p:ph idx="1"/>
          </p:nvPr>
        </p:nvPicPr>
        <p:blipFill>
          <a:blip r:embed="rId2" cstate="print"/>
          <a:srcRect/>
          <a:stretch>
            <a:fillRect/>
          </a:stretch>
        </p:blipFill>
        <p:spPr bwMode="auto">
          <a:xfrm>
            <a:off x="323528" y="1484784"/>
            <a:ext cx="1952625" cy="466725"/>
          </a:xfrm>
          <a:prstGeom prst="rect">
            <a:avLst/>
          </a:prstGeom>
          <a:noFill/>
        </p:spPr>
      </p:pic>
      <p:sp>
        <p:nvSpPr>
          <p:cNvPr id="8" name="テキスト ボックス 7"/>
          <p:cNvSpPr txBox="1"/>
          <p:nvPr/>
        </p:nvSpPr>
        <p:spPr>
          <a:xfrm>
            <a:off x="2267744" y="1484784"/>
            <a:ext cx="2568332"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の表現法について</a:t>
            </a:r>
            <a:endParaRPr kumimoji="1" lang="ja-JP" altLang="en-US" sz="2400" dirty="0">
              <a:latin typeface="Times New Roman" pitchFamily="18" charset="0"/>
              <a:cs typeface="Times New Roman" pitchFamily="18" charset="0"/>
            </a:endParaRPr>
          </a:p>
        </p:txBody>
      </p:sp>
      <p:grpSp>
        <p:nvGrpSpPr>
          <p:cNvPr id="12" name="グループ化 11"/>
          <p:cNvGrpSpPr/>
          <p:nvPr/>
        </p:nvGrpSpPr>
        <p:grpSpPr>
          <a:xfrm>
            <a:off x="764738" y="2098179"/>
            <a:ext cx="7614524" cy="496342"/>
            <a:chOff x="1115616" y="2098179"/>
            <a:chExt cx="7614524" cy="496342"/>
          </a:xfrm>
        </p:grpSpPr>
        <p:pic>
          <p:nvPicPr>
            <p:cNvPr id="10" name="Picture 8" descr="C:\Documents and Settings\松永　悠\My Documents\ダウンロード\eqn.png"/>
            <p:cNvPicPr>
              <a:picLocks noChangeAspect="1" noChangeArrowheads="1"/>
            </p:cNvPicPr>
            <p:nvPr/>
          </p:nvPicPr>
          <p:blipFill>
            <a:blip r:embed="rId2" cstate="print"/>
            <a:srcRect/>
            <a:stretch>
              <a:fillRect/>
            </a:stretch>
          </p:blipFill>
          <p:spPr bwMode="auto">
            <a:xfrm>
              <a:off x="1115616" y="2098179"/>
              <a:ext cx="1952625" cy="466725"/>
            </a:xfrm>
            <a:prstGeom prst="rect">
              <a:avLst/>
            </a:prstGeom>
            <a:noFill/>
          </p:spPr>
        </p:pic>
        <p:sp>
          <p:nvSpPr>
            <p:cNvPr id="11" name="テキスト ボックス 10"/>
            <p:cNvSpPr txBox="1"/>
            <p:nvPr/>
          </p:nvSpPr>
          <p:spPr>
            <a:xfrm>
              <a:off x="2939772" y="2132856"/>
              <a:ext cx="5790368"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の統計データはヒストグラムにて保存される</a:t>
              </a:r>
              <a:endParaRPr kumimoji="1" lang="ja-JP" altLang="en-US" sz="2400" dirty="0">
                <a:latin typeface="Times New Roman" pitchFamily="18" charset="0"/>
                <a:cs typeface="Times New Roman" pitchFamily="18" charset="0"/>
              </a:endParaRPr>
            </a:p>
          </p:txBody>
        </p:sp>
      </p:grpSp>
      <p:pic>
        <p:nvPicPr>
          <p:cNvPr id="6149" name="Picture 5" descr="C:\Documents and Settings\松永　悠\My Documents\MATLAB\DB-analysis\test\test.emf"/>
          <p:cNvPicPr>
            <a:picLocks noChangeAspect="1" noChangeArrowheads="1"/>
          </p:cNvPicPr>
          <p:nvPr/>
        </p:nvPicPr>
        <p:blipFill>
          <a:blip r:embed="rId3" cstate="print"/>
          <a:srcRect/>
          <a:stretch>
            <a:fillRect/>
          </a:stretch>
        </p:blipFill>
        <p:spPr bwMode="auto">
          <a:xfrm>
            <a:off x="1259632" y="2780928"/>
            <a:ext cx="6624736" cy="3934199"/>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539552" y="4077072"/>
            <a:ext cx="3960440" cy="22322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latin typeface="Times New Roman" pitchFamily="18" charset="0"/>
                <a:cs typeface="Times New Roman" pitchFamily="18" charset="0"/>
              </a:rPr>
              <a:t>事後確率の検討</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統計データの補完</a:t>
            </a:r>
            <a:endParaRPr kumimoji="1" lang="ja-JP" altLang="en-US" dirty="0"/>
          </a:p>
        </p:txBody>
      </p:sp>
      <p:grpSp>
        <p:nvGrpSpPr>
          <p:cNvPr id="4" name="グループ化 3"/>
          <p:cNvGrpSpPr/>
          <p:nvPr/>
        </p:nvGrpSpPr>
        <p:grpSpPr>
          <a:xfrm>
            <a:off x="569974" y="2212578"/>
            <a:ext cx="8004053" cy="496342"/>
            <a:chOff x="1115616" y="2098179"/>
            <a:chExt cx="8004053" cy="496342"/>
          </a:xfrm>
        </p:grpSpPr>
        <p:pic>
          <p:nvPicPr>
            <p:cNvPr id="5" name="Picture 8" descr="C:\Documents and Settings\松永　悠\My Documents\ダウンロード\eqn.png"/>
            <p:cNvPicPr>
              <a:picLocks noChangeAspect="1" noChangeArrowheads="1"/>
            </p:cNvPicPr>
            <p:nvPr/>
          </p:nvPicPr>
          <p:blipFill>
            <a:blip r:embed="rId2" cstate="print"/>
            <a:srcRect/>
            <a:stretch>
              <a:fillRect/>
            </a:stretch>
          </p:blipFill>
          <p:spPr bwMode="auto">
            <a:xfrm>
              <a:off x="1115616" y="2098179"/>
              <a:ext cx="1952625" cy="466725"/>
            </a:xfrm>
            <a:prstGeom prst="rect">
              <a:avLst/>
            </a:prstGeom>
            <a:noFill/>
          </p:spPr>
        </p:pic>
        <p:sp>
          <p:nvSpPr>
            <p:cNvPr id="6" name="テキスト ボックス 5"/>
            <p:cNvSpPr txBox="1"/>
            <p:nvPr/>
          </p:nvSpPr>
          <p:spPr>
            <a:xfrm>
              <a:off x="2939772" y="2132856"/>
              <a:ext cx="6179897"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が正規分布に従うと仮定し</a:t>
              </a:r>
              <a:r>
                <a:rPr kumimoji="1" lang="en-US" altLang="ja-JP" sz="2400" dirty="0" smtClean="0">
                  <a:latin typeface="Times New Roman" pitchFamily="18" charset="0"/>
                  <a:cs typeface="Times New Roman" pitchFamily="18" charset="0"/>
                </a:rPr>
                <a:t>, RSSI</a:t>
              </a:r>
              <a:r>
                <a:rPr kumimoji="1" lang="ja-JP" altLang="en-US" sz="2400" dirty="0" smtClean="0">
                  <a:latin typeface="Times New Roman" pitchFamily="18" charset="0"/>
                  <a:cs typeface="Times New Roman" pitchFamily="18" charset="0"/>
                </a:rPr>
                <a:t>値を補完する</a:t>
              </a:r>
              <a:endParaRPr kumimoji="1" lang="en-US" altLang="ja-JP" sz="2400" dirty="0" smtClean="0">
                <a:latin typeface="Times New Roman" pitchFamily="18" charset="0"/>
                <a:cs typeface="Times New Roman" pitchFamily="18" charset="0"/>
              </a:endParaRPr>
            </a:p>
          </p:txBody>
        </p:sp>
      </p:grpSp>
      <p:sp>
        <p:nvSpPr>
          <p:cNvPr id="8" name="正方形/長方形 7"/>
          <p:cNvSpPr/>
          <p:nvPr/>
        </p:nvSpPr>
        <p:spPr>
          <a:xfrm>
            <a:off x="395536" y="3284984"/>
            <a:ext cx="8352928" cy="31683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251520" y="3140968"/>
            <a:ext cx="1627369"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smtClean="0"/>
              <a:t>パラメータ推定</a:t>
            </a:r>
            <a:endParaRPr kumimoji="1" lang="ja-JP" altLang="en-US" dirty="0"/>
          </a:p>
        </p:txBody>
      </p:sp>
      <p:sp>
        <p:nvSpPr>
          <p:cNvPr id="13" name="テキスト ボックス 12"/>
          <p:cNvSpPr txBox="1"/>
          <p:nvPr/>
        </p:nvSpPr>
        <p:spPr>
          <a:xfrm>
            <a:off x="539552" y="2708920"/>
            <a:ext cx="6421951" cy="461665"/>
          </a:xfrm>
          <a:prstGeom prst="rect">
            <a:avLst/>
          </a:prstGeom>
          <a:noFill/>
        </p:spPr>
        <p:txBody>
          <a:bodyPr wrap="none" rtlCol="0">
            <a:spAutoFit/>
          </a:bodyPr>
          <a:lstStyle/>
          <a:p>
            <a:r>
              <a:rPr lang="ja-JP" altLang="en-US" sz="2400" dirty="0" smtClean="0">
                <a:latin typeface="Times New Roman" pitchFamily="18" charset="0"/>
                <a:cs typeface="Times New Roman" pitchFamily="18" charset="0"/>
              </a:rPr>
              <a:t>正規分布のパラメータを２通りの方法で推定する</a:t>
            </a:r>
            <a:endParaRPr kumimoji="1" lang="en-US" altLang="ja-JP" sz="2400" dirty="0" smtClean="0">
              <a:latin typeface="Times New Roman" pitchFamily="18" charset="0"/>
              <a:cs typeface="Times New Roman" pitchFamily="18" charset="0"/>
            </a:endParaRPr>
          </a:p>
        </p:txBody>
      </p:sp>
      <p:pic>
        <p:nvPicPr>
          <p:cNvPr id="1030" name="Picture 6" descr="C:\Documents and Settings\松永　悠\My Documents\ダウンロード\eqn.png"/>
          <p:cNvPicPr>
            <a:picLocks noChangeAspect="1" noChangeArrowheads="1"/>
          </p:cNvPicPr>
          <p:nvPr/>
        </p:nvPicPr>
        <p:blipFill>
          <a:blip r:embed="rId3" cstate="print"/>
          <a:srcRect/>
          <a:stretch>
            <a:fillRect/>
          </a:stretch>
        </p:blipFill>
        <p:spPr bwMode="auto">
          <a:xfrm>
            <a:off x="2833886" y="3356992"/>
            <a:ext cx="3476228" cy="448775"/>
          </a:xfrm>
          <a:prstGeom prst="rect">
            <a:avLst/>
          </a:prstGeom>
          <a:noFill/>
        </p:spPr>
      </p:pic>
      <p:pic>
        <p:nvPicPr>
          <p:cNvPr id="1031" name="Picture 7" descr="C:\Documents and Settings\松永　悠\My Documents\ダウンロード\eqn.png"/>
          <p:cNvPicPr>
            <a:picLocks noChangeAspect="1" noChangeArrowheads="1"/>
          </p:cNvPicPr>
          <p:nvPr/>
        </p:nvPicPr>
        <p:blipFill>
          <a:blip r:embed="rId4" cstate="print"/>
          <a:srcRect/>
          <a:stretch>
            <a:fillRect/>
          </a:stretch>
        </p:blipFill>
        <p:spPr bwMode="auto">
          <a:xfrm>
            <a:off x="610229" y="4149080"/>
            <a:ext cx="2491755" cy="996702"/>
          </a:xfrm>
          <a:prstGeom prst="rect">
            <a:avLst/>
          </a:prstGeom>
          <a:noFill/>
        </p:spPr>
      </p:pic>
      <p:pic>
        <p:nvPicPr>
          <p:cNvPr id="1032" name="Picture 8" descr="C:\Documents and Settings\松永　悠\My Documents\ダウンロード\eqn.png"/>
          <p:cNvPicPr>
            <a:picLocks noChangeAspect="1" noChangeArrowheads="1"/>
          </p:cNvPicPr>
          <p:nvPr/>
        </p:nvPicPr>
        <p:blipFill>
          <a:blip r:embed="rId5" cstate="print"/>
          <a:srcRect/>
          <a:stretch>
            <a:fillRect/>
          </a:stretch>
        </p:blipFill>
        <p:spPr bwMode="auto">
          <a:xfrm>
            <a:off x="610229" y="5145782"/>
            <a:ext cx="3817755" cy="1074415"/>
          </a:xfrm>
          <a:prstGeom prst="rect">
            <a:avLst/>
          </a:prstGeom>
          <a:noFill/>
        </p:spPr>
      </p:pic>
      <p:sp>
        <p:nvSpPr>
          <p:cNvPr id="18" name="正方形/長方形 17"/>
          <p:cNvSpPr/>
          <p:nvPr/>
        </p:nvSpPr>
        <p:spPr>
          <a:xfrm>
            <a:off x="4716016" y="4077072"/>
            <a:ext cx="3960440" cy="22322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pic>
        <p:nvPicPr>
          <p:cNvPr id="20" name="Picture 8" descr="C:\Documents and Settings\松永　悠\My Documents\ダウンロード\eqn.png"/>
          <p:cNvPicPr>
            <a:picLocks noChangeAspect="1" noChangeArrowheads="1"/>
          </p:cNvPicPr>
          <p:nvPr/>
        </p:nvPicPr>
        <p:blipFill>
          <a:blip r:embed="rId5" cstate="print"/>
          <a:srcRect/>
          <a:stretch>
            <a:fillRect/>
          </a:stretch>
        </p:blipFill>
        <p:spPr bwMode="auto">
          <a:xfrm>
            <a:off x="4786693" y="5145782"/>
            <a:ext cx="3817755" cy="1074415"/>
          </a:xfrm>
          <a:prstGeom prst="rect">
            <a:avLst/>
          </a:prstGeom>
          <a:noFill/>
        </p:spPr>
      </p:pic>
      <p:pic>
        <p:nvPicPr>
          <p:cNvPr id="1033" name="Picture 9" descr="C:\Documents and Settings\松永　悠\My Documents\ダウンロード\eqn.png"/>
          <p:cNvPicPr>
            <a:picLocks noChangeAspect="1" noChangeArrowheads="1"/>
          </p:cNvPicPr>
          <p:nvPr/>
        </p:nvPicPr>
        <p:blipFill>
          <a:blip r:embed="rId6" cstate="print"/>
          <a:srcRect/>
          <a:stretch>
            <a:fillRect/>
          </a:stretch>
        </p:blipFill>
        <p:spPr bwMode="auto">
          <a:xfrm>
            <a:off x="4786693" y="4455101"/>
            <a:ext cx="2809643" cy="419998"/>
          </a:xfrm>
          <a:prstGeom prst="rect">
            <a:avLst/>
          </a:prstGeom>
          <a:noFill/>
        </p:spPr>
      </p:pic>
      <p:sp>
        <p:nvSpPr>
          <p:cNvPr id="22" name="テキスト ボックス 21"/>
          <p:cNvSpPr txBox="1"/>
          <p:nvPr/>
        </p:nvSpPr>
        <p:spPr>
          <a:xfrm>
            <a:off x="439668" y="3861048"/>
            <a:ext cx="110799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ja-JP" altLang="en-US" dirty="0" smtClean="0"/>
              <a:t>最尤推定</a:t>
            </a:r>
            <a:endParaRPr kumimoji="1" lang="ja-JP" altLang="en-US" dirty="0"/>
          </a:p>
        </p:txBody>
      </p:sp>
      <p:sp>
        <p:nvSpPr>
          <p:cNvPr id="23" name="テキスト ボックス 22"/>
          <p:cNvSpPr txBox="1"/>
          <p:nvPr/>
        </p:nvSpPr>
        <p:spPr>
          <a:xfrm>
            <a:off x="4616132" y="3861048"/>
            <a:ext cx="877163"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ja-JP" altLang="en-US" dirty="0" smtClean="0"/>
              <a:t>最頻値</a:t>
            </a:r>
            <a:endParaRPr kumimoji="1" lang="ja-JP"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Bottom)">
                                      <p:cBhvr>
                                        <p:cTn id="10" dur="500"/>
                                        <p:tgtEl>
                                          <p:spTgt spid="8"/>
                                        </p:tgtEl>
                                      </p:cBhvr>
                                    </p:animEffect>
                                  </p:childTnLst>
                                </p:cTn>
                              </p:par>
                              <p:par>
                                <p:cTn id="11" presetID="12" presetClass="entr" presetSubtype="4"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slide(fromBottom)">
                                      <p:cBhvr>
                                        <p:cTn id="13" dur="500"/>
                                        <p:tgtEl>
                                          <p:spTgt spid="103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slide(fromBottom)">
                                      <p:cBhvr>
                                        <p:cTn id="18" dur="500"/>
                                        <p:tgtEl>
                                          <p:spTgt spid="2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Bottom)">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031"/>
                                        </p:tgtEl>
                                        <p:attrNameLst>
                                          <p:attrName>style.visibility</p:attrName>
                                        </p:attrNameLst>
                                      </p:cBhvr>
                                      <p:to>
                                        <p:strVal val="visible"/>
                                      </p:to>
                                    </p:set>
                                    <p:animEffect transition="in" filter="slide(fromBottom)">
                                      <p:cBhvr>
                                        <p:cTn id="26" dur="500"/>
                                        <p:tgtEl>
                                          <p:spTgt spid="1031"/>
                                        </p:tgtEl>
                                      </p:cBhvr>
                                    </p:animEffect>
                                  </p:childTnLst>
                                </p:cTn>
                              </p:par>
                              <p:par>
                                <p:cTn id="27" presetID="12" presetClass="entr" presetSubtype="4" fill="hold" nodeType="withEffect">
                                  <p:stCondLst>
                                    <p:cond delay="0"/>
                                  </p:stCondLst>
                                  <p:childTnLst>
                                    <p:set>
                                      <p:cBhvr>
                                        <p:cTn id="28" dur="1" fill="hold">
                                          <p:stCondLst>
                                            <p:cond delay="0"/>
                                          </p:stCondLst>
                                        </p:cTn>
                                        <p:tgtEl>
                                          <p:spTgt spid="1032"/>
                                        </p:tgtEl>
                                        <p:attrNameLst>
                                          <p:attrName>style.visibility</p:attrName>
                                        </p:attrNameLst>
                                      </p:cBhvr>
                                      <p:to>
                                        <p:strVal val="visible"/>
                                      </p:to>
                                    </p:set>
                                    <p:animEffect transition="in" filter="slide(fromBottom)">
                                      <p:cBhvr>
                                        <p:cTn id="29" dur="500"/>
                                        <p:tgtEl>
                                          <p:spTgt spid="103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slide(fromBottom)">
                                      <p:cBhvr>
                                        <p:cTn id="34" dur="500"/>
                                        <p:tgtEl>
                                          <p:spTgt spid="2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Bottom)">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33"/>
                                        </p:tgtEl>
                                        <p:attrNameLst>
                                          <p:attrName>style.visibility</p:attrName>
                                        </p:attrNameLst>
                                      </p:cBhvr>
                                      <p:to>
                                        <p:strVal val="visible"/>
                                      </p:to>
                                    </p:set>
                                    <p:animEffect transition="in" filter="slide(fromBottom)">
                                      <p:cBhvr>
                                        <p:cTn id="42" dur="500"/>
                                        <p:tgtEl>
                                          <p:spTgt spid="1033"/>
                                        </p:tgtEl>
                                      </p:cBhvr>
                                    </p:animEffect>
                                  </p:childTnLst>
                                </p:cTn>
                              </p:par>
                              <p:par>
                                <p:cTn id="43" presetID="12" presetClass="entr" presetSubtype="4"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slide(fromBottom)">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9" grpId="0" animBg="1"/>
      <p:bldP spid="18"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 2"/>
          <p:cNvSpPr>
            <a:spLocks noGrp="1"/>
          </p:cNvSpPr>
          <p:nvPr>
            <p:ph idx="1"/>
          </p:nvPr>
        </p:nvSpPr>
        <p:spPr/>
        <p:txBody>
          <a:bodyPr>
            <a:normAutofit/>
          </a:bodyPr>
          <a:lstStyle/>
          <a:p>
            <a:pPr marL="514350" indent="-514350">
              <a:buFont typeface="+mj-lt"/>
              <a:buAutoNum type="arabicPeriod"/>
            </a:pPr>
            <a:r>
              <a:rPr lang="ja-JP" altLang="en-US" dirty="0" smtClean="0">
                <a:latin typeface="Times New Roman" pitchFamily="18" charset="0"/>
                <a:cs typeface="Times New Roman" pitchFamily="18" charset="0"/>
              </a:rPr>
              <a:t>屋内での</a:t>
            </a:r>
            <a:r>
              <a:rPr lang="en-US" altLang="ja-JP" dirty="0" smtClean="0">
                <a:latin typeface="Times New Roman" pitchFamily="18" charset="0"/>
                <a:cs typeface="Times New Roman" pitchFamily="18" charset="0"/>
              </a:rPr>
              <a:t>GPS</a:t>
            </a:r>
            <a:r>
              <a:rPr lang="ja-JP" altLang="en-US" dirty="0" smtClean="0">
                <a:latin typeface="Times New Roman" pitchFamily="18" charset="0"/>
                <a:cs typeface="Times New Roman" pitchFamily="18" charset="0"/>
              </a:rPr>
              <a:t>測位の欠点</a:t>
            </a:r>
            <a:endParaRPr lang="en-US" altLang="ja-JP" dirty="0" smtClean="0">
              <a:latin typeface="Times New Roman" pitchFamily="18" charset="0"/>
              <a:cs typeface="Times New Roman" pitchFamily="18" charset="0"/>
            </a:endParaRPr>
          </a:p>
          <a:p>
            <a:pPr marL="514350" indent="-514350">
              <a:buFont typeface="+mj-lt"/>
              <a:buAutoNum type="arabicPeriod"/>
            </a:pPr>
            <a:r>
              <a:rPr lang="ja-JP" altLang="en-US" dirty="0" smtClean="0">
                <a:latin typeface="Times New Roman" pitchFamily="18" charset="0"/>
                <a:cs typeface="Times New Roman" pitchFamily="18" charset="0"/>
              </a:rPr>
              <a:t>データベース比較による位置推定</a:t>
            </a:r>
            <a:endParaRPr lang="en-US" altLang="ja-JP" dirty="0" smtClean="0">
              <a:latin typeface="Times New Roman" pitchFamily="18" charset="0"/>
              <a:cs typeface="Times New Roman" pitchFamily="18" charset="0"/>
            </a:endParaRPr>
          </a:p>
          <a:p>
            <a:pPr marL="914400" lvl="1" indent="-514350">
              <a:buNone/>
            </a:pPr>
            <a:r>
              <a:rPr lang="en-US" altLang="ja-JP" sz="3200" dirty="0" smtClean="0">
                <a:latin typeface="Times New Roman" pitchFamily="18" charset="0"/>
                <a:cs typeface="Times New Roman" pitchFamily="18" charset="0"/>
              </a:rPr>
              <a:t>2.1</a:t>
            </a:r>
            <a:r>
              <a:rPr lang="ja-JP" altLang="en-US" sz="3200" dirty="0" smtClean="0">
                <a:latin typeface="Times New Roman" pitchFamily="18" charset="0"/>
                <a:cs typeface="Times New Roman" pitchFamily="18" charset="0"/>
              </a:rPr>
              <a:t> </a:t>
            </a:r>
            <a:r>
              <a:rPr lang="en-US" altLang="ja-JP" sz="3200" dirty="0" smtClean="0">
                <a:latin typeface="Times New Roman" pitchFamily="18" charset="0"/>
                <a:cs typeface="Times New Roman" pitchFamily="18" charset="0"/>
              </a:rPr>
              <a:t>K</a:t>
            </a:r>
            <a:r>
              <a:rPr lang="ja-JP" altLang="en-US" sz="3200" dirty="0" smtClean="0">
                <a:latin typeface="Times New Roman" pitchFamily="18" charset="0"/>
                <a:cs typeface="Times New Roman" pitchFamily="18" charset="0"/>
              </a:rPr>
              <a:t>近傍法による位置推定</a:t>
            </a:r>
            <a:endParaRPr lang="en-US" altLang="ja-JP" sz="3200" dirty="0" smtClean="0">
              <a:latin typeface="Times New Roman" pitchFamily="18" charset="0"/>
              <a:cs typeface="Times New Roman" pitchFamily="18" charset="0"/>
            </a:endParaRPr>
          </a:p>
          <a:p>
            <a:pPr marL="914400" lvl="1" indent="-514350">
              <a:buNone/>
            </a:pPr>
            <a:r>
              <a:rPr lang="en-US" altLang="ja-JP" sz="3200" dirty="0" smtClean="0">
                <a:latin typeface="Times New Roman" pitchFamily="18" charset="0"/>
                <a:cs typeface="Times New Roman" pitchFamily="18" charset="0"/>
              </a:rPr>
              <a:t>2.2 </a:t>
            </a:r>
            <a:r>
              <a:rPr lang="ja-JP" altLang="en-US" sz="3200" dirty="0" smtClean="0">
                <a:latin typeface="Times New Roman" pitchFamily="18" charset="0"/>
                <a:cs typeface="Times New Roman" pitchFamily="18" charset="0"/>
              </a:rPr>
              <a:t>ベイズ推定による位置推定</a:t>
            </a:r>
            <a:endParaRPr lang="en-US" altLang="ja-JP" sz="3200" dirty="0" smtClean="0">
              <a:latin typeface="Times New Roman" pitchFamily="18" charset="0"/>
              <a:cs typeface="Times New Roman" pitchFamily="18" charset="0"/>
            </a:endParaRPr>
          </a:p>
          <a:p>
            <a:pPr marL="514350" indent="-514350">
              <a:buFont typeface="+mj-lt"/>
              <a:buAutoNum type="arabicPeriod"/>
            </a:pPr>
            <a:r>
              <a:rPr lang="ja-JP" altLang="en-US" dirty="0" smtClean="0">
                <a:latin typeface="Times New Roman" pitchFamily="18" charset="0"/>
                <a:cs typeface="Times New Roman" pitchFamily="18" charset="0"/>
              </a:rPr>
              <a:t>実験</a:t>
            </a:r>
            <a:endParaRPr lang="en-US" altLang="ja-JP" dirty="0" smtClean="0">
              <a:latin typeface="Times New Roman" pitchFamily="18" charset="0"/>
              <a:cs typeface="Times New Roman" pitchFamily="18" charset="0"/>
            </a:endParaRPr>
          </a:p>
          <a:p>
            <a:pPr marL="514350" indent="-514350">
              <a:buFont typeface="+mj-lt"/>
              <a:buAutoNum type="arabicPeriod"/>
            </a:pPr>
            <a:r>
              <a:rPr lang="ja-JP" altLang="en-US" dirty="0" smtClean="0">
                <a:latin typeface="Times New Roman" pitchFamily="18" charset="0"/>
                <a:cs typeface="Times New Roman" pitchFamily="18" charset="0"/>
              </a:rPr>
              <a:t>まとめ</a:t>
            </a:r>
            <a:endParaRPr lang="en-US" altLang="ja-JP" dirty="0" smtClean="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359532" y="1556792"/>
            <a:ext cx="8424936" cy="34563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latin typeface="Times New Roman" pitchFamily="18" charset="0"/>
              <a:cs typeface="Times New Roman" pitchFamily="18" charset="0"/>
            </a:endParaRPr>
          </a:p>
        </p:txBody>
      </p:sp>
      <p:sp>
        <p:nvSpPr>
          <p:cNvPr id="5" name="タイトル 4"/>
          <p:cNvSpPr>
            <a:spLocks noGrp="1"/>
          </p:cNvSpPr>
          <p:nvPr>
            <p:ph type="title"/>
          </p:nvPr>
        </p:nvSpPr>
        <p:spPr/>
        <p:txBody>
          <a:bodyPr/>
          <a:lstStyle/>
          <a:p>
            <a:r>
              <a:rPr lang="ja-JP" altLang="en-US" dirty="0" smtClean="0">
                <a:latin typeface="Times New Roman" pitchFamily="18" charset="0"/>
                <a:cs typeface="Times New Roman" pitchFamily="18" charset="0"/>
              </a:rPr>
              <a:t>ベイズ推定による位置推定</a:t>
            </a:r>
            <a:endParaRPr kumimoji="1" lang="ja-JP" altLang="en-US" dirty="0">
              <a:latin typeface="Times New Roman" pitchFamily="18" charset="0"/>
              <a:cs typeface="Times New Roman" pitchFamily="18" charset="0"/>
            </a:endParaRPr>
          </a:p>
        </p:txBody>
      </p:sp>
      <p:sp>
        <p:nvSpPr>
          <p:cNvPr id="10" name="テキスト ボックス 9"/>
          <p:cNvSpPr txBox="1"/>
          <p:nvPr/>
        </p:nvSpPr>
        <p:spPr>
          <a:xfrm>
            <a:off x="347916" y="1281879"/>
            <a:ext cx="141577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事後関数</a:t>
            </a:r>
            <a:endParaRPr kumimoji="1" lang="ja-JP" altLang="en-US" sz="2400" dirty="0">
              <a:latin typeface="Times New Roman" pitchFamily="18" charset="0"/>
              <a:cs typeface="Times New Roman" pitchFamily="18" charset="0"/>
            </a:endParaRPr>
          </a:p>
        </p:txBody>
      </p:sp>
      <p:sp>
        <p:nvSpPr>
          <p:cNvPr id="16" name="屈折矢印 15"/>
          <p:cNvSpPr/>
          <p:nvPr/>
        </p:nvSpPr>
        <p:spPr>
          <a:xfrm rot="5400000">
            <a:off x="179513" y="4869161"/>
            <a:ext cx="1152126" cy="8640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7" name="テキスト ボックス 16"/>
          <p:cNvSpPr txBox="1"/>
          <p:nvPr/>
        </p:nvSpPr>
        <p:spPr>
          <a:xfrm>
            <a:off x="467544" y="3594212"/>
            <a:ext cx="728084" cy="461665"/>
          </a:xfrm>
          <a:prstGeom prst="rect">
            <a:avLst/>
          </a:prstGeom>
          <a:noFill/>
        </p:spPr>
        <p:txBody>
          <a:bodyPr wrap="none" rtlCol="0">
            <a:spAutoFit/>
          </a:bodyPr>
          <a:lstStyle/>
          <a:p>
            <a:r>
              <a:rPr kumimoji="1" lang="ja-JP" altLang="en-US" sz="2400" dirty="0" smtClean="0">
                <a:latin typeface="Times New Roman" pitchFamily="18" charset="0"/>
                <a:cs typeface="Times New Roman" pitchFamily="18" charset="0"/>
              </a:rPr>
              <a:t>但し</a:t>
            </a:r>
            <a:endParaRPr kumimoji="1" lang="ja-JP" altLang="en-US" sz="2400" dirty="0">
              <a:latin typeface="Times New Roman" pitchFamily="18" charset="0"/>
              <a:cs typeface="Times New Roman" pitchFamily="18" charset="0"/>
            </a:endParaRPr>
          </a:p>
        </p:txBody>
      </p:sp>
      <p:sp>
        <p:nvSpPr>
          <p:cNvPr id="19" name="右矢印 18"/>
          <p:cNvSpPr/>
          <p:nvPr/>
        </p:nvSpPr>
        <p:spPr>
          <a:xfrm>
            <a:off x="2627784" y="3645024"/>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1" name="テキスト ボックス 20"/>
          <p:cNvSpPr txBox="1"/>
          <p:nvPr/>
        </p:nvSpPr>
        <p:spPr>
          <a:xfrm>
            <a:off x="4039742" y="5364505"/>
            <a:ext cx="4924746" cy="584775"/>
          </a:xfrm>
          <a:prstGeom prst="rect">
            <a:avLst/>
          </a:prstGeom>
          <a:noFill/>
        </p:spPr>
        <p:txBody>
          <a:bodyPr wrap="none" rtlCol="0">
            <a:spAutoFit/>
          </a:bodyPr>
          <a:lstStyle/>
          <a:p>
            <a:r>
              <a:rPr kumimoji="1" lang="ja-JP" altLang="en-US" sz="3200" dirty="0" err="1" smtClean="0">
                <a:latin typeface="Times New Roman" pitchFamily="18" charset="0"/>
                <a:cs typeface="Times New Roman" pitchFamily="18" charset="0"/>
              </a:rPr>
              <a:t>での</a:t>
            </a:r>
            <a:r>
              <a:rPr kumimoji="1" lang="ja-JP" altLang="en-US" sz="3200" dirty="0" smtClean="0">
                <a:latin typeface="Times New Roman" pitchFamily="18" charset="0"/>
                <a:cs typeface="Times New Roman" pitchFamily="18" charset="0"/>
              </a:rPr>
              <a:t>状態　  が推定量</a:t>
            </a:r>
            <a:r>
              <a:rPr lang="ja-JP" altLang="en-US" sz="3200" dirty="0" smtClean="0">
                <a:latin typeface="Times New Roman" pitchFamily="18" charset="0"/>
                <a:cs typeface="Times New Roman" pitchFamily="18" charset="0"/>
              </a:rPr>
              <a:t>となる</a:t>
            </a:r>
            <a:endParaRPr kumimoji="1" lang="ja-JP" altLang="en-US" sz="3200" dirty="0">
              <a:latin typeface="Times New Roman" pitchFamily="18" charset="0"/>
              <a:cs typeface="Times New Roman" pitchFamily="18" charset="0"/>
            </a:endParaRPr>
          </a:p>
        </p:txBody>
      </p:sp>
      <p:sp>
        <p:nvSpPr>
          <p:cNvPr id="20" name="右矢印 19"/>
          <p:cNvSpPr/>
          <p:nvPr/>
        </p:nvSpPr>
        <p:spPr>
          <a:xfrm>
            <a:off x="3275856" y="4360629"/>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24" name="Picture 3"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2159732" y="1703436"/>
            <a:ext cx="4824536" cy="1725564"/>
          </a:xfrm>
          <a:prstGeom prst="rect">
            <a:avLst/>
          </a:prstGeom>
          <a:noFill/>
        </p:spPr>
      </p:pic>
      <p:pic>
        <p:nvPicPr>
          <p:cNvPr id="25"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1115617" y="3501008"/>
            <a:ext cx="1404156" cy="648072"/>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26" name="Picture 2"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3059832" y="3627742"/>
            <a:ext cx="3168352" cy="449330"/>
          </a:xfrm>
          <a:prstGeom prst="rect">
            <a:avLst/>
          </a:prstGeom>
          <a:noFill/>
        </p:spPr>
      </p:pic>
      <p:pic>
        <p:nvPicPr>
          <p:cNvPr id="36868" name="Picture 4"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5652120" y="5495131"/>
            <a:ext cx="550283" cy="382141"/>
          </a:xfrm>
          <a:prstGeom prst="rect">
            <a:avLst/>
          </a:prstGeom>
          <a:noFill/>
        </p:spPr>
      </p:pic>
      <p:pic>
        <p:nvPicPr>
          <p:cNvPr id="5123" name="Picture 3" descr="C:\Documents and Settings\松永　悠\My Documents\ダウンロード\eqn.png"/>
          <p:cNvPicPr>
            <a:picLocks noChangeAspect="1" noChangeArrowheads="1"/>
          </p:cNvPicPr>
          <p:nvPr/>
        </p:nvPicPr>
        <p:blipFill>
          <a:blip r:embed="rId7" cstate="print"/>
          <a:srcRect/>
          <a:stretch>
            <a:fillRect/>
          </a:stretch>
        </p:blipFill>
        <p:spPr bwMode="auto">
          <a:xfrm>
            <a:off x="4067945" y="4112361"/>
            <a:ext cx="4536504" cy="841340"/>
          </a:xfrm>
          <a:prstGeom prst="rect">
            <a:avLst/>
          </a:prstGeom>
        </p:spPr>
        <p:style>
          <a:lnRef idx="2">
            <a:schemeClr val="accent2"/>
          </a:lnRef>
          <a:fillRef idx="1">
            <a:schemeClr val="lt1"/>
          </a:fillRef>
          <a:effectRef idx="0">
            <a:schemeClr val="accent2"/>
          </a:effectRef>
          <a:fontRef idx="minor">
            <a:schemeClr val="dk1"/>
          </a:fontRef>
        </p:style>
      </p:pic>
      <p:pic>
        <p:nvPicPr>
          <p:cNvPr id="5124" name="Picture 4" descr="C:\Documents and Settings\松永　悠\My Documents\ダウンロード\eqn.png"/>
          <p:cNvPicPr>
            <a:picLocks noChangeAspect="1" noChangeArrowheads="1"/>
          </p:cNvPicPr>
          <p:nvPr/>
        </p:nvPicPr>
        <p:blipFill>
          <a:blip r:embed="rId8" cstate="print"/>
          <a:srcRect/>
          <a:stretch>
            <a:fillRect/>
          </a:stretch>
        </p:blipFill>
        <p:spPr bwMode="auto">
          <a:xfrm>
            <a:off x="1187624" y="5445224"/>
            <a:ext cx="2981325" cy="466725"/>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par>
                                <p:cTn id="8" presetID="1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slide(fromBottom)">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Bottom)">
                                      <p:cBhvr>
                                        <p:cTn id="15" dur="500"/>
                                        <p:tgtEl>
                                          <p:spTgt spid="19"/>
                                        </p:tgtEl>
                                      </p:cBhvr>
                                    </p:animEffect>
                                  </p:childTnLst>
                                </p:cTn>
                              </p:par>
                              <p:par>
                                <p:cTn id="16" presetID="12" presetClass="entr" presetSubtype="4"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slide(fromBottom)">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lide(fromBottom)">
                                      <p:cBhvr>
                                        <p:cTn id="23" dur="500"/>
                                        <p:tgtEl>
                                          <p:spTgt spid="20"/>
                                        </p:tgtEl>
                                      </p:cBhvr>
                                    </p:animEffect>
                                  </p:childTnLst>
                                </p:cTn>
                              </p:par>
                              <p:par>
                                <p:cTn id="24" presetID="12" presetClass="entr" presetSubtype="4" fill="hold" nodeType="withEffect">
                                  <p:stCondLst>
                                    <p:cond delay="0"/>
                                  </p:stCondLst>
                                  <p:childTnLst>
                                    <p:set>
                                      <p:cBhvr>
                                        <p:cTn id="25" dur="1" fill="hold">
                                          <p:stCondLst>
                                            <p:cond delay="0"/>
                                          </p:stCondLst>
                                        </p:cTn>
                                        <p:tgtEl>
                                          <p:spTgt spid="5123"/>
                                        </p:tgtEl>
                                        <p:attrNameLst>
                                          <p:attrName>style.visibility</p:attrName>
                                        </p:attrNameLst>
                                      </p:cBhvr>
                                      <p:to>
                                        <p:strVal val="visible"/>
                                      </p:to>
                                    </p:set>
                                    <p:animEffect transition="in" filter="slide(fromBottom)">
                                      <p:cBhvr>
                                        <p:cTn id="26" dur="500"/>
                                        <p:tgtEl>
                                          <p:spTgt spid="512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lide(fromBottom)">
                                      <p:cBhvr>
                                        <p:cTn id="31" dur="500"/>
                                        <p:tgtEl>
                                          <p:spTgt spid="16"/>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slide(fromBottom)">
                                      <p:cBhvr>
                                        <p:cTn id="34" dur="500"/>
                                        <p:tgtEl>
                                          <p:spTgt spid="21"/>
                                        </p:tgtEl>
                                      </p:cBhvr>
                                    </p:animEffect>
                                  </p:childTnLst>
                                </p:cTn>
                              </p:par>
                              <p:par>
                                <p:cTn id="35" presetID="12" presetClass="entr" presetSubtype="4" fill="hold" nodeType="withEffect">
                                  <p:stCondLst>
                                    <p:cond delay="0"/>
                                  </p:stCondLst>
                                  <p:childTnLst>
                                    <p:set>
                                      <p:cBhvr>
                                        <p:cTn id="36" dur="1" fill="hold">
                                          <p:stCondLst>
                                            <p:cond delay="0"/>
                                          </p:stCondLst>
                                        </p:cTn>
                                        <p:tgtEl>
                                          <p:spTgt spid="36868"/>
                                        </p:tgtEl>
                                        <p:attrNameLst>
                                          <p:attrName>style.visibility</p:attrName>
                                        </p:attrNameLst>
                                      </p:cBhvr>
                                      <p:to>
                                        <p:strVal val="visible"/>
                                      </p:to>
                                    </p:set>
                                    <p:animEffect transition="in" filter="slide(fromBottom)">
                                      <p:cBhvr>
                                        <p:cTn id="37" dur="500"/>
                                        <p:tgtEl>
                                          <p:spTgt spid="36868"/>
                                        </p:tgtEl>
                                      </p:cBhvr>
                                    </p:animEffect>
                                  </p:childTnLst>
                                </p:cTn>
                              </p:par>
                              <p:par>
                                <p:cTn id="38" presetID="12" presetClass="entr" presetSubtype="4" fill="hold" nodeType="withEffect">
                                  <p:stCondLst>
                                    <p:cond delay="0"/>
                                  </p:stCondLst>
                                  <p:childTnLst>
                                    <p:set>
                                      <p:cBhvr>
                                        <p:cTn id="39" dur="1" fill="hold">
                                          <p:stCondLst>
                                            <p:cond delay="0"/>
                                          </p:stCondLst>
                                        </p:cTn>
                                        <p:tgtEl>
                                          <p:spTgt spid="5124"/>
                                        </p:tgtEl>
                                        <p:attrNameLst>
                                          <p:attrName>style.visibility</p:attrName>
                                        </p:attrNameLst>
                                      </p:cBhvr>
                                      <p:to>
                                        <p:strVal val="visible"/>
                                      </p:to>
                                    </p:set>
                                    <p:animEffect transition="in" filter="slide(fromBottom)">
                                      <p:cBhvr>
                                        <p:cTn id="40"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1" grpId="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1043608" y="4149080"/>
            <a:ext cx="7200800" cy="24482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2" name="タイトル 1"/>
          <p:cNvSpPr>
            <a:spLocks noGrp="1"/>
          </p:cNvSpPr>
          <p:nvPr>
            <p:ph type="title"/>
          </p:nvPr>
        </p:nvSpPr>
        <p:spPr/>
        <p:txBody>
          <a:bodyPr/>
          <a:lstStyle/>
          <a:p>
            <a:r>
              <a:rPr lang="ja-JP" altLang="en-US" dirty="0" smtClean="0">
                <a:latin typeface="Times New Roman" pitchFamily="18" charset="0"/>
                <a:cs typeface="Times New Roman" pitchFamily="18" charset="0"/>
              </a:rPr>
              <a:t>重み付き平均による位置推定</a:t>
            </a:r>
            <a:endParaRPr kumimoji="1" lang="ja-JP" altLang="en-US" dirty="0">
              <a:latin typeface="Times New Roman" pitchFamily="18" charset="0"/>
              <a:cs typeface="Times New Roman" pitchFamily="18" charset="0"/>
            </a:endParaRPr>
          </a:p>
        </p:txBody>
      </p:sp>
      <p:sp>
        <p:nvSpPr>
          <p:cNvPr id="5" name="テキスト ボックス 4"/>
          <p:cNvSpPr txBox="1"/>
          <p:nvPr/>
        </p:nvSpPr>
        <p:spPr>
          <a:xfrm>
            <a:off x="295028" y="1628800"/>
            <a:ext cx="8553945" cy="461665"/>
          </a:xfrm>
          <a:prstGeom prst="rect">
            <a:avLst/>
          </a:prstGeom>
          <a:noFill/>
        </p:spPr>
        <p:txBody>
          <a:bodyPr wrap="none" rtlCol="0">
            <a:spAutoFit/>
          </a:bodyPr>
          <a:lstStyle/>
          <a:p>
            <a:r>
              <a:rPr kumimoji="1" lang="en-US" altLang="ja-JP" sz="2400" dirty="0" smtClean="0">
                <a:latin typeface="Times New Roman" pitchFamily="18" charset="0"/>
                <a:cs typeface="Times New Roman" pitchFamily="18" charset="0"/>
              </a:rPr>
              <a:t>L</a:t>
            </a:r>
            <a:r>
              <a:rPr kumimoji="1" lang="ja-JP" altLang="en-US" sz="2400" dirty="0" smtClean="0">
                <a:latin typeface="Times New Roman" pitchFamily="18" charset="0"/>
                <a:cs typeface="Times New Roman" pitchFamily="18" charset="0"/>
              </a:rPr>
              <a:t>個の最近傍において</a:t>
            </a:r>
            <a:r>
              <a:rPr kumimoji="1" lang="en-US" altLang="ja-JP" sz="2400" dirty="0" smtClean="0">
                <a:latin typeface="Times New Roman" pitchFamily="18" charset="0"/>
                <a:cs typeface="Times New Roman" pitchFamily="18" charset="0"/>
              </a:rPr>
              <a:t>,  </a:t>
            </a:r>
            <a:r>
              <a:rPr kumimoji="1" lang="ja-JP" altLang="en-US" sz="2400" dirty="0" smtClean="0">
                <a:latin typeface="Times New Roman" pitchFamily="18" charset="0"/>
                <a:cs typeface="Times New Roman" pitchFamily="18" charset="0"/>
              </a:rPr>
              <a:t>重み付き平均により位置推定量を求める</a:t>
            </a:r>
            <a:endParaRPr kumimoji="1" lang="ja-JP" altLang="en-US" sz="2400" dirty="0">
              <a:latin typeface="Times New Roman" pitchFamily="18" charset="0"/>
              <a:cs typeface="Times New Roman" pitchFamily="18" charset="0"/>
            </a:endParaRPr>
          </a:p>
        </p:txBody>
      </p:sp>
      <p:pic>
        <p:nvPicPr>
          <p:cNvPr id="2050" name="Picture 2" descr="C:\Documents and Settings\松永　悠\My Documents\ダウンロード\eqn.png"/>
          <p:cNvPicPr>
            <a:picLocks noChangeAspect="1" noChangeArrowheads="1"/>
          </p:cNvPicPr>
          <p:nvPr/>
        </p:nvPicPr>
        <p:blipFill>
          <a:blip r:embed="rId3" cstate="print"/>
          <a:srcRect/>
          <a:stretch>
            <a:fillRect/>
          </a:stretch>
        </p:blipFill>
        <p:spPr bwMode="auto">
          <a:xfrm>
            <a:off x="2051720" y="4245645"/>
            <a:ext cx="1872427" cy="2183135"/>
          </a:xfrm>
          <a:prstGeom prst="rect">
            <a:avLst/>
          </a:prstGeom>
          <a:noFill/>
        </p:spPr>
      </p:pic>
      <p:pic>
        <p:nvPicPr>
          <p:cNvPr id="2051" name="Picture 3" descr="C:\Documents and Settings\松永　悠\My Documents\ダウンロード\eqn.png"/>
          <p:cNvPicPr>
            <a:picLocks noChangeAspect="1" noChangeArrowheads="1"/>
          </p:cNvPicPr>
          <p:nvPr/>
        </p:nvPicPr>
        <p:blipFill>
          <a:blip r:embed="rId4" cstate="print"/>
          <a:srcRect/>
          <a:stretch>
            <a:fillRect/>
          </a:stretch>
        </p:blipFill>
        <p:spPr bwMode="auto">
          <a:xfrm>
            <a:off x="4932040" y="4221088"/>
            <a:ext cx="1914549" cy="2232248"/>
          </a:xfrm>
          <a:prstGeom prst="rect">
            <a:avLst/>
          </a:prstGeom>
          <a:noFill/>
        </p:spPr>
      </p:pic>
      <p:pic>
        <p:nvPicPr>
          <p:cNvPr id="7171" name="Picture 3" descr="C:\Documents and Settings\松永　悠\My Documents\ダウンロード\eqn.png"/>
          <p:cNvPicPr>
            <a:picLocks noChangeAspect="1" noChangeArrowheads="1"/>
          </p:cNvPicPr>
          <p:nvPr/>
        </p:nvPicPr>
        <p:blipFill>
          <a:blip r:embed="rId5" cstate="print"/>
          <a:srcRect/>
          <a:stretch>
            <a:fillRect/>
          </a:stretch>
        </p:blipFill>
        <p:spPr bwMode="auto">
          <a:xfrm>
            <a:off x="3124200" y="2852936"/>
            <a:ext cx="2895600" cy="552450"/>
          </a:xfrm>
          <a:prstGeom prst="rect">
            <a:avLst/>
          </a:prstGeom>
          <a:noFill/>
        </p:spPr>
      </p:pic>
      <p:sp>
        <p:nvSpPr>
          <p:cNvPr id="14" name="テキスト ボックス 13"/>
          <p:cNvSpPr txBox="1"/>
          <p:nvPr/>
        </p:nvSpPr>
        <p:spPr>
          <a:xfrm>
            <a:off x="827584" y="3789040"/>
            <a:ext cx="141577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位置推定</a:t>
            </a:r>
            <a:endParaRPr kumimoji="1" lang="ja-JP" altLang="en-US" sz="2400" dirty="0">
              <a:latin typeface="Times New Roman" pitchFamily="18" charset="0"/>
              <a:cs typeface="Times New Roman" pitchFamily="18" charset="0"/>
            </a:endParaRPr>
          </a:p>
        </p:txBody>
      </p:sp>
      <p:sp>
        <p:nvSpPr>
          <p:cNvPr id="16" name="テキスト ボックス 15"/>
          <p:cNvSpPr txBox="1"/>
          <p:nvPr/>
        </p:nvSpPr>
        <p:spPr>
          <a:xfrm>
            <a:off x="827584" y="2348880"/>
            <a:ext cx="172354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重みの定義</a:t>
            </a:r>
            <a:endParaRPr kumimoji="1" lang="ja-JP" altLang="en-US" sz="24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0622"/>
            <a:ext cx="8229600" cy="634082"/>
          </a:xfrm>
        </p:spPr>
        <p:txBody>
          <a:bodyPr>
            <a:normAutofit fontScale="90000"/>
          </a:bodyPr>
          <a:lstStyle/>
          <a:p>
            <a:r>
              <a:rPr lang="ja-JP" altLang="en-US" sz="3600" dirty="0" smtClean="0"/>
              <a:t>実験方法</a:t>
            </a:r>
            <a:endParaRPr kumimoji="1" lang="ja-JP" altLang="en-US" sz="3600" dirty="0"/>
          </a:p>
        </p:txBody>
      </p:sp>
      <p:sp>
        <p:nvSpPr>
          <p:cNvPr id="5" name="テキスト ボックス 4"/>
          <p:cNvSpPr txBox="1"/>
          <p:nvPr/>
        </p:nvSpPr>
        <p:spPr>
          <a:xfrm>
            <a:off x="179512" y="961564"/>
            <a:ext cx="162095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smtClean="0"/>
              <a:t>実験方法</a:t>
            </a:r>
            <a:endParaRPr kumimoji="1" lang="ja-JP" altLang="en-US" sz="2800" dirty="0"/>
          </a:p>
        </p:txBody>
      </p:sp>
      <p:sp>
        <p:nvSpPr>
          <p:cNvPr id="6" name="テキスト ボックス 5"/>
          <p:cNvSpPr txBox="1"/>
          <p:nvPr/>
        </p:nvSpPr>
        <p:spPr>
          <a:xfrm>
            <a:off x="179512" y="3068960"/>
            <a:ext cx="162095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smtClean="0"/>
              <a:t>実験環境</a:t>
            </a:r>
            <a:endParaRPr kumimoji="1" lang="ja-JP" altLang="en-US" sz="2800" dirty="0"/>
          </a:p>
        </p:txBody>
      </p:sp>
      <p:sp>
        <p:nvSpPr>
          <p:cNvPr id="9" name="正方形/長方形 8"/>
          <p:cNvSpPr/>
          <p:nvPr/>
        </p:nvSpPr>
        <p:spPr>
          <a:xfrm>
            <a:off x="1376772" y="1628800"/>
            <a:ext cx="6390456" cy="1200329"/>
          </a:xfrm>
          <a:prstGeom prst="rect">
            <a:avLst/>
          </a:prstGeom>
        </p:spPr>
        <p:txBody>
          <a:bodyPr wrap="square">
            <a:spAutoFit/>
          </a:bodyPr>
          <a:lstStyle/>
          <a:p>
            <a:r>
              <a:rPr lang="ja-JP" altLang="en-US" dirty="0" smtClean="0"/>
              <a:t>各基準点において</a:t>
            </a:r>
            <a:r>
              <a:rPr lang="en-US" altLang="ja-JP" dirty="0" smtClean="0"/>
              <a:t>, </a:t>
            </a:r>
            <a:r>
              <a:rPr lang="en-US" altLang="ja-JP" dirty="0" smtClean="0">
                <a:latin typeface="Times New Roman" pitchFamily="18" charset="0"/>
                <a:cs typeface="Times New Roman" pitchFamily="18" charset="0"/>
              </a:rPr>
              <a:t>RSSI</a:t>
            </a:r>
            <a:r>
              <a:rPr lang="ja-JP" altLang="en-US" dirty="0" smtClean="0"/>
              <a:t>値を測定しデータベースを作成する</a:t>
            </a:r>
            <a:r>
              <a:rPr lang="en-US" altLang="ja-JP" dirty="0" smtClean="0"/>
              <a:t>. </a:t>
            </a:r>
            <a:r>
              <a:rPr lang="en-US" altLang="ja-JP" dirty="0" smtClean="0">
                <a:latin typeface="Times New Roman" pitchFamily="18" charset="0"/>
                <a:cs typeface="Times New Roman" pitchFamily="18" charset="0"/>
              </a:rPr>
              <a:t>(Survey Phase)</a:t>
            </a:r>
          </a:p>
          <a:p>
            <a:r>
              <a:rPr lang="ja-JP" altLang="en-US" dirty="0" smtClean="0"/>
              <a:t>データベースエリア内にて静止したまま</a:t>
            </a:r>
            <a:r>
              <a:rPr lang="en-US" altLang="ja-JP" dirty="0" smtClean="0">
                <a:latin typeface="Times New Roman" pitchFamily="18" charset="0"/>
                <a:cs typeface="Times New Roman" pitchFamily="18" charset="0"/>
              </a:rPr>
              <a:t>10</a:t>
            </a:r>
            <a:r>
              <a:rPr lang="ja-JP" altLang="en-US" dirty="0" smtClean="0">
                <a:latin typeface="Times New Roman" pitchFamily="18" charset="0"/>
                <a:cs typeface="Times New Roman" pitchFamily="18" charset="0"/>
              </a:rPr>
              <a:t>秒間</a:t>
            </a:r>
            <a:r>
              <a:rPr lang="en-US" altLang="ja-JP" dirty="0" smtClean="0">
                <a:latin typeface="Times New Roman" pitchFamily="18" charset="0"/>
                <a:cs typeface="Times New Roman" pitchFamily="18" charset="0"/>
              </a:rPr>
              <a:t>RSSI</a:t>
            </a:r>
            <a:r>
              <a:rPr lang="ja-JP" altLang="en-US" dirty="0" smtClean="0"/>
              <a:t>値を測定し</a:t>
            </a:r>
            <a:r>
              <a:rPr lang="en-US" altLang="ja-JP" dirty="0" smtClean="0"/>
              <a:t>, </a:t>
            </a:r>
            <a:r>
              <a:rPr lang="ja-JP" altLang="en-US" dirty="0" smtClean="0"/>
              <a:t>その位置座標の推定精度を検証した　</a:t>
            </a:r>
            <a:endParaRPr lang="en-US" altLang="ja-JP" dirty="0" smtClean="0"/>
          </a:p>
        </p:txBody>
      </p:sp>
      <p:graphicFrame>
        <p:nvGraphicFramePr>
          <p:cNvPr id="14" name="表 13"/>
          <p:cNvGraphicFramePr>
            <a:graphicFrameLocks noGrp="1"/>
          </p:cNvGraphicFramePr>
          <p:nvPr/>
        </p:nvGraphicFramePr>
        <p:xfrm>
          <a:off x="161764" y="3573016"/>
          <a:ext cx="8820472" cy="2346960"/>
        </p:xfrm>
        <a:graphic>
          <a:graphicData uri="http://schemas.openxmlformats.org/drawingml/2006/table">
            <a:tbl>
              <a:tblPr firstRow="1" bandRow="1">
                <a:tableStyleId>{8A107856-5554-42FB-B03E-39F5DBC370BA}</a:tableStyleId>
              </a:tblPr>
              <a:tblGrid>
                <a:gridCol w="2446013"/>
                <a:gridCol w="6374459"/>
              </a:tblGrid>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b="0" dirty="0" smtClean="0"/>
                        <a:t>日　時</a:t>
                      </a:r>
                      <a:endParaRPr lang="en-US" altLang="ja-JP" sz="1600" b="0" dirty="0" smtClean="0"/>
                    </a:p>
                  </a:txBody>
                  <a:tcPr>
                    <a:noFill/>
                  </a:tcPr>
                </a:tc>
                <a:tc>
                  <a:txBody>
                    <a:bodyPr/>
                    <a:lstStyle/>
                    <a:p>
                      <a:pPr algn="ctr"/>
                      <a:r>
                        <a:rPr kumimoji="1" lang="en-US" altLang="ja-JP" sz="1600" b="0" dirty="0" smtClean="0">
                          <a:latin typeface="Times New Roman" pitchFamily="18" charset="0"/>
                          <a:cs typeface="Times New Roman" pitchFamily="18" charset="0"/>
                        </a:rPr>
                        <a:t>2013.2.1 13:00</a:t>
                      </a:r>
                      <a:r>
                        <a:rPr kumimoji="1" lang="ja-JP" altLang="en-US" sz="1600" b="0" dirty="0" smtClean="0">
                          <a:latin typeface="Times New Roman" pitchFamily="18" charset="0"/>
                          <a:cs typeface="Times New Roman" pitchFamily="18" charset="0"/>
                        </a:rPr>
                        <a:t>　～　</a:t>
                      </a:r>
                      <a:r>
                        <a:rPr kumimoji="1" lang="en-US" altLang="ja-JP" sz="1600" b="0" dirty="0" smtClean="0">
                          <a:latin typeface="Times New Roman" pitchFamily="18" charset="0"/>
                          <a:cs typeface="Times New Roman" pitchFamily="18" charset="0"/>
                        </a:rPr>
                        <a:t>2013.2.1 17:00</a:t>
                      </a:r>
                      <a:endParaRPr kumimoji="1" lang="ja-JP" altLang="en-US" sz="1600" b="0" dirty="0">
                        <a:latin typeface="Times New Roman" pitchFamily="18" charset="0"/>
                        <a:cs typeface="Times New Roman" pitchFamily="18" charset="0"/>
                      </a:endParaRPr>
                    </a:p>
                  </a:txBody>
                  <a:tcPr>
                    <a:noFill/>
                  </a:tcPr>
                </a:tc>
              </a:tr>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場　所</a:t>
                      </a:r>
                      <a:endParaRPr lang="en-US" altLang="ja-JP" sz="1600" dirty="0" smtClean="0"/>
                    </a:p>
                  </a:txBody>
                  <a:tcPr>
                    <a:noFill/>
                  </a:tcPr>
                </a:tc>
                <a:tc>
                  <a:txBody>
                    <a:bodyPr/>
                    <a:lstStyle/>
                    <a:p>
                      <a:pPr algn="ctr"/>
                      <a:r>
                        <a:rPr lang="ja-JP" altLang="en-US" sz="1600" dirty="0" smtClean="0">
                          <a:latin typeface="Times New Roman" pitchFamily="18" charset="0"/>
                          <a:cs typeface="Times New Roman" pitchFamily="18" charset="0"/>
                        </a:rPr>
                        <a:t>立命館大学びわこ・</a:t>
                      </a:r>
                      <a:r>
                        <a:rPr lang="ja-JP" altLang="en-US" sz="1600" dirty="0" err="1" smtClean="0">
                          <a:latin typeface="Times New Roman" pitchFamily="18" charset="0"/>
                          <a:cs typeface="Times New Roman" pitchFamily="18" charset="0"/>
                        </a:rPr>
                        <a:t>くさつ</a:t>
                      </a:r>
                      <a:r>
                        <a:rPr lang="ja-JP" altLang="en-US" sz="1600" dirty="0" smtClean="0">
                          <a:latin typeface="Times New Roman" pitchFamily="18" charset="0"/>
                          <a:cs typeface="Times New Roman" pitchFamily="18" charset="0"/>
                        </a:rPr>
                        <a:t>キャンパス　ローム記念館２階資料・展示室</a:t>
                      </a:r>
                      <a:endParaRPr kumimoji="1" lang="ja-JP" altLang="en-US" sz="1600" dirty="0">
                        <a:latin typeface="Times New Roman" pitchFamily="18" charset="0"/>
                        <a:cs typeface="Times New Roman" pitchFamily="18" charset="0"/>
                      </a:endParaRPr>
                    </a:p>
                  </a:txBody>
                  <a:tcPr>
                    <a:noFill/>
                  </a:tcPr>
                </a:tc>
              </a:tr>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データベースエリア</a:t>
                      </a:r>
                      <a:endParaRPr lang="en-US" altLang="ja-JP" sz="1600" dirty="0" smtClean="0"/>
                    </a:p>
                  </a:txBody>
                  <a:tcPr>
                    <a:noFill/>
                  </a:tcPr>
                </a:tc>
                <a:tc>
                  <a:txBody>
                    <a:bodyPr/>
                    <a:lstStyle/>
                    <a:p>
                      <a:pPr algn="ctr"/>
                      <a:r>
                        <a:rPr lang="en-US" altLang="ja-JP" sz="1600" dirty="0" smtClean="0">
                          <a:latin typeface="Times New Roman" pitchFamily="18" charset="0"/>
                          <a:cs typeface="Times New Roman" pitchFamily="18" charset="0"/>
                        </a:rPr>
                        <a:t>10[m] × 10[m] (</a:t>
                      </a:r>
                      <a:r>
                        <a:rPr lang="ja-JP" altLang="en-US" sz="1600" dirty="0" smtClean="0">
                          <a:latin typeface="Times New Roman" pitchFamily="18" charset="0"/>
                          <a:cs typeface="Times New Roman" pitchFamily="18" charset="0"/>
                        </a:rPr>
                        <a:t>間隔</a:t>
                      </a:r>
                      <a:r>
                        <a:rPr lang="en-US" altLang="ja-JP" sz="1600" dirty="0" smtClean="0">
                          <a:latin typeface="Times New Roman" pitchFamily="18" charset="0"/>
                          <a:cs typeface="Times New Roman" pitchFamily="18" charset="0"/>
                        </a:rPr>
                        <a:t>:1[m])</a:t>
                      </a:r>
                      <a:endParaRPr kumimoji="1" lang="ja-JP" altLang="en-US" sz="1600" kern="1200" dirty="0">
                        <a:solidFill>
                          <a:schemeClr val="dk1"/>
                        </a:solidFill>
                        <a:latin typeface="Times New Roman" pitchFamily="18" charset="0"/>
                        <a:ea typeface="+mn-ea"/>
                        <a:cs typeface="Times New Roman" pitchFamily="18" charset="0"/>
                      </a:endParaRPr>
                    </a:p>
                  </a:txBody>
                  <a:tcPr>
                    <a:noFill/>
                  </a:tcPr>
                </a:tc>
              </a:tr>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基準点数</a:t>
                      </a:r>
                      <a:endParaRPr lang="en-US" altLang="ja-JP" sz="1600" dirty="0" smtClean="0"/>
                    </a:p>
                  </a:txBody>
                  <a:tcPr>
                    <a:noFill/>
                  </a:tcPr>
                </a:tc>
                <a:tc>
                  <a:txBody>
                    <a:bodyPr/>
                    <a:lstStyle/>
                    <a:p>
                      <a:pPr algn="ctr"/>
                      <a:r>
                        <a:rPr lang="en-US" altLang="ja-JP" sz="1600" dirty="0" smtClean="0">
                          <a:latin typeface="Times New Roman" pitchFamily="18" charset="0"/>
                          <a:cs typeface="Times New Roman" pitchFamily="18" charset="0"/>
                        </a:rPr>
                        <a:t>9×9 =</a:t>
                      </a:r>
                      <a:r>
                        <a:rPr lang="ja-JP" altLang="en-US" sz="1600" dirty="0" smtClean="0">
                          <a:latin typeface="Times New Roman" pitchFamily="18" charset="0"/>
                          <a:cs typeface="Times New Roman" pitchFamily="18" charset="0"/>
                        </a:rPr>
                        <a:t>　</a:t>
                      </a:r>
                      <a:r>
                        <a:rPr lang="en-US" altLang="ja-JP" sz="1600" dirty="0" smtClean="0">
                          <a:latin typeface="Times New Roman" pitchFamily="18" charset="0"/>
                          <a:cs typeface="Times New Roman" pitchFamily="18" charset="0"/>
                        </a:rPr>
                        <a:t>81</a:t>
                      </a:r>
                      <a:r>
                        <a:rPr lang="ja-JP" altLang="en-US" sz="1600" dirty="0" smtClean="0">
                          <a:latin typeface="Times New Roman" pitchFamily="18" charset="0"/>
                          <a:cs typeface="Times New Roman" pitchFamily="18" charset="0"/>
                        </a:rPr>
                        <a:t>個</a:t>
                      </a:r>
                      <a:endParaRPr kumimoji="1" lang="ja-JP" altLang="en-US" sz="1600" kern="1200" dirty="0">
                        <a:solidFill>
                          <a:schemeClr val="dk1"/>
                        </a:solidFill>
                        <a:latin typeface="Times New Roman" pitchFamily="18" charset="0"/>
                        <a:ea typeface="+mn-ea"/>
                        <a:cs typeface="Times New Roman" pitchFamily="18" charset="0"/>
                      </a:endParaRPr>
                    </a:p>
                  </a:txBody>
                  <a:tcPr>
                    <a:noFill/>
                  </a:tcPr>
                </a:tc>
              </a:tr>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総データ</a:t>
                      </a:r>
                      <a:endParaRPr lang="en-US" altLang="ja-JP" sz="1600" dirty="0" smtClean="0"/>
                    </a:p>
                  </a:txBody>
                  <a:tcPr>
                    <a:noFill/>
                  </a:tcPr>
                </a:tc>
                <a:tc>
                  <a:txBody>
                    <a:bodyPr/>
                    <a:lstStyle/>
                    <a:p>
                      <a:pPr algn="ctr"/>
                      <a:r>
                        <a:rPr lang="en-US" altLang="ja-JP" sz="1600" dirty="0" smtClean="0">
                          <a:latin typeface="Times New Roman" pitchFamily="18" charset="0"/>
                          <a:cs typeface="Times New Roman" pitchFamily="18" charset="0"/>
                        </a:rPr>
                        <a:t>81×4</a:t>
                      </a:r>
                      <a:r>
                        <a:rPr lang="ja-JP" altLang="en-US" sz="1600" dirty="0" smtClean="0">
                          <a:latin typeface="Times New Roman" pitchFamily="18" charset="0"/>
                          <a:cs typeface="Times New Roman" pitchFamily="18" charset="0"/>
                        </a:rPr>
                        <a:t>　</a:t>
                      </a:r>
                      <a:r>
                        <a:rPr lang="en-US" altLang="ja-JP" sz="1600" dirty="0" smtClean="0">
                          <a:latin typeface="Times New Roman" pitchFamily="18" charset="0"/>
                          <a:cs typeface="Times New Roman" pitchFamily="18" charset="0"/>
                        </a:rPr>
                        <a:t>=</a:t>
                      </a:r>
                      <a:r>
                        <a:rPr lang="ja-JP" altLang="en-US" sz="1600" dirty="0" smtClean="0">
                          <a:latin typeface="Times New Roman" pitchFamily="18" charset="0"/>
                          <a:cs typeface="Times New Roman" pitchFamily="18" charset="0"/>
                        </a:rPr>
                        <a:t>　</a:t>
                      </a:r>
                      <a:r>
                        <a:rPr lang="en-US" altLang="ja-JP" sz="1600" dirty="0" smtClean="0">
                          <a:latin typeface="Times New Roman" pitchFamily="18" charset="0"/>
                          <a:cs typeface="Times New Roman" pitchFamily="18" charset="0"/>
                        </a:rPr>
                        <a:t>324</a:t>
                      </a:r>
                      <a:r>
                        <a:rPr lang="ja-JP" altLang="en-US" sz="1600" dirty="0" smtClean="0">
                          <a:latin typeface="Times New Roman" pitchFamily="18" charset="0"/>
                          <a:cs typeface="Times New Roman" pitchFamily="18" charset="0"/>
                        </a:rPr>
                        <a:t>個</a:t>
                      </a:r>
                      <a:endParaRPr kumimoji="1" lang="ja-JP" altLang="en-US" sz="1600" kern="1200" dirty="0">
                        <a:solidFill>
                          <a:schemeClr val="dk1"/>
                        </a:solidFill>
                        <a:latin typeface="Times New Roman" pitchFamily="18" charset="0"/>
                        <a:ea typeface="+mn-ea"/>
                        <a:cs typeface="Times New Roman" pitchFamily="18" charset="0"/>
                      </a:endParaRPr>
                    </a:p>
                  </a:txBody>
                  <a:tcPr>
                    <a:noFill/>
                  </a:tcPr>
                </a:tc>
              </a:tr>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無線</a:t>
                      </a:r>
                      <a:r>
                        <a:rPr lang="en-US" altLang="ja-JP" sz="1600" dirty="0" smtClean="0">
                          <a:latin typeface="Times New Roman" pitchFamily="18" charset="0"/>
                          <a:cs typeface="Times New Roman" pitchFamily="18" charset="0"/>
                        </a:rPr>
                        <a:t>LAN</a:t>
                      </a:r>
                      <a:r>
                        <a:rPr lang="ja-JP" altLang="en-US" sz="1600" dirty="0" smtClean="0"/>
                        <a:t>ルータ数</a:t>
                      </a:r>
                      <a:endParaRPr lang="en-US" altLang="ja-JP" sz="1600" dirty="0" smtClean="0"/>
                    </a:p>
                  </a:txBody>
                  <a:tcPr>
                    <a:noFill/>
                  </a:tcPr>
                </a:tc>
                <a:tc>
                  <a:txBody>
                    <a:bodyPr/>
                    <a:lstStyle/>
                    <a:p>
                      <a:pPr algn="ctr"/>
                      <a:r>
                        <a:rPr lang="en-US" altLang="ja-JP" sz="1600" dirty="0" smtClean="0">
                          <a:latin typeface="Times New Roman" pitchFamily="18" charset="0"/>
                          <a:cs typeface="Times New Roman" pitchFamily="18" charset="0"/>
                        </a:rPr>
                        <a:t>6</a:t>
                      </a:r>
                      <a:r>
                        <a:rPr lang="ja-JP" altLang="en-US" sz="1600" dirty="0" smtClean="0">
                          <a:latin typeface="Times New Roman" pitchFamily="18" charset="0"/>
                          <a:cs typeface="Times New Roman" pitchFamily="18" charset="0"/>
                        </a:rPr>
                        <a:t>個</a:t>
                      </a:r>
                      <a:endParaRPr kumimoji="1" lang="ja-JP" altLang="en-US" sz="1600" kern="1200" dirty="0">
                        <a:solidFill>
                          <a:schemeClr val="dk1"/>
                        </a:solidFill>
                        <a:latin typeface="Times New Roman" pitchFamily="18" charset="0"/>
                        <a:ea typeface="+mn-ea"/>
                        <a:cs typeface="Times New Roman" pitchFamily="18" charset="0"/>
                      </a:endParaRPr>
                    </a:p>
                  </a:txBody>
                  <a:tcPr>
                    <a:noFill/>
                  </a:tcPr>
                </a:tc>
              </a:tr>
              <a:tr h="318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データベース観測時間</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latin typeface="Times New Roman" pitchFamily="18" charset="0"/>
                          <a:cs typeface="Times New Roman" pitchFamily="18" charset="0"/>
                        </a:rPr>
                        <a:t>20[sec]</a:t>
                      </a:r>
                      <a:endParaRPr lang="ja-JP" altLang="en-US" sz="1600" dirty="0" smtClean="0">
                        <a:latin typeface="Times New Roman" pitchFamily="18" charset="0"/>
                        <a:cs typeface="Times New Roman" pitchFamily="18" charset="0"/>
                      </a:endParaRPr>
                    </a:p>
                  </a:txBody>
                  <a:tcP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pic>
        <p:nvPicPr>
          <p:cNvPr id="8196" name="Picture 4" descr="C:\Documents and Settings\松永　悠\デスクトップ\DB.png"/>
          <p:cNvPicPr>
            <a:picLocks noChangeAspect="1" noChangeArrowheads="1"/>
          </p:cNvPicPr>
          <p:nvPr/>
        </p:nvPicPr>
        <p:blipFill>
          <a:blip r:embed="rId2" cstate="print"/>
          <a:srcRect/>
          <a:stretch>
            <a:fillRect/>
          </a:stretch>
        </p:blipFill>
        <p:spPr bwMode="auto">
          <a:xfrm>
            <a:off x="845258" y="1268760"/>
            <a:ext cx="7453485" cy="558924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0264"/>
            <a:ext cx="8229600" cy="1143000"/>
          </a:xfrm>
        </p:spPr>
        <p:txBody>
          <a:bodyPr>
            <a:normAutofit/>
          </a:bodyPr>
          <a:lstStyle/>
          <a:p>
            <a:r>
              <a:rPr lang="ja-JP" altLang="en-US" sz="3200" dirty="0" smtClean="0"/>
              <a:t>実験方法</a:t>
            </a:r>
            <a:endParaRPr kumimoji="1" lang="ja-JP" altLang="en-US" sz="3200" dirty="0"/>
          </a:p>
        </p:txBody>
      </p:sp>
      <p:sp>
        <p:nvSpPr>
          <p:cNvPr id="4" name="テキスト ボックス 3"/>
          <p:cNvSpPr txBox="1"/>
          <p:nvPr/>
        </p:nvSpPr>
        <p:spPr>
          <a:xfrm>
            <a:off x="179512" y="1364575"/>
            <a:ext cx="162095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dirty="0" smtClean="0"/>
              <a:t>解析環境</a:t>
            </a:r>
            <a:endParaRPr kumimoji="1" lang="ja-JP" altLang="en-US" sz="2800" dirty="0"/>
          </a:p>
        </p:txBody>
      </p:sp>
      <p:sp>
        <p:nvSpPr>
          <p:cNvPr id="5" name="テキスト ボックス 4"/>
          <p:cNvSpPr txBox="1"/>
          <p:nvPr/>
        </p:nvSpPr>
        <p:spPr>
          <a:xfrm>
            <a:off x="179512" y="3985900"/>
            <a:ext cx="251863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smtClean="0"/>
              <a:t>使用機器・環境</a:t>
            </a:r>
            <a:endParaRPr kumimoji="1" lang="ja-JP" altLang="en-US" sz="2800" dirty="0"/>
          </a:p>
        </p:txBody>
      </p:sp>
      <p:sp>
        <p:nvSpPr>
          <p:cNvPr id="6" name="テキスト ボックス 5"/>
          <p:cNvSpPr txBox="1"/>
          <p:nvPr/>
        </p:nvSpPr>
        <p:spPr>
          <a:xfrm>
            <a:off x="4644008" y="5232102"/>
            <a:ext cx="3083088" cy="1077218"/>
          </a:xfrm>
          <a:prstGeom prst="rect">
            <a:avLst/>
          </a:prstGeom>
          <a:noFill/>
        </p:spPr>
        <p:txBody>
          <a:bodyPr wrap="none" rtlCol="0">
            <a:spAutoFit/>
          </a:bodyPr>
          <a:lstStyle/>
          <a:p>
            <a:r>
              <a:rPr lang="en-US" altLang="ja-JP" sz="1600" dirty="0" smtClean="0">
                <a:latin typeface="Times New Roman" pitchFamily="18" charset="0"/>
                <a:cs typeface="Times New Roman" pitchFamily="18" charset="0"/>
              </a:rPr>
              <a:t>MATLAB 7.4.0</a:t>
            </a:r>
          </a:p>
          <a:p>
            <a:r>
              <a:rPr lang="en-US" altLang="ja-JP" sz="1600" dirty="0" smtClean="0">
                <a:latin typeface="Times New Roman" pitchFamily="18" charset="0"/>
                <a:cs typeface="Times New Roman" pitchFamily="18" charset="0"/>
              </a:rPr>
              <a:t>OS</a:t>
            </a:r>
            <a:r>
              <a:rPr lang="ja-JP" altLang="en-US" sz="1600" dirty="0" smtClean="0">
                <a:latin typeface="Times New Roman" pitchFamily="18" charset="0"/>
                <a:cs typeface="Times New Roman" pitchFamily="18" charset="0"/>
              </a:rPr>
              <a:t>：</a:t>
            </a:r>
            <a:r>
              <a:rPr lang="en-US" altLang="ja-JP" sz="1600" dirty="0" smtClean="0">
                <a:latin typeface="Times New Roman" pitchFamily="18" charset="0"/>
                <a:cs typeface="Times New Roman" pitchFamily="18" charset="0"/>
              </a:rPr>
              <a:t>Windows XP Professional SP3</a:t>
            </a:r>
          </a:p>
          <a:p>
            <a:r>
              <a:rPr lang="en-US" altLang="ja-JP" sz="1600" dirty="0" smtClean="0">
                <a:latin typeface="Times New Roman" pitchFamily="18" charset="0"/>
                <a:cs typeface="Times New Roman" pitchFamily="18" charset="0"/>
              </a:rPr>
              <a:t>CPU:Core2 Duo E8400 3.00GHz</a:t>
            </a:r>
          </a:p>
          <a:p>
            <a:r>
              <a:rPr lang="en-US" altLang="ja-JP" sz="1600" dirty="0" smtClean="0">
                <a:latin typeface="Times New Roman" pitchFamily="18" charset="0"/>
                <a:cs typeface="Times New Roman" pitchFamily="18" charset="0"/>
              </a:rPr>
              <a:t>RAM:3GB</a:t>
            </a:r>
            <a:endParaRPr kumimoji="1" lang="ja-JP" altLang="en-US" sz="1600" dirty="0">
              <a:latin typeface="Times New Roman" pitchFamily="18" charset="0"/>
              <a:cs typeface="Times New Roman" pitchFamily="18" charset="0"/>
            </a:endParaRPr>
          </a:p>
        </p:txBody>
      </p:sp>
      <p:sp>
        <p:nvSpPr>
          <p:cNvPr id="7" name="テキスト ボックス 6"/>
          <p:cNvSpPr txBox="1"/>
          <p:nvPr/>
        </p:nvSpPr>
        <p:spPr>
          <a:xfrm>
            <a:off x="1619672" y="5232102"/>
            <a:ext cx="2387833" cy="1077218"/>
          </a:xfrm>
          <a:prstGeom prst="rect">
            <a:avLst/>
          </a:prstGeom>
          <a:noFill/>
        </p:spPr>
        <p:txBody>
          <a:bodyPr wrap="none" rtlCol="0">
            <a:spAutoFit/>
          </a:bodyPr>
          <a:lstStyle/>
          <a:p>
            <a:r>
              <a:rPr kumimoji="1" lang="en-US" altLang="ja-JP" sz="1600" dirty="0" smtClean="0">
                <a:latin typeface="Times New Roman" pitchFamily="18" charset="0"/>
                <a:cs typeface="Times New Roman" pitchFamily="18" charset="0"/>
              </a:rPr>
              <a:t>REGZA Tablet </a:t>
            </a:r>
            <a:r>
              <a:rPr lang="en-US" altLang="ja-JP" sz="1600" dirty="0" smtClean="0">
                <a:latin typeface="Times New Roman" pitchFamily="18" charset="0"/>
                <a:cs typeface="Times New Roman" pitchFamily="18" charset="0"/>
              </a:rPr>
              <a:t>AT570/36F</a:t>
            </a:r>
          </a:p>
          <a:p>
            <a:r>
              <a:rPr kumimoji="1" lang="en-US" altLang="ja-JP" sz="1600" dirty="0" smtClean="0">
                <a:latin typeface="Times New Roman" pitchFamily="18" charset="0"/>
                <a:cs typeface="Times New Roman" pitchFamily="18" charset="0"/>
              </a:rPr>
              <a:t>OS: Android4.0.3</a:t>
            </a:r>
          </a:p>
          <a:p>
            <a:r>
              <a:rPr lang="en-US" altLang="ja-JP" sz="1600" dirty="0" smtClean="0">
                <a:latin typeface="Times New Roman" pitchFamily="18" charset="0"/>
                <a:cs typeface="Times New Roman" pitchFamily="18" charset="0"/>
              </a:rPr>
              <a:t>CPU:</a:t>
            </a:r>
            <a:r>
              <a:rPr lang="en-US" altLang="ja-JP" sz="1600" dirty="0" smtClean="0"/>
              <a:t> </a:t>
            </a:r>
            <a:r>
              <a:rPr lang="en-US" altLang="ja-JP" sz="1600" dirty="0" smtClean="0">
                <a:latin typeface="Times New Roman" pitchFamily="18" charset="0"/>
                <a:cs typeface="Times New Roman" pitchFamily="18" charset="0"/>
              </a:rPr>
              <a:t>NVIDIA</a:t>
            </a:r>
            <a:r>
              <a:rPr lang="en-US" altLang="ja-JP" sz="1600" baseline="30000" dirty="0" smtClean="0">
                <a:latin typeface="Times New Roman" pitchFamily="18" charset="0"/>
                <a:cs typeface="Times New Roman" pitchFamily="18" charset="0"/>
              </a:rPr>
              <a:t> </a:t>
            </a:r>
            <a:r>
              <a:rPr lang="en-US" altLang="ja-JP" sz="1600" dirty="0" err="1" smtClean="0">
                <a:latin typeface="Times New Roman" pitchFamily="18" charset="0"/>
                <a:cs typeface="Times New Roman" pitchFamily="18" charset="0"/>
              </a:rPr>
              <a:t>Tegra</a:t>
            </a:r>
            <a:r>
              <a:rPr lang="en-US" altLang="ja-JP" sz="1600" dirty="0" smtClean="0">
                <a:latin typeface="Times New Roman" pitchFamily="18" charset="0"/>
                <a:cs typeface="Times New Roman" pitchFamily="18" charset="0"/>
              </a:rPr>
              <a:t> 3</a:t>
            </a:r>
          </a:p>
          <a:p>
            <a:r>
              <a:rPr kumimoji="1" lang="en-US" altLang="ja-JP" sz="1600" dirty="0" smtClean="0">
                <a:latin typeface="Times New Roman" pitchFamily="18" charset="0"/>
                <a:cs typeface="Times New Roman" pitchFamily="18" charset="0"/>
              </a:rPr>
              <a:t>RAM:1GB</a:t>
            </a:r>
            <a:endParaRPr kumimoji="1" lang="ja-JP" altLang="en-US" sz="1600" dirty="0">
              <a:latin typeface="Times New Roman" pitchFamily="18" charset="0"/>
              <a:cs typeface="Times New Roman" pitchFamily="18" charset="0"/>
            </a:endParaRPr>
          </a:p>
        </p:txBody>
      </p:sp>
      <p:sp>
        <p:nvSpPr>
          <p:cNvPr id="8" name="テキスト ボックス 7"/>
          <p:cNvSpPr txBox="1"/>
          <p:nvPr/>
        </p:nvSpPr>
        <p:spPr>
          <a:xfrm>
            <a:off x="1547664" y="4921423"/>
            <a:ext cx="1798890"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ja-JP" sz="1400" dirty="0" smtClean="0">
                <a:latin typeface="Times New Roman" pitchFamily="18" charset="0"/>
                <a:cs typeface="Times New Roman" pitchFamily="18" charset="0"/>
              </a:rPr>
              <a:t>RSSI</a:t>
            </a:r>
            <a:r>
              <a:rPr lang="ja-JP" altLang="en-US" sz="1400" dirty="0" smtClean="0"/>
              <a:t>値測定タブレット</a:t>
            </a:r>
            <a:endParaRPr kumimoji="1" lang="ja-JP" altLang="en-US" sz="1400" dirty="0"/>
          </a:p>
        </p:txBody>
      </p:sp>
      <p:sp>
        <p:nvSpPr>
          <p:cNvPr id="9" name="テキスト ボックス 8"/>
          <p:cNvSpPr txBox="1"/>
          <p:nvPr/>
        </p:nvSpPr>
        <p:spPr>
          <a:xfrm>
            <a:off x="4572000" y="4921423"/>
            <a:ext cx="902811"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1400" dirty="0" smtClean="0"/>
              <a:t>解析環境</a:t>
            </a:r>
            <a:endParaRPr kumimoji="1" lang="ja-JP" altLang="en-US" sz="1400" dirty="0"/>
          </a:p>
        </p:txBody>
      </p:sp>
      <p:sp>
        <p:nvSpPr>
          <p:cNvPr id="10" name="正方形/長方形 9"/>
          <p:cNvSpPr/>
          <p:nvPr/>
        </p:nvSpPr>
        <p:spPr>
          <a:xfrm>
            <a:off x="467544" y="1940638"/>
            <a:ext cx="8208912" cy="1569660"/>
          </a:xfrm>
          <a:prstGeom prst="rect">
            <a:avLst/>
          </a:prstGeom>
        </p:spPr>
        <p:txBody>
          <a:bodyPr wrap="square">
            <a:spAutoFit/>
          </a:bodyPr>
          <a:lstStyle/>
          <a:p>
            <a:pPr>
              <a:buFont typeface="Arial" pitchFamily="34" charset="0"/>
              <a:buChar char="•"/>
            </a:pPr>
            <a:r>
              <a:rPr lang="en-US" altLang="ja-JP" sz="2400" dirty="0" smtClean="0">
                <a:latin typeface="Times New Roman" pitchFamily="18" charset="0"/>
                <a:cs typeface="Times New Roman" pitchFamily="18" charset="0"/>
              </a:rPr>
              <a:t>K</a:t>
            </a:r>
            <a:r>
              <a:rPr lang="en-US" altLang="ja-JP" sz="2400" dirty="0" smtClean="0"/>
              <a:t>-</a:t>
            </a:r>
            <a:r>
              <a:rPr lang="ja-JP" altLang="en-US" sz="2400" dirty="0" smtClean="0"/>
              <a:t>近傍法</a:t>
            </a:r>
            <a:r>
              <a:rPr lang="en-US" altLang="ja-JP" sz="2400" dirty="0" smtClean="0"/>
              <a:t>, </a:t>
            </a:r>
            <a:r>
              <a:rPr lang="ja-JP" altLang="en-US" sz="2400" dirty="0" smtClean="0"/>
              <a:t>ベイズ推定ともに</a:t>
            </a:r>
            <a:r>
              <a:rPr lang="en-US" altLang="ja-JP" sz="2400" dirty="0" smtClean="0">
                <a:latin typeface="Times New Roman" pitchFamily="18" charset="0"/>
                <a:cs typeface="Times New Roman" pitchFamily="18" charset="0"/>
              </a:rPr>
              <a:t>8</a:t>
            </a:r>
            <a:r>
              <a:rPr lang="ja-JP" altLang="en-US" sz="2400" dirty="0" smtClean="0"/>
              <a:t>個の最近傍の加重平均により位置推定を行った</a:t>
            </a:r>
            <a:endParaRPr lang="en-US" altLang="ja-JP" sz="2400" dirty="0" smtClean="0"/>
          </a:p>
          <a:p>
            <a:pPr>
              <a:buFont typeface="Arial" pitchFamily="34" charset="0"/>
              <a:buChar char="•"/>
            </a:pPr>
            <a:r>
              <a:rPr lang="ja-JP" altLang="en-US" sz="2400" dirty="0" smtClean="0"/>
              <a:t>測定データの確率分布をヒストグラムで表わす際</a:t>
            </a:r>
            <a:r>
              <a:rPr lang="en-US" altLang="ja-JP" sz="2400" dirty="0" smtClean="0"/>
              <a:t>, </a:t>
            </a:r>
            <a:r>
              <a:rPr lang="en-US" altLang="ja-JP" sz="2400" dirty="0" smtClean="0">
                <a:latin typeface="Times New Roman" pitchFamily="18" charset="0"/>
                <a:cs typeface="Times New Roman" pitchFamily="18" charset="0"/>
              </a:rPr>
              <a:t>1</a:t>
            </a:r>
            <a:r>
              <a:rPr lang="ja-JP" altLang="en-US" sz="2400" dirty="0" err="1" smtClean="0"/>
              <a:t>つの</a:t>
            </a:r>
            <a:r>
              <a:rPr lang="ja-JP" altLang="en-US" sz="2400" dirty="0" smtClean="0"/>
              <a:t>ビンの幅は</a:t>
            </a:r>
            <a:r>
              <a:rPr lang="en-US" altLang="ja-JP" sz="2400" dirty="0" smtClean="0"/>
              <a:t>6</a:t>
            </a:r>
            <a:r>
              <a:rPr lang="ja-JP" altLang="en-US" sz="2400" dirty="0" smtClean="0"/>
              <a:t>とした</a:t>
            </a:r>
            <a:endParaRPr lang="en-US" altLang="ja-JP" sz="2400" dirty="0"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4" name="テキスト ボックス 3"/>
          <p:cNvSpPr txBox="1"/>
          <p:nvPr/>
        </p:nvSpPr>
        <p:spPr>
          <a:xfrm>
            <a:off x="1054851" y="1340768"/>
            <a:ext cx="7034298" cy="369332"/>
          </a:xfrm>
          <a:prstGeom prst="rect">
            <a:avLst/>
          </a:prstGeom>
          <a:noFill/>
        </p:spPr>
        <p:txBody>
          <a:bodyPr wrap="none" rtlCol="0">
            <a:spAutoFit/>
          </a:bodyPr>
          <a:lstStyle/>
          <a:p>
            <a:r>
              <a:rPr lang="ja-JP" altLang="en-US" dirty="0" smtClean="0"/>
              <a:t>座標</a:t>
            </a:r>
            <a:r>
              <a:rPr lang="en-US" altLang="ja-JP" dirty="0" smtClean="0"/>
              <a:t>(6,4) </a:t>
            </a:r>
            <a:r>
              <a:rPr lang="ja-JP" altLang="en-US" dirty="0" err="1" smtClean="0"/>
              <a:t>での</a:t>
            </a:r>
            <a:r>
              <a:rPr lang="en-US" altLang="ja-JP" dirty="0" smtClean="0">
                <a:latin typeface="Times New Roman" pitchFamily="18" charset="0"/>
                <a:cs typeface="Times New Roman" pitchFamily="18" charset="0"/>
              </a:rPr>
              <a:t>RSSI</a:t>
            </a:r>
            <a:r>
              <a:rPr lang="ja-JP" altLang="en-US" dirty="0" smtClean="0"/>
              <a:t>値から</a:t>
            </a:r>
            <a:r>
              <a:rPr kumimoji="1" lang="en-US" altLang="ja-JP" dirty="0" smtClean="0">
                <a:latin typeface="Times New Roman" pitchFamily="18" charset="0"/>
                <a:cs typeface="Times New Roman" pitchFamily="18" charset="0"/>
              </a:rPr>
              <a:t>K-</a:t>
            </a:r>
            <a:r>
              <a:rPr kumimoji="1" lang="ja-JP" altLang="en-US" dirty="0" smtClean="0"/>
              <a:t>近傍法（</a:t>
            </a:r>
            <a:r>
              <a:rPr kumimoji="1" lang="en-US" altLang="ja-JP" dirty="0" smtClean="0">
                <a:latin typeface="Times New Roman" pitchFamily="18" charset="0"/>
                <a:cs typeface="Times New Roman" pitchFamily="18" charset="0"/>
              </a:rPr>
              <a:t>k=8</a:t>
            </a:r>
            <a:r>
              <a:rPr kumimoji="1" lang="ja-JP" altLang="en-US" dirty="0" smtClean="0"/>
              <a:t>）により位置推定した時の結果</a:t>
            </a:r>
            <a:endParaRPr kumimoji="1" lang="en-US" altLang="ja-JP" dirty="0" smtClean="0"/>
          </a:p>
        </p:txBody>
      </p:sp>
      <p:pic>
        <p:nvPicPr>
          <p:cNvPr id="1029" name="Picture 5" descr="C:\Documents and Settings\松永　悠\My Documents\MATLAB\DB-analysis\test\test.emf"/>
          <p:cNvPicPr>
            <a:picLocks noChangeAspect="1" noChangeArrowheads="1"/>
          </p:cNvPicPr>
          <p:nvPr/>
        </p:nvPicPr>
        <p:blipFill>
          <a:blip r:embed="rId2" cstate="print"/>
          <a:srcRect/>
          <a:stretch>
            <a:fillRect/>
          </a:stretch>
        </p:blipFill>
        <p:spPr bwMode="auto">
          <a:xfrm>
            <a:off x="943472" y="1844824"/>
            <a:ext cx="7257056" cy="4968552"/>
          </a:xfrm>
          <a:prstGeom prst="rect">
            <a:avLst/>
          </a:prstGeom>
          <a:noFill/>
        </p:spPr>
      </p:pic>
      <p:sp>
        <p:nvSpPr>
          <p:cNvPr id="7" name="テキスト ボックス 6"/>
          <p:cNvSpPr txBox="1"/>
          <p:nvPr/>
        </p:nvSpPr>
        <p:spPr>
          <a:xfrm>
            <a:off x="2339752" y="4005064"/>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8" name="テキスト ボックス 7"/>
          <p:cNvSpPr txBox="1"/>
          <p:nvPr/>
        </p:nvSpPr>
        <p:spPr>
          <a:xfrm>
            <a:off x="5508104" y="4005064"/>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9" name="テキスト ボックス 8"/>
          <p:cNvSpPr txBox="1"/>
          <p:nvPr/>
        </p:nvSpPr>
        <p:spPr>
          <a:xfrm>
            <a:off x="2339752" y="6444044"/>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10" name="テキスト ボックス 9"/>
          <p:cNvSpPr txBox="1"/>
          <p:nvPr/>
        </p:nvSpPr>
        <p:spPr>
          <a:xfrm>
            <a:off x="5600736" y="6453336"/>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Times New Roman" pitchFamily="18" charset="0"/>
                <a:cs typeface="Times New Roman" pitchFamily="18" charset="0"/>
              </a:rPr>
              <a:t>K-</a:t>
            </a:r>
            <a:r>
              <a:rPr lang="ja-JP" altLang="en-US" dirty="0" smtClean="0"/>
              <a:t>近傍法</a:t>
            </a:r>
            <a:r>
              <a:rPr lang="en-US" altLang="ja-JP" dirty="0" smtClean="0"/>
              <a:t>-</a:t>
            </a:r>
            <a:r>
              <a:rPr lang="ja-JP" altLang="en-US" dirty="0" smtClean="0"/>
              <a:t>位置誤差</a:t>
            </a:r>
            <a:endParaRPr kumimoji="1" lang="ja-JP" altLang="en-US" dirty="0"/>
          </a:p>
        </p:txBody>
      </p:sp>
      <p:pic>
        <p:nvPicPr>
          <p:cNvPr id="2050" name="Picture 2" descr="C:\Documents and Settings\松永　悠\My Documents\MATLAB\DB-analysis\test\k_nearest_dist_East.emf"/>
          <p:cNvPicPr>
            <a:picLocks noChangeAspect="1" noChangeArrowheads="1"/>
          </p:cNvPicPr>
          <p:nvPr/>
        </p:nvPicPr>
        <p:blipFill>
          <a:blip r:embed="rId2" cstate="print"/>
          <a:srcRect/>
          <a:stretch>
            <a:fillRect/>
          </a:stretch>
        </p:blipFill>
        <p:spPr bwMode="auto">
          <a:xfrm>
            <a:off x="752116" y="1311142"/>
            <a:ext cx="3609728" cy="2520000"/>
          </a:xfrm>
          <a:prstGeom prst="rect">
            <a:avLst/>
          </a:prstGeom>
          <a:noFill/>
        </p:spPr>
      </p:pic>
      <p:pic>
        <p:nvPicPr>
          <p:cNvPr id="2051" name="Picture 3" descr="C:\Documents and Settings\松永　悠\My Documents\MATLAB\DB-analysis\test\k_nearest_dist_North.emf"/>
          <p:cNvPicPr>
            <a:picLocks noChangeAspect="1" noChangeArrowheads="1"/>
          </p:cNvPicPr>
          <p:nvPr/>
        </p:nvPicPr>
        <p:blipFill>
          <a:blip r:embed="rId3" cstate="print"/>
          <a:srcRect/>
          <a:stretch>
            <a:fillRect/>
          </a:stretch>
        </p:blipFill>
        <p:spPr bwMode="auto">
          <a:xfrm>
            <a:off x="4671791" y="1311142"/>
            <a:ext cx="3737685" cy="2520000"/>
          </a:xfrm>
          <a:prstGeom prst="rect">
            <a:avLst/>
          </a:prstGeom>
          <a:noFill/>
        </p:spPr>
      </p:pic>
      <p:pic>
        <p:nvPicPr>
          <p:cNvPr id="2054" name="Picture 6" descr="C:\Documents and Settings\松永　悠\My Documents\MATLAB\DB-analysis\test\k_nearest_dist_West.emf"/>
          <p:cNvPicPr>
            <a:picLocks noChangeAspect="1" noChangeArrowheads="1"/>
          </p:cNvPicPr>
          <p:nvPr/>
        </p:nvPicPr>
        <p:blipFill>
          <a:blip r:embed="rId4" cstate="print"/>
          <a:srcRect/>
          <a:stretch>
            <a:fillRect/>
          </a:stretch>
        </p:blipFill>
        <p:spPr bwMode="auto">
          <a:xfrm>
            <a:off x="683569" y="4077352"/>
            <a:ext cx="3737685" cy="2520000"/>
          </a:xfrm>
          <a:prstGeom prst="rect">
            <a:avLst/>
          </a:prstGeom>
          <a:noFill/>
        </p:spPr>
      </p:pic>
      <p:pic>
        <p:nvPicPr>
          <p:cNvPr id="2055" name="Picture 7" descr="C:\Documents and Settings\松永　悠\My Documents\MATLAB\DB-analysis\test\k_nearest_dist_South.emf"/>
          <p:cNvPicPr>
            <a:picLocks noChangeAspect="1" noChangeArrowheads="1"/>
          </p:cNvPicPr>
          <p:nvPr/>
        </p:nvPicPr>
        <p:blipFill>
          <a:blip r:embed="rId5" cstate="print"/>
          <a:srcRect/>
          <a:stretch>
            <a:fillRect/>
          </a:stretch>
        </p:blipFill>
        <p:spPr bwMode="auto">
          <a:xfrm>
            <a:off x="4671792" y="4077352"/>
            <a:ext cx="3737685" cy="2520000"/>
          </a:xfrm>
          <a:prstGeom prst="rect">
            <a:avLst/>
          </a:prstGeom>
          <a:noFill/>
        </p:spPr>
      </p:pic>
      <p:sp>
        <p:nvSpPr>
          <p:cNvPr id="10" name="テキスト ボックス 9"/>
          <p:cNvSpPr txBox="1"/>
          <p:nvPr/>
        </p:nvSpPr>
        <p:spPr>
          <a:xfrm>
            <a:off x="1835696" y="3717032"/>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11" name="テキスト ボックス 10"/>
          <p:cNvSpPr txBox="1"/>
          <p:nvPr/>
        </p:nvSpPr>
        <p:spPr>
          <a:xfrm>
            <a:off x="5796136" y="3717032"/>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12" name="テキスト ボックス 11"/>
          <p:cNvSpPr txBox="1"/>
          <p:nvPr/>
        </p:nvSpPr>
        <p:spPr>
          <a:xfrm>
            <a:off x="1835696" y="6444044"/>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13" name="テキスト ボックス 12"/>
          <p:cNvSpPr txBox="1"/>
          <p:nvPr/>
        </p:nvSpPr>
        <p:spPr>
          <a:xfrm>
            <a:off x="5888768" y="6453336"/>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テキスト ボックス 3"/>
          <p:cNvSpPr txBox="1"/>
          <p:nvPr/>
        </p:nvSpPr>
        <p:spPr>
          <a:xfrm>
            <a:off x="1260036" y="1331476"/>
            <a:ext cx="6623929" cy="369332"/>
          </a:xfrm>
          <a:prstGeom prst="rect">
            <a:avLst/>
          </a:prstGeom>
          <a:noFill/>
        </p:spPr>
        <p:txBody>
          <a:bodyPr wrap="none" rtlCol="0">
            <a:spAutoFit/>
          </a:bodyPr>
          <a:lstStyle/>
          <a:p>
            <a:r>
              <a:rPr lang="ja-JP" altLang="en-US" dirty="0" smtClean="0"/>
              <a:t>座標</a:t>
            </a:r>
            <a:r>
              <a:rPr lang="en-US" altLang="ja-JP" dirty="0" smtClean="0"/>
              <a:t>(6,4) </a:t>
            </a:r>
            <a:r>
              <a:rPr lang="ja-JP" altLang="en-US" dirty="0" err="1" smtClean="0"/>
              <a:t>での</a:t>
            </a:r>
            <a:r>
              <a:rPr lang="en-US" altLang="ja-JP" dirty="0" smtClean="0">
                <a:latin typeface="Times New Roman" pitchFamily="18" charset="0"/>
                <a:cs typeface="Times New Roman" pitchFamily="18" charset="0"/>
              </a:rPr>
              <a:t>RSSI</a:t>
            </a:r>
            <a:r>
              <a:rPr lang="ja-JP" altLang="en-US" dirty="0" smtClean="0"/>
              <a:t>値から</a:t>
            </a:r>
            <a:r>
              <a:rPr lang="ja-JP" altLang="en-US" dirty="0" smtClean="0">
                <a:latin typeface="Times New Roman" pitchFamily="18" charset="0"/>
                <a:cs typeface="Times New Roman" pitchFamily="18" charset="0"/>
              </a:rPr>
              <a:t>ベイズ推定</a:t>
            </a:r>
            <a:r>
              <a:rPr kumimoji="1" lang="ja-JP" altLang="en-US" dirty="0" smtClean="0"/>
              <a:t>により位置推定した時の結果</a:t>
            </a:r>
            <a:endParaRPr kumimoji="1" lang="ja-JP" altLang="en-US" dirty="0"/>
          </a:p>
        </p:txBody>
      </p:sp>
      <p:pic>
        <p:nvPicPr>
          <p:cNvPr id="4099" name="Picture 3" descr="C:\Documents and Settings\松永　悠\My Documents\MATLAB\DB-analysis\test\bayes_16.emf"/>
          <p:cNvPicPr>
            <a:picLocks noChangeAspect="1" noChangeArrowheads="1"/>
          </p:cNvPicPr>
          <p:nvPr/>
        </p:nvPicPr>
        <p:blipFill>
          <a:blip r:embed="rId2" cstate="print"/>
          <a:srcRect/>
          <a:stretch>
            <a:fillRect/>
          </a:stretch>
        </p:blipFill>
        <p:spPr bwMode="auto">
          <a:xfrm>
            <a:off x="521550" y="1628800"/>
            <a:ext cx="8100900" cy="5195956"/>
          </a:xfrm>
          <a:prstGeom prst="rect">
            <a:avLst/>
          </a:prstGeom>
          <a:noFill/>
        </p:spPr>
      </p:pic>
      <p:sp>
        <p:nvSpPr>
          <p:cNvPr id="9" name="テキスト ボックス 8"/>
          <p:cNvSpPr txBox="1"/>
          <p:nvPr/>
        </p:nvSpPr>
        <p:spPr>
          <a:xfrm>
            <a:off x="3501547" y="3861048"/>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10" name="テキスト ボックス 9"/>
          <p:cNvSpPr txBox="1"/>
          <p:nvPr/>
        </p:nvSpPr>
        <p:spPr>
          <a:xfrm>
            <a:off x="6669899" y="3861048"/>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11" name="テキスト ボックス 10"/>
          <p:cNvSpPr txBox="1"/>
          <p:nvPr/>
        </p:nvSpPr>
        <p:spPr>
          <a:xfrm>
            <a:off x="3501547" y="6300028"/>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12" name="テキスト ボックス 11"/>
          <p:cNvSpPr txBox="1"/>
          <p:nvPr/>
        </p:nvSpPr>
        <p:spPr>
          <a:xfrm>
            <a:off x="6762531" y="6309320"/>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2272"/>
            <a:ext cx="8229600" cy="1143000"/>
          </a:xfrm>
        </p:spPr>
        <p:txBody>
          <a:bodyPr>
            <a:normAutofit/>
          </a:bodyPr>
          <a:lstStyle/>
          <a:p>
            <a:r>
              <a:rPr kumimoji="1" lang="ja-JP" altLang="en-US" sz="3200" dirty="0" smtClean="0"/>
              <a:t>ベイズ推定</a:t>
            </a:r>
            <a:r>
              <a:rPr kumimoji="1" lang="en-US" altLang="ja-JP" sz="3200" dirty="0" smtClean="0"/>
              <a:t>-</a:t>
            </a:r>
            <a:r>
              <a:rPr kumimoji="1" lang="ja-JP" altLang="en-US" sz="3200" dirty="0" smtClean="0"/>
              <a:t>位置誤差</a:t>
            </a:r>
            <a:endParaRPr kumimoji="1" lang="ja-JP" altLang="en-US" sz="3200" dirty="0"/>
          </a:p>
        </p:txBody>
      </p:sp>
      <p:pic>
        <p:nvPicPr>
          <p:cNvPr id="5123" name="Picture 3" descr="C:\Documents and Settings\松永　悠\My Documents\MATLAB\DB-analysis\test\bayes_dist_West.emf"/>
          <p:cNvPicPr>
            <a:picLocks noChangeAspect="1" noChangeArrowheads="1"/>
          </p:cNvPicPr>
          <p:nvPr/>
        </p:nvPicPr>
        <p:blipFill>
          <a:blip r:embed="rId2" cstate="print"/>
          <a:srcRect/>
          <a:stretch>
            <a:fillRect/>
          </a:stretch>
        </p:blipFill>
        <p:spPr bwMode="auto">
          <a:xfrm>
            <a:off x="323528" y="4077392"/>
            <a:ext cx="4043200" cy="2520000"/>
          </a:xfrm>
          <a:prstGeom prst="rect">
            <a:avLst/>
          </a:prstGeom>
          <a:noFill/>
        </p:spPr>
      </p:pic>
      <p:pic>
        <p:nvPicPr>
          <p:cNvPr id="5124" name="Picture 4" descr="C:\Documents and Settings\松永　悠\My Documents\MATLAB\DB-analysis\test\bayes_dist_North.emf"/>
          <p:cNvPicPr>
            <a:picLocks noChangeAspect="1" noChangeArrowheads="1"/>
          </p:cNvPicPr>
          <p:nvPr/>
        </p:nvPicPr>
        <p:blipFill>
          <a:blip r:embed="rId3" cstate="print"/>
          <a:srcRect/>
          <a:stretch>
            <a:fillRect/>
          </a:stretch>
        </p:blipFill>
        <p:spPr bwMode="auto">
          <a:xfrm>
            <a:off x="4823520" y="1268760"/>
            <a:ext cx="4043200" cy="2520000"/>
          </a:xfrm>
          <a:prstGeom prst="rect">
            <a:avLst/>
          </a:prstGeom>
          <a:noFill/>
        </p:spPr>
      </p:pic>
      <p:pic>
        <p:nvPicPr>
          <p:cNvPr id="5125" name="Picture 5" descr="C:\Documents and Settings\松永　悠\My Documents\MATLAB\DB-analysis\test\bayes_dist_East.emf"/>
          <p:cNvPicPr>
            <a:picLocks noChangeAspect="1" noChangeArrowheads="1"/>
          </p:cNvPicPr>
          <p:nvPr/>
        </p:nvPicPr>
        <p:blipFill>
          <a:blip r:embed="rId4" cstate="print"/>
          <a:srcRect/>
          <a:stretch>
            <a:fillRect/>
          </a:stretch>
        </p:blipFill>
        <p:spPr bwMode="auto">
          <a:xfrm>
            <a:off x="346736" y="1268760"/>
            <a:ext cx="4043200" cy="2520000"/>
          </a:xfrm>
          <a:prstGeom prst="rect">
            <a:avLst/>
          </a:prstGeom>
          <a:noFill/>
        </p:spPr>
      </p:pic>
      <p:pic>
        <p:nvPicPr>
          <p:cNvPr id="5126" name="Picture 6" descr="C:\Documents and Settings\松永　悠\My Documents\MATLAB\DB-analysis\test\bayes_dist_South.emf"/>
          <p:cNvPicPr>
            <a:picLocks noChangeAspect="1" noChangeArrowheads="1"/>
          </p:cNvPicPr>
          <p:nvPr/>
        </p:nvPicPr>
        <p:blipFill>
          <a:blip r:embed="rId5" cstate="print"/>
          <a:srcRect/>
          <a:stretch>
            <a:fillRect/>
          </a:stretch>
        </p:blipFill>
        <p:spPr bwMode="auto">
          <a:xfrm>
            <a:off x="4823520" y="4077392"/>
            <a:ext cx="4043200" cy="2520000"/>
          </a:xfrm>
          <a:prstGeom prst="rect">
            <a:avLst/>
          </a:prstGeom>
          <a:noFill/>
        </p:spPr>
      </p:pic>
      <p:sp>
        <p:nvSpPr>
          <p:cNvPr id="13" name="テキスト ボックス 12"/>
          <p:cNvSpPr txBox="1"/>
          <p:nvPr/>
        </p:nvSpPr>
        <p:spPr>
          <a:xfrm>
            <a:off x="1475656" y="3717032"/>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14" name="テキスト ボックス 13"/>
          <p:cNvSpPr txBox="1"/>
          <p:nvPr/>
        </p:nvSpPr>
        <p:spPr>
          <a:xfrm>
            <a:off x="6063544" y="3717032"/>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15" name="テキスト ボックス 14"/>
          <p:cNvSpPr txBox="1"/>
          <p:nvPr/>
        </p:nvSpPr>
        <p:spPr>
          <a:xfrm>
            <a:off x="1475656" y="6444044"/>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16" name="テキスト ボックス 15"/>
          <p:cNvSpPr txBox="1"/>
          <p:nvPr/>
        </p:nvSpPr>
        <p:spPr>
          <a:xfrm>
            <a:off x="6156176" y="6453336"/>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テキスト ボックス 3"/>
          <p:cNvSpPr txBox="1"/>
          <p:nvPr/>
        </p:nvSpPr>
        <p:spPr>
          <a:xfrm>
            <a:off x="856079" y="1331476"/>
            <a:ext cx="7431843" cy="646331"/>
          </a:xfrm>
          <a:prstGeom prst="rect">
            <a:avLst/>
          </a:prstGeom>
          <a:noFill/>
        </p:spPr>
        <p:txBody>
          <a:bodyPr wrap="none" rtlCol="0">
            <a:spAutoFit/>
          </a:bodyPr>
          <a:lstStyle/>
          <a:p>
            <a:r>
              <a:rPr lang="ja-JP" altLang="en-US" dirty="0" smtClean="0"/>
              <a:t>座標</a:t>
            </a:r>
            <a:r>
              <a:rPr lang="en-US" altLang="ja-JP" dirty="0" smtClean="0"/>
              <a:t>(6,4) </a:t>
            </a:r>
            <a:r>
              <a:rPr lang="ja-JP" altLang="en-US" dirty="0" err="1" smtClean="0"/>
              <a:t>での</a:t>
            </a:r>
            <a:r>
              <a:rPr lang="en-US" altLang="ja-JP" dirty="0" smtClean="0">
                <a:latin typeface="Times New Roman" pitchFamily="18" charset="0"/>
                <a:cs typeface="Times New Roman" pitchFamily="18" charset="0"/>
              </a:rPr>
              <a:t>RSSI</a:t>
            </a:r>
            <a:r>
              <a:rPr lang="ja-JP" altLang="en-US" dirty="0" smtClean="0"/>
              <a:t>値から最尤推定により推定した正規分布により補完した</a:t>
            </a:r>
            <a:endParaRPr lang="en-US" altLang="ja-JP" dirty="0" smtClean="0"/>
          </a:p>
          <a:p>
            <a:r>
              <a:rPr lang="en-US" altLang="ja-JP" dirty="0" smtClean="0">
                <a:latin typeface="Times New Roman" pitchFamily="18" charset="0"/>
                <a:cs typeface="Times New Roman" pitchFamily="18" charset="0"/>
              </a:rPr>
              <a:t>RSSI</a:t>
            </a:r>
            <a:r>
              <a:rPr lang="ja-JP" altLang="en-US" dirty="0" smtClean="0">
                <a:latin typeface="Times New Roman" pitchFamily="18" charset="0"/>
                <a:cs typeface="Times New Roman" pitchFamily="18" charset="0"/>
              </a:rPr>
              <a:t>値の分布を用い</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ベイズ推定</a:t>
            </a:r>
            <a:r>
              <a:rPr kumimoji="1" lang="ja-JP" altLang="en-US" dirty="0" smtClean="0"/>
              <a:t>により位置推定した時の結果</a:t>
            </a:r>
            <a:endParaRPr kumimoji="1" lang="ja-JP" altLang="en-US" dirty="0"/>
          </a:p>
        </p:txBody>
      </p:sp>
      <p:pic>
        <p:nvPicPr>
          <p:cNvPr id="6146" name="Picture 2" descr="C:\Documents and Settings\松永　悠\My Documents\MATLAB\DB-analysis\test\bayes_like_16.emf"/>
          <p:cNvPicPr>
            <a:picLocks noChangeAspect="1" noChangeArrowheads="1"/>
          </p:cNvPicPr>
          <p:nvPr/>
        </p:nvPicPr>
        <p:blipFill>
          <a:blip r:embed="rId2" cstate="print"/>
          <a:srcRect/>
          <a:stretch>
            <a:fillRect/>
          </a:stretch>
        </p:blipFill>
        <p:spPr bwMode="auto">
          <a:xfrm>
            <a:off x="755576" y="1916832"/>
            <a:ext cx="7632848" cy="4895745"/>
          </a:xfrm>
          <a:prstGeom prst="rect">
            <a:avLst/>
          </a:prstGeom>
          <a:noFill/>
        </p:spPr>
      </p:pic>
      <p:sp>
        <p:nvSpPr>
          <p:cNvPr id="6" name="テキスト ボックス 5"/>
          <p:cNvSpPr txBox="1"/>
          <p:nvPr/>
        </p:nvSpPr>
        <p:spPr>
          <a:xfrm>
            <a:off x="3501547" y="4005064"/>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7" name="テキスト ボックス 6"/>
          <p:cNvSpPr txBox="1"/>
          <p:nvPr/>
        </p:nvSpPr>
        <p:spPr>
          <a:xfrm>
            <a:off x="6669899" y="4005064"/>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8" name="テキスト ボックス 7"/>
          <p:cNvSpPr txBox="1"/>
          <p:nvPr/>
        </p:nvSpPr>
        <p:spPr>
          <a:xfrm>
            <a:off x="3501547" y="6444044"/>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9" name="テキスト ボックス 8"/>
          <p:cNvSpPr txBox="1"/>
          <p:nvPr/>
        </p:nvSpPr>
        <p:spPr>
          <a:xfrm>
            <a:off x="6762531" y="6453336"/>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a:t>
            </a:r>
            <a:endParaRPr kumimoji="1" lang="ja-JP" altLang="en-US" dirty="0"/>
          </a:p>
        </p:txBody>
      </p:sp>
      <p:sp>
        <p:nvSpPr>
          <p:cNvPr id="23" name="コンテンツ プレースホルダ 22"/>
          <p:cNvSpPr>
            <a:spLocks noGrp="1"/>
          </p:cNvSpPr>
          <p:nvPr>
            <p:ph idx="1"/>
          </p:nvPr>
        </p:nvSpPr>
        <p:spPr>
          <a:xfrm>
            <a:off x="457200" y="1600201"/>
            <a:ext cx="8229600" cy="3268960"/>
          </a:xfrm>
        </p:spPr>
        <p:txBody>
          <a:bodyPr>
            <a:normAutofit/>
          </a:bodyPr>
          <a:lstStyle/>
          <a:p>
            <a:r>
              <a:rPr lang="ja-JP" altLang="en-US" dirty="0" smtClean="0">
                <a:latin typeface="Times New Roman" pitchFamily="18" charset="0"/>
                <a:cs typeface="Times New Roman" pitchFamily="18" charset="0"/>
              </a:rPr>
              <a:t>近年</a:t>
            </a:r>
            <a:r>
              <a:rPr lang="en-US" altLang="ja-JP" dirty="0" smtClean="0">
                <a:latin typeface="Times New Roman" pitchFamily="18" charset="0"/>
                <a:cs typeface="Times New Roman" pitchFamily="18" charset="0"/>
              </a:rPr>
              <a:t>, GPS</a:t>
            </a:r>
            <a:r>
              <a:rPr lang="ja-JP" altLang="en-US" dirty="0" smtClean="0">
                <a:latin typeface="Times New Roman" pitchFamily="18" charset="0"/>
                <a:cs typeface="Times New Roman" pitchFamily="18" charset="0"/>
              </a:rPr>
              <a:t>機能を搭載した端末が普及したことで</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容易に位置測位可能になった</a:t>
            </a:r>
            <a:endParaRPr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GPS</a:t>
            </a:r>
            <a:r>
              <a:rPr lang="ja-JP" altLang="en-US" dirty="0" smtClean="0">
                <a:latin typeface="Times New Roman" pitchFamily="18" charset="0"/>
                <a:cs typeface="Times New Roman" pitchFamily="18" charset="0"/>
              </a:rPr>
              <a:t>は</a:t>
            </a:r>
            <a:r>
              <a:rPr lang="ja-JP" altLang="en-US" dirty="0" smtClean="0">
                <a:solidFill>
                  <a:srgbClr val="FF0000"/>
                </a:solidFill>
                <a:latin typeface="Times New Roman" pitchFamily="18" charset="0"/>
                <a:cs typeface="Times New Roman" pitchFamily="18" charset="0"/>
              </a:rPr>
              <a:t>衛星測位</a:t>
            </a:r>
            <a:r>
              <a:rPr lang="ja-JP" altLang="en-US" dirty="0" smtClean="0">
                <a:latin typeface="Times New Roman" pitchFamily="18" charset="0"/>
                <a:cs typeface="Times New Roman" pitchFamily="18" charset="0"/>
              </a:rPr>
              <a:t>がベースなので</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ほとんどが</a:t>
            </a:r>
            <a:r>
              <a:rPr lang="ja-JP" altLang="en-US" dirty="0" smtClean="0">
                <a:solidFill>
                  <a:srgbClr val="FF0000"/>
                </a:solidFill>
                <a:latin typeface="Times New Roman" pitchFamily="18" charset="0"/>
                <a:cs typeface="Times New Roman" pitchFamily="18" charset="0"/>
              </a:rPr>
              <a:t>屋外</a:t>
            </a:r>
            <a:r>
              <a:rPr lang="ja-JP" altLang="en-US" dirty="0" smtClean="0">
                <a:latin typeface="Times New Roman" pitchFamily="18" charset="0"/>
                <a:cs typeface="Times New Roman" pitchFamily="18" charset="0"/>
              </a:rPr>
              <a:t>での利用</a:t>
            </a:r>
            <a:endParaRPr lang="en-US" altLang="ja-JP" dirty="0">
              <a:latin typeface="Times New Roman" pitchFamily="18" charset="0"/>
              <a:cs typeface="Times New Roman" pitchFamily="18" charset="0"/>
            </a:endParaRPr>
          </a:p>
          <a:p>
            <a:r>
              <a:rPr lang="ja-JP" altLang="en-US" dirty="0" smtClean="0">
                <a:solidFill>
                  <a:srgbClr val="FF0000"/>
                </a:solidFill>
                <a:latin typeface="Times New Roman" pitchFamily="18" charset="0"/>
                <a:cs typeface="Times New Roman" pitchFamily="18" charset="0"/>
              </a:rPr>
              <a:t>無線</a:t>
            </a:r>
            <a:r>
              <a:rPr lang="en-US" altLang="ja-JP" dirty="0" smtClean="0">
                <a:solidFill>
                  <a:srgbClr val="FF0000"/>
                </a:solidFill>
                <a:latin typeface="Times New Roman" pitchFamily="18" charset="0"/>
                <a:cs typeface="Times New Roman" pitchFamily="18" charset="0"/>
              </a:rPr>
              <a:t>LAN</a:t>
            </a:r>
            <a:r>
              <a:rPr lang="ja-JP" altLang="en-US" dirty="0" smtClean="0">
                <a:latin typeface="Times New Roman" pitchFamily="18" charset="0"/>
                <a:cs typeface="Times New Roman" pitchFamily="18" charset="0"/>
              </a:rPr>
              <a:t>を用いて屋内でも位置測位が可能になる</a:t>
            </a:r>
            <a:endParaRPr lang="en-US" altLang="ja-JP" dirty="0" smtClean="0">
              <a:latin typeface="Times New Roman" pitchFamily="18" charset="0"/>
              <a:cs typeface="Times New Roman" pitchFamily="18" charset="0"/>
            </a:endParaRPr>
          </a:p>
        </p:txBody>
      </p:sp>
      <p:sp>
        <p:nvSpPr>
          <p:cNvPr id="25" name="下矢印 24"/>
          <p:cNvSpPr/>
          <p:nvPr/>
        </p:nvSpPr>
        <p:spPr>
          <a:xfrm>
            <a:off x="2879812" y="4725144"/>
            <a:ext cx="3384376" cy="7200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本研究では</a:t>
            </a:r>
            <a:endParaRPr kumimoji="1" lang="ja-JP" altLang="en-US" dirty="0"/>
          </a:p>
        </p:txBody>
      </p:sp>
      <p:sp>
        <p:nvSpPr>
          <p:cNvPr id="27" name="テキスト ボックス 26"/>
          <p:cNvSpPr txBox="1"/>
          <p:nvPr/>
        </p:nvSpPr>
        <p:spPr>
          <a:xfrm>
            <a:off x="647564" y="5570076"/>
            <a:ext cx="7848872"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ja-JP" altLang="en-US" sz="2800" dirty="0" smtClean="0"/>
              <a:t>無線</a:t>
            </a:r>
            <a:r>
              <a:rPr lang="en-US" altLang="ja-JP" sz="2800" dirty="0" smtClean="0">
                <a:solidFill>
                  <a:schemeClr val="tx1"/>
                </a:solidFill>
                <a:latin typeface="Times New Roman" pitchFamily="18" charset="0"/>
                <a:cs typeface="Times New Roman" pitchFamily="18" charset="0"/>
              </a:rPr>
              <a:t>LAN</a:t>
            </a:r>
            <a:r>
              <a:rPr lang="en-US" altLang="ja-JP" sz="2800" dirty="0" smtClean="0"/>
              <a:t> </a:t>
            </a:r>
            <a:r>
              <a:rPr lang="ja-JP" altLang="en-US" sz="2800" dirty="0" smtClean="0"/>
              <a:t>の</a:t>
            </a:r>
            <a:r>
              <a:rPr lang="ja-JP" altLang="en-US" sz="2800" dirty="0" smtClean="0">
                <a:solidFill>
                  <a:srgbClr val="FF0000"/>
                </a:solidFill>
              </a:rPr>
              <a:t>受信信号強度</a:t>
            </a:r>
            <a:r>
              <a:rPr lang="en-US" altLang="ja-JP" sz="2800" dirty="0" smtClean="0">
                <a:solidFill>
                  <a:srgbClr val="FF0000"/>
                </a:solidFill>
                <a:latin typeface="Times New Roman" pitchFamily="18" charset="0"/>
                <a:cs typeface="Times New Roman" pitchFamily="18" charset="0"/>
              </a:rPr>
              <a:t>RSSI</a:t>
            </a:r>
            <a:r>
              <a:rPr lang="en-US" altLang="ja-JP" sz="2800" dirty="0" smtClean="0">
                <a:solidFill>
                  <a:schemeClr val="tx1"/>
                </a:solidFill>
                <a:latin typeface="Times New Roman" pitchFamily="18" charset="0"/>
                <a:cs typeface="Times New Roman" pitchFamily="18" charset="0"/>
              </a:rPr>
              <a:t>[</a:t>
            </a:r>
            <a:r>
              <a:rPr lang="en-US" altLang="ja-JP" sz="2800" dirty="0" err="1" smtClean="0">
                <a:solidFill>
                  <a:schemeClr val="tx1"/>
                </a:solidFill>
                <a:latin typeface="Times New Roman" pitchFamily="18" charset="0"/>
                <a:cs typeface="Times New Roman" pitchFamily="18" charset="0"/>
              </a:rPr>
              <a:t>dBm</a:t>
            </a:r>
            <a:r>
              <a:rPr lang="en-US" altLang="ja-JP" sz="2800" dirty="0" smtClean="0">
                <a:solidFill>
                  <a:schemeClr val="tx1"/>
                </a:solidFill>
                <a:latin typeface="Times New Roman" pitchFamily="18" charset="0"/>
                <a:cs typeface="Times New Roman" pitchFamily="18" charset="0"/>
              </a:rPr>
              <a:t>]</a:t>
            </a:r>
            <a:r>
              <a:rPr lang="ja-JP" altLang="en-US" sz="2800" dirty="0" smtClean="0"/>
              <a:t>を利用する</a:t>
            </a:r>
            <a:endParaRPr lang="en-US" altLang="ja-JP" sz="2800" dirty="0" smtClean="0"/>
          </a:p>
          <a:p>
            <a:pPr>
              <a:buFont typeface="Arial" pitchFamily="34" charset="0"/>
              <a:buChar char="•"/>
            </a:pPr>
            <a:r>
              <a:rPr lang="ja-JP" altLang="en-US" sz="2800" dirty="0" smtClean="0">
                <a:solidFill>
                  <a:srgbClr val="FF0000"/>
                </a:solidFill>
              </a:rPr>
              <a:t>データベース比較</a:t>
            </a:r>
            <a:r>
              <a:rPr lang="ja-JP" altLang="en-US" sz="2800" dirty="0" smtClean="0"/>
              <a:t>による位置推定</a:t>
            </a:r>
            <a:endParaRPr lang="en-US" altLang="ja-JP" sz="28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90264"/>
            <a:ext cx="8229600" cy="1143000"/>
          </a:xfrm>
        </p:spPr>
        <p:txBody>
          <a:bodyPr>
            <a:normAutofit/>
          </a:bodyPr>
          <a:lstStyle/>
          <a:p>
            <a:r>
              <a:rPr lang="ja-JP" altLang="en-US" sz="3200" dirty="0" smtClean="0">
                <a:latin typeface="Times New Roman" pitchFamily="18" charset="0"/>
                <a:cs typeface="Times New Roman" pitchFamily="18" charset="0"/>
              </a:rPr>
              <a:t>ベイズ推定（最尤推定）</a:t>
            </a:r>
            <a:r>
              <a:rPr lang="en-US" altLang="ja-JP" sz="3200" dirty="0" smtClean="0">
                <a:latin typeface="Times New Roman" pitchFamily="18" charset="0"/>
                <a:cs typeface="Times New Roman" pitchFamily="18" charset="0"/>
              </a:rPr>
              <a:t>-</a:t>
            </a:r>
            <a:r>
              <a:rPr lang="ja-JP" altLang="en-US" sz="3200" dirty="0" smtClean="0">
                <a:latin typeface="Times New Roman" pitchFamily="18" charset="0"/>
                <a:cs typeface="Times New Roman" pitchFamily="18" charset="0"/>
              </a:rPr>
              <a:t>位置誤差</a:t>
            </a:r>
            <a:endParaRPr lang="ja-JP" altLang="en-US" sz="3200" dirty="0"/>
          </a:p>
        </p:txBody>
      </p:sp>
      <p:pic>
        <p:nvPicPr>
          <p:cNvPr id="1031" name="Picture 7" descr="C:\Documents and Settings\松永　悠\My Documents\MATLAB\DB-analysis\test\bayes_like_dist_South.emf"/>
          <p:cNvPicPr>
            <a:picLocks noChangeAspect="1" noChangeArrowheads="1"/>
          </p:cNvPicPr>
          <p:nvPr/>
        </p:nvPicPr>
        <p:blipFill>
          <a:blip r:embed="rId2" cstate="print"/>
          <a:srcRect/>
          <a:stretch>
            <a:fillRect/>
          </a:stretch>
        </p:blipFill>
        <p:spPr bwMode="auto">
          <a:xfrm>
            <a:off x="4777272" y="4149360"/>
            <a:ext cx="4043200" cy="2520000"/>
          </a:xfrm>
          <a:prstGeom prst="rect">
            <a:avLst/>
          </a:prstGeom>
          <a:noFill/>
        </p:spPr>
      </p:pic>
      <p:pic>
        <p:nvPicPr>
          <p:cNvPr id="1032" name="Picture 8" descr="C:\Documents and Settings\松永　悠\My Documents\MATLAB\DB-analysis\test\bayes_like_dist_West.emf"/>
          <p:cNvPicPr>
            <a:picLocks noChangeAspect="1" noChangeArrowheads="1"/>
          </p:cNvPicPr>
          <p:nvPr/>
        </p:nvPicPr>
        <p:blipFill>
          <a:blip r:embed="rId3" cstate="print"/>
          <a:srcRect/>
          <a:stretch>
            <a:fillRect/>
          </a:stretch>
        </p:blipFill>
        <p:spPr bwMode="auto">
          <a:xfrm>
            <a:off x="254072" y="4149360"/>
            <a:ext cx="4043200" cy="2520000"/>
          </a:xfrm>
          <a:prstGeom prst="rect">
            <a:avLst/>
          </a:prstGeom>
          <a:noFill/>
        </p:spPr>
      </p:pic>
      <p:pic>
        <p:nvPicPr>
          <p:cNvPr id="1033" name="Picture 9" descr="C:\Documents and Settings\松永　悠\My Documents\MATLAB\DB-analysis\test\bayes_like_dist_North.emf"/>
          <p:cNvPicPr>
            <a:picLocks noChangeAspect="1" noChangeArrowheads="1"/>
          </p:cNvPicPr>
          <p:nvPr/>
        </p:nvPicPr>
        <p:blipFill>
          <a:blip r:embed="rId4" cstate="print"/>
          <a:srcRect/>
          <a:stretch>
            <a:fillRect/>
          </a:stretch>
        </p:blipFill>
        <p:spPr bwMode="auto">
          <a:xfrm>
            <a:off x="4741776" y="1368112"/>
            <a:ext cx="4043200" cy="2520000"/>
          </a:xfrm>
          <a:prstGeom prst="rect">
            <a:avLst/>
          </a:prstGeom>
          <a:noFill/>
        </p:spPr>
      </p:pic>
      <p:pic>
        <p:nvPicPr>
          <p:cNvPr id="1034" name="Picture 10" descr="C:\Documents and Settings\松永　悠\My Documents\MATLAB\DB-analysis\test\bayes_like_dist_East.emf"/>
          <p:cNvPicPr>
            <a:picLocks noChangeAspect="1" noChangeArrowheads="1"/>
          </p:cNvPicPr>
          <p:nvPr/>
        </p:nvPicPr>
        <p:blipFill>
          <a:blip r:embed="rId5" cstate="print"/>
          <a:srcRect/>
          <a:stretch>
            <a:fillRect/>
          </a:stretch>
        </p:blipFill>
        <p:spPr bwMode="auto">
          <a:xfrm>
            <a:off x="217560" y="1368432"/>
            <a:ext cx="4043200" cy="2520000"/>
          </a:xfrm>
          <a:prstGeom prst="rect">
            <a:avLst/>
          </a:prstGeom>
          <a:noFill/>
        </p:spPr>
      </p:pic>
      <p:sp>
        <p:nvSpPr>
          <p:cNvPr id="14" name="テキスト ボックス 13"/>
          <p:cNvSpPr txBox="1"/>
          <p:nvPr/>
        </p:nvSpPr>
        <p:spPr>
          <a:xfrm>
            <a:off x="1547664" y="3779748"/>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15" name="テキスト ボックス 14"/>
          <p:cNvSpPr txBox="1"/>
          <p:nvPr/>
        </p:nvSpPr>
        <p:spPr>
          <a:xfrm>
            <a:off x="6135552" y="3779748"/>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16" name="テキスト ボックス 15"/>
          <p:cNvSpPr txBox="1"/>
          <p:nvPr/>
        </p:nvSpPr>
        <p:spPr>
          <a:xfrm>
            <a:off x="1547664" y="6506760"/>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17" name="テキスト ボックス 16"/>
          <p:cNvSpPr txBox="1"/>
          <p:nvPr/>
        </p:nvSpPr>
        <p:spPr>
          <a:xfrm>
            <a:off x="6228184" y="6516052"/>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テキスト ボックス 3"/>
          <p:cNvSpPr txBox="1"/>
          <p:nvPr/>
        </p:nvSpPr>
        <p:spPr>
          <a:xfrm>
            <a:off x="421665" y="1331476"/>
            <a:ext cx="8300670" cy="646331"/>
          </a:xfrm>
          <a:prstGeom prst="rect">
            <a:avLst/>
          </a:prstGeom>
          <a:noFill/>
        </p:spPr>
        <p:txBody>
          <a:bodyPr wrap="none" rtlCol="0">
            <a:spAutoFit/>
          </a:bodyPr>
          <a:lstStyle/>
          <a:p>
            <a:r>
              <a:rPr lang="ja-JP" altLang="en-US" dirty="0" smtClean="0"/>
              <a:t>座標</a:t>
            </a:r>
            <a:r>
              <a:rPr lang="en-US" altLang="ja-JP" dirty="0" smtClean="0"/>
              <a:t>(6,4) </a:t>
            </a:r>
            <a:r>
              <a:rPr lang="ja-JP" altLang="en-US" dirty="0" err="1" smtClean="0"/>
              <a:t>での</a:t>
            </a:r>
            <a:r>
              <a:rPr lang="en-US" altLang="ja-JP" dirty="0" smtClean="0">
                <a:latin typeface="Times New Roman" pitchFamily="18" charset="0"/>
                <a:cs typeface="Times New Roman" pitchFamily="18" charset="0"/>
              </a:rPr>
              <a:t>RSSI</a:t>
            </a:r>
            <a:r>
              <a:rPr lang="ja-JP" altLang="en-US" dirty="0" smtClean="0"/>
              <a:t>値から最頻値と最尤推定により推定した正規分布により補完した</a:t>
            </a:r>
            <a:endParaRPr lang="en-US" altLang="ja-JP" dirty="0" smtClean="0"/>
          </a:p>
          <a:p>
            <a:r>
              <a:rPr lang="en-US" altLang="ja-JP" dirty="0" smtClean="0">
                <a:latin typeface="Times New Roman" pitchFamily="18" charset="0"/>
                <a:cs typeface="Times New Roman" pitchFamily="18" charset="0"/>
              </a:rPr>
              <a:t>RSSI</a:t>
            </a:r>
            <a:r>
              <a:rPr lang="ja-JP" altLang="en-US" dirty="0" smtClean="0">
                <a:latin typeface="Times New Roman" pitchFamily="18" charset="0"/>
                <a:cs typeface="Times New Roman" pitchFamily="18" charset="0"/>
              </a:rPr>
              <a:t>値の分布を用い</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ベイズ推定</a:t>
            </a:r>
            <a:r>
              <a:rPr kumimoji="1" lang="ja-JP" altLang="en-US" dirty="0" smtClean="0"/>
              <a:t>により位置推定した時の結果</a:t>
            </a:r>
            <a:endParaRPr kumimoji="1" lang="ja-JP" altLang="en-US" dirty="0"/>
          </a:p>
        </p:txBody>
      </p:sp>
      <p:pic>
        <p:nvPicPr>
          <p:cNvPr id="7170" name="Picture 2" descr="C:\Documents and Settings\松永　悠\My Documents\MATLAB\DB-analysis\test\bayes_mode_16.emf"/>
          <p:cNvPicPr>
            <a:picLocks noChangeAspect="1" noChangeArrowheads="1"/>
          </p:cNvPicPr>
          <p:nvPr/>
        </p:nvPicPr>
        <p:blipFill>
          <a:blip r:embed="rId2" cstate="print"/>
          <a:srcRect/>
          <a:stretch>
            <a:fillRect/>
          </a:stretch>
        </p:blipFill>
        <p:spPr bwMode="auto">
          <a:xfrm>
            <a:off x="720168" y="1916832"/>
            <a:ext cx="7703665" cy="4941167"/>
          </a:xfrm>
          <a:prstGeom prst="rect">
            <a:avLst/>
          </a:prstGeom>
          <a:noFill/>
        </p:spPr>
      </p:pic>
      <p:sp>
        <p:nvSpPr>
          <p:cNvPr id="6" name="テキスト ボックス 5"/>
          <p:cNvSpPr txBox="1"/>
          <p:nvPr/>
        </p:nvSpPr>
        <p:spPr>
          <a:xfrm>
            <a:off x="3501547" y="4005064"/>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7" name="テキスト ボックス 6"/>
          <p:cNvSpPr txBox="1"/>
          <p:nvPr/>
        </p:nvSpPr>
        <p:spPr>
          <a:xfrm>
            <a:off x="6669899" y="4005064"/>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8" name="テキスト ボックス 7"/>
          <p:cNvSpPr txBox="1"/>
          <p:nvPr/>
        </p:nvSpPr>
        <p:spPr>
          <a:xfrm>
            <a:off x="3501547" y="6444044"/>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9" name="テキスト ボックス 8"/>
          <p:cNvSpPr txBox="1"/>
          <p:nvPr/>
        </p:nvSpPr>
        <p:spPr>
          <a:xfrm>
            <a:off x="6762531" y="6453336"/>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2272"/>
            <a:ext cx="8229600" cy="1143000"/>
          </a:xfrm>
        </p:spPr>
        <p:txBody>
          <a:bodyPr>
            <a:normAutofit/>
          </a:bodyPr>
          <a:lstStyle/>
          <a:p>
            <a:r>
              <a:rPr lang="ja-JP" altLang="en-US" sz="3200" dirty="0" smtClean="0">
                <a:latin typeface="Times New Roman" pitchFamily="18" charset="0"/>
                <a:cs typeface="Times New Roman" pitchFamily="18" charset="0"/>
              </a:rPr>
              <a:t>ベイズ推定（最頻値</a:t>
            </a:r>
            <a:r>
              <a:rPr lang="en-US" altLang="ja-JP" sz="3200" dirty="0" smtClean="0">
                <a:latin typeface="Times New Roman" pitchFamily="18" charset="0"/>
                <a:cs typeface="Times New Roman" pitchFamily="18" charset="0"/>
              </a:rPr>
              <a:t>+</a:t>
            </a:r>
            <a:r>
              <a:rPr lang="ja-JP" altLang="en-US" sz="3200" dirty="0" smtClean="0">
                <a:latin typeface="Times New Roman" pitchFamily="18" charset="0"/>
                <a:cs typeface="Times New Roman" pitchFamily="18" charset="0"/>
              </a:rPr>
              <a:t>最尤推定）</a:t>
            </a:r>
            <a:r>
              <a:rPr lang="en-US" altLang="ja-JP" sz="3200" dirty="0" smtClean="0">
                <a:latin typeface="Times New Roman" pitchFamily="18" charset="0"/>
                <a:cs typeface="Times New Roman" pitchFamily="18" charset="0"/>
              </a:rPr>
              <a:t>-</a:t>
            </a:r>
            <a:r>
              <a:rPr lang="ja-JP" altLang="en-US" sz="3200" dirty="0" smtClean="0">
                <a:latin typeface="Times New Roman" pitchFamily="18" charset="0"/>
                <a:cs typeface="Times New Roman" pitchFamily="18" charset="0"/>
              </a:rPr>
              <a:t>位置誤差</a:t>
            </a:r>
            <a:endParaRPr lang="ja-JP" altLang="en-US" sz="3200" dirty="0"/>
          </a:p>
        </p:txBody>
      </p:sp>
      <p:pic>
        <p:nvPicPr>
          <p:cNvPr id="2054" name="Picture 6" descr="C:\Documents and Settings\松永　悠\My Documents\MATLAB\DB-analysis\test\bayes_mode_dist_East.emf"/>
          <p:cNvPicPr>
            <a:picLocks noChangeAspect="1" noChangeArrowheads="1"/>
          </p:cNvPicPr>
          <p:nvPr/>
        </p:nvPicPr>
        <p:blipFill>
          <a:blip r:embed="rId2" cstate="print"/>
          <a:srcRect/>
          <a:stretch>
            <a:fillRect/>
          </a:stretch>
        </p:blipFill>
        <p:spPr bwMode="auto">
          <a:xfrm>
            <a:off x="323528" y="1340728"/>
            <a:ext cx="4043200" cy="2520000"/>
          </a:xfrm>
          <a:prstGeom prst="rect">
            <a:avLst/>
          </a:prstGeom>
          <a:noFill/>
        </p:spPr>
      </p:pic>
      <p:pic>
        <p:nvPicPr>
          <p:cNvPr id="2055" name="Picture 7" descr="C:\Documents and Settings\松永　悠\My Documents\MATLAB\DB-analysis\test\bayes_mode_dist_South.emf"/>
          <p:cNvPicPr>
            <a:picLocks noChangeAspect="1" noChangeArrowheads="1"/>
          </p:cNvPicPr>
          <p:nvPr/>
        </p:nvPicPr>
        <p:blipFill>
          <a:blip r:embed="rId3" cstate="print"/>
          <a:srcRect/>
          <a:stretch>
            <a:fillRect/>
          </a:stretch>
        </p:blipFill>
        <p:spPr bwMode="auto">
          <a:xfrm>
            <a:off x="4849280" y="4121976"/>
            <a:ext cx="4043200" cy="2520000"/>
          </a:xfrm>
          <a:prstGeom prst="rect">
            <a:avLst/>
          </a:prstGeom>
          <a:noFill/>
        </p:spPr>
      </p:pic>
      <p:pic>
        <p:nvPicPr>
          <p:cNvPr id="2056" name="Picture 8" descr="C:\Documents and Settings\松永　悠\My Documents\MATLAB\DB-analysis\test\bayes_mode_dist_West.emf"/>
          <p:cNvPicPr>
            <a:picLocks noChangeAspect="1" noChangeArrowheads="1"/>
          </p:cNvPicPr>
          <p:nvPr/>
        </p:nvPicPr>
        <p:blipFill>
          <a:blip r:embed="rId4" cstate="print"/>
          <a:srcRect/>
          <a:stretch>
            <a:fillRect/>
          </a:stretch>
        </p:blipFill>
        <p:spPr bwMode="auto">
          <a:xfrm>
            <a:off x="326080" y="4149360"/>
            <a:ext cx="4043200" cy="2520000"/>
          </a:xfrm>
          <a:prstGeom prst="rect">
            <a:avLst/>
          </a:prstGeom>
          <a:noFill/>
        </p:spPr>
      </p:pic>
      <p:pic>
        <p:nvPicPr>
          <p:cNvPr id="2057" name="Picture 9" descr="C:\Documents and Settings\松永　悠\My Documents\MATLAB\DB-analysis\test\bayes_mode_dist_North.emf"/>
          <p:cNvPicPr>
            <a:picLocks noChangeAspect="1" noChangeArrowheads="1"/>
          </p:cNvPicPr>
          <p:nvPr/>
        </p:nvPicPr>
        <p:blipFill>
          <a:blip r:embed="rId5" cstate="print"/>
          <a:srcRect/>
          <a:stretch>
            <a:fillRect/>
          </a:stretch>
        </p:blipFill>
        <p:spPr bwMode="auto">
          <a:xfrm>
            <a:off x="4849280" y="1340728"/>
            <a:ext cx="4043200" cy="2520000"/>
          </a:xfrm>
          <a:prstGeom prst="rect">
            <a:avLst/>
          </a:prstGeom>
          <a:noFill/>
        </p:spPr>
      </p:pic>
      <p:sp>
        <p:nvSpPr>
          <p:cNvPr id="14" name="テキスト ボックス 13"/>
          <p:cNvSpPr txBox="1"/>
          <p:nvPr/>
        </p:nvSpPr>
        <p:spPr>
          <a:xfrm>
            <a:off x="1547664" y="3717032"/>
            <a:ext cx="156324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(6,4)-East</a:t>
            </a:r>
            <a:r>
              <a:rPr kumimoji="1" lang="ja-JP" altLang="en-US" dirty="0" smtClean="0"/>
              <a:t>方向</a:t>
            </a:r>
            <a:endParaRPr kumimoji="1" lang="ja-JP" altLang="en-US" dirty="0"/>
          </a:p>
        </p:txBody>
      </p:sp>
      <p:sp>
        <p:nvSpPr>
          <p:cNvPr id="15" name="テキスト ボックス 14"/>
          <p:cNvSpPr txBox="1"/>
          <p:nvPr/>
        </p:nvSpPr>
        <p:spPr>
          <a:xfrm>
            <a:off x="6135552" y="3717032"/>
            <a:ext cx="1699504"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(6,4)-North</a:t>
            </a:r>
            <a:r>
              <a:rPr kumimoji="1" lang="ja-JP" altLang="en-US" dirty="0" smtClean="0"/>
              <a:t>方向</a:t>
            </a:r>
            <a:endParaRPr kumimoji="1" lang="ja-JP" altLang="en-US" dirty="0"/>
          </a:p>
        </p:txBody>
      </p:sp>
      <p:sp>
        <p:nvSpPr>
          <p:cNvPr id="16" name="テキスト ボックス 15"/>
          <p:cNvSpPr txBox="1"/>
          <p:nvPr/>
        </p:nvSpPr>
        <p:spPr>
          <a:xfrm>
            <a:off x="1547664" y="6444044"/>
            <a:ext cx="1625958"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(6,4)-West</a:t>
            </a:r>
            <a:r>
              <a:rPr kumimoji="1" lang="ja-JP" altLang="en-US" dirty="0" smtClean="0"/>
              <a:t>方向</a:t>
            </a:r>
            <a:endParaRPr kumimoji="1" lang="ja-JP" altLang="en-US" dirty="0"/>
          </a:p>
        </p:txBody>
      </p:sp>
      <p:sp>
        <p:nvSpPr>
          <p:cNvPr id="17" name="テキスト ボックス 16"/>
          <p:cNvSpPr txBox="1"/>
          <p:nvPr/>
        </p:nvSpPr>
        <p:spPr>
          <a:xfrm>
            <a:off x="6228184" y="6453336"/>
            <a:ext cx="1697901" cy="369332"/>
          </a:xfrm>
          <a:prstGeom prst="rect">
            <a:avLst/>
          </a:prstGeom>
          <a:noFill/>
        </p:spPr>
        <p:txBody>
          <a:bodyPr wrap="none" rtlCol="0">
            <a:spAutoFit/>
          </a:bodyPr>
          <a:lstStyle/>
          <a:p>
            <a:r>
              <a:rPr kumimoji="1" lang="en-US" altLang="ja-JP" dirty="0" smtClean="0">
                <a:latin typeface="Times New Roman" pitchFamily="18" charset="0"/>
                <a:cs typeface="Times New Roman" pitchFamily="18" charset="0"/>
              </a:rPr>
              <a:t>(6,4)-South</a:t>
            </a:r>
            <a:r>
              <a:rPr kumimoji="1" lang="ja-JP" altLang="en-US" dirty="0" smtClean="0"/>
              <a:t>方向</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graphicFrame>
        <p:nvGraphicFramePr>
          <p:cNvPr id="6" name="表 5"/>
          <p:cNvGraphicFramePr>
            <a:graphicFrameLocks noGrp="1"/>
          </p:cNvGraphicFramePr>
          <p:nvPr/>
        </p:nvGraphicFramePr>
        <p:xfrm>
          <a:off x="89757" y="2064844"/>
          <a:ext cx="8964486" cy="3756215"/>
        </p:xfrm>
        <a:graphic>
          <a:graphicData uri="http://schemas.openxmlformats.org/drawingml/2006/table">
            <a:tbl>
              <a:tblPr firstRow="1" firstCol="1">
                <a:tableStyleId>{BDBED569-4797-4DF1-A0F4-6AAB3CD982D8}</a:tableStyleId>
              </a:tblPr>
              <a:tblGrid>
                <a:gridCol w="996054"/>
                <a:gridCol w="996054"/>
                <a:gridCol w="996054"/>
                <a:gridCol w="996054"/>
                <a:gridCol w="996054"/>
                <a:gridCol w="996054"/>
                <a:gridCol w="996054"/>
                <a:gridCol w="996054"/>
                <a:gridCol w="996054"/>
              </a:tblGrid>
              <a:tr h="715723">
                <a:tc>
                  <a:txBody>
                    <a:bodyPr/>
                    <a:lstStyle/>
                    <a:p>
                      <a:endParaRPr kumimoji="1" lang="ja-JP" altLang="en-US" dirty="0"/>
                    </a:p>
                  </a:txBody>
                  <a:tcPr/>
                </a:tc>
                <a:tc>
                  <a:txBody>
                    <a:bodyPr/>
                    <a:lstStyle/>
                    <a:p>
                      <a:r>
                        <a:rPr kumimoji="1" lang="en-US" altLang="ja-JP" sz="1400" dirty="0" smtClean="0"/>
                        <a:t>East</a:t>
                      </a:r>
                    </a:p>
                    <a:p>
                      <a:r>
                        <a:rPr kumimoji="1" lang="en-US" altLang="ja-JP" sz="1400" dirty="0" smtClean="0"/>
                        <a:t>X</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a:p>
                  </a:txBody>
                  <a:tcPr/>
                </a:tc>
                <a:tc>
                  <a:txBody>
                    <a:bodyPr/>
                    <a:lstStyle/>
                    <a:p>
                      <a:r>
                        <a:rPr kumimoji="1" lang="en-US" altLang="ja-JP" sz="1400" dirty="0" smtClean="0"/>
                        <a:t>East</a:t>
                      </a:r>
                    </a:p>
                    <a:p>
                      <a:r>
                        <a:rPr kumimoji="1" lang="en-US" altLang="ja-JP" sz="1400" dirty="0" smtClean="0"/>
                        <a:t>Y</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c>
                  <a:txBody>
                    <a:bodyPr/>
                    <a:lstStyle/>
                    <a:p>
                      <a:r>
                        <a:rPr kumimoji="1" lang="en-US" altLang="ja-JP" sz="1400" dirty="0" smtClean="0"/>
                        <a:t>North</a:t>
                      </a:r>
                    </a:p>
                    <a:p>
                      <a:r>
                        <a:rPr kumimoji="1" lang="en-US" altLang="ja-JP" sz="1400" dirty="0" smtClean="0"/>
                        <a:t>X</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c>
                  <a:txBody>
                    <a:bodyPr/>
                    <a:lstStyle/>
                    <a:p>
                      <a:r>
                        <a:rPr kumimoji="1" lang="en-US" altLang="ja-JP" sz="1400" dirty="0" smtClean="0"/>
                        <a:t>North</a:t>
                      </a:r>
                    </a:p>
                    <a:p>
                      <a:r>
                        <a:rPr kumimoji="1" lang="en-US" altLang="ja-JP" sz="1400" dirty="0" smtClean="0"/>
                        <a:t>Y</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c>
                  <a:txBody>
                    <a:bodyPr/>
                    <a:lstStyle/>
                    <a:p>
                      <a:r>
                        <a:rPr kumimoji="1" lang="en-US" altLang="ja-JP" sz="1400" dirty="0" smtClean="0"/>
                        <a:t>West</a:t>
                      </a:r>
                    </a:p>
                    <a:p>
                      <a:r>
                        <a:rPr kumimoji="1" lang="en-US" altLang="ja-JP" sz="1400" dirty="0" smtClean="0"/>
                        <a:t>X</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c>
                  <a:txBody>
                    <a:bodyPr/>
                    <a:lstStyle/>
                    <a:p>
                      <a:r>
                        <a:rPr kumimoji="1" lang="en-US" altLang="ja-JP" sz="1400" dirty="0" smtClean="0"/>
                        <a:t>West</a:t>
                      </a:r>
                    </a:p>
                    <a:p>
                      <a:r>
                        <a:rPr kumimoji="1" lang="en-US" altLang="ja-JP" sz="1400" dirty="0" smtClean="0"/>
                        <a:t>Y</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c>
                  <a:txBody>
                    <a:bodyPr/>
                    <a:lstStyle/>
                    <a:p>
                      <a:r>
                        <a:rPr kumimoji="1" lang="en-US" altLang="ja-JP" sz="1400" dirty="0" smtClean="0"/>
                        <a:t>South</a:t>
                      </a:r>
                    </a:p>
                    <a:p>
                      <a:r>
                        <a:rPr kumimoji="1" lang="en-US" altLang="ja-JP" sz="1400" dirty="0" smtClean="0"/>
                        <a:t>X</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c>
                  <a:txBody>
                    <a:bodyPr/>
                    <a:lstStyle/>
                    <a:p>
                      <a:r>
                        <a:rPr kumimoji="1" lang="en-US" altLang="ja-JP" sz="1400" dirty="0" smtClean="0"/>
                        <a:t>South</a:t>
                      </a:r>
                    </a:p>
                    <a:p>
                      <a:r>
                        <a:rPr kumimoji="1" lang="en-US" altLang="ja-JP" sz="1400" dirty="0" smtClean="0"/>
                        <a:t>Y</a:t>
                      </a:r>
                      <a:r>
                        <a:rPr kumimoji="1" lang="ja-JP" altLang="en-US" sz="1400" dirty="0" smtClean="0"/>
                        <a:t>座標誤差</a:t>
                      </a:r>
                      <a:endParaRPr kumimoji="1" lang="en-US" altLang="ja-JP" sz="1400" dirty="0" smtClean="0"/>
                    </a:p>
                    <a:p>
                      <a:r>
                        <a:rPr kumimoji="1" lang="en-US" altLang="ja-JP" sz="1400" dirty="0" smtClean="0"/>
                        <a:t>[m]</a:t>
                      </a:r>
                      <a:endParaRPr kumimoji="1" lang="ja-JP" altLang="en-US" sz="1400" dirty="0" smtClean="0"/>
                    </a:p>
                  </a:txBody>
                  <a:tcPr/>
                </a:tc>
              </a:tr>
              <a:tr h="715723">
                <a:tc>
                  <a:txBody>
                    <a:bodyPr/>
                    <a:lstStyle/>
                    <a:p>
                      <a:r>
                        <a:rPr kumimoji="1" lang="en-US" altLang="ja-JP" sz="1200" dirty="0" smtClean="0"/>
                        <a:t>K-</a:t>
                      </a:r>
                      <a:r>
                        <a:rPr kumimoji="1" lang="ja-JP" altLang="en-US" sz="1200" dirty="0" smtClean="0"/>
                        <a:t>近傍法</a:t>
                      </a:r>
                      <a:endParaRPr kumimoji="1" lang="ja-JP" altLang="en-US" sz="1200" dirty="0"/>
                    </a:p>
                  </a:txBody>
                  <a:tcPr/>
                </a:tc>
                <a:tc>
                  <a:txBody>
                    <a:bodyPr/>
                    <a:lstStyle/>
                    <a:p>
                      <a:r>
                        <a:rPr kumimoji="1" lang="en-US" altLang="ja-JP" dirty="0" smtClean="0">
                          <a:latin typeface="Times New Roman" pitchFamily="18" charset="0"/>
                          <a:cs typeface="Times New Roman" pitchFamily="18" charset="0"/>
                        </a:rPr>
                        <a:t>0.3273</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0.5842</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1.4711</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0.6908</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0.5889</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0.37</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0.7034</a:t>
                      </a:r>
                      <a:endParaRPr kumimoji="1" lang="ja-JP" altLang="en-US" dirty="0">
                        <a:latin typeface="Times New Roman" pitchFamily="18" charset="0"/>
                        <a:cs typeface="Times New Roman" pitchFamily="18" charset="0"/>
                      </a:endParaRPr>
                    </a:p>
                  </a:txBody>
                  <a:tcPr>
                    <a:solidFill>
                      <a:schemeClr val="accent1">
                        <a:lumMod val="60000"/>
                        <a:lumOff val="40000"/>
                      </a:schemeClr>
                    </a:solidFill>
                  </a:tcPr>
                </a:tc>
                <a:tc>
                  <a:txBody>
                    <a:bodyPr/>
                    <a:lstStyle/>
                    <a:p>
                      <a:r>
                        <a:rPr kumimoji="1" lang="en-US" altLang="ja-JP" dirty="0" smtClean="0">
                          <a:latin typeface="Times New Roman" pitchFamily="18" charset="0"/>
                          <a:cs typeface="Times New Roman" pitchFamily="18" charset="0"/>
                        </a:rPr>
                        <a:t>0.4476</a:t>
                      </a:r>
                      <a:endParaRPr kumimoji="1" lang="ja-JP" altLang="en-US" dirty="0">
                        <a:latin typeface="Times New Roman" pitchFamily="18" charset="0"/>
                        <a:cs typeface="Times New Roman" pitchFamily="18" charset="0"/>
                      </a:endParaRPr>
                    </a:p>
                  </a:txBody>
                  <a:tcPr>
                    <a:solidFill>
                      <a:schemeClr val="accent1">
                        <a:lumMod val="60000"/>
                        <a:lumOff val="40000"/>
                      </a:schemeClr>
                    </a:solidFill>
                  </a:tcPr>
                </a:tc>
              </a:tr>
              <a:tr h="715723">
                <a:tc>
                  <a:txBody>
                    <a:bodyPr/>
                    <a:lstStyle/>
                    <a:p>
                      <a:r>
                        <a:rPr kumimoji="1" lang="ja-JP" altLang="en-US" sz="1200" dirty="0" smtClean="0"/>
                        <a:t>ベイズ推定</a:t>
                      </a:r>
                      <a:endParaRPr kumimoji="1" lang="ja-JP" altLang="en-US" sz="1200" dirty="0"/>
                    </a:p>
                  </a:txBody>
                  <a:tcPr/>
                </a:tc>
                <a:tc>
                  <a:txBody>
                    <a:bodyPr/>
                    <a:lstStyle/>
                    <a:p>
                      <a:r>
                        <a:rPr kumimoji="1" lang="en-US" altLang="ja-JP" dirty="0" smtClean="0">
                          <a:latin typeface="Times New Roman" pitchFamily="18" charset="0"/>
                          <a:cs typeface="Times New Roman" pitchFamily="18" charset="0"/>
                        </a:rPr>
                        <a:t>0.5011</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0.8290</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2.0688</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1.8066</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0.6620</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0.4882</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0.9851</a:t>
                      </a:r>
                      <a:endParaRPr kumimoji="1" lang="ja-JP" altLang="en-US" dirty="0">
                        <a:latin typeface="Times New Roman" pitchFamily="18" charset="0"/>
                        <a:cs typeface="Times New Roman" pitchFamily="18" charset="0"/>
                      </a:endParaRPr>
                    </a:p>
                  </a:txBody>
                  <a:tcPr>
                    <a:noFill/>
                  </a:tcPr>
                </a:tc>
                <a:tc>
                  <a:txBody>
                    <a:bodyPr/>
                    <a:lstStyle/>
                    <a:p>
                      <a:r>
                        <a:rPr kumimoji="1" lang="en-US" altLang="ja-JP" dirty="0" smtClean="0">
                          <a:latin typeface="Times New Roman" pitchFamily="18" charset="0"/>
                          <a:cs typeface="Times New Roman" pitchFamily="18" charset="0"/>
                        </a:rPr>
                        <a:t>0.5970</a:t>
                      </a:r>
                      <a:endParaRPr kumimoji="1" lang="ja-JP" altLang="en-US" dirty="0">
                        <a:latin typeface="Times New Roman" pitchFamily="18" charset="0"/>
                        <a:cs typeface="Times New Roman" pitchFamily="18" charset="0"/>
                      </a:endParaRPr>
                    </a:p>
                  </a:txBody>
                  <a:tcPr>
                    <a:noFill/>
                  </a:tcPr>
                </a:tc>
              </a:tr>
              <a:tr h="715723">
                <a:tc>
                  <a:txBody>
                    <a:bodyPr/>
                    <a:lstStyle/>
                    <a:p>
                      <a:r>
                        <a:rPr kumimoji="1" lang="ja-JP" altLang="en-US" sz="1200" dirty="0" smtClean="0"/>
                        <a:t>ベイズ推定</a:t>
                      </a:r>
                      <a:endParaRPr kumimoji="1" lang="en-US" altLang="ja-JP" sz="1200" dirty="0" smtClean="0"/>
                    </a:p>
                    <a:p>
                      <a:r>
                        <a:rPr kumimoji="1" lang="ja-JP" altLang="en-US" sz="1200" dirty="0" smtClean="0"/>
                        <a:t>（最尤推定）</a:t>
                      </a:r>
                      <a:endParaRPr kumimoji="1" lang="ja-JP" altLang="en-US" sz="1200" dirty="0"/>
                    </a:p>
                  </a:txBody>
                  <a:tcPr/>
                </a:tc>
                <a:tc>
                  <a:txBody>
                    <a:bodyPr/>
                    <a:lstStyle/>
                    <a:p>
                      <a:r>
                        <a:rPr kumimoji="1" lang="en-US" altLang="ja-JP" dirty="0" smtClean="0">
                          <a:latin typeface="Times New Roman" pitchFamily="18" charset="0"/>
                          <a:cs typeface="Times New Roman" pitchFamily="18" charset="0"/>
                        </a:rPr>
                        <a:t>0.5173</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0.6962</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1.7919</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1.2255</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1.0472</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0.3574</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0.7369</a:t>
                      </a:r>
                      <a:endParaRPr kumimoji="1" lang="ja-JP" altLang="en-US" dirty="0">
                        <a:latin typeface="Times New Roman" pitchFamily="18" charset="0"/>
                        <a:cs typeface="Times New Roman" pitchFamily="18" charset="0"/>
                      </a:endParaRPr>
                    </a:p>
                  </a:txBody>
                  <a:tcPr>
                    <a:noFill/>
                  </a:tcPr>
                </a:tc>
                <a:tc>
                  <a:txBody>
                    <a:bodyPr/>
                    <a:lstStyle/>
                    <a:p>
                      <a:r>
                        <a:rPr kumimoji="1" lang="en-US" altLang="ja-JP" dirty="0" smtClean="0">
                          <a:latin typeface="Times New Roman" pitchFamily="18" charset="0"/>
                          <a:cs typeface="Times New Roman" pitchFamily="18" charset="0"/>
                        </a:rPr>
                        <a:t>0.5151</a:t>
                      </a:r>
                      <a:endParaRPr kumimoji="1" lang="ja-JP" altLang="en-US" dirty="0">
                        <a:latin typeface="Times New Roman" pitchFamily="18" charset="0"/>
                        <a:cs typeface="Times New Roman" pitchFamily="18" charset="0"/>
                      </a:endParaRPr>
                    </a:p>
                  </a:txBody>
                  <a:tcPr>
                    <a:noFill/>
                  </a:tcPr>
                </a:tc>
              </a:tr>
              <a:tr h="877527">
                <a:tc>
                  <a:txBody>
                    <a:bodyPr/>
                    <a:lstStyle/>
                    <a:p>
                      <a:r>
                        <a:rPr kumimoji="1" lang="ja-JP" altLang="en-US" sz="1200" dirty="0" smtClean="0"/>
                        <a:t>ベイズ推定（最頻値</a:t>
                      </a:r>
                      <a:r>
                        <a:rPr kumimoji="1" lang="en-US" altLang="ja-JP" sz="1200" dirty="0" smtClean="0"/>
                        <a:t>+</a:t>
                      </a:r>
                      <a:r>
                        <a:rPr kumimoji="1" lang="ja-JP" altLang="en-US" sz="1200" dirty="0" smtClean="0"/>
                        <a:t>最尤推定）</a:t>
                      </a:r>
                      <a:endParaRPr kumimoji="1" lang="ja-JP" altLang="en-US" sz="1200" dirty="0"/>
                    </a:p>
                  </a:txBody>
                  <a:tcPr/>
                </a:tc>
                <a:tc>
                  <a:txBody>
                    <a:bodyPr/>
                    <a:lstStyle/>
                    <a:p>
                      <a:r>
                        <a:rPr kumimoji="1" lang="en-US" altLang="ja-JP" dirty="0" smtClean="0">
                          <a:latin typeface="Times New Roman" pitchFamily="18" charset="0"/>
                          <a:cs typeface="Times New Roman" pitchFamily="18" charset="0"/>
                        </a:rPr>
                        <a:t>0.6689</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0.4671</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2.0002</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0.9702</a:t>
                      </a:r>
                      <a:endParaRPr kumimoji="1" lang="ja-JP" altLang="en-US" dirty="0">
                        <a:latin typeface="Times New Roman" pitchFamily="18" charset="0"/>
                        <a:cs typeface="Times New Roman" pitchFamily="18" charset="0"/>
                      </a:endParaRPr>
                    </a:p>
                  </a:txBody>
                  <a:tcPr>
                    <a:solidFill>
                      <a:schemeClr val="accent2">
                        <a:lumMod val="40000"/>
                        <a:lumOff val="60000"/>
                      </a:schemeClr>
                    </a:solidFill>
                  </a:tcPr>
                </a:tc>
                <a:tc>
                  <a:txBody>
                    <a:bodyPr/>
                    <a:lstStyle/>
                    <a:p>
                      <a:r>
                        <a:rPr kumimoji="1" lang="en-US" altLang="ja-JP" dirty="0" smtClean="0">
                          <a:latin typeface="Times New Roman" pitchFamily="18" charset="0"/>
                          <a:cs typeface="Times New Roman" pitchFamily="18" charset="0"/>
                        </a:rPr>
                        <a:t>1.1538</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0.2348</a:t>
                      </a:r>
                      <a:endParaRPr kumimoji="1" lang="ja-JP" altLang="en-US" dirty="0">
                        <a:latin typeface="Times New Roman" pitchFamily="18" charset="0"/>
                        <a:cs typeface="Times New Roman" pitchFamily="18" charset="0"/>
                      </a:endParaRPr>
                    </a:p>
                  </a:txBody>
                  <a:tcPr/>
                </a:tc>
                <a:tc>
                  <a:txBody>
                    <a:bodyPr/>
                    <a:lstStyle/>
                    <a:p>
                      <a:r>
                        <a:rPr kumimoji="1" lang="en-US" altLang="ja-JP" dirty="0" smtClean="0">
                          <a:latin typeface="Times New Roman" pitchFamily="18" charset="0"/>
                          <a:cs typeface="Times New Roman" pitchFamily="18" charset="0"/>
                        </a:rPr>
                        <a:t>0.8314</a:t>
                      </a:r>
                      <a:endParaRPr kumimoji="1" lang="ja-JP" altLang="en-US" dirty="0">
                        <a:latin typeface="Times New Roman" pitchFamily="18" charset="0"/>
                        <a:cs typeface="Times New Roman" pitchFamily="18" charset="0"/>
                      </a:endParaRPr>
                    </a:p>
                  </a:txBody>
                  <a:tcPr>
                    <a:solidFill>
                      <a:schemeClr val="accent1">
                        <a:lumMod val="60000"/>
                        <a:lumOff val="40000"/>
                      </a:schemeClr>
                    </a:solidFill>
                  </a:tcPr>
                </a:tc>
                <a:tc>
                  <a:txBody>
                    <a:bodyPr/>
                    <a:lstStyle/>
                    <a:p>
                      <a:r>
                        <a:rPr kumimoji="1" lang="en-US" altLang="ja-JP" dirty="0" smtClean="0">
                          <a:latin typeface="Times New Roman" pitchFamily="18" charset="0"/>
                          <a:cs typeface="Times New Roman" pitchFamily="18" charset="0"/>
                        </a:rPr>
                        <a:t>0.1708</a:t>
                      </a:r>
                      <a:endParaRPr kumimoji="1" lang="ja-JP" altLang="en-US" dirty="0">
                        <a:latin typeface="Times New Roman" pitchFamily="18" charset="0"/>
                        <a:cs typeface="Times New Roman" pitchFamily="18" charset="0"/>
                      </a:endParaRPr>
                    </a:p>
                  </a:txBody>
                  <a:tcPr>
                    <a:solidFill>
                      <a:schemeClr val="accent1">
                        <a:lumMod val="60000"/>
                        <a:lumOff val="40000"/>
                      </a:schemeClr>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いずれの方法でも誤差を約</a:t>
            </a:r>
            <a:r>
              <a:rPr kumimoji="1" lang="en-US" altLang="ja-JP" dirty="0" smtClean="0"/>
              <a:t>2.0m</a:t>
            </a:r>
            <a:r>
              <a:rPr kumimoji="1" lang="ja-JP" altLang="en-US" dirty="0" smtClean="0"/>
              <a:t>以内に抑えることができた</a:t>
            </a:r>
            <a:endParaRPr kumimoji="1" lang="en-US" altLang="ja-JP" dirty="0" smtClean="0"/>
          </a:p>
          <a:p>
            <a:r>
              <a:rPr lang="ja-JP" altLang="en-US" dirty="0" smtClean="0"/>
              <a:t>測定データのばらつきが少ない座標では</a:t>
            </a:r>
            <a:r>
              <a:rPr lang="en-US" altLang="ja-JP" dirty="0" smtClean="0"/>
              <a:t>, </a:t>
            </a:r>
            <a:r>
              <a:rPr lang="ja-JP" altLang="en-US" dirty="0" smtClean="0"/>
              <a:t>良好な結果が得られた</a:t>
            </a:r>
            <a:endParaRPr lang="en-US" altLang="ja-JP" dirty="0" smtClean="0"/>
          </a:p>
          <a:p>
            <a:r>
              <a:rPr kumimoji="1" lang="ja-JP" altLang="en-US" dirty="0" smtClean="0"/>
              <a:t>測定データがばらついた座標やデータベースエリアの端のほうの座標では</a:t>
            </a:r>
            <a:r>
              <a:rPr kumimoji="1" lang="en-US" altLang="ja-JP" dirty="0" smtClean="0"/>
              <a:t>, </a:t>
            </a:r>
            <a:r>
              <a:rPr kumimoji="1" lang="ja-JP" altLang="en-US" dirty="0" smtClean="0"/>
              <a:t>誤差が大きくなった</a:t>
            </a:r>
            <a:endParaRPr kumimoji="1" lang="ja-JP" alt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25520" y="3105835"/>
            <a:ext cx="5892960" cy="646331"/>
          </a:xfrm>
          <a:prstGeom prst="rect">
            <a:avLst/>
          </a:prstGeom>
          <a:noFill/>
        </p:spPr>
        <p:txBody>
          <a:bodyPr wrap="none" rtlCol="0">
            <a:spAutoFit/>
          </a:bodyPr>
          <a:lstStyle/>
          <a:p>
            <a:r>
              <a:rPr kumimoji="1" lang="ja-JP" altLang="en-US" sz="3600" dirty="0" smtClean="0"/>
              <a:t>ご清聴ありがとうございました</a:t>
            </a:r>
            <a:endParaRPr kumimoji="1" lang="ja-JP" altLang="en-US" sz="3600"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Times New Roman" pitchFamily="18" charset="0"/>
                <a:cs typeface="Times New Roman" pitchFamily="18" charset="0"/>
              </a:rPr>
              <a:t>Survey Phase</a:t>
            </a:r>
            <a:r>
              <a:rPr kumimoji="1" lang="ja-JP" altLang="en-US" dirty="0" smtClean="0">
                <a:latin typeface="Times New Roman" pitchFamily="18" charset="0"/>
                <a:cs typeface="Times New Roman" pitchFamily="18" charset="0"/>
              </a:rPr>
              <a:t>の違い</a:t>
            </a:r>
            <a:endParaRPr kumimoji="1" lang="ja-JP" altLang="en-US" dirty="0">
              <a:latin typeface="Times New Roman" pitchFamily="18" charset="0"/>
              <a:cs typeface="Times New Roman" pitchFamily="18" charset="0"/>
            </a:endParaRPr>
          </a:p>
        </p:txBody>
      </p:sp>
      <p:sp>
        <p:nvSpPr>
          <p:cNvPr id="20" name="テキスト ボックス 19"/>
          <p:cNvSpPr txBox="1"/>
          <p:nvPr/>
        </p:nvSpPr>
        <p:spPr>
          <a:xfrm>
            <a:off x="467544" y="2060852"/>
            <a:ext cx="8196308"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Arial" pitchFamily="34" charset="0"/>
              <a:buChar char="•"/>
            </a:pPr>
            <a:r>
              <a:rPr kumimoji="1" lang="ja-JP" altLang="en-US" sz="2400" dirty="0" smtClean="0">
                <a:latin typeface="Times New Roman" pitchFamily="18" charset="0"/>
                <a:cs typeface="Times New Roman" pitchFamily="18" charset="0"/>
              </a:rPr>
              <a:t>データの格納の仕方が異なる</a:t>
            </a:r>
            <a:endParaRPr kumimoji="1" lang="en-US" altLang="ja-JP" sz="2400" dirty="0" smtClean="0">
              <a:latin typeface="Times New Roman" pitchFamily="18" charset="0"/>
              <a:cs typeface="Times New Roman" pitchFamily="18" charset="0"/>
            </a:endParaRPr>
          </a:p>
          <a:p>
            <a:pPr lvl="1">
              <a:buFont typeface="Arial" pitchFamily="34" charset="0"/>
              <a:buChar char="•"/>
            </a:pPr>
            <a:r>
              <a:rPr kumimoji="1" lang="ja-JP" altLang="en-US" sz="2400" dirty="0" smtClean="0">
                <a:latin typeface="Times New Roman" pitchFamily="18" charset="0"/>
                <a:cs typeface="Times New Roman" pitchFamily="18" charset="0"/>
              </a:rPr>
              <a:t>信号強度は平均値ではない</a:t>
            </a:r>
            <a:endParaRPr lang="en-US" altLang="ja-JP" sz="2400" dirty="0" smtClean="0">
              <a:latin typeface="Times New Roman" pitchFamily="18" charset="0"/>
              <a:cs typeface="Times New Roman" pitchFamily="18" charset="0"/>
            </a:endParaRPr>
          </a:p>
          <a:p>
            <a:pPr lvl="1">
              <a:buFont typeface="Arial" pitchFamily="34" charset="0"/>
              <a:buChar char="•"/>
            </a:pPr>
            <a:r>
              <a:rPr kumimoji="1" lang="ja-JP" altLang="en-US" sz="2400" dirty="0" smtClean="0">
                <a:latin typeface="Times New Roman" pitchFamily="18" charset="0"/>
                <a:cs typeface="Times New Roman" pitchFamily="18" charset="0"/>
              </a:rPr>
              <a:t>同じアクセスポイントから異なる</a:t>
            </a:r>
            <a:r>
              <a:rPr kumimoji="1" lang="en-US" altLang="ja-JP" sz="2400" dirty="0" smtClean="0">
                <a:latin typeface="Times New Roman" pitchFamily="18" charset="0"/>
                <a:cs typeface="Times New Roman" pitchFamily="18" charset="0"/>
              </a:rPr>
              <a:t>RSSI</a:t>
            </a:r>
            <a:r>
              <a:rPr kumimoji="1" lang="ja-JP" altLang="en-US" sz="2400" dirty="0" smtClean="0">
                <a:latin typeface="Times New Roman" pitchFamily="18" charset="0"/>
                <a:cs typeface="Times New Roman" pitchFamily="18" charset="0"/>
              </a:rPr>
              <a:t>値を測定しても</a:t>
            </a:r>
            <a:r>
              <a:rPr kumimoji="1" lang="en-US" altLang="ja-JP" sz="2400" dirty="0" smtClean="0">
                <a:latin typeface="Times New Roman" pitchFamily="18" charset="0"/>
                <a:cs typeface="Times New Roman" pitchFamily="18" charset="0"/>
              </a:rPr>
              <a:t>, </a:t>
            </a:r>
          </a:p>
          <a:p>
            <a:pPr lvl="1"/>
            <a:r>
              <a:rPr lang="ja-JP" altLang="en-US" sz="2400" dirty="0" smtClean="0">
                <a:latin typeface="Times New Roman" pitchFamily="18" charset="0"/>
                <a:cs typeface="Times New Roman" pitchFamily="18" charset="0"/>
              </a:rPr>
              <a:t>  区別して集合の要素とする</a:t>
            </a:r>
            <a:endParaRPr kumimoji="1" lang="en-US" altLang="ja-JP" sz="2400" dirty="0" smtClean="0">
              <a:latin typeface="Times New Roman" pitchFamily="18" charset="0"/>
              <a:cs typeface="Times New Roman" pitchFamily="18" charset="0"/>
            </a:endParaRPr>
          </a:p>
        </p:txBody>
      </p:sp>
      <p:sp>
        <p:nvSpPr>
          <p:cNvPr id="21" name="テキスト ボックス 20"/>
          <p:cNvSpPr txBox="1"/>
          <p:nvPr/>
        </p:nvSpPr>
        <p:spPr>
          <a:xfrm>
            <a:off x="457200" y="1600204"/>
            <a:ext cx="2840968" cy="46064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sz="2400" dirty="0" smtClean="0">
                <a:latin typeface="Times New Roman" pitchFamily="18" charset="0"/>
                <a:cs typeface="Times New Roman" pitchFamily="18" charset="0"/>
              </a:rPr>
              <a:t>K</a:t>
            </a:r>
            <a:r>
              <a:rPr kumimoji="1" lang="ja-JP" altLang="en-US" sz="2400" dirty="0" smtClean="0">
                <a:latin typeface="Times New Roman" pitchFamily="18" charset="0"/>
                <a:cs typeface="Times New Roman" pitchFamily="18" charset="0"/>
              </a:rPr>
              <a:t>近傍法との違い</a:t>
            </a:r>
            <a:endParaRPr kumimoji="1" lang="ja-JP" altLang="en-US" sz="2400" dirty="0">
              <a:latin typeface="Times New Roman" pitchFamily="18" charset="0"/>
              <a:cs typeface="Times New Roman" pitchFamily="18" charset="0"/>
            </a:endParaRPr>
          </a:p>
        </p:txBody>
      </p:sp>
      <p:sp>
        <p:nvSpPr>
          <p:cNvPr id="22" name="正方形/長方形 21"/>
          <p:cNvSpPr/>
          <p:nvPr/>
        </p:nvSpPr>
        <p:spPr>
          <a:xfrm>
            <a:off x="467544" y="3717032"/>
            <a:ext cx="173637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dirty="0"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近傍法の場合</a:t>
            </a:r>
            <a:endParaRPr lang="ja-JP" altLang="en-US" dirty="0">
              <a:latin typeface="Times New Roman" pitchFamily="18" charset="0"/>
              <a:cs typeface="Times New Roman" pitchFamily="18" charset="0"/>
            </a:endParaRPr>
          </a:p>
        </p:txBody>
      </p:sp>
      <p:sp>
        <p:nvSpPr>
          <p:cNvPr id="30" name="下矢印 29"/>
          <p:cNvSpPr/>
          <p:nvPr/>
        </p:nvSpPr>
        <p:spPr>
          <a:xfrm>
            <a:off x="1043608" y="4617132"/>
            <a:ext cx="504056"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1" name="テキスト ボックス 30"/>
          <p:cNvSpPr txBox="1"/>
          <p:nvPr/>
        </p:nvSpPr>
        <p:spPr>
          <a:xfrm>
            <a:off x="1451826" y="4797152"/>
            <a:ext cx="15359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latin typeface="Times New Roman" pitchFamily="18" charset="0"/>
                <a:cs typeface="Times New Roman" pitchFamily="18" charset="0"/>
              </a:rPr>
              <a:t>平均値を格納</a:t>
            </a:r>
            <a:endParaRPr kumimoji="1" lang="ja-JP" altLang="en-US" dirty="0">
              <a:latin typeface="Times New Roman" pitchFamily="18" charset="0"/>
              <a:cs typeface="Times New Roman" pitchFamily="18" charset="0"/>
            </a:endParaRPr>
          </a:p>
        </p:txBody>
      </p:sp>
      <p:sp>
        <p:nvSpPr>
          <p:cNvPr id="49" name="正方形/長方形 48"/>
          <p:cNvSpPr/>
          <p:nvPr/>
        </p:nvSpPr>
        <p:spPr>
          <a:xfrm>
            <a:off x="4499992" y="3707740"/>
            <a:ext cx="1970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dirty="0" smtClean="0">
                <a:latin typeface="Times New Roman" pitchFamily="18" charset="0"/>
                <a:cs typeface="Times New Roman" pitchFamily="18" charset="0"/>
              </a:rPr>
              <a:t>ベイズ推定の場合</a:t>
            </a:r>
            <a:endParaRPr lang="ja-JP" altLang="en-US" dirty="0">
              <a:latin typeface="Times New Roman" pitchFamily="18" charset="0"/>
              <a:cs typeface="Times New Roman" pitchFamily="18" charset="0"/>
            </a:endParaRPr>
          </a:p>
        </p:txBody>
      </p:sp>
      <p:sp>
        <p:nvSpPr>
          <p:cNvPr id="51" name="下矢印 50"/>
          <p:cNvSpPr/>
          <p:nvPr/>
        </p:nvSpPr>
        <p:spPr>
          <a:xfrm>
            <a:off x="6228184" y="4617132"/>
            <a:ext cx="504056"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52" name="テキスト ボックス 51"/>
          <p:cNvSpPr txBox="1"/>
          <p:nvPr/>
        </p:nvSpPr>
        <p:spPr>
          <a:xfrm>
            <a:off x="6660232" y="4797152"/>
            <a:ext cx="132600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smtClean="0">
                <a:latin typeface="Times New Roman" pitchFamily="18" charset="0"/>
                <a:cs typeface="Times New Roman" pitchFamily="18" charset="0"/>
              </a:rPr>
              <a:t>個別に</a:t>
            </a:r>
            <a:r>
              <a:rPr kumimoji="1" lang="ja-JP" altLang="en-US" dirty="0" smtClean="0">
                <a:latin typeface="Times New Roman" pitchFamily="18" charset="0"/>
                <a:cs typeface="Times New Roman" pitchFamily="18" charset="0"/>
              </a:rPr>
              <a:t>格納</a:t>
            </a:r>
            <a:endParaRPr kumimoji="1" lang="ja-JP" altLang="en-US" dirty="0">
              <a:latin typeface="Times New Roman" pitchFamily="18" charset="0"/>
              <a:cs typeface="Times New Roman" pitchFamily="18" charset="0"/>
            </a:endParaRPr>
          </a:p>
        </p:txBody>
      </p:sp>
      <p:pic>
        <p:nvPicPr>
          <p:cNvPr id="30722"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683568" y="4149080"/>
            <a:ext cx="2808312" cy="393972"/>
          </a:xfrm>
          <a:prstGeom prst="rect">
            <a:avLst/>
          </a:prstGeom>
          <a:noFill/>
        </p:spPr>
      </p:pic>
      <p:pic>
        <p:nvPicPr>
          <p:cNvPr id="17"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5076056" y="4149080"/>
            <a:ext cx="2808312" cy="393972"/>
          </a:xfrm>
          <a:prstGeom prst="rect">
            <a:avLst/>
          </a:prstGeom>
          <a:noFill/>
        </p:spPr>
      </p:pic>
      <p:pic>
        <p:nvPicPr>
          <p:cNvPr id="19"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5076056" y="5771332"/>
            <a:ext cx="2808312" cy="393972"/>
          </a:xfrm>
          <a:prstGeom prst="rect">
            <a:avLst/>
          </a:prstGeom>
          <a:noFill/>
        </p:spPr>
      </p:pic>
      <p:pic>
        <p:nvPicPr>
          <p:cNvPr id="30723"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899592" y="5733256"/>
            <a:ext cx="1473394" cy="432048"/>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slide(fromBottom)">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slide(fromBottom)">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slide(fromBottom)">
                                      <p:cBhvr>
                                        <p:cTn id="17" dur="500"/>
                                        <p:tgtEl>
                                          <p:spTgt spid="20">
                                            <p:txEl>
                                              <p:pRg st="2" end="2"/>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slide(fromBottom)">
                                      <p:cBhvr>
                                        <p:cTn id="20" dur="500"/>
                                        <p:tgtEl>
                                          <p:spTgt spid="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slide(fromBottom)">
                                      <p:cBhvr>
                                        <p:cTn id="25" dur="500"/>
                                        <p:tgtEl>
                                          <p:spTgt spid="22"/>
                                        </p:tgtEl>
                                      </p:cBhvr>
                                    </p:animEffect>
                                  </p:childTnLst>
                                </p:cTn>
                              </p:par>
                              <p:par>
                                <p:cTn id="26" presetID="12" presetClass="entr" presetSubtype="4" fill="hold" nodeType="withEffect">
                                  <p:stCondLst>
                                    <p:cond delay="0"/>
                                  </p:stCondLst>
                                  <p:childTnLst>
                                    <p:set>
                                      <p:cBhvr>
                                        <p:cTn id="27" dur="1" fill="hold">
                                          <p:stCondLst>
                                            <p:cond delay="0"/>
                                          </p:stCondLst>
                                        </p:cTn>
                                        <p:tgtEl>
                                          <p:spTgt spid="30722"/>
                                        </p:tgtEl>
                                        <p:attrNameLst>
                                          <p:attrName>style.visibility</p:attrName>
                                        </p:attrNameLst>
                                      </p:cBhvr>
                                      <p:to>
                                        <p:strVal val="visible"/>
                                      </p:to>
                                    </p:set>
                                    <p:animEffect transition="in" filter="slide(fromBottom)">
                                      <p:cBhvr>
                                        <p:cTn id="28" dur="500"/>
                                        <p:tgtEl>
                                          <p:spTgt spid="3072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lide(fromBottom)">
                                      <p:cBhvr>
                                        <p:cTn id="33" dur="500"/>
                                        <p:tgtEl>
                                          <p:spTgt spid="3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slide(fromBottom)">
                                      <p:cBhvr>
                                        <p:cTn id="36" dur="500"/>
                                        <p:tgtEl>
                                          <p:spTgt spid="30"/>
                                        </p:tgtEl>
                                      </p:cBhvr>
                                    </p:animEffect>
                                  </p:childTnLst>
                                </p:cTn>
                              </p:par>
                              <p:par>
                                <p:cTn id="37" presetID="12" presetClass="entr" presetSubtype="4" fill="hold" nodeType="withEffect">
                                  <p:stCondLst>
                                    <p:cond delay="0"/>
                                  </p:stCondLst>
                                  <p:childTnLst>
                                    <p:set>
                                      <p:cBhvr>
                                        <p:cTn id="38" dur="1" fill="hold">
                                          <p:stCondLst>
                                            <p:cond delay="0"/>
                                          </p:stCondLst>
                                        </p:cTn>
                                        <p:tgtEl>
                                          <p:spTgt spid="30723"/>
                                        </p:tgtEl>
                                        <p:attrNameLst>
                                          <p:attrName>style.visibility</p:attrName>
                                        </p:attrNameLst>
                                      </p:cBhvr>
                                      <p:to>
                                        <p:strVal val="visible"/>
                                      </p:to>
                                    </p:set>
                                    <p:animEffect transition="in" filter="slide(fromBottom)">
                                      <p:cBhvr>
                                        <p:cTn id="39" dur="500"/>
                                        <p:tgtEl>
                                          <p:spTgt spid="307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slide(fromBottom)">
                                      <p:cBhvr>
                                        <p:cTn id="44" dur="500"/>
                                        <p:tgtEl>
                                          <p:spTgt spid="49"/>
                                        </p:tgtEl>
                                      </p:cBhvr>
                                    </p:animEffect>
                                  </p:childTnLst>
                                </p:cTn>
                              </p:par>
                              <p:par>
                                <p:cTn id="45" presetID="1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lide(fromBottom)">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lide(fromBottom)">
                                      <p:cBhvr>
                                        <p:cTn id="52" dur="500"/>
                                        <p:tgtEl>
                                          <p:spTgt spid="5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slide(fromBottom)">
                                      <p:cBhvr>
                                        <p:cTn id="55" dur="500"/>
                                        <p:tgtEl>
                                          <p:spTgt spid="52"/>
                                        </p:tgtEl>
                                      </p:cBhvr>
                                    </p:animEffect>
                                  </p:childTnLst>
                                </p:cTn>
                              </p:par>
                              <p:par>
                                <p:cTn id="56" presetID="12" presetClass="entr" presetSubtype="4"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slide(fromBottom)">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49" grpId="0" animBg="1"/>
      <p:bldP spid="51" grpId="0" animBg="1"/>
      <p:bldP spid="5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latin typeface="Times New Roman" pitchFamily="18" charset="0"/>
                <a:cs typeface="Times New Roman" pitchFamily="18" charset="0"/>
              </a:rPr>
              <a:t>ベイズ推定による位置推定</a:t>
            </a:r>
            <a:endParaRPr kumimoji="1" lang="ja-JP" altLang="en-US" dirty="0">
              <a:latin typeface="Times New Roman" pitchFamily="18" charset="0"/>
              <a:cs typeface="Times New Roman" pitchFamily="18" charset="0"/>
            </a:endParaRPr>
          </a:p>
        </p:txBody>
      </p:sp>
      <p:sp>
        <p:nvSpPr>
          <p:cNvPr id="6" name="コンテンツ プレースホルダ 5"/>
          <p:cNvSpPr>
            <a:spLocks noGrp="1"/>
          </p:cNvSpPr>
          <p:nvPr>
            <p:ph idx="1"/>
          </p:nvPr>
        </p:nvSpPr>
        <p:spPr>
          <a:xfrm>
            <a:off x="457200" y="1711349"/>
            <a:ext cx="8229600" cy="4525963"/>
          </a:xfrm>
        </p:spPr>
        <p:txBody>
          <a:bodyPr/>
          <a:lstStyle/>
          <a:p>
            <a:r>
              <a:rPr kumimoji="1" lang="ja-JP" altLang="en-US" dirty="0" smtClean="0">
                <a:latin typeface="Times New Roman" pitchFamily="18" charset="0"/>
                <a:cs typeface="Times New Roman" pitchFamily="18" charset="0"/>
              </a:rPr>
              <a:t>各状態ベクトルについて</a:t>
            </a:r>
            <a:r>
              <a:rPr kumimoji="1" lang="en-US" altLang="ja-JP" dirty="0" smtClean="0">
                <a:latin typeface="Times New Roman" pitchFamily="18" charset="0"/>
                <a:cs typeface="Times New Roman" pitchFamily="18" charset="0"/>
              </a:rPr>
              <a:t>, </a:t>
            </a:r>
            <a:r>
              <a:rPr kumimoji="1" lang="ja-JP" altLang="en-US" dirty="0" smtClean="0">
                <a:solidFill>
                  <a:srgbClr val="FF0000"/>
                </a:solidFill>
                <a:latin typeface="Times New Roman" pitchFamily="18" charset="0"/>
                <a:cs typeface="Times New Roman" pitchFamily="18" charset="0"/>
              </a:rPr>
              <a:t>尤度関数が最大</a:t>
            </a:r>
            <a:r>
              <a:rPr kumimoji="1" lang="ja-JP" altLang="en-US" dirty="0" smtClean="0">
                <a:latin typeface="Times New Roman" pitchFamily="18" charset="0"/>
                <a:cs typeface="Times New Roman" pitchFamily="18" charset="0"/>
              </a:rPr>
              <a:t>となるときの状態を推定値とする</a:t>
            </a:r>
            <a:r>
              <a:rPr kumimoji="1" lang="en-US" altLang="ja-JP" dirty="0" smtClean="0">
                <a:latin typeface="Times New Roman" pitchFamily="18" charset="0"/>
                <a:cs typeface="Times New Roman" pitchFamily="18" charset="0"/>
              </a:rPr>
              <a:t>. </a:t>
            </a:r>
          </a:p>
          <a:p>
            <a:endParaRPr kumimoji="1" lang="ja-JP" altLang="en-US" dirty="0">
              <a:latin typeface="Times New Roman" pitchFamily="18" charset="0"/>
              <a:cs typeface="Times New Roman" pitchFamily="18" charset="0"/>
            </a:endParaRPr>
          </a:p>
        </p:txBody>
      </p:sp>
      <p:sp>
        <p:nvSpPr>
          <p:cNvPr id="7" name="下矢印 6"/>
          <p:cNvSpPr/>
          <p:nvPr/>
        </p:nvSpPr>
        <p:spPr>
          <a:xfrm>
            <a:off x="2879812" y="2924944"/>
            <a:ext cx="3384376" cy="151216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latin typeface="Times New Roman" pitchFamily="18" charset="0"/>
                <a:cs typeface="Times New Roman" pitchFamily="18" charset="0"/>
              </a:rPr>
              <a:t>本研究では</a:t>
            </a:r>
            <a:endParaRPr kumimoji="1" lang="ja-JP" altLang="en-US" dirty="0">
              <a:latin typeface="Times New Roman" pitchFamily="18" charset="0"/>
              <a:cs typeface="Times New Roman" pitchFamily="18" charset="0"/>
            </a:endParaRPr>
          </a:p>
        </p:txBody>
      </p:sp>
      <p:sp>
        <p:nvSpPr>
          <p:cNvPr id="8" name="テキスト ボックス 7"/>
          <p:cNvSpPr txBox="1"/>
          <p:nvPr/>
        </p:nvSpPr>
        <p:spPr>
          <a:xfrm>
            <a:off x="675741" y="4656038"/>
            <a:ext cx="7978466" cy="1077218"/>
          </a:xfrm>
          <a:prstGeom prst="rect">
            <a:avLst/>
          </a:prstGeom>
          <a:noFill/>
        </p:spPr>
        <p:txBody>
          <a:bodyPr wrap="none" rtlCol="0">
            <a:spAutoFit/>
          </a:bodyPr>
          <a:lstStyle/>
          <a:p>
            <a:pPr>
              <a:buFont typeface="Arial" pitchFamily="34" charset="0"/>
              <a:buChar char="•"/>
            </a:pPr>
            <a:r>
              <a:rPr lang="ja-JP" altLang="en-US" sz="3200" dirty="0" smtClean="0">
                <a:latin typeface="Times New Roman" pitchFamily="18" charset="0"/>
                <a:cs typeface="Times New Roman" pitchFamily="18" charset="0"/>
              </a:rPr>
              <a:t>  状態についての事後確率を尤度関数とする</a:t>
            </a:r>
            <a:endParaRPr lang="en-US" altLang="ja-JP" sz="3200" dirty="0" smtClean="0">
              <a:latin typeface="Times New Roman" pitchFamily="18" charset="0"/>
              <a:cs typeface="Times New Roman" pitchFamily="18" charset="0"/>
            </a:endParaRPr>
          </a:p>
          <a:p>
            <a:pPr>
              <a:buFont typeface="Arial" pitchFamily="34" charset="0"/>
              <a:buChar char="•"/>
            </a:pPr>
            <a:r>
              <a:rPr kumimoji="1" lang="ja-JP" altLang="en-US" sz="3200" dirty="0" smtClean="0">
                <a:latin typeface="Times New Roman" pitchFamily="18" charset="0"/>
                <a:cs typeface="Times New Roman" pitchFamily="18" charset="0"/>
              </a:rPr>
              <a:t>  ベイズの定理を用いて</a:t>
            </a:r>
            <a:r>
              <a:rPr kumimoji="1" lang="en-US" altLang="ja-JP" sz="3200" dirty="0" smtClean="0">
                <a:latin typeface="Times New Roman" pitchFamily="18" charset="0"/>
                <a:cs typeface="Times New Roman" pitchFamily="18" charset="0"/>
              </a:rPr>
              <a:t>, </a:t>
            </a:r>
            <a:r>
              <a:rPr kumimoji="1" lang="ja-JP" altLang="en-US" sz="3200" dirty="0" smtClean="0">
                <a:latin typeface="Times New Roman" pitchFamily="18" charset="0"/>
                <a:cs typeface="Times New Roman" pitchFamily="18" charset="0"/>
              </a:rPr>
              <a:t>確率計算を行う</a:t>
            </a:r>
            <a:endParaRPr kumimoji="1" lang="ja-JP" altLang="en-US" sz="3200" dirty="0">
              <a:latin typeface="Times New Roman" pitchFamily="18" charset="0"/>
              <a:cs typeface="Times New Roman" pitchFamily="18" charset="0"/>
            </a:endParaRPr>
          </a:p>
        </p:txBody>
      </p:sp>
      <p:sp>
        <p:nvSpPr>
          <p:cNvPr id="9" name="正方形/長方形 8"/>
          <p:cNvSpPr/>
          <p:nvPr/>
        </p:nvSpPr>
        <p:spPr>
          <a:xfrm>
            <a:off x="251520" y="1311151"/>
            <a:ext cx="2525050" cy="461665"/>
          </a:xfrm>
          <a:prstGeom prst="rect">
            <a:avLst/>
          </a:prstGeom>
        </p:spPr>
        <p:txBody>
          <a:bodyPr wrap="none">
            <a:spAutoFit/>
          </a:bodyPr>
          <a:lstStyle/>
          <a:p>
            <a:r>
              <a:rPr lang="en-US" altLang="ja-JP" sz="2400" dirty="0" smtClean="0">
                <a:latin typeface="Times New Roman" pitchFamily="18" charset="0"/>
                <a:cs typeface="Times New Roman" pitchFamily="18" charset="0"/>
              </a:rPr>
              <a:t>-</a:t>
            </a:r>
            <a:r>
              <a:rPr lang="ja-JP" altLang="en-US" sz="2400" dirty="0" smtClean="0">
                <a:latin typeface="Times New Roman" pitchFamily="18" charset="0"/>
                <a:cs typeface="Times New Roman" pitchFamily="18" charset="0"/>
              </a:rPr>
              <a:t> </a:t>
            </a:r>
            <a:r>
              <a:rPr lang="en-US" altLang="ja-JP" sz="2400" dirty="0" smtClean="0">
                <a:latin typeface="Times New Roman" pitchFamily="18" charset="0"/>
                <a:cs typeface="Times New Roman" pitchFamily="18" charset="0"/>
              </a:rPr>
              <a:t>Estimation Phase</a:t>
            </a:r>
            <a:endParaRPr lang="ja-JP" altLang="en-US" sz="2400" dirty="0">
              <a:latin typeface="Times New Roman" pitchFamily="18" charset="0"/>
              <a:cs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slide(fromBottom)">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slide(fromBottom)">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正方形/長方形 25"/>
          <p:cNvSpPr/>
          <p:nvPr/>
        </p:nvSpPr>
        <p:spPr>
          <a:xfrm>
            <a:off x="683568" y="5229200"/>
            <a:ext cx="8064896"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9" name="正方形/長方形 8"/>
          <p:cNvSpPr/>
          <p:nvPr/>
        </p:nvSpPr>
        <p:spPr>
          <a:xfrm>
            <a:off x="6156176" y="2420888"/>
            <a:ext cx="100811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8" name="正方形/長方形 7"/>
          <p:cNvSpPr/>
          <p:nvPr/>
        </p:nvSpPr>
        <p:spPr>
          <a:xfrm>
            <a:off x="5796136" y="1556792"/>
            <a:ext cx="936104"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5" name="タイトル 4"/>
          <p:cNvSpPr>
            <a:spLocks noGrp="1"/>
          </p:cNvSpPr>
          <p:nvPr>
            <p:ph type="title"/>
          </p:nvPr>
        </p:nvSpPr>
        <p:spPr/>
        <p:txBody>
          <a:bodyPr/>
          <a:lstStyle/>
          <a:p>
            <a:r>
              <a:rPr lang="ja-JP" altLang="en-US" dirty="0" smtClean="0">
                <a:latin typeface="Times New Roman" pitchFamily="18" charset="0"/>
                <a:cs typeface="Times New Roman" pitchFamily="18" charset="0"/>
              </a:rPr>
              <a:t>尤度関数の検討</a:t>
            </a:r>
            <a:endParaRPr kumimoji="1" lang="ja-JP" altLang="en-US" dirty="0">
              <a:latin typeface="Times New Roman" pitchFamily="18" charset="0"/>
              <a:cs typeface="Times New Roman" pitchFamily="18" charset="0"/>
            </a:endParaRPr>
          </a:p>
        </p:txBody>
      </p:sp>
      <p:sp>
        <p:nvSpPr>
          <p:cNvPr id="23" name="下矢印 22"/>
          <p:cNvSpPr/>
          <p:nvPr/>
        </p:nvSpPr>
        <p:spPr>
          <a:xfrm>
            <a:off x="4536281" y="4658841"/>
            <a:ext cx="45719" cy="426343"/>
          </a:xfrm>
          <a:prstGeom prst="downArrow">
            <a:avLst/>
          </a:prstGeom>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latin typeface="Times New Roman" pitchFamily="18" charset="0"/>
              <a:cs typeface="Times New Roman" pitchFamily="18" charset="0"/>
            </a:endParaRPr>
          </a:p>
        </p:txBody>
      </p:sp>
      <p:sp>
        <p:nvSpPr>
          <p:cNvPr id="25" name="テキスト ボックス 24"/>
          <p:cNvSpPr txBox="1"/>
          <p:nvPr/>
        </p:nvSpPr>
        <p:spPr>
          <a:xfrm>
            <a:off x="2699792" y="5517232"/>
            <a:ext cx="5798382" cy="584775"/>
          </a:xfrm>
          <a:prstGeom prst="rect">
            <a:avLst/>
          </a:prstGeom>
          <a:noFill/>
        </p:spPr>
        <p:txBody>
          <a:bodyPr wrap="none" rtlCol="0">
            <a:spAutoFit/>
          </a:bodyPr>
          <a:lstStyle/>
          <a:p>
            <a:r>
              <a:rPr kumimoji="1" lang="ja-JP" altLang="en-US" sz="3200" dirty="0" smtClean="0">
                <a:latin typeface="Times New Roman" pitchFamily="18" charset="0"/>
                <a:cs typeface="Times New Roman" pitchFamily="18" charset="0"/>
              </a:rPr>
              <a:t>の計算結果が推定</a:t>
            </a:r>
            <a:r>
              <a:rPr lang="ja-JP" altLang="en-US" sz="3200" dirty="0" smtClean="0">
                <a:latin typeface="Times New Roman" pitchFamily="18" charset="0"/>
                <a:cs typeface="Times New Roman" pitchFamily="18" charset="0"/>
              </a:rPr>
              <a:t>値</a:t>
            </a:r>
            <a:r>
              <a:rPr kumimoji="1" lang="ja-JP" altLang="en-US" sz="3200" dirty="0" smtClean="0">
                <a:latin typeface="Times New Roman" pitchFamily="18" charset="0"/>
                <a:cs typeface="Times New Roman" pitchFamily="18" charset="0"/>
              </a:rPr>
              <a:t>を決定する</a:t>
            </a:r>
            <a:endParaRPr kumimoji="1" lang="ja-JP" altLang="en-US" sz="3200" dirty="0">
              <a:latin typeface="Times New Roman" pitchFamily="18" charset="0"/>
              <a:cs typeface="Times New Roman" pitchFamily="18" charset="0"/>
            </a:endParaRPr>
          </a:p>
        </p:txBody>
      </p:sp>
      <p:pic>
        <p:nvPicPr>
          <p:cNvPr id="12" name="Picture 3"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2267744" y="1556792"/>
            <a:ext cx="4824536" cy="1725564"/>
          </a:xfrm>
          <a:prstGeom prst="rect">
            <a:avLst/>
          </a:prstGeom>
          <a:noFill/>
        </p:spPr>
      </p:pic>
      <p:pic>
        <p:nvPicPr>
          <p:cNvPr id="13"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7092280" y="2996952"/>
            <a:ext cx="1872208" cy="864096"/>
          </a:xfrm>
          <a:prstGeom prst="rect">
            <a:avLst/>
          </a:prstGeom>
        </p:spPr>
        <p:style>
          <a:lnRef idx="2">
            <a:schemeClr val="accent1"/>
          </a:lnRef>
          <a:fillRef idx="1">
            <a:schemeClr val="lt1"/>
          </a:fillRef>
          <a:effectRef idx="0">
            <a:schemeClr val="accent1"/>
          </a:effectRef>
          <a:fontRef idx="minor">
            <a:schemeClr val="dk1"/>
          </a:fontRef>
        </p:style>
      </p:pic>
      <p:pic>
        <p:nvPicPr>
          <p:cNvPr id="33794" name="Picture 2"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2591780" y="3947458"/>
            <a:ext cx="3960440" cy="561662"/>
          </a:xfrm>
          <a:prstGeom prst="rect">
            <a:avLst/>
          </a:prstGeom>
          <a:noFill/>
        </p:spPr>
      </p:pic>
      <p:pic>
        <p:nvPicPr>
          <p:cNvPr id="33795" name="Picture 3"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1187624" y="5551874"/>
            <a:ext cx="1546473" cy="51549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Bottom)">
                                      <p:cBhvr>
                                        <p:cTn id="10" dur="500"/>
                                        <p:tgtEl>
                                          <p:spTgt spid="8"/>
                                        </p:tgtEl>
                                      </p:cBhvr>
                                    </p:animEffect>
                                  </p:childTnLst>
                                </p:cTn>
                              </p:par>
                              <p:par>
                                <p:cTn id="11" presetID="1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Bottom)">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3794"/>
                                        </p:tgtEl>
                                        <p:attrNameLst>
                                          <p:attrName>style.visibility</p:attrName>
                                        </p:attrNameLst>
                                      </p:cBhvr>
                                      <p:to>
                                        <p:strVal val="visible"/>
                                      </p:to>
                                    </p:set>
                                    <p:animEffect transition="in" filter="slide(fromBottom)">
                                      <p:cBhvr>
                                        <p:cTn id="18" dur="500"/>
                                        <p:tgtEl>
                                          <p:spTgt spid="3379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Bottom)">
                                      <p:cBhvr>
                                        <p:cTn id="23" dur="500"/>
                                        <p:tgtEl>
                                          <p:spTgt spid="2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slide(fromBottom)">
                                      <p:cBhvr>
                                        <p:cTn id="26" dur="500"/>
                                        <p:tgtEl>
                                          <p:spTgt spid="2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slide(fromBottom)">
                                      <p:cBhvr>
                                        <p:cTn id="29" dur="500"/>
                                        <p:tgtEl>
                                          <p:spTgt spid="25"/>
                                        </p:tgtEl>
                                      </p:cBhvr>
                                    </p:animEffect>
                                  </p:childTnLst>
                                </p:cTn>
                              </p:par>
                              <p:par>
                                <p:cTn id="30" presetID="12" presetClass="entr" presetSubtype="4" fill="hold" nodeType="withEffect">
                                  <p:stCondLst>
                                    <p:cond delay="0"/>
                                  </p:stCondLst>
                                  <p:childTnLst>
                                    <p:set>
                                      <p:cBhvr>
                                        <p:cTn id="31" dur="1" fill="hold">
                                          <p:stCondLst>
                                            <p:cond delay="0"/>
                                          </p:stCondLst>
                                        </p:cTn>
                                        <p:tgtEl>
                                          <p:spTgt spid="33795"/>
                                        </p:tgtEl>
                                        <p:attrNameLst>
                                          <p:attrName>style.visibility</p:attrName>
                                        </p:attrNameLst>
                                      </p:cBhvr>
                                      <p:to>
                                        <p:strVal val="visible"/>
                                      </p:to>
                                    </p:set>
                                    <p:animEffect transition="in" filter="slide(fromBottom)">
                                      <p:cBhvr>
                                        <p:cTn id="32"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9" grpId="0" animBg="1"/>
      <p:bldP spid="8" grpId="0" animBg="1"/>
      <p:bldP spid="23" grpId="0" animBg="1"/>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正方形/長方形 51"/>
          <p:cNvSpPr/>
          <p:nvPr/>
        </p:nvSpPr>
        <p:spPr>
          <a:xfrm>
            <a:off x="1043608" y="4869160"/>
            <a:ext cx="7776864" cy="86409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51" name="正方形/長方形 50"/>
          <p:cNvSpPr/>
          <p:nvPr/>
        </p:nvSpPr>
        <p:spPr>
          <a:xfrm>
            <a:off x="1043608" y="3068960"/>
            <a:ext cx="7776864" cy="1656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5" name="タイトル 4"/>
          <p:cNvSpPr>
            <a:spLocks noGrp="1"/>
          </p:cNvSpPr>
          <p:nvPr>
            <p:ph type="title"/>
          </p:nvPr>
        </p:nvSpPr>
        <p:spPr/>
        <p:txBody>
          <a:bodyPr/>
          <a:lstStyle/>
          <a:p>
            <a:r>
              <a:rPr lang="ja-JP" altLang="en-US" dirty="0" smtClean="0">
                <a:latin typeface="Times New Roman" pitchFamily="18" charset="0"/>
                <a:cs typeface="Times New Roman" pitchFamily="18" charset="0"/>
              </a:rPr>
              <a:t>尤度関数の検討</a:t>
            </a:r>
            <a:endParaRPr kumimoji="1" lang="ja-JP" altLang="en-US" dirty="0">
              <a:latin typeface="Times New Roman" pitchFamily="18" charset="0"/>
              <a:cs typeface="Times New Roman" pitchFamily="18" charset="0"/>
            </a:endParaRPr>
          </a:p>
        </p:txBody>
      </p:sp>
      <p:sp>
        <p:nvSpPr>
          <p:cNvPr id="4" name="テキスト ボックス 3"/>
          <p:cNvSpPr txBox="1"/>
          <p:nvPr/>
        </p:nvSpPr>
        <p:spPr>
          <a:xfrm>
            <a:off x="395536" y="1340768"/>
            <a:ext cx="2864887"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条件付き確率の定義より</a:t>
            </a:r>
            <a:endParaRPr kumimoji="1" lang="ja-JP" altLang="en-US" sz="2000" dirty="0">
              <a:latin typeface="Times New Roman" pitchFamily="18" charset="0"/>
              <a:cs typeface="Times New Roman" pitchFamily="18" charset="0"/>
            </a:endParaRPr>
          </a:p>
        </p:txBody>
      </p:sp>
      <p:grpSp>
        <p:nvGrpSpPr>
          <p:cNvPr id="3" name="グループ化 15"/>
          <p:cNvGrpSpPr/>
          <p:nvPr/>
        </p:nvGrpSpPr>
        <p:grpSpPr>
          <a:xfrm>
            <a:off x="1964821" y="3212976"/>
            <a:ext cx="5214359" cy="400110"/>
            <a:chOff x="1115616" y="3356992"/>
            <a:chExt cx="5214359" cy="400110"/>
          </a:xfrm>
        </p:grpSpPr>
        <p:sp>
          <p:nvSpPr>
            <p:cNvPr id="11" name="テキスト ボックス 10"/>
            <p:cNvSpPr txBox="1"/>
            <p:nvPr/>
          </p:nvSpPr>
          <p:spPr>
            <a:xfrm>
              <a:off x="1115616" y="3356992"/>
              <a:ext cx="2887329"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事象</a:t>
              </a:r>
              <a:r>
                <a:rPr kumimoji="1" lang="en-US" altLang="ja-JP" sz="2000" dirty="0" smtClean="0">
                  <a:latin typeface="Times New Roman" pitchFamily="18" charset="0"/>
                  <a:cs typeface="Times New Roman" pitchFamily="18" charset="0"/>
                </a:rPr>
                <a:t>A</a:t>
              </a:r>
              <a:r>
                <a:rPr kumimoji="1" lang="ja-JP" altLang="en-US" sz="2000" dirty="0" smtClean="0">
                  <a:latin typeface="Times New Roman" pitchFamily="18" charset="0"/>
                  <a:cs typeface="Times New Roman" pitchFamily="18" charset="0"/>
                </a:rPr>
                <a:t>はアクセスポイン</a:t>
              </a:r>
              <a:r>
                <a:rPr lang="ja-JP" altLang="en-US" sz="2000" dirty="0" smtClean="0">
                  <a:latin typeface="Times New Roman" pitchFamily="18" charset="0"/>
                  <a:cs typeface="Times New Roman" pitchFamily="18" charset="0"/>
                </a:rPr>
                <a:t>ト</a:t>
              </a:r>
              <a:endParaRPr kumimoji="1" lang="en-US" altLang="ja-JP" sz="2000" dirty="0" smtClean="0">
                <a:latin typeface="Times New Roman" pitchFamily="18" charset="0"/>
                <a:cs typeface="Times New Roman" pitchFamily="18" charset="0"/>
              </a:endParaRPr>
            </a:p>
          </p:txBody>
        </p:sp>
        <p:sp>
          <p:nvSpPr>
            <p:cNvPr id="14" name="テキスト ボックス 13"/>
            <p:cNvSpPr txBox="1"/>
            <p:nvPr/>
          </p:nvSpPr>
          <p:spPr>
            <a:xfrm>
              <a:off x="4139952" y="3356992"/>
              <a:ext cx="2190023"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の</a:t>
              </a:r>
              <a:r>
                <a:rPr kumimoji="1" lang="ja-JP" altLang="en-US" sz="2000" dirty="0" smtClean="0">
                  <a:solidFill>
                    <a:srgbClr val="FF0000"/>
                  </a:solidFill>
                  <a:uFill>
                    <a:solidFill>
                      <a:srgbClr val="FF0000"/>
                    </a:solidFill>
                  </a:uFill>
                  <a:latin typeface="Times New Roman" pitchFamily="18" charset="0"/>
                  <a:cs typeface="Times New Roman" pitchFamily="18" charset="0"/>
                </a:rPr>
                <a:t>出現頻度</a:t>
              </a:r>
              <a:r>
                <a:rPr kumimoji="1" lang="ja-JP" altLang="en-US" sz="2000" dirty="0" smtClean="0">
                  <a:latin typeface="Times New Roman" pitchFamily="18" charset="0"/>
                  <a:cs typeface="Times New Roman" pitchFamily="18" charset="0"/>
                </a:rPr>
                <a:t>を示す</a:t>
              </a:r>
              <a:endParaRPr kumimoji="1" lang="en-US" altLang="ja-JP" sz="2000" dirty="0" smtClean="0">
                <a:latin typeface="Times New Roman" pitchFamily="18" charset="0"/>
                <a:cs typeface="Times New Roman" pitchFamily="18" charset="0"/>
              </a:endParaRPr>
            </a:p>
          </p:txBody>
        </p:sp>
      </p:grpSp>
      <p:grpSp>
        <p:nvGrpSpPr>
          <p:cNvPr id="6" name="グループ化 34"/>
          <p:cNvGrpSpPr/>
          <p:nvPr/>
        </p:nvGrpSpPr>
        <p:grpSpPr>
          <a:xfrm>
            <a:off x="1979712" y="3604954"/>
            <a:ext cx="3446689" cy="400110"/>
            <a:chOff x="1979712" y="3604954"/>
            <a:chExt cx="3446689" cy="400110"/>
          </a:xfrm>
        </p:grpSpPr>
        <p:sp>
          <p:nvSpPr>
            <p:cNvPr id="26" name="テキスト ボックス 25"/>
            <p:cNvSpPr txBox="1"/>
            <p:nvPr/>
          </p:nvSpPr>
          <p:spPr>
            <a:xfrm>
              <a:off x="1979712" y="3604954"/>
              <a:ext cx="1210588"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相対度数</a:t>
              </a:r>
              <a:endParaRPr kumimoji="1" lang="en-US" altLang="ja-JP" sz="2000" dirty="0" smtClean="0">
                <a:latin typeface="Times New Roman" pitchFamily="18" charset="0"/>
                <a:cs typeface="Times New Roman" pitchFamily="18" charset="0"/>
              </a:endParaRPr>
            </a:p>
          </p:txBody>
        </p:sp>
        <p:sp>
          <p:nvSpPr>
            <p:cNvPr id="30" name="テキスト ボックス 29"/>
            <p:cNvSpPr txBox="1"/>
            <p:nvPr/>
          </p:nvSpPr>
          <p:spPr>
            <a:xfrm>
              <a:off x="3361412" y="3604954"/>
              <a:ext cx="2064989"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を用いて表される</a:t>
              </a:r>
              <a:endParaRPr kumimoji="1" lang="en-US" altLang="ja-JP" sz="2000" dirty="0" smtClean="0">
                <a:latin typeface="Times New Roman" pitchFamily="18" charset="0"/>
                <a:cs typeface="Times New Roman" pitchFamily="18" charset="0"/>
              </a:endParaRPr>
            </a:p>
          </p:txBody>
        </p:sp>
      </p:grpSp>
      <p:sp>
        <p:nvSpPr>
          <p:cNvPr id="38" name="左矢印 37"/>
          <p:cNvSpPr/>
          <p:nvPr/>
        </p:nvSpPr>
        <p:spPr>
          <a:xfrm>
            <a:off x="6372200" y="4166388"/>
            <a:ext cx="648072"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55" name="右カーブ矢印 54"/>
          <p:cNvSpPr/>
          <p:nvPr/>
        </p:nvSpPr>
        <p:spPr>
          <a:xfrm>
            <a:off x="107504" y="4293096"/>
            <a:ext cx="720080" cy="21602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itchFamily="18" charset="0"/>
              <a:cs typeface="Times New Roman" pitchFamily="18" charset="0"/>
            </a:endParaRPr>
          </a:p>
        </p:txBody>
      </p:sp>
      <p:pic>
        <p:nvPicPr>
          <p:cNvPr id="35842" name="Picture 2"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963292" y="1916832"/>
            <a:ext cx="7217417" cy="542349"/>
          </a:xfrm>
          <a:prstGeom prst="rect">
            <a:avLst/>
          </a:prstGeom>
          <a:noFill/>
        </p:spPr>
      </p:pic>
      <p:pic>
        <p:nvPicPr>
          <p:cNvPr id="35843" name="Picture 3"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755576" y="2852936"/>
            <a:ext cx="1133475" cy="371475"/>
          </a:xfrm>
          <a:prstGeom prst="rect">
            <a:avLst/>
          </a:prstGeom>
          <a:solidFill>
            <a:schemeClr val="bg1"/>
          </a:solidFill>
        </p:spPr>
      </p:pic>
      <p:pic>
        <p:nvPicPr>
          <p:cNvPr id="27" name="Picture 5"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4761731" y="3212976"/>
            <a:ext cx="314325" cy="371475"/>
          </a:xfrm>
          <a:prstGeom prst="rect">
            <a:avLst/>
          </a:prstGeom>
          <a:noFill/>
        </p:spPr>
      </p:pic>
      <p:pic>
        <p:nvPicPr>
          <p:cNvPr id="35844" name="Picture 4"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3076972" y="3645024"/>
            <a:ext cx="342900" cy="314325"/>
          </a:xfrm>
          <a:prstGeom prst="rect">
            <a:avLst/>
          </a:prstGeom>
          <a:noFill/>
        </p:spPr>
      </p:pic>
      <p:pic>
        <p:nvPicPr>
          <p:cNvPr id="35846" name="Picture 6" descr="C:\Documents and Settings\松永　悠\My Documents\班ゼミ\2012年度中間発表\pdf2\png\eqn.png"/>
          <p:cNvPicPr>
            <a:picLocks noChangeAspect="1" noChangeArrowheads="1"/>
          </p:cNvPicPr>
          <p:nvPr/>
        </p:nvPicPr>
        <p:blipFill>
          <a:blip r:embed="rId7" cstate="print"/>
          <a:srcRect/>
          <a:stretch>
            <a:fillRect/>
          </a:stretch>
        </p:blipFill>
        <p:spPr bwMode="auto">
          <a:xfrm>
            <a:off x="7070923" y="3284984"/>
            <a:ext cx="1533525" cy="1400175"/>
          </a:xfrm>
          <a:prstGeom prst="rect">
            <a:avLst/>
          </a:prstGeom>
          <a:noFill/>
        </p:spPr>
      </p:pic>
      <p:pic>
        <p:nvPicPr>
          <p:cNvPr id="35847" name="Picture 7" descr="C:\Documents and Settings\松永　悠\My Documents\班ゼミ\2012年度中間発表\pdf2\png\eqn.png"/>
          <p:cNvPicPr>
            <a:picLocks noChangeAspect="1" noChangeArrowheads="1"/>
          </p:cNvPicPr>
          <p:nvPr/>
        </p:nvPicPr>
        <p:blipFill>
          <a:blip r:embed="rId8" cstate="print"/>
          <a:srcRect/>
          <a:stretch>
            <a:fillRect/>
          </a:stretch>
        </p:blipFill>
        <p:spPr bwMode="auto">
          <a:xfrm>
            <a:off x="827584" y="4785717"/>
            <a:ext cx="1533525" cy="371475"/>
          </a:xfrm>
          <a:prstGeom prst="rect">
            <a:avLst/>
          </a:prstGeom>
          <a:solidFill>
            <a:schemeClr val="bg1"/>
          </a:solidFill>
        </p:spPr>
      </p:pic>
      <p:pic>
        <p:nvPicPr>
          <p:cNvPr id="1026" name="Picture 2"/>
          <p:cNvPicPr>
            <a:picLocks noChangeAspect="1" noChangeArrowheads="1"/>
          </p:cNvPicPr>
          <p:nvPr/>
        </p:nvPicPr>
        <p:blipFill>
          <a:blip r:embed="rId9" cstate="print"/>
          <a:srcRect/>
          <a:stretch>
            <a:fillRect/>
          </a:stretch>
        </p:blipFill>
        <p:spPr bwMode="auto">
          <a:xfrm>
            <a:off x="2879812" y="3949715"/>
            <a:ext cx="3384376" cy="631413"/>
          </a:xfrm>
          <a:prstGeom prst="rect">
            <a:avLst/>
          </a:prstGeom>
          <a:noFill/>
          <a:ln w="9525">
            <a:noFill/>
            <a:miter lim="800000"/>
            <a:headEnd/>
            <a:tailEnd/>
          </a:ln>
        </p:spPr>
      </p:pic>
      <p:pic>
        <p:nvPicPr>
          <p:cNvPr id="2" name="Picture 2" descr="C:\Documents and Settings\松永　悠\My Documents\ダウンロード\eqn.png"/>
          <p:cNvPicPr>
            <a:picLocks noChangeAspect="1" noChangeArrowheads="1"/>
          </p:cNvPicPr>
          <p:nvPr/>
        </p:nvPicPr>
        <p:blipFill>
          <a:blip r:embed="rId10" cstate="print"/>
          <a:srcRect/>
          <a:stretch>
            <a:fillRect/>
          </a:stretch>
        </p:blipFill>
        <p:spPr bwMode="auto">
          <a:xfrm>
            <a:off x="2645786" y="5174365"/>
            <a:ext cx="3852428" cy="414502"/>
          </a:xfrm>
          <a:prstGeom prst="rect">
            <a:avLst/>
          </a:prstGeom>
          <a:noFill/>
        </p:spPr>
      </p:pic>
      <p:pic>
        <p:nvPicPr>
          <p:cNvPr id="1027" name="Picture 3" descr="C:\Documents and Settings\松永　悠\My Documents\ダウンロード\eqn.png"/>
          <p:cNvPicPr>
            <a:picLocks noChangeAspect="1" noChangeArrowheads="1"/>
          </p:cNvPicPr>
          <p:nvPr/>
        </p:nvPicPr>
        <p:blipFill>
          <a:blip r:embed="rId11" cstate="print"/>
          <a:srcRect/>
          <a:stretch>
            <a:fillRect/>
          </a:stretch>
        </p:blipFill>
        <p:spPr bwMode="auto">
          <a:xfrm>
            <a:off x="987545" y="6021288"/>
            <a:ext cx="7168911" cy="596136"/>
          </a:xfrm>
          <a:prstGeom prst="rect">
            <a:avLst/>
          </a:prstGeom>
        </p:spPr>
        <p:style>
          <a:lnRef idx="1">
            <a:schemeClr val="accent2"/>
          </a:lnRef>
          <a:fillRef idx="2">
            <a:schemeClr val="accent2"/>
          </a:fillRef>
          <a:effectRef idx="1">
            <a:schemeClr val="accent2"/>
          </a:effectRef>
          <a:fontRef idx="minor">
            <a:schemeClr val="dk1"/>
          </a:fontRef>
        </p:style>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slide(fromBottom)">
                                      <p:cBhvr>
                                        <p:cTn id="7" dur="500"/>
                                        <p:tgtEl>
                                          <p:spTgt spid="3584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slide(fromBottom)">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Bottom)">
                                      <p:cBhvr>
                                        <p:cTn id="15" dur="500"/>
                                        <p:tgtEl>
                                          <p:spTgt spid="3"/>
                                        </p:tgtEl>
                                      </p:cBhvr>
                                    </p:animEffect>
                                  </p:childTnLst>
                                </p:cTn>
                              </p:par>
                              <p:par>
                                <p:cTn id="16" presetID="12" presetClass="entr" presetSubtype="4"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slide(fromBottom)">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lide(fromBottom)">
                                      <p:cBhvr>
                                        <p:cTn id="23" dur="500"/>
                                        <p:tgtEl>
                                          <p:spTgt spid="6"/>
                                        </p:tgtEl>
                                      </p:cBhvr>
                                    </p:animEffect>
                                  </p:childTnLst>
                                </p:cTn>
                              </p:par>
                              <p:par>
                                <p:cTn id="24" presetID="12" presetClass="entr" presetSubtype="4" fill="hold" nodeType="withEffect">
                                  <p:stCondLst>
                                    <p:cond delay="0"/>
                                  </p:stCondLst>
                                  <p:childTnLst>
                                    <p:set>
                                      <p:cBhvr>
                                        <p:cTn id="25" dur="1" fill="hold">
                                          <p:stCondLst>
                                            <p:cond delay="0"/>
                                          </p:stCondLst>
                                        </p:cTn>
                                        <p:tgtEl>
                                          <p:spTgt spid="35844"/>
                                        </p:tgtEl>
                                        <p:attrNameLst>
                                          <p:attrName>style.visibility</p:attrName>
                                        </p:attrNameLst>
                                      </p:cBhvr>
                                      <p:to>
                                        <p:strVal val="visible"/>
                                      </p:to>
                                    </p:set>
                                    <p:animEffect transition="in" filter="slide(fromBottom)">
                                      <p:cBhvr>
                                        <p:cTn id="26" dur="500"/>
                                        <p:tgtEl>
                                          <p:spTgt spid="3584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5846"/>
                                        </p:tgtEl>
                                        <p:attrNameLst>
                                          <p:attrName>style.visibility</p:attrName>
                                        </p:attrNameLst>
                                      </p:cBhvr>
                                      <p:to>
                                        <p:strVal val="visible"/>
                                      </p:to>
                                    </p:set>
                                    <p:animEffect transition="in" filter="slide(fromBottom)">
                                      <p:cBhvr>
                                        <p:cTn id="31" dur="500"/>
                                        <p:tgtEl>
                                          <p:spTgt spid="3584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slide(fromBottom)">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slide(fromBottom)">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35847"/>
                                        </p:tgtEl>
                                        <p:attrNameLst>
                                          <p:attrName>style.visibility</p:attrName>
                                        </p:attrNameLst>
                                      </p:cBhvr>
                                      <p:to>
                                        <p:strVal val="visible"/>
                                      </p:to>
                                    </p:set>
                                    <p:animEffect transition="in" filter="slide(fromBottom)">
                                      <p:cBhvr>
                                        <p:cTn id="46" dur="500"/>
                                        <p:tgtEl>
                                          <p:spTgt spid="3584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slide(fromBottom)">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slide(fromBottom)">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slide(fromBottom)">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1027"/>
                                        </p:tgtEl>
                                        <p:attrNameLst>
                                          <p:attrName>style.visibility</p:attrName>
                                        </p:attrNameLst>
                                      </p:cBhvr>
                                      <p:to>
                                        <p:strVal val="visible"/>
                                      </p:to>
                                    </p:set>
                                    <p:animEffect transition="in" filter="slide(fromBottom)">
                                      <p:cBhvr>
                                        <p:cTn id="6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38"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信号強度</a:t>
            </a:r>
            <a:r>
              <a:rPr kumimoji="1" lang="en-US" altLang="ja-JP" dirty="0" smtClean="0">
                <a:latin typeface="Times New Roman" pitchFamily="18" charset="0"/>
                <a:cs typeface="Times New Roman" pitchFamily="18" charset="0"/>
              </a:rPr>
              <a:t>RSSI</a:t>
            </a:r>
            <a:r>
              <a:rPr kumimoji="1" lang="ja-JP" altLang="en-US" dirty="0" smtClean="0"/>
              <a:t>の計算方法</a:t>
            </a:r>
            <a:endParaRPr kumimoji="1" lang="ja-JP" altLang="en-US" dirty="0"/>
          </a:p>
        </p:txBody>
      </p:sp>
      <p:cxnSp>
        <p:nvCxnSpPr>
          <p:cNvPr id="9" name="直線コネクタ 8"/>
          <p:cNvCxnSpPr/>
          <p:nvPr/>
        </p:nvCxnSpPr>
        <p:spPr>
          <a:xfrm>
            <a:off x="0" y="4077072"/>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411760" y="4390004"/>
            <a:ext cx="2401619" cy="523220"/>
          </a:xfrm>
          <a:prstGeom prst="rect">
            <a:avLst/>
          </a:prstGeom>
          <a:noFill/>
        </p:spPr>
        <p:txBody>
          <a:bodyPr wrap="none" rtlCol="0">
            <a:spAutoFit/>
          </a:bodyPr>
          <a:lstStyle/>
          <a:p>
            <a:r>
              <a:rPr kumimoji="1" lang="ja-JP" altLang="en-US" sz="2800" dirty="0" smtClean="0"/>
              <a:t>：</a:t>
            </a:r>
            <a:r>
              <a:rPr kumimoji="1" lang="en-US" altLang="ja-JP" sz="2800" dirty="0" smtClean="0">
                <a:latin typeface="Times New Roman" pitchFamily="18" charset="0"/>
                <a:cs typeface="Times New Roman" pitchFamily="18" charset="0"/>
              </a:rPr>
              <a:t>RSSI</a:t>
            </a:r>
            <a:r>
              <a:rPr kumimoji="1" lang="ja-JP" altLang="en-US" sz="2800" dirty="0" smtClean="0"/>
              <a:t>値</a:t>
            </a:r>
            <a:r>
              <a:rPr kumimoji="1" lang="en-US" altLang="ja-JP" sz="2800" dirty="0" smtClean="0"/>
              <a:t>[</a:t>
            </a:r>
            <a:r>
              <a:rPr kumimoji="1" lang="en-US" altLang="ja-JP" sz="2800" dirty="0" err="1" smtClean="0">
                <a:latin typeface="Times New Roman" pitchFamily="18" charset="0"/>
                <a:cs typeface="Times New Roman" pitchFamily="18" charset="0"/>
              </a:rPr>
              <a:t>dBm</a:t>
            </a:r>
            <a:r>
              <a:rPr kumimoji="1" lang="en-US" altLang="ja-JP" sz="2800" dirty="0" smtClean="0"/>
              <a:t>]</a:t>
            </a:r>
            <a:endParaRPr kumimoji="1" lang="ja-JP" altLang="en-US" sz="2800" dirty="0"/>
          </a:p>
        </p:txBody>
      </p:sp>
      <p:sp>
        <p:nvSpPr>
          <p:cNvPr id="14" name="テキスト ボックス 13"/>
          <p:cNvSpPr txBox="1"/>
          <p:nvPr/>
        </p:nvSpPr>
        <p:spPr>
          <a:xfrm>
            <a:off x="5405932" y="4390004"/>
            <a:ext cx="2340705" cy="523220"/>
          </a:xfrm>
          <a:prstGeom prst="rect">
            <a:avLst/>
          </a:prstGeom>
          <a:noFill/>
        </p:spPr>
        <p:txBody>
          <a:bodyPr wrap="none" rtlCol="0">
            <a:spAutoFit/>
          </a:bodyPr>
          <a:lstStyle/>
          <a:p>
            <a:r>
              <a:rPr kumimoji="1" lang="ja-JP" altLang="en-US" sz="2800" dirty="0" smtClean="0"/>
              <a:t>：信号強度</a:t>
            </a:r>
            <a:r>
              <a:rPr kumimoji="1" lang="en-US" altLang="ja-JP" sz="2800" dirty="0" smtClean="0"/>
              <a:t>[</a:t>
            </a:r>
            <a:r>
              <a:rPr kumimoji="1" lang="en-US" altLang="ja-JP" sz="2800" dirty="0" smtClean="0">
                <a:latin typeface="Times New Roman" pitchFamily="18" charset="0"/>
                <a:cs typeface="Times New Roman" pitchFamily="18" charset="0"/>
              </a:rPr>
              <a:t>W</a:t>
            </a:r>
            <a:r>
              <a:rPr kumimoji="1" lang="en-US" altLang="ja-JP" sz="2800" dirty="0" smtClean="0"/>
              <a:t>]</a:t>
            </a:r>
            <a:endParaRPr kumimoji="1" lang="ja-JP" altLang="en-US" sz="2800" dirty="0"/>
          </a:p>
        </p:txBody>
      </p:sp>
      <p:pic>
        <p:nvPicPr>
          <p:cNvPr id="1030" name="Picture 6"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1835696" y="2420888"/>
            <a:ext cx="5483276" cy="1240629"/>
          </a:xfrm>
          <a:prstGeom prst="rect">
            <a:avLst/>
          </a:prstGeom>
          <a:noFill/>
        </p:spPr>
      </p:pic>
      <p:pic>
        <p:nvPicPr>
          <p:cNvPr id="1031" name="Picture 7"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1835696" y="4453592"/>
            <a:ext cx="504056" cy="396044"/>
          </a:xfrm>
          <a:prstGeom prst="rect">
            <a:avLst/>
          </a:prstGeom>
          <a:noFill/>
        </p:spPr>
      </p:pic>
      <p:pic>
        <p:nvPicPr>
          <p:cNvPr id="1032" name="Picture 8"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4932040" y="4458345"/>
            <a:ext cx="427954" cy="386539"/>
          </a:xfrm>
          <a:prstGeom prst="rect">
            <a:avLst/>
          </a:prstGeom>
          <a:noFill/>
        </p:spPr>
      </p:pic>
      <p:sp>
        <p:nvSpPr>
          <p:cNvPr id="10" name="テキスト ボックス 9"/>
          <p:cNvSpPr txBox="1"/>
          <p:nvPr/>
        </p:nvSpPr>
        <p:spPr>
          <a:xfrm>
            <a:off x="827584" y="1628800"/>
            <a:ext cx="6401111" cy="523220"/>
          </a:xfrm>
          <a:prstGeom prst="rect">
            <a:avLst/>
          </a:prstGeom>
          <a:noFill/>
        </p:spPr>
        <p:txBody>
          <a:bodyPr wrap="none" rtlCol="0">
            <a:spAutoFit/>
          </a:bodyPr>
          <a:lstStyle/>
          <a:p>
            <a:r>
              <a:rPr kumimoji="1" lang="en-US" altLang="ja-JP" sz="2800" dirty="0" smtClean="0">
                <a:latin typeface="Times New Roman" pitchFamily="18" charset="0"/>
                <a:cs typeface="Times New Roman" pitchFamily="18" charset="0"/>
              </a:rPr>
              <a:t>RSSI </a:t>
            </a:r>
            <a:r>
              <a:rPr lang="en-US" altLang="ja-JP" sz="2800" dirty="0" smtClean="0"/>
              <a:t>: </a:t>
            </a:r>
            <a:r>
              <a:rPr lang="en-US" altLang="ja-JP" sz="2800" dirty="0" smtClean="0">
                <a:latin typeface="Times New Roman" pitchFamily="18" charset="0"/>
                <a:cs typeface="Times New Roman" pitchFamily="18" charset="0"/>
              </a:rPr>
              <a:t>Received Signal Strength Indication</a:t>
            </a:r>
            <a:endParaRPr kumimoji="1" lang="ja-JP" altLang="en-US" sz="28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9" name="Picture 11"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1043608" y="2564904"/>
            <a:ext cx="3706241" cy="1152128"/>
          </a:xfrm>
          <a:prstGeom prst="rect">
            <a:avLst/>
          </a:prstGeom>
          <a:noFill/>
        </p:spPr>
      </p:pic>
      <p:sp>
        <p:nvSpPr>
          <p:cNvPr id="26" name="正方形/長方形 25"/>
          <p:cNvSpPr/>
          <p:nvPr/>
        </p:nvSpPr>
        <p:spPr>
          <a:xfrm>
            <a:off x="3851920" y="3212976"/>
            <a:ext cx="432048" cy="4320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フリスの公式</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latin typeface="Times New Roman" pitchFamily="18" charset="0"/>
                <a:cs typeface="Times New Roman" pitchFamily="18" charset="0"/>
              </a:rPr>
              <a:t>RSSI</a:t>
            </a:r>
            <a:r>
              <a:rPr kumimoji="1" lang="ja-JP" altLang="en-US" dirty="0" smtClean="0"/>
              <a:t>値と距離</a:t>
            </a:r>
            <a:r>
              <a:rPr kumimoji="1" lang="en-US" altLang="ja-JP" dirty="0" smtClean="0">
                <a:latin typeface="Times New Roman" pitchFamily="18" charset="0"/>
                <a:cs typeface="Times New Roman" pitchFamily="18" charset="0"/>
              </a:rPr>
              <a:t>d[m]</a:t>
            </a:r>
            <a:r>
              <a:rPr lang="ja-JP" altLang="en-US" dirty="0" smtClean="0"/>
              <a:t>の関係式</a:t>
            </a:r>
            <a:endParaRPr kumimoji="1" lang="ja-JP" altLang="en-US" dirty="0"/>
          </a:p>
        </p:txBody>
      </p:sp>
      <p:cxnSp>
        <p:nvCxnSpPr>
          <p:cNvPr id="6" name="直線コネクタ 5"/>
          <p:cNvCxnSpPr/>
          <p:nvPr/>
        </p:nvCxnSpPr>
        <p:spPr>
          <a:xfrm>
            <a:off x="0" y="429309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236296" y="2348880"/>
            <a:ext cx="1107996" cy="369332"/>
          </a:xfrm>
          <a:prstGeom prst="rect">
            <a:avLst/>
          </a:prstGeom>
          <a:noFill/>
        </p:spPr>
        <p:txBody>
          <a:bodyPr wrap="none" rtlCol="0">
            <a:spAutoFit/>
          </a:bodyPr>
          <a:lstStyle/>
          <a:p>
            <a:r>
              <a:rPr kumimoji="1" lang="ja-JP" altLang="en-US" dirty="0" smtClean="0"/>
              <a:t>自由空間</a:t>
            </a:r>
            <a:endParaRPr kumimoji="1" lang="ja-JP" altLang="en-US" dirty="0"/>
          </a:p>
        </p:txBody>
      </p:sp>
      <p:sp>
        <p:nvSpPr>
          <p:cNvPr id="10" name="テキスト ボックス 9"/>
          <p:cNvSpPr txBox="1"/>
          <p:nvPr/>
        </p:nvSpPr>
        <p:spPr>
          <a:xfrm>
            <a:off x="7236296" y="2708920"/>
            <a:ext cx="646331" cy="369332"/>
          </a:xfrm>
          <a:prstGeom prst="rect">
            <a:avLst/>
          </a:prstGeom>
          <a:noFill/>
        </p:spPr>
        <p:txBody>
          <a:bodyPr wrap="none" rtlCol="0">
            <a:spAutoFit/>
          </a:bodyPr>
          <a:lstStyle/>
          <a:p>
            <a:r>
              <a:rPr lang="ja-JP" altLang="en-US" dirty="0" smtClean="0"/>
              <a:t>郊外</a:t>
            </a:r>
            <a:endParaRPr kumimoji="1" lang="ja-JP" altLang="en-US" dirty="0"/>
          </a:p>
        </p:txBody>
      </p:sp>
      <p:sp>
        <p:nvSpPr>
          <p:cNvPr id="11" name="テキスト ボックス 10"/>
          <p:cNvSpPr txBox="1"/>
          <p:nvPr/>
        </p:nvSpPr>
        <p:spPr>
          <a:xfrm>
            <a:off x="7236296" y="3131676"/>
            <a:ext cx="1963999" cy="369332"/>
          </a:xfrm>
          <a:prstGeom prst="rect">
            <a:avLst/>
          </a:prstGeom>
          <a:noFill/>
        </p:spPr>
        <p:txBody>
          <a:bodyPr wrap="none" rtlCol="0">
            <a:spAutoFit/>
          </a:bodyPr>
          <a:lstStyle/>
          <a:p>
            <a:r>
              <a:rPr lang="ja-JP" altLang="en-US" dirty="0" smtClean="0"/>
              <a:t>見通しの良い屋内</a:t>
            </a:r>
            <a:endParaRPr kumimoji="1" lang="ja-JP" altLang="en-US" dirty="0"/>
          </a:p>
        </p:txBody>
      </p:sp>
      <p:sp>
        <p:nvSpPr>
          <p:cNvPr id="12" name="テキスト ボックス 11"/>
          <p:cNvSpPr txBox="1"/>
          <p:nvPr/>
        </p:nvSpPr>
        <p:spPr>
          <a:xfrm>
            <a:off x="7236296" y="3501008"/>
            <a:ext cx="1963999" cy="369332"/>
          </a:xfrm>
          <a:prstGeom prst="rect">
            <a:avLst/>
          </a:prstGeom>
          <a:noFill/>
        </p:spPr>
        <p:txBody>
          <a:bodyPr wrap="none" rtlCol="0">
            <a:spAutoFit/>
          </a:bodyPr>
          <a:lstStyle/>
          <a:p>
            <a:r>
              <a:rPr lang="ja-JP" altLang="en-US" dirty="0" smtClean="0"/>
              <a:t>見通しの悪い屋内</a:t>
            </a:r>
            <a:endParaRPr kumimoji="1" lang="ja-JP" altLang="en-US" dirty="0"/>
          </a:p>
        </p:txBody>
      </p:sp>
      <p:sp>
        <p:nvSpPr>
          <p:cNvPr id="19" name="テキスト ボックス 18"/>
          <p:cNvSpPr txBox="1"/>
          <p:nvPr/>
        </p:nvSpPr>
        <p:spPr>
          <a:xfrm>
            <a:off x="2051720" y="4549479"/>
            <a:ext cx="2589170" cy="369332"/>
          </a:xfrm>
          <a:prstGeom prst="rect">
            <a:avLst/>
          </a:prstGeom>
          <a:noFill/>
        </p:spPr>
        <p:txBody>
          <a:bodyPr wrap="none" rtlCol="0">
            <a:spAutoFit/>
          </a:bodyPr>
          <a:lstStyle/>
          <a:p>
            <a:r>
              <a:rPr kumimoji="1" lang="ja-JP" altLang="en-US" dirty="0" smtClean="0"/>
              <a:t>：受信アンテナゲイン</a:t>
            </a:r>
            <a:r>
              <a:rPr lang="en-US" altLang="ja-JP" dirty="0" smtClean="0"/>
              <a:t>[</a:t>
            </a:r>
            <a:r>
              <a:rPr lang="en-US" altLang="ja-JP" dirty="0" smtClean="0">
                <a:latin typeface="Times New Roman" pitchFamily="18" charset="0"/>
                <a:cs typeface="Times New Roman" pitchFamily="18" charset="0"/>
              </a:rPr>
              <a:t>dB</a:t>
            </a:r>
            <a:r>
              <a:rPr kumimoji="1" lang="en-US" altLang="ja-JP" dirty="0" smtClean="0"/>
              <a:t>]</a:t>
            </a:r>
            <a:endParaRPr kumimoji="1" lang="ja-JP" altLang="en-US" dirty="0"/>
          </a:p>
        </p:txBody>
      </p:sp>
      <p:sp>
        <p:nvSpPr>
          <p:cNvPr id="20" name="テキスト ボックス 19"/>
          <p:cNvSpPr txBox="1"/>
          <p:nvPr/>
        </p:nvSpPr>
        <p:spPr>
          <a:xfrm>
            <a:off x="2051720" y="5201906"/>
            <a:ext cx="2589170" cy="369332"/>
          </a:xfrm>
          <a:prstGeom prst="rect">
            <a:avLst/>
          </a:prstGeom>
          <a:noFill/>
        </p:spPr>
        <p:txBody>
          <a:bodyPr wrap="none" rtlCol="0">
            <a:spAutoFit/>
          </a:bodyPr>
          <a:lstStyle/>
          <a:p>
            <a:r>
              <a:rPr kumimoji="1" lang="ja-JP" altLang="en-US" dirty="0" smtClean="0"/>
              <a:t>：送信アンテナゲイン</a:t>
            </a:r>
            <a:r>
              <a:rPr kumimoji="1" lang="en-US" altLang="ja-JP" dirty="0" smtClean="0"/>
              <a:t>[</a:t>
            </a:r>
            <a:r>
              <a:rPr kumimoji="1" lang="en-US" altLang="ja-JP" dirty="0" smtClean="0">
                <a:latin typeface="Times New Roman" pitchFamily="18" charset="0"/>
                <a:cs typeface="Times New Roman" pitchFamily="18" charset="0"/>
              </a:rPr>
              <a:t>dB</a:t>
            </a:r>
            <a:r>
              <a:rPr kumimoji="1" lang="en-US" altLang="ja-JP" dirty="0" smtClean="0"/>
              <a:t>]</a:t>
            </a:r>
            <a:endParaRPr kumimoji="1" lang="ja-JP" altLang="en-US" dirty="0"/>
          </a:p>
        </p:txBody>
      </p:sp>
      <p:sp>
        <p:nvSpPr>
          <p:cNvPr id="22" name="テキスト ボックス 21"/>
          <p:cNvSpPr txBox="1"/>
          <p:nvPr/>
        </p:nvSpPr>
        <p:spPr>
          <a:xfrm>
            <a:off x="2051720" y="5921986"/>
            <a:ext cx="1569660" cy="369332"/>
          </a:xfrm>
          <a:prstGeom prst="rect">
            <a:avLst/>
          </a:prstGeom>
          <a:noFill/>
        </p:spPr>
        <p:txBody>
          <a:bodyPr wrap="none" rtlCol="0">
            <a:spAutoFit/>
          </a:bodyPr>
          <a:lstStyle/>
          <a:p>
            <a:r>
              <a:rPr kumimoji="1" lang="ja-JP" altLang="en-US" dirty="0" smtClean="0"/>
              <a:t>：送信</a:t>
            </a:r>
            <a:r>
              <a:rPr lang="ja-JP" altLang="en-US" dirty="0" smtClean="0"/>
              <a:t>電力</a:t>
            </a:r>
            <a:r>
              <a:rPr lang="en-US" altLang="ja-JP" dirty="0" smtClean="0"/>
              <a:t>[</a:t>
            </a:r>
            <a:r>
              <a:rPr lang="en-US" altLang="ja-JP" dirty="0" smtClean="0">
                <a:latin typeface="Times New Roman" pitchFamily="18" charset="0"/>
                <a:cs typeface="Times New Roman" pitchFamily="18" charset="0"/>
              </a:rPr>
              <a:t>W</a:t>
            </a:r>
            <a:r>
              <a:rPr lang="en-US" altLang="ja-JP" dirty="0" smtClean="0"/>
              <a:t>]</a:t>
            </a:r>
            <a:endParaRPr kumimoji="1" lang="ja-JP" altLang="en-US" dirty="0"/>
          </a:p>
        </p:txBody>
      </p:sp>
      <p:sp>
        <p:nvSpPr>
          <p:cNvPr id="23" name="テキスト ボックス 22"/>
          <p:cNvSpPr txBox="1"/>
          <p:nvPr/>
        </p:nvSpPr>
        <p:spPr>
          <a:xfrm>
            <a:off x="5264917" y="4549479"/>
            <a:ext cx="1569660" cy="369332"/>
          </a:xfrm>
          <a:prstGeom prst="rect">
            <a:avLst/>
          </a:prstGeom>
          <a:noFill/>
        </p:spPr>
        <p:txBody>
          <a:bodyPr wrap="none" rtlCol="0">
            <a:spAutoFit/>
          </a:bodyPr>
          <a:lstStyle/>
          <a:p>
            <a:r>
              <a:rPr kumimoji="1" lang="ja-JP" altLang="en-US" dirty="0" smtClean="0"/>
              <a:t>：受信</a:t>
            </a:r>
            <a:r>
              <a:rPr lang="ja-JP" altLang="en-US" dirty="0" smtClean="0"/>
              <a:t>電力</a:t>
            </a:r>
            <a:r>
              <a:rPr lang="en-US" altLang="ja-JP" dirty="0" smtClean="0"/>
              <a:t>[</a:t>
            </a:r>
            <a:r>
              <a:rPr lang="en-US" altLang="ja-JP" dirty="0" smtClean="0">
                <a:latin typeface="Times New Roman" pitchFamily="18" charset="0"/>
                <a:cs typeface="Times New Roman" pitchFamily="18" charset="0"/>
              </a:rPr>
              <a:t>W</a:t>
            </a:r>
            <a:r>
              <a:rPr lang="en-US" altLang="ja-JP" dirty="0" smtClean="0"/>
              <a:t>]</a:t>
            </a:r>
            <a:endParaRPr kumimoji="1" lang="ja-JP" altLang="en-US" dirty="0"/>
          </a:p>
        </p:txBody>
      </p:sp>
      <p:sp>
        <p:nvSpPr>
          <p:cNvPr id="24" name="テキスト ボックス 23"/>
          <p:cNvSpPr txBox="1"/>
          <p:nvPr/>
        </p:nvSpPr>
        <p:spPr>
          <a:xfrm>
            <a:off x="5264917" y="5201906"/>
            <a:ext cx="1087157" cy="369332"/>
          </a:xfrm>
          <a:prstGeom prst="rect">
            <a:avLst/>
          </a:prstGeom>
          <a:noFill/>
        </p:spPr>
        <p:txBody>
          <a:bodyPr wrap="none" rtlCol="0">
            <a:spAutoFit/>
          </a:bodyPr>
          <a:lstStyle/>
          <a:p>
            <a:r>
              <a:rPr kumimoji="1" lang="ja-JP" altLang="en-US" dirty="0" smtClean="0"/>
              <a:t>：波長</a:t>
            </a:r>
            <a:r>
              <a:rPr kumimoji="1" lang="en-US" altLang="ja-JP" dirty="0" smtClean="0"/>
              <a:t>[</a:t>
            </a:r>
            <a:r>
              <a:rPr kumimoji="1" lang="en-US" altLang="ja-JP" dirty="0" smtClean="0">
                <a:latin typeface="Times New Roman" pitchFamily="18" charset="0"/>
                <a:cs typeface="Times New Roman" pitchFamily="18" charset="0"/>
              </a:rPr>
              <a:t>m</a:t>
            </a:r>
            <a:r>
              <a:rPr kumimoji="1" lang="en-US" altLang="ja-JP" dirty="0" smtClean="0"/>
              <a:t>]</a:t>
            </a:r>
            <a:endParaRPr kumimoji="1" lang="ja-JP" altLang="en-US" dirty="0"/>
          </a:p>
        </p:txBody>
      </p:sp>
      <p:sp>
        <p:nvSpPr>
          <p:cNvPr id="25" name="テキスト ボックス 24"/>
          <p:cNvSpPr txBox="1"/>
          <p:nvPr/>
        </p:nvSpPr>
        <p:spPr>
          <a:xfrm>
            <a:off x="5264917" y="5921986"/>
            <a:ext cx="1087157" cy="369332"/>
          </a:xfrm>
          <a:prstGeom prst="rect">
            <a:avLst/>
          </a:prstGeom>
          <a:noFill/>
        </p:spPr>
        <p:txBody>
          <a:bodyPr wrap="none" rtlCol="0">
            <a:spAutoFit/>
          </a:bodyPr>
          <a:lstStyle/>
          <a:p>
            <a:r>
              <a:rPr kumimoji="1" lang="ja-JP" altLang="en-US" dirty="0" smtClean="0"/>
              <a:t>：距離</a:t>
            </a:r>
            <a:r>
              <a:rPr kumimoji="1" lang="en-US" altLang="ja-JP" dirty="0" smtClean="0"/>
              <a:t>[</a:t>
            </a:r>
            <a:r>
              <a:rPr kumimoji="1" lang="en-US" altLang="ja-JP" dirty="0" smtClean="0">
                <a:latin typeface="Times New Roman" pitchFamily="18" charset="0"/>
                <a:cs typeface="Times New Roman" pitchFamily="18" charset="0"/>
              </a:rPr>
              <a:t>m</a:t>
            </a:r>
            <a:r>
              <a:rPr kumimoji="1" lang="en-US" altLang="ja-JP" dirty="0" smtClean="0"/>
              <a:t>]</a:t>
            </a:r>
            <a:endParaRPr kumimoji="1" lang="ja-JP" altLang="en-US" dirty="0"/>
          </a:p>
        </p:txBody>
      </p:sp>
      <p:pic>
        <p:nvPicPr>
          <p:cNvPr id="2060" name="Picture 12"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5031829" y="2348880"/>
            <a:ext cx="2276475" cy="1562100"/>
          </a:xfrm>
          <a:prstGeom prst="rect">
            <a:avLst/>
          </a:prstGeom>
          <a:noFill/>
        </p:spPr>
      </p:pic>
      <p:pic>
        <p:nvPicPr>
          <p:cNvPr id="2061" name="Picture 13"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1475656" y="4545124"/>
            <a:ext cx="504056" cy="378042"/>
          </a:xfrm>
          <a:prstGeom prst="rect">
            <a:avLst/>
          </a:prstGeom>
          <a:noFill/>
        </p:spPr>
      </p:pic>
      <p:pic>
        <p:nvPicPr>
          <p:cNvPr id="2062" name="Picture 14"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1475656" y="5188550"/>
            <a:ext cx="504056" cy="396044"/>
          </a:xfrm>
          <a:prstGeom prst="rect">
            <a:avLst/>
          </a:prstGeom>
          <a:noFill/>
        </p:spPr>
      </p:pic>
      <p:pic>
        <p:nvPicPr>
          <p:cNvPr id="2063" name="Picture 15" descr="C:\Documents and Settings\松永　悠\My Documents\班ゼミ\2012年度中間発表\pdf2\png\eqn.png"/>
          <p:cNvPicPr>
            <a:picLocks noChangeAspect="1" noChangeArrowheads="1"/>
          </p:cNvPicPr>
          <p:nvPr/>
        </p:nvPicPr>
        <p:blipFill>
          <a:blip r:embed="rId7" cstate="print"/>
          <a:srcRect/>
          <a:stretch>
            <a:fillRect/>
          </a:stretch>
        </p:blipFill>
        <p:spPr bwMode="auto">
          <a:xfrm>
            <a:off x="1511660" y="5908630"/>
            <a:ext cx="432049" cy="396045"/>
          </a:xfrm>
          <a:prstGeom prst="rect">
            <a:avLst/>
          </a:prstGeom>
          <a:noFill/>
        </p:spPr>
      </p:pic>
      <p:pic>
        <p:nvPicPr>
          <p:cNvPr id="2064" name="Picture 16" descr="C:\Documents and Settings\松永　悠\My Documents\班ゼミ\2012年度中間発表\pdf2\png\eqn.png"/>
          <p:cNvPicPr>
            <a:picLocks noChangeAspect="1" noChangeArrowheads="1"/>
          </p:cNvPicPr>
          <p:nvPr/>
        </p:nvPicPr>
        <p:blipFill>
          <a:blip r:embed="rId8" cstate="print"/>
          <a:srcRect/>
          <a:stretch>
            <a:fillRect/>
          </a:stretch>
        </p:blipFill>
        <p:spPr bwMode="auto">
          <a:xfrm>
            <a:off x="4860032" y="4518121"/>
            <a:ext cx="510602" cy="432048"/>
          </a:xfrm>
          <a:prstGeom prst="rect">
            <a:avLst/>
          </a:prstGeom>
          <a:noFill/>
        </p:spPr>
      </p:pic>
      <p:pic>
        <p:nvPicPr>
          <p:cNvPr id="2065" name="Picture 17" descr="C:\Documents and Settings\松永　悠\My Documents\班ゼミ\2012年度中間発表\pdf2\png\eqn.png"/>
          <p:cNvPicPr>
            <a:picLocks noChangeAspect="1" noChangeArrowheads="1"/>
          </p:cNvPicPr>
          <p:nvPr/>
        </p:nvPicPr>
        <p:blipFill>
          <a:blip r:embed="rId9" cstate="print"/>
          <a:srcRect/>
          <a:stretch>
            <a:fillRect/>
          </a:stretch>
        </p:blipFill>
        <p:spPr bwMode="auto">
          <a:xfrm>
            <a:off x="4916025" y="5206552"/>
            <a:ext cx="398616" cy="360040"/>
          </a:xfrm>
          <a:prstGeom prst="rect">
            <a:avLst/>
          </a:prstGeom>
          <a:noFill/>
        </p:spPr>
      </p:pic>
      <p:pic>
        <p:nvPicPr>
          <p:cNvPr id="2066" name="Picture 18" descr="C:\Documents and Settings\松永　悠\My Documents\班ゼミ\2012年度中間発表\pdf2\png\eqn.png"/>
          <p:cNvPicPr>
            <a:picLocks noChangeAspect="1" noChangeArrowheads="1"/>
          </p:cNvPicPr>
          <p:nvPr/>
        </p:nvPicPr>
        <p:blipFill>
          <a:blip r:embed="rId10" cstate="print"/>
          <a:srcRect/>
          <a:stretch>
            <a:fillRect/>
          </a:stretch>
        </p:blipFill>
        <p:spPr bwMode="auto">
          <a:xfrm>
            <a:off x="4935313" y="5926632"/>
            <a:ext cx="360040" cy="360040"/>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lide(fromBottom)">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Bottom)">
                                      <p:cBhvr>
                                        <p:cTn id="21" dur="500"/>
                                        <p:tgtEl>
                                          <p:spTgt spid="12"/>
                                        </p:tgtEl>
                                      </p:cBhvr>
                                    </p:animEffect>
                                  </p:childTnLst>
                                </p:cTn>
                              </p:par>
                              <p:par>
                                <p:cTn id="22" presetID="12" presetClass="entr" presetSubtype="4" fill="hold" nodeType="withEffect">
                                  <p:stCondLst>
                                    <p:cond delay="0"/>
                                  </p:stCondLst>
                                  <p:childTnLst>
                                    <p:set>
                                      <p:cBhvr>
                                        <p:cTn id="23" dur="1" fill="hold">
                                          <p:stCondLst>
                                            <p:cond delay="0"/>
                                          </p:stCondLst>
                                        </p:cTn>
                                        <p:tgtEl>
                                          <p:spTgt spid="2060"/>
                                        </p:tgtEl>
                                        <p:attrNameLst>
                                          <p:attrName>style.visibility</p:attrName>
                                        </p:attrNameLst>
                                      </p:cBhvr>
                                      <p:to>
                                        <p:strVal val="visible"/>
                                      </p:to>
                                    </p:set>
                                    <p:animEffect transition="in" filter="slide(fromBottom)">
                                      <p:cBhvr>
                                        <p:cTn id="24"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9" grpId="0"/>
      <p:bldP spid="10"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86" name="Picture 14" descr="C:\Documents and Settings\松永　悠\My Documents\MATLAB\friis.jpg"/>
          <p:cNvPicPr>
            <a:picLocks noChangeAspect="1" noChangeArrowheads="1"/>
          </p:cNvPicPr>
          <p:nvPr/>
        </p:nvPicPr>
        <p:blipFill>
          <a:blip r:embed="rId3" cstate="print"/>
          <a:srcRect/>
          <a:stretch>
            <a:fillRect/>
          </a:stretch>
        </p:blipFill>
        <p:spPr bwMode="auto">
          <a:xfrm>
            <a:off x="204787" y="1268760"/>
            <a:ext cx="8734426" cy="3629025"/>
          </a:xfrm>
          <a:prstGeom prst="rect">
            <a:avLst/>
          </a:prstGeom>
          <a:noFill/>
        </p:spPr>
      </p:pic>
      <p:sp>
        <p:nvSpPr>
          <p:cNvPr id="2" name="タイトル 1"/>
          <p:cNvSpPr>
            <a:spLocks noGrp="1"/>
          </p:cNvSpPr>
          <p:nvPr>
            <p:ph type="title"/>
          </p:nvPr>
        </p:nvSpPr>
        <p:spPr/>
        <p:txBody>
          <a:bodyPr/>
          <a:lstStyle/>
          <a:p>
            <a:r>
              <a:rPr kumimoji="1" lang="ja-JP" altLang="en-US" dirty="0" smtClean="0"/>
              <a:t>フリスの公式</a:t>
            </a:r>
            <a:endParaRPr kumimoji="1" lang="ja-JP" altLang="en-US" dirty="0"/>
          </a:p>
        </p:txBody>
      </p:sp>
      <p:sp>
        <p:nvSpPr>
          <p:cNvPr id="9" name="円/楕円 8"/>
          <p:cNvSpPr/>
          <p:nvPr/>
        </p:nvSpPr>
        <p:spPr>
          <a:xfrm>
            <a:off x="6588224" y="2924944"/>
            <a:ext cx="720080" cy="18002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1" name="直線コネクタ 10"/>
          <p:cNvCxnSpPr/>
          <p:nvPr/>
        </p:nvCxnSpPr>
        <p:spPr>
          <a:xfrm>
            <a:off x="0" y="530120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796136" y="5517232"/>
            <a:ext cx="780983" cy="369332"/>
          </a:xfrm>
          <a:prstGeom prst="rect">
            <a:avLst/>
          </a:prstGeom>
          <a:noFill/>
        </p:spPr>
        <p:txBody>
          <a:bodyPr wrap="none" rtlCol="0">
            <a:spAutoFit/>
          </a:bodyPr>
          <a:lstStyle/>
          <a:p>
            <a:r>
              <a:rPr kumimoji="1" lang="ja-JP" altLang="en-US" dirty="0" smtClean="0"/>
              <a:t>と</a:t>
            </a:r>
            <a:r>
              <a:rPr lang="ja-JP" altLang="en-US" dirty="0" smtClean="0"/>
              <a:t>する</a:t>
            </a:r>
            <a:endParaRPr kumimoji="1" lang="ja-JP" altLang="en-US" dirty="0"/>
          </a:p>
        </p:txBody>
      </p:sp>
      <p:sp>
        <p:nvSpPr>
          <p:cNvPr id="12" name="テキスト ボックス 11"/>
          <p:cNvSpPr txBox="1"/>
          <p:nvPr/>
        </p:nvSpPr>
        <p:spPr>
          <a:xfrm>
            <a:off x="1344194" y="6021288"/>
            <a:ext cx="6455613" cy="461665"/>
          </a:xfrm>
          <a:prstGeom prst="rect">
            <a:avLst/>
          </a:prstGeom>
          <a:noFill/>
        </p:spPr>
        <p:txBody>
          <a:bodyPr wrap="none" rtlCol="0">
            <a:spAutoFit/>
          </a:bodyPr>
          <a:lstStyle/>
          <a:p>
            <a:r>
              <a:rPr kumimoji="1" lang="en-US" altLang="ja-JP" sz="2400" dirty="0" smtClean="0">
                <a:latin typeface="Times New Roman" pitchFamily="18" charset="0"/>
                <a:cs typeface="Times New Roman" pitchFamily="18" charset="0"/>
              </a:rPr>
              <a:t>n</a:t>
            </a:r>
            <a:r>
              <a:rPr kumimoji="1" lang="ja-JP" altLang="en-US" sz="2400" dirty="0" smtClean="0"/>
              <a:t>の値が大きいほど信号強度が減衰が大きくなる</a:t>
            </a:r>
            <a:endParaRPr kumimoji="1" lang="ja-JP" altLang="en-US" sz="2400" dirty="0"/>
          </a:p>
        </p:txBody>
      </p:sp>
      <p:pic>
        <p:nvPicPr>
          <p:cNvPr id="3079" name="Picture 7"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323528" y="5534372"/>
            <a:ext cx="1009650" cy="314325"/>
          </a:xfrm>
          <a:prstGeom prst="rect">
            <a:avLst/>
          </a:prstGeom>
          <a:noFill/>
        </p:spPr>
      </p:pic>
      <p:pic>
        <p:nvPicPr>
          <p:cNvPr id="3080" name="Picture 8"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1403648" y="5534372"/>
            <a:ext cx="952500" cy="314325"/>
          </a:xfrm>
          <a:prstGeom prst="rect">
            <a:avLst/>
          </a:prstGeom>
          <a:noFill/>
        </p:spPr>
      </p:pic>
      <p:pic>
        <p:nvPicPr>
          <p:cNvPr id="3083" name="Picture 11"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3851920" y="5505797"/>
            <a:ext cx="1962150" cy="371475"/>
          </a:xfrm>
          <a:prstGeom prst="rect">
            <a:avLst/>
          </a:prstGeom>
          <a:noFill/>
        </p:spPr>
      </p:pic>
      <p:pic>
        <p:nvPicPr>
          <p:cNvPr id="1027" name="Picture 3"/>
          <p:cNvPicPr>
            <a:picLocks noChangeAspect="1" noChangeArrowheads="1"/>
          </p:cNvPicPr>
          <p:nvPr/>
        </p:nvPicPr>
        <p:blipFill>
          <a:blip r:embed="rId7" cstate="print"/>
          <a:srcRect/>
          <a:stretch>
            <a:fillRect/>
          </a:stretch>
        </p:blipFill>
        <p:spPr bwMode="auto">
          <a:xfrm>
            <a:off x="2411760" y="5396830"/>
            <a:ext cx="1466850" cy="5524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lide(fromBottom)">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距離推定による位置測位の問題点</a:t>
            </a:r>
            <a:endParaRPr kumimoji="1" lang="ja-JP" altLang="en-US" dirty="0"/>
          </a:p>
        </p:txBody>
      </p:sp>
      <p:sp>
        <p:nvSpPr>
          <p:cNvPr id="3" name="コンテンツ プレースホルダ 2"/>
          <p:cNvSpPr>
            <a:spLocks noGrp="1"/>
          </p:cNvSpPr>
          <p:nvPr>
            <p:ph idx="1"/>
          </p:nvPr>
        </p:nvSpPr>
        <p:spPr>
          <a:xfrm>
            <a:off x="457200" y="1600201"/>
            <a:ext cx="8229600" cy="1828799"/>
          </a:xfrm>
        </p:spPr>
        <p:style>
          <a:lnRef idx="2">
            <a:schemeClr val="accent2"/>
          </a:lnRef>
          <a:fillRef idx="1">
            <a:schemeClr val="lt1"/>
          </a:fillRef>
          <a:effectRef idx="0">
            <a:schemeClr val="accent2"/>
          </a:effectRef>
          <a:fontRef idx="minor">
            <a:schemeClr val="dk1"/>
          </a:fontRef>
        </p:style>
        <p:txBody>
          <a:bodyPr>
            <a:normAutofit fontScale="92500"/>
          </a:bodyPr>
          <a:lstStyle/>
          <a:p>
            <a:r>
              <a:rPr kumimoji="1" lang="en-US" altLang="ja-JP" sz="2400" dirty="0" smtClean="0"/>
              <a:t>2</a:t>
            </a:r>
            <a:r>
              <a:rPr kumimoji="1" lang="ja-JP" altLang="en-US" sz="2400" dirty="0" smtClean="0"/>
              <a:t>次元座標を求めるには</a:t>
            </a:r>
            <a:r>
              <a:rPr kumimoji="1" lang="en-US" altLang="ja-JP" sz="2400" dirty="0" smtClean="0"/>
              <a:t>2</a:t>
            </a:r>
            <a:r>
              <a:rPr kumimoji="1" lang="ja-JP" altLang="en-US" sz="2400" dirty="0" smtClean="0"/>
              <a:t>つ以上の既知無線</a:t>
            </a:r>
            <a:r>
              <a:rPr kumimoji="1" lang="en-US" altLang="ja-JP" sz="2400" dirty="0" smtClean="0">
                <a:latin typeface="Times New Roman" pitchFamily="18" charset="0"/>
                <a:cs typeface="Times New Roman" pitchFamily="18" charset="0"/>
              </a:rPr>
              <a:t>LAN</a:t>
            </a:r>
            <a:r>
              <a:rPr kumimoji="1" lang="ja-JP" altLang="en-US" sz="2400" dirty="0" smtClean="0"/>
              <a:t>が観測できなくてはならない</a:t>
            </a:r>
            <a:endParaRPr kumimoji="1" lang="en-US" altLang="ja-JP" sz="2400" dirty="0" smtClean="0"/>
          </a:p>
          <a:p>
            <a:r>
              <a:rPr lang="ja-JP" altLang="en-US" sz="2400" dirty="0" smtClean="0"/>
              <a:t>フェージング</a:t>
            </a:r>
            <a:r>
              <a:rPr lang="en-US" altLang="ja-JP" sz="2400" dirty="0" smtClean="0"/>
              <a:t>, </a:t>
            </a:r>
            <a:r>
              <a:rPr lang="ja-JP" altLang="en-US" sz="2400" dirty="0" smtClean="0"/>
              <a:t>マルチパスなどの影響を受け</a:t>
            </a:r>
            <a:r>
              <a:rPr lang="en-US" altLang="ja-JP" sz="2400" dirty="0" smtClean="0"/>
              <a:t>, </a:t>
            </a:r>
            <a:r>
              <a:rPr lang="en-US" altLang="ja-JP" sz="2400" dirty="0" smtClean="0">
                <a:latin typeface="Times New Roman" pitchFamily="18" charset="0"/>
                <a:cs typeface="Times New Roman" pitchFamily="18" charset="0"/>
              </a:rPr>
              <a:t>RSSI</a:t>
            </a:r>
            <a:r>
              <a:rPr lang="ja-JP" altLang="en-US" sz="2400" dirty="0" smtClean="0"/>
              <a:t>値が安定しない</a:t>
            </a:r>
            <a:endParaRPr lang="en-US" altLang="ja-JP" sz="2400" dirty="0" smtClean="0"/>
          </a:p>
          <a:p>
            <a:r>
              <a:rPr lang="ja-JP" altLang="en-US" sz="2400" dirty="0" smtClean="0"/>
              <a:t>電波減衰の原因は複雑なので</a:t>
            </a:r>
            <a:r>
              <a:rPr lang="en-US" altLang="ja-JP" sz="2400" dirty="0" smtClean="0"/>
              <a:t>, </a:t>
            </a:r>
            <a:r>
              <a:rPr lang="ja-JP" altLang="en-US" sz="2400" dirty="0" smtClean="0"/>
              <a:t>モデル化が困難</a:t>
            </a:r>
            <a:endParaRPr lang="en-US" altLang="ja-JP" sz="2400" dirty="0" smtClean="0"/>
          </a:p>
        </p:txBody>
      </p:sp>
      <p:cxnSp>
        <p:nvCxnSpPr>
          <p:cNvPr id="7" name="直線矢印コネクタ 6"/>
          <p:cNvCxnSpPr>
            <a:stCxn id="3" idx="2"/>
          </p:cNvCxnSpPr>
          <p:nvPr/>
        </p:nvCxnSpPr>
        <p:spPr>
          <a:xfrm>
            <a:off x="4572000" y="3429000"/>
            <a:ext cx="0" cy="86409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0" name="コンテンツ プレースホルダ 2"/>
          <p:cNvSpPr txBox="1">
            <a:spLocks/>
          </p:cNvSpPr>
          <p:nvPr/>
        </p:nvSpPr>
        <p:spPr>
          <a:xfrm>
            <a:off x="179512" y="4293096"/>
            <a:ext cx="8784976" cy="223224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0" i="0" u="none" strike="noStrike" kern="1200" cap="none" spc="0" normalizeH="0" baseline="0" noProof="0" dirty="0" smtClean="0">
                <a:ln>
                  <a:noFill/>
                </a:ln>
                <a:solidFill>
                  <a:schemeClr val="dk1"/>
                </a:solidFill>
                <a:effectLst/>
                <a:uLnTx/>
                <a:uFillTx/>
                <a:latin typeface="+mn-lt"/>
                <a:ea typeface="+mn-ea"/>
                <a:cs typeface="+mn-cs"/>
              </a:rPr>
              <a:t>事前に取得した基準点</a:t>
            </a:r>
            <a:r>
              <a:rPr kumimoji="1" lang="en-US" altLang="ja-JP" sz="2800" b="0"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RSSI</a:t>
            </a:r>
            <a:r>
              <a:rPr kumimoji="1" lang="ja-JP" altLang="en-US" sz="2800" b="0" i="0" u="none" strike="noStrike" kern="1200" cap="none" spc="0" normalizeH="0" baseline="0" noProof="0" dirty="0" smtClean="0">
                <a:ln>
                  <a:noFill/>
                </a:ln>
                <a:solidFill>
                  <a:schemeClr val="dk1"/>
                </a:solidFill>
                <a:effectLst/>
                <a:uLnTx/>
                <a:uFillTx/>
                <a:latin typeface="+mn-lt"/>
                <a:ea typeface="+mn-ea"/>
                <a:cs typeface="+mn-cs"/>
              </a:rPr>
              <a:t>値</a:t>
            </a:r>
            <a:r>
              <a:rPr lang="ja-JP" altLang="en-US" sz="2800" dirty="0" smtClean="0"/>
              <a:t>との比較により位置推定を行う</a:t>
            </a:r>
            <a:endParaRPr lang="en-US" altLang="ja-JP" sz="2800" dirty="0" smtClean="0"/>
          </a:p>
          <a:p>
            <a:pPr marL="800100" lvl="1" indent="-342900">
              <a:spcBef>
                <a:spcPct val="20000"/>
              </a:spcBef>
              <a:buFont typeface="Arial" pitchFamily="34" charset="0"/>
              <a:buChar char="•"/>
            </a:pPr>
            <a:r>
              <a:rPr lang="en-US" altLang="ja-JP" sz="2800" dirty="0" smtClean="0"/>
              <a:t>1</a:t>
            </a:r>
            <a:r>
              <a:rPr lang="ja-JP" altLang="en-US" sz="2800" dirty="0" smtClean="0"/>
              <a:t>つ既知無線</a:t>
            </a:r>
            <a:r>
              <a:rPr lang="en-US" altLang="ja-JP" sz="2800" dirty="0" smtClean="0">
                <a:latin typeface="Times New Roman" pitchFamily="18" charset="0"/>
                <a:cs typeface="Times New Roman" pitchFamily="18" charset="0"/>
              </a:rPr>
              <a:t>LAN</a:t>
            </a:r>
            <a:r>
              <a:rPr lang="ja-JP" altLang="en-US" sz="2800" dirty="0" smtClean="0"/>
              <a:t>が観測できれば位置推定可能</a:t>
            </a:r>
            <a:endParaRPr lang="en-US" altLang="ja-JP" sz="2800" dirty="0" smtClean="0"/>
          </a:p>
          <a:p>
            <a:pPr marL="800100" lvl="1" indent="-342900">
              <a:spcBef>
                <a:spcPct val="20000"/>
              </a:spcBef>
              <a:buFont typeface="Arial" pitchFamily="34" charset="0"/>
              <a:buChar char="•"/>
            </a:pPr>
            <a:r>
              <a:rPr lang="ja-JP" altLang="en-US" sz="2800" dirty="0" smtClean="0"/>
              <a:t>電波減衰の影響を軽減することができる</a:t>
            </a:r>
            <a:endParaRPr lang="en-US" altLang="ja-JP" sz="2800" dirty="0" smtClean="0"/>
          </a:p>
          <a:p>
            <a:pPr marL="800100" lvl="1" indent="-342900">
              <a:spcBef>
                <a:spcPct val="20000"/>
              </a:spcBef>
            </a:pPr>
            <a:endParaRPr kumimoji="1" lang="en-US" altLang="ja-JP" sz="3200" b="0" i="0" u="none" strike="noStrike" kern="1200" cap="none" spc="0" normalizeH="0" baseline="0" noProof="0" dirty="0" smtClean="0">
              <a:ln>
                <a:noFill/>
              </a:ln>
              <a:solidFill>
                <a:schemeClr val="dk1"/>
              </a:solidFill>
              <a:effectLst/>
              <a:uLnTx/>
              <a:uFillTx/>
              <a:latin typeface="+mn-lt"/>
              <a:ea typeface="+mn-ea"/>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slide(fromBottom)">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Bottom)">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lide(fromBottom)">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lide(fromBottom)">
                                      <p:cBhvr>
                                        <p:cTn id="25" dur="500"/>
                                        <p:tgtEl>
                                          <p:spTgt spid="7"/>
                                        </p:tgtEl>
                                      </p:cBhvr>
                                    </p:animEffect>
                                  </p:childTnLst>
                                </p:cTn>
                              </p:par>
                              <p:par>
                                <p:cTn id="26" presetID="12" presetClass="entr" presetSubtype="4" fill="hold"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slide(fromBottom)">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slide(fromBottom)">
                                      <p:cBhvr>
                                        <p:cTn id="33" dur="500"/>
                                        <p:tgtEl>
                                          <p:spTgt spid="1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slide(fromBottom)">
                                      <p:cBhvr>
                                        <p:cTn id="3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Times New Roman" pitchFamily="18" charset="0"/>
                <a:cs typeface="Times New Roman" pitchFamily="18" charset="0"/>
              </a:rPr>
              <a:t>今後の予定</a:t>
            </a:r>
            <a:endParaRPr kumimoji="1" lang="ja-JP" altLang="en-US" dirty="0">
              <a:latin typeface="Times New Roman" pitchFamily="18" charset="0"/>
              <a:cs typeface="Times New Roman" pitchFamily="18" charset="0"/>
            </a:endParaRPr>
          </a:p>
        </p:txBody>
      </p:sp>
      <p:sp>
        <p:nvSpPr>
          <p:cNvPr id="3" name="コンテンツ プレースホルダ 2"/>
          <p:cNvSpPr>
            <a:spLocks noGrp="1"/>
          </p:cNvSpPr>
          <p:nvPr>
            <p:ph idx="1"/>
          </p:nvPr>
        </p:nvSpPr>
        <p:spPr/>
        <p:txBody>
          <a:bodyPr/>
          <a:lstStyle/>
          <a:p>
            <a:r>
              <a:rPr kumimoji="1" lang="ja-JP" altLang="en-US" dirty="0" smtClean="0">
                <a:latin typeface="Times New Roman" pitchFamily="18" charset="0"/>
                <a:cs typeface="Times New Roman" pitchFamily="18" charset="0"/>
              </a:rPr>
              <a:t>データベース作成アルゴリズムの実装</a:t>
            </a:r>
            <a:endParaRPr kumimoji="1" lang="en-US" altLang="ja-JP" dirty="0" smtClean="0">
              <a:latin typeface="Times New Roman" pitchFamily="18" charset="0"/>
              <a:cs typeface="Times New Roman" pitchFamily="18" charset="0"/>
            </a:endParaRPr>
          </a:p>
          <a:p>
            <a:r>
              <a:rPr kumimoji="1" lang="en-US" altLang="ja-JP" dirty="0" smtClean="0">
                <a:latin typeface="Times New Roman" pitchFamily="18" charset="0"/>
                <a:cs typeface="Times New Roman" pitchFamily="18" charset="0"/>
              </a:rPr>
              <a:t>K</a:t>
            </a:r>
            <a:r>
              <a:rPr kumimoji="1" lang="ja-JP" altLang="en-US" dirty="0" smtClean="0">
                <a:latin typeface="Times New Roman" pitchFamily="18" charset="0"/>
                <a:cs typeface="Times New Roman" pitchFamily="18" charset="0"/>
              </a:rPr>
              <a:t>近傍法とベイズ推定を用いた位置推定アルゴリズムの実装</a:t>
            </a:r>
            <a:endParaRPr kumimoji="1" lang="en-US" altLang="ja-JP" dirty="0" smtClean="0">
              <a:latin typeface="Times New Roman" pitchFamily="18" charset="0"/>
              <a:cs typeface="Times New Roman" pitchFamily="18" charset="0"/>
            </a:endParaRPr>
          </a:p>
          <a:p>
            <a:r>
              <a:rPr kumimoji="1" lang="ja-JP" altLang="en-US" dirty="0" smtClean="0">
                <a:latin typeface="Times New Roman" pitchFamily="18" charset="0"/>
                <a:cs typeface="Times New Roman" pitchFamily="18" charset="0"/>
              </a:rPr>
              <a:t>それぞれの位置推定精度について検討</a:t>
            </a:r>
            <a:endParaRPr kumimoji="1" lang="ja-JP" altLang="en-US" dirty="0">
              <a:latin typeface="Times New Roman" pitchFamily="18" charset="0"/>
              <a:cs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進捗状況</a:t>
            </a:r>
            <a:endParaRPr kumimoji="1" lang="ja-JP" altLang="en-US" dirty="0"/>
          </a:p>
        </p:txBody>
      </p:sp>
      <p:pic>
        <p:nvPicPr>
          <p:cNvPr id="8" name="Picture 2" descr="X:\研究\20121025-151928.png"/>
          <p:cNvPicPr>
            <a:picLocks noGrp="1" noChangeAspect="1" noChangeArrowheads="1"/>
          </p:cNvPicPr>
          <p:nvPr>
            <p:ph idx="1"/>
          </p:nvPr>
        </p:nvPicPr>
        <p:blipFill>
          <a:blip r:embed="rId3" cstate="print"/>
          <a:stretch>
            <a:fillRect/>
          </a:stretch>
        </p:blipFill>
        <p:spPr bwMode="auto">
          <a:xfrm>
            <a:off x="2797560" y="1274032"/>
            <a:ext cx="3548881" cy="5323320"/>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進捗状況</a:t>
            </a:r>
            <a:endParaRPr kumimoji="1" lang="ja-JP" altLang="en-US" dirty="0"/>
          </a:p>
        </p:txBody>
      </p:sp>
      <p:pic>
        <p:nvPicPr>
          <p:cNvPr id="7" name="Picture 2" descr="C:\Documents and Settings\松永　悠\My Documents\MATLAB\hist.jpg"/>
          <p:cNvPicPr>
            <a:picLocks noGrp="1" noChangeAspect="1" noChangeArrowheads="1"/>
          </p:cNvPicPr>
          <p:nvPr>
            <p:ph idx="1"/>
          </p:nvPr>
        </p:nvPicPr>
        <p:blipFill>
          <a:blip r:embed="rId4" cstate="print"/>
          <a:srcRect/>
          <a:stretch>
            <a:fillRect/>
          </a:stretch>
        </p:blipFill>
        <p:spPr bwMode="auto">
          <a:xfrm>
            <a:off x="1166936" y="1844824"/>
            <a:ext cx="8229600" cy="4110965"/>
          </a:xfrm>
          <a:prstGeom prst="rect">
            <a:avLst/>
          </a:prstGeom>
          <a:noFill/>
        </p:spPr>
      </p:pic>
      <p:pic>
        <p:nvPicPr>
          <p:cNvPr id="9" name="図 8" descr="txp_fig.png"/>
          <p:cNvPicPr>
            <a:picLocks noChangeAspect="1"/>
          </p:cNvPicPr>
          <p:nvPr>
            <p:custDataLst>
              <p:tags r:id="rId1"/>
            </p:custDataLst>
          </p:nvPr>
        </p:nvPicPr>
        <p:blipFill>
          <a:blip r:embed="rId5" cstate="print">
            <a:clrChange>
              <a:clrFrom>
                <a:srgbClr val="FFFFFF"/>
              </a:clrFrom>
              <a:clrTo>
                <a:srgbClr val="FFFFFF">
                  <a:alpha val="0"/>
                </a:srgbClr>
              </a:clrTo>
            </a:clrChange>
            <a:lum/>
          </a:blip>
          <a:stretch>
            <a:fillRect/>
          </a:stretch>
        </p:blipFill>
        <p:spPr>
          <a:xfrm>
            <a:off x="317571" y="2636912"/>
            <a:ext cx="1176047" cy="339995"/>
          </a:xfrm>
          <a:prstGeom prst="rect">
            <a:avLst/>
          </a:prstGeom>
          <a:noFill/>
        </p:spPr>
      </p:pic>
      <p:pic>
        <p:nvPicPr>
          <p:cNvPr id="12" name="図 11" descr="txp_fig.png"/>
          <p:cNvPicPr>
            <a:picLocks noChangeAspect="1"/>
          </p:cNvPicPr>
          <p:nvPr>
            <p:custDataLst>
              <p:tags r:id="rId2"/>
            </p:custDataLst>
          </p:nvPr>
        </p:nvPicPr>
        <p:blipFill>
          <a:blip r:embed="rId6" cstate="print">
            <a:clrChange>
              <a:clrFrom>
                <a:srgbClr val="FFFFFF"/>
              </a:clrFrom>
              <a:clrTo>
                <a:srgbClr val="FFFFFF">
                  <a:alpha val="0"/>
                </a:srgbClr>
              </a:clrTo>
            </a:clrChange>
            <a:lum/>
          </a:blip>
          <a:stretch>
            <a:fillRect/>
          </a:stretch>
        </p:blipFill>
        <p:spPr>
          <a:xfrm>
            <a:off x="66023" y="4588930"/>
            <a:ext cx="1625657" cy="339995"/>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Times New Roman" pitchFamily="18" charset="0"/>
                <a:cs typeface="Times New Roman" pitchFamily="18" charset="0"/>
              </a:rPr>
              <a:t>データベース作成の流れ</a:t>
            </a:r>
            <a:endParaRPr kumimoji="1" lang="ja-JP" altLang="en-US" dirty="0">
              <a:latin typeface="Times New Roman" pitchFamily="18" charset="0"/>
              <a:cs typeface="Times New Roman" pitchFamily="18" charset="0"/>
            </a:endParaRPr>
          </a:p>
        </p:txBody>
      </p:sp>
      <p:sp>
        <p:nvSpPr>
          <p:cNvPr id="10" name="正方形/長方形 9"/>
          <p:cNvSpPr/>
          <p:nvPr/>
        </p:nvSpPr>
        <p:spPr>
          <a:xfrm>
            <a:off x="3635896" y="2899062"/>
            <a:ext cx="4704523" cy="261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nvGrpSpPr>
          <p:cNvPr id="15" name="グループ化 14"/>
          <p:cNvGrpSpPr/>
          <p:nvPr/>
        </p:nvGrpSpPr>
        <p:grpSpPr>
          <a:xfrm>
            <a:off x="3766577" y="3034289"/>
            <a:ext cx="4181798" cy="2352261"/>
            <a:chOff x="3707904" y="3429000"/>
            <a:chExt cx="4608512" cy="2592288"/>
          </a:xfrm>
        </p:grpSpPr>
        <p:sp>
          <p:nvSpPr>
            <p:cNvPr id="11" name="円/楕円 10"/>
            <p:cNvSpPr/>
            <p:nvPr/>
          </p:nvSpPr>
          <p:spPr>
            <a:xfrm>
              <a:off x="3707904" y="573325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2" name="円/楕円 11"/>
            <p:cNvSpPr/>
            <p:nvPr/>
          </p:nvSpPr>
          <p:spPr>
            <a:xfrm>
              <a:off x="5076056" y="342900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3" name="円/楕円 12"/>
            <p:cNvSpPr/>
            <p:nvPr/>
          </p:nvSpPr>
          <p:spPr>
            <a:xfrm>
              <a:off x="8100392" y="580526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grpSp>
        <p:nvGrpSpPr>
          <p:cNvPr id="31" name="グループ化 30"/>
          <p:cNvGrpSpPr/>
          <p:nvPr/>
        </p:nvGrpSpPr>
        <p:grpSpPr>
          <a:xfrm>
            <a:off x="4104000" y="3262982"/>
            <a:ext cx="3659073" cy="1829537"/>
            <a:chOff x="4211960" y="3717032"/>
            <a:chExt cx="4032448" cy="2016224"/>
          </a:xfrm>
        </p:grpSpPr>
        <p:grpSp>
          <p:nvGrpSpPr>
            <p:cNvPr id="20" name="グループ化 19"/>
            <p:cNvGrpSpPr/>
            <p:nvPr/>
          </p:nvGrpSpPr>
          <p:grpSpPr>
            <a:xfrm>
              <a:off x="4211960" y="5517232"/>
              <a:ext cx="4032448" cy="216024"/>
              <a:chOff x="4211960" y="5517232"/>
              <a:chExt cx="4032448" cy="216024"/>
            </a:xfrm>
          </p:grpSpPr>
          <p:sp>
            <p:nvSpPr>
              <p:cNvPr id="16" name="正方形/長方形 15"/>
              <p:cNvSpPr/>
              <p:nvPr/>
            </p:nvSpPr>
            <p:spPr>
              <a:xfrm>
                <a:off x="4211960"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7" name="正方形/長方形 16"/>
              <p:cNvSpPr/>
              <p:nvPr/>
            </p:nvSpPr>
            <p:spPr>
              <a:xfrm>
                <a:off x="5484101"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8" name="正方形/長方形 17"/>
              <p:cNvSpPr/>
              <p:nvPr/>
            </p:nvSpPr>
            <p:spPr>
              <a:xfrm>
                <a:off x="6756242"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9" name="正方形/長方形 18"/>
              <p:cNvSpPr/>
              <p:nvPr/>
            </p:nvSpPr>
            <p:spPr>
              <a:xfrm>
                <a:off x="8028384"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grpSp>
          <p:nvGrpSpPr>
            <p:cNvPr id="21" name="グループ化 20"/>
            <p:cNvGrpSpPr/>
            <p:nvPr/>
          </p:nvGrpSpPr>
          <p:grpSpPr>
            <a:xfrm>
              <a:off x="4211960" y="4617132"/>
              <a:ext cx="4032448" cy="216024"/>
              <a:chOff x="4211960" y="5517232"/>
              <a:chExt cx="4032448" cy="216024"/>
            </a:xfrm>
          </p:grpSpPr>
          <p:sp>
            <p:nvSpPr>
              <p:cNvPr id="22" name="正方形/長方形 21"/>
              <p:cNvSpPr/>
              <p:nvPr/>
            </p:nvSpPr>
            <p:spPr>
              <a:xfrm>
                <a:off x="4211960"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3" name="正方形/長方形 22"/>
              <p:cNvSpPr/>
              <p:nvPr/>
            </p:nvSpPr>
            <p:spPr>
              <a:xfrm>
                <a:off x="5484101"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4" name="正方形/長方形 23"/>
              <p:cNvSpPr/>
              <p:nvPr/>
            </p:nvSpPr>
            <p:spPr>
              <a:xfrm>
                <a:off x="6756242"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5" name="正方形/長方形 24"/>
              <p:cNvSpPr/>
              <p:nvPr/>
            </p:nvSpPr>
            <p:spPr>
              <a:xfrm>
                <a:off x="8028384"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grpSp>
          <p:nvGrpSpPr>
            <p:cNvPr id="26" name="グループ化 25"/>
            <p:cNvGrpSpPr/>
            <p:nvPr/>
          </p:nvGrpSpPr>
          <p:grpSpPr>
            <a:xfrm>
              <a:off x="4211960" y="3717032"/>
              <a:ext cx="4032448" cy="216024"/>
              <a:chOff x="4211960" y="5517232"/>
              <a:chExt cx="4032448" cy="216024"/>
            </a:xfrm>
          </p:grpSpPr>
          <p:sp>
            <p:nvSpPr>
              <p:cNvPr id="27" name="正方形/長方形 26"/>
              <p:cNvSpPr/>
              <p:nvPr/>
            </p:nvSpPr>
            <p:spPr>
              <a:xfrm>
                <a:off x="4211960"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8" name="正方形/長方形 27"/>
              <p:cNvSpPr/>
              <p:nvPr/>
            </p:nvSpPr>
            <p:spPr>
              <a:xfrm>
                <a:off x="5484101"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9" name="正方形/長方形 28"/>
              <p:cNvSpPr/>
              <p:nvPr/>
            </p:nvSpPr>
            <p:spPr>
              <a:xfrm>
                <a:off x="6756242"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0" name="正方形/長方形 29"/>
              <p:cNvSpPr/>
              <p:nvPr/>
            </p:nvSpPr>
            <p:spPr>
              <a:xfrm>
                <a:off x="8028384" y="5517232"/>
                <a:ext cx="216024"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grpSp>
      <p:grpSp>
        <p:nvGrpSpPr>
          <p:cNvPr id="37" name="グループ化 36"/>
          <p:cNvGrpSpPr/>
          <p:nvPr/>
        </p:nvGrpSpPr>
        <p:grpSpPr>
          <a:xfrm>
            <a:off x="3635895" y="1988840"/>
            <a:ext cx="472825" cy="784087"/>
            <a:chOff x="3203848" y="2276872"/>
            <a:chExt cx="521073" cy="864096"/>
          </a:xfrm>
        </p:grpSpPr>
        <p:cxnSp>
          <p:nvCxnSpPr>
            <p:cNvPr id="33" name="直線矢印コネクタ 32"/>
            <p:cNvCxnSpPr/>
            <p:nvPr/>
          </p:nvCxnSpPr>
          <p:spPr>
            <a:xfrm flipV="1">
              <a:off x="3203848" y="2492896"/>
              <a:ext cx="0" cy="64807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275857" y="2276872"/>
              <a:ext cx="449064" cy="508774"/>
            </a:xfrm>
            <a:prstGeom prst="rect">
              <a:avLst/>
            </a:prstGeom>
            <a:noFill/>
          </p:spPr>
          <p:txBody>
            <a:bodyPr wrap="none" rtlCol="0">
              <a:spAutoFit/>
            </a:bodyPr>
            <a:lstStyle/>
            <a:p>
              <a:r>
                <a:rPr kumimoji="1" lang="en-US" altLang="ja-JP" sz="2400" dirty="0" smtClean="0">
                  <a:latin typeface="Times New Roman" pitchFamily="18" charset="0"/>
                  <a:cs typeface="Times New Roman" pitchFamily="18" charset="0"/>
                </a:rPr>
                <a:t>X</a:t>
              </a:r>
              <a:endParaRPr kumimoji="1" lang="ja-JP" altLang="en-US" sz="2400" dirty="0">
                <a:latin typeface="Times New Roman" pitchFamily="18" charset="0"/>
                <a:cs typeface="Times New Roman" pitchFamily="18" charset="0"/>
              </a:endParaRPr>
            </a:p>
          </p:txBody>
        </p:sp>
      </p:grpSp>
      <p:grpSp>
        <p:nvGrpSpPr>
          <p:cNvPr id="38" name="グループ化 37"/>
          <p:cNvGrpSpPr/>
          <p:nvPr/>
        </p:nvGrpSpPr>
        <p:grpSpPr>
          <a:xfrm>
            <a:off x="8405761" y="5059846"/>
            <a:ext cx="723462" cy="461665"/>
            <a:chOff x="8460432" y="5661248"/>
            <a:chExt cx="797284" cy="508774"/>
          </a:xfrm>
        </p:grpSpPr>
        <p:cxnSp>
          <p:nvCxnSpPr>
            <p:cNvPr id="34" name="直線矢印コネクタ 33"/>
            <p:cNvCxnSpPr/>
            <p:nvPr/>
          </p:nvCxnSpPr>
          <p:spPr>
            <a:xfrm rot="5400000" flipV="1">
              <a:off x="8784468" y="5841268"/>
              <a:ext cx="0" cy="64807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8808652" y="5661248"/>
              <a:ext cx="449064" cy="508774"/>
            </a:xfrm>
            <a:prstGeom prst="rect">
              <a:avLst/>
            </a:prstGeom>
            <a:noFill/>
          </p:spPr>
          <p:txBody>
            <a:bodyPr wrap="none" rtlCol="0">
              <a:spAutoFit/>
            </a:bodyPr>
            <a:lstStyle/>
            <a:p>
              <a:r>
                <a:rPr kumimoji="1" lang="en-US" altLang="ja-JP" sz="2400" dirty="0" smtClean="0">
                  <a:latin typeface="Times New Roman" pitchFamily="18" charset="0"/>
                  <a:cs typeface="Times New Roman" pitchFamily="18" charset="0"/>
                </a:rPr>
                <a:t>Y</a:t>
              </a:r>
              <a:endParaRPr kumimoji="1" lang="ja-JP" altLang="en-US" sz="2400" dirty="0">
                <a:latin typeface="Times New Roman" pitchFamily="18" charset="0"/>
                <a:cs typeface="Times New Roman" pitchFamily="18" charset="0"/>
              </a:endParaRPr>
            </a:p>
          </p:txBody>
        </p:sp>
      </p:grpSp>
      <p:sp>
        <p:nvSpPr>
          <p:cNvPr id="40" name="テキスト ボックス 39"/>
          <p:cNvSpPr txBox="1"/>
          <p:nvPr/>
        </p:nvSpPr>
        <p:spPr>
          <a:xfrm>
            <a:off x="72008" y="1973739"/>
            <a:ext cx="3419872"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mj-lt"/>
              <a:buAutoNum type="arabicPeriod"/>
            </a:pPr>
            <a:r>
              <a:rPr kumimoji="1" lang="en-US" altLang="ja-JP" dirty="0" smtClean="0">
                <a:latin typeface="Times New Roman" pitchFamily="18" charset="0"/>
                <a:cs typeface="Times New Roman" pitchFamily="18" charset="0"/>
              </a:rPr>
              <a:t>X</a:t>
            </a:r>
            <a:r>
              <a:rPr kumimoji="1" lang="ja-JP" altLang="en-US" dirty="0" smtClean="0">
                <a:latin typeface="Times New Roman" pitchFamily="18" charset="0"/>
                <a:cs typeface="Times New Roman" pitchFamily="18" charset="0"/>
              </a:rPr>
              <a:t>軸</a:t>
            </a:r>
            <a:r>
              <a:rPr kumimoji="1" lang="en-US" altLang="ja-JP" dirty="0" smtClean="0">
                <a:latin typeface="Times New Roman" pitchFamily="18" charset="0"/>
                <a:cs typeface="Times New Roman" pitchFamily="18" charset="0"/>
              </a:rPr>
              <a:t>, Y</a:t>
            </a:r>
            <a:r>
              <a:rPr kumimoji="1" lang="ja-JP" altLang="en-US" dirty="0" smtClean="0">
                <a:latin typeface="Times New Roman" pitchFamily="18" charset="0"/>
                <a:cs typeface="Times New Roman" pitchFamily="18" charset="0"/>
              </a:rPr>
              <a:t>軸を設定する</a:t>
            </a:r>
            <a:endParaRPr kumimoji="1" lang="en-US" altLang="ja-JP" dirty="0" smtClean="0">
              <a:latin typeface="Times New Roman" pitchFamily="18" charset="0"/>
              <a:cs typeface="Times New Roman" pitchFamily="18" charset="0"/>
            </a:endParaRPr>
          </a:p>
          <a:p>
            <a:pPr marL="342900" indent="-342900">
              <a:buFont typeface="+mj-lt"/>
              <a:buAutoNum type="arabicPeriod"/>
            </a:pPr>
            <a:r>
              <a:rPr lang="ja-JP" altLang="en-US" dirty="0" smtClean="0">
                <a:latin typeface="Times New Roman" pitchFamily="18" charset="0"/>
                <a:cs typeface="Times New Roman" pitchFamily="18" charset="0"/>
              </a:rPr>
              <a:t>アクセスポイントを設置する</a:t>
            </a:r>
            <a:endParaRPr lang="en-US" altLang="ja-JP" dirty="0" smtClean="0">
              <a:latin typeface="Times New Roman" pitchFamily="18" charset="0"/>
              <a:cs typeface="Times New Roman" pitchFamily="18" charset="0"/>
            </a:endParaRPr>
          </a:p>
          <a:p>
            <a:pPr marL="342900" indent="-342900">
              <a:buFont typeface="+mj-lt"/>
              <a:buAutoNum type="arabicPeriod"/>
            </a:pPr>
            <a:r>
              <a:rPr kumimoji="1" lang="ja-JP" altLang="en-US" dirty="0" smtClean="0">
                <a:latin typeface="Times New Roman" pitchFamily="18" charset="0"/>
                <a:cs typeface="Times New Roman" pitchFamily="18" charset="0"/>
              </a:rPr>
              <a:t>基準点において信号強度を測定する</a:t>
            </a:r>
            <a:endParaRPr kumimoji="1" lang="en-US" altLang="ja-JP" dirty="0" smtClean="0">
              <a:latin typeface="Times New Roman" pitchFamily="18" charset="0"/>
              <a:cs typeface="Times New Roman" pitchFamily="18" charset="0"/>
            </a:endParaRPr>
          </a:p>
          <a:p>
            <a:pPr marL="342900" indent="-342900">
              <a:buFont typeface="+mj-lt"/>
              <a:buAutoNum type="arabicPeriod"/>
            </a:pPr>
            <a:r>
              <a:rPr lang="ja-JP" altLang="en-US" dirty="0" smtClean="0">
                <a:latin typeface="Times New Roman" pitchFamily="18" charset="0"/>
                <a:cs typeface="Times New Roman" pitchFamily="18" charset="0"/>
              </a:rPr>
              <a:t>信号強度を測定する際</a:t>
            </a:r>
            <a:r>
              <a:rPr lang="en-US" altLang="ja-JP" dirty="0" smtClean="0">
                <a:latin typeface="Times New Roman" pitchFamily="18" charset="0"/>
                <a:cs typeface="Times New Roman" pitchFamily="18" charset="0"/>
              </a:rPr>
              <a:t>, X</a:t>
            </a:r>
            <a:r>
              <a:rPr lang="ja-JP" altLang="en-US" dirty="0" smtClean="0">
                <a:latin typeface="Times New Roman" pitchFamily="18" charset="0"/>
                <a:cs typeface="Times New Roman" pitchFamily="18" charset="0"/>
              </a:rPr>
              <a:t>軸</a:t>
            </a:r>
            <a:r>
              <a:rPr lang="en-US" altLang="ja-JP" dirty="0" smtClean="0">
                <a:latin typeface="Times New Roman" pitchFamily="18" charset="0"/>
                <a:cs typeface="Times New Roman" pitchFamily="18" charset="0"/>
              </a:rPr>
              <a:t>Y</a:t>
            </a:r>
            <a:r>
              <a:rPr lang="ja-JP" altLang="en-US" dirty="0" smtClean="0">
                <a:latin typeface="Times New Roman" pitchFamily="18" charset="0"/>
                <a:cs typeface="Times New Roman" pitchFamily="18" charset="0"/>
              </a:rPr>
              <a:t>軸の正負方向に対し</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計</a:t>
            </a:r>
            <a:r>
              <a:rPr lang="en-US" altLang="ja-JP" dirty="0" smtClean="0">
                <a:latin typeface="Times New Roman" pitchFamily="18" charset="0"/>
                <a:cs typeface="Times New Roman" pitchFamily="18" charset="0"/>
              </a:rPr>
              <a:t>4</a:t>
            </a:r>
            <a:r>
              <a:rPr lang="ja-JP" altLang="en-US" dirty="0" smtClean="0">
                <a:latin typeface="Times New Roman" pitchFamily="18" charset="0"/>
                <a:cs typeface="Times New Roman" pitchFamily="18" charset="0"/>
              </a:rPr>
              <a:t>方向測定を行う</a:t>
            </a:r>
            <a:endParaRPr kumimoji="1" lang="en-US" altLang="ja-JP" dirty="0" smtClean="0">
              <a:latin typeface="Times New Roman" pitchFamily="18" charset="0"/>
              <a:cs typeface="Times New Roman" pitchFamily="18" charset="0"/>
            </a:endParaRPr>
          </a:p>
        </p:txBody>
      </p:sp>
      <p:sp>
        <p:nvSpPr>
          <p:cNvPr id="43" name="下矢印 42"/>
          <p:cNvSpPr/>
          <p:nvPr/>
        </p:nvSpPr>
        <p:spPr>
          <a:xfrm>
            <a:off x="323528" y="4077072"/>
            <a:ext cx="432048" cy="1728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44" name="テキスト ボックス 43"/>
          <p:cNvSpPr txBox="1"/>
          <p:nvPr/>
        </p:nvSpPr>
        <p:spPr>
          <a:xfrm>
            <a:off x="683568" y="5229200"/>
            <a:ext cx="1316386"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latin typeface="Times New Roman" pitchFamily="18" charset="0"/>
                <a:cs typeface="Times New Roman" pitchFamily="18" charset="0"/>
              </a:rPr>
              <a:t>本研究では</a:t>
            </a:r>
            <a:endParaRPr kumimoji="1" lang="ja-JP" altLang="en-US" dirty="0">
              <a:latin typeface="Times New Roman" pitchFamily="18" charset="0"/>
              <a:cs typeface="Times New Roman" pitchFamily="18" charset="0"/>
            </a:endParaRPr>
          </a:p>
        </p:txBody>
      </p:sp>
      <p:sp>
        <p:nvSpPr>
          <p:cNvPr id="45" name="テキスト ボックス 44"/>
          <p:cNvSpPr txBox="1"/>
          <p:nvPr/>
        </p:nvSpPr>
        <p:spPr>
          <a:xfrm>
            <a:off x="503548" y="5805264"/>
            <a:ext cx="414046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kumimoji="1" lang="en-US" altLang="ja-JP" sz="2400" dirty="0" smtClean="0">
                <a:latin typeface="Times New Roman" pitchFamily="18" charset="0"/>
                <a:cs typeface="Times New Roman" pitchFamily="18" charset="0"/>
              </a:rPr>
              <a:t>K</a:t>
            </a:r>
            <a:r>
              <a:rPr kumimoji="1" lang="ja-JP" altLang="en-US" sz="2400" dirty="0" smtClean="0">
                <a:latin typeface="Times New Roman" pitchFamily="18" charset="0"/>
                <a:cs typeface="Times New Roman" pitchFamily="18" charset="0"/>
              </a:rPr>
              <a:t>近傍法を用いた位置推定</a:t>
            </a:r>
            <a:endParaRPr kumimoji="1" lang="en-US" altLang="ja-JP" sz="2400" dirty="0" smtClean="0">
              <a:latin typeface="Times New Roman" pitchFamily="18" charset="0"/>
              <a:cs typeface="Times New Roman" pitchFamily="18" charset="0"/>
            </a:endParaRPr>
          </a:p>
          <a:p>
            <a:pPr>
              <a:buFont typeface="Arial" pitchFamily="34" charset="0"/>
              <a:buChar char="•"/>
            </a:pPr>
            <a:r>
              <a:rPr lang="ja-JP" altLang="en-US" sz="2400" dirty="0" smtClean="0">
                <a:latin typeface="Times New Roman" pitchFamily="18" charset="0"/>
                <a:cs typeface="Times New Roman" pitchFamily="18" charset="0"/>
              </a:rPr>
              <a:t>ベイズ推定を用いた位置推定</a:t>
            </a:r>
            <a:endParaRPr kumimoji="1" lang="ja-JP" altLang="en-US" sz="2400" dirty="0">
              <a:latin typeface="Times New Roman" pitchFamily="18" charset="0"/>
              <a:cs typeface="Times New Roman" pitchFamily="18" charset="0"/>
            </a:endParaRPr>
          </a:p>
        </p:txBody>
      </p:sp>
      <p:sp>
        <p:nvSpPr>
          <p:cNvPr id="46" name="二等辺三角形 45"/>
          <p:cNvSpPr/>
          <p:nvPr/>
        </p:nvSpPr>
        <p:spPr>
          <a:xfrm>
            <a:off x="4716016" y="4437112"/>
            <a:ext cx="250588" cy="216024"/>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47" name="テキスト ボックス 46"/>
          <p:cNvSpPr txBox="1"/>
          <p:nvPr/>
        </p:nvSpPr>
        <p:spPr>
          <a:xfrm>
            <a:off x="683568" y="4653136"/>
            <a:ext cx="281198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dirty="0" smtClean="0">
                <a:latin typeface="Times New Roman" pitchFamily="18" charset="0"/>
                <a:cs typeface="Times New Roman" pitchFamily="18" charset="0"/>
              </a:rPr>
              <a:t>未知点に対し値を比較する</a:t>
            </a:r>
            <a:endParaRPr kumimoji="1" lang="ja-JP" altLang="en-US" dirty="0">
              <a:latin typeface="Times New Roman" pitchFamily="18" charset="0"/>
              <a:cs typeface="Times New Roman" pitchFamily="18" charset="0"/>
            </a:endParaRPr>
          </a:p>
        </p:txBody>
      </p:sp>
      <p:sp>
        <p:nvSpPr>
          <p:cNvPr id="48" name="テキスト ボックス 47"/>
          <p:cNvSpPr txBox="1"/>
          <p:nvPr/>
        </p:nvSpPr>
        <p:spPr>
          <a:xfrm>
            <a:off x="35496" y="1465620"/>
            <a:ext cx="2335896"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2800" dirty="0" smtClean="0">
                <a:latin typeface="Times New Roman" pitchFamily="18" charset="0"/>
                <a:cs typeface="Times New Roman" pitchFamily="18" charset="0"/>
              </a:rPr>
              <a:t>-</a:t>
            </a:r>
            <a:r>
              <a:rPr lang="ja-JP" altLang="en-US" sz="2800" dirty="0" smtClean="0">
                <a:latin typeface="Times New Roman" pitchFamily="18" charset="0"/>
                <a:cs typeface="Times New Roman" pitchFamily="18" charset="0"/>
              </a:rPr>
              <a:t> </a:t>
            </a:r>
            <a:r>
              <a:rPr lang="en-US" altLang="ja-JP" sz="2800" dirty="0" smtClean="0">
                <a:latin typeface="Times New Roman" pitchFamily="18" charset="0"/>
                <a:cs typeface="Times New Roman" pitchFamily="18" charset="0"/>
              </a:rPr>
              <a:t>Survey Phase</a:t>
            </a:r>
            <a:endParaRPr kumimoji="1" lang="ja-JP" altLang="en-US" sz="2800" dirty="0">
              <a:latin typeface="Times New Roman" pitchFamily="18" charset="0"/>
              <a:cs typeface="Times New Roman" pitchFamily="18" charset="0"/>
            </a:endParaRPr>
          </a:p>
        </p:txBody>
      </p:sp>
      <p:sp>
        <p:nvSpPr>
          <p:cNvPr id="49" name="正方形/長方形 48"/>
          <p:cNvSpPr/>
          <p:nvPr/>
        </p:nvSpPr>
        <p:spPr>
          <a:xfrm>
            <a:off x="683568" y="4077072"/>
            <a:ext cx="2480166"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dirty="0" smtClean="0">
                <a:latin typeface="Times New Roman" pitchFamily="18" charset="0"/>
                <a:cs typeface="Times New Roman" pitchFamily="18" charset="0"/>
              </a:rPr>
              <a:t>-</a:t>
            </a:r>
            <a:r>
              <a:rPr lang="ja-JP" altLang="en-US" dirty="0" smtClean="0">
                <a:latin typeface="Times New Roman" pitchFamily="18" charset="0"/>
                <a:cs typeface="Times New Roman" pitchFamily="18" charset="0"/>
              </a:rPr>
              <a:t> </a:t>
            </a:r>
            <a:r>
              <a:rPr lang="en-US" altLang="ja-JP" sz="2400" dirty="0" smtClean="0">
                <a:latin typeface="Times New Roman" pitchFamily="18" charset="0"/>
                <a:cs typeface="Times New Roman" pitchFamily="18" charset="0"/>
              </a:rPr>
              <a:t>Estimation Phase</a:t>
            </a:r>
            <a:endParaRPr lang="ja-JP" altLang="en-US" sz="2400" dirty="0">
              <a:latin typeface="Times New Roman" pitchFamily="18" charset="0"/>
              <a:cs typeface="Times New Roman" pitchFamily="18" charset="0"/>
            </a:endParaRPr>
          </a:p>
        </p:txBody>
      </p:sp>
      <p:sp>
        <p:nvSpPr>
          <p:cNvPr id="39" name="円/楕円 38"/>
          <p:cNvSpPr/>
          <p:nvPr/>
        </p:nvSpPr>
        <p:spPr>
          <a:xfrm>
            <a:off x="6724959" y="1844824"/>
            <a:ext cx="196022" cy="1960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41" name="正方形/長方形 40"/>
          <p:cNvSpPr/>
          <p:nvPr/>
        </p:nvSpPr>
        <p:spPr>
          <a:xfrm>
            <a:off x="6724959" y="2204864"/>
            <a:ext cx="196022" cy="196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42" name="二等辺三角形 41"/>
          <p:cNvSpPr/>
          <p:nvPr/>
        </p:nvSpPr>
        <p:spPr>
          <a:xfrm>
            <a:off x="6697676" y="2564904"/>
            <a:ext cx="250588" cy="216024"/>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50" name="テキスト ボックス 49"/>
          <p:cNvSpPr txBox="1"/>
          <p:nvPr/>
        </p:nvSpPr>
        <p:spPr>
          <a:xfrm>
            <a:off x="7020272" y="1772816"/>
            <a:ext cx="1871025" cy="369332"/>
          </a:xfrm>
          <a:prstGeom prst="rect">
            <a:avLst/>
          </a:prstGeom>
          <a:noFill/>
        </p:spPr>
        <p:txBody>
          <a:bodyPr wrap="none" rtlCol="0">
            <a:spAutoFit/>
          </a:bodyPr>
          <a:lstStyle/>
          <a:p>
            <a:r>
              <a:rPr lang="ja-JP" altLang="en-US" dirty="0" smtClean="0"/>
              <a:t>：</a:t>
            </a:r>
            <a:r>
              <a:rPr kumimoji="1" lang="ja-JP" altLang="en-US" dirty="0" smtClean="0"/>
              <a:t>アクセスポイント</a:t>
            </a:r>
            <a:endParaRPr kumimoji="1" lang="ja-JP" altLang="en-US" dirty="0"/>
          </a:p>
        </p:txBody>
      </p:sp>
      <p:sp>
        <p:nvSpPr>
          <p:cNvPr id="51" name="テキスト ボックス 50"/>
          <p:cNvSpPr txBox="1"/>
          <p:nvPr/>
        </p:nvSpPr>
        <p:spPr>
          <a:xfrm>
            <a:off x="7020272" y="2123564"/>
            <a:ext cx="992579" cy="369332"/>
          </a:xfrm>
          <a:prstGeom prst="rect">
            <a:avLst/>
          </a:prstGeom>
          <a:noFill/>
        </p:spPr>
        <p:txBody>
          <a:bodyPr wrap="none" rtlCol="0">
            <a:spAutoFit/>
          </a:bodyPr>
          <a:lstStyle/>
          <a:p>
            <a:r>
              <a:rPr lang="ja-JP" altLang="en-US" dirty="0" smtClean="0"/>
              <a:t>：基準点</a:t>
            </a:r>
            <a:endParaRPr kumimoji="1" lang="ja-JP" altLang="en-US" dirty="0"/>
          </a:p>
        </p:txBody>
      </p:sp>
      <p:sp>
        <p:nvSpPr>
          <p:cNvPr id="52" name="テキスト ボックス 51"/>
          <p:cNvSpPr txBox="1"/>
          <p:nvPr/>
        </p:nvSpPr>
        <p:spPr>
          <a:xfrm>
            <a:off x="7020272" y="2483604"/>
            <a:ext cx="992579" cy="369332"/>
          </a:xfrm>
          <a:prstGeom prst="rect">
            <a:avLst/>
          </a:prstGeom>
          <a:noFill/>
        </p:spPr>
        <p:txBody>
          <a:bodyPr wrap="none" rtlCol="0">
            <a:spAutoFit/>
          </a:bodyPr>
          <a:lstStyle/>
          <a:p>
            <a:r>
              <a:rPr lang="ja-JP" altLang="en-US" dirty="0" smtClean="0"/>
              <a:t>：未知点</a:t>
            </a:r>
            <a:endParaRPr kumimoji="1" lang="ja-JP"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slide(fromBottom)">
                                      <p:cBhvr>
                                        <p:cTn id="7" dur="500"/>
                                        <p:tgtEl>
                                          <p:spTgt spid="40">
                                            <p:bg/>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slide(fromBottom)">
                                      <p:cBhvr>
                                        <p:cTn id="10" dur="500"/>
                                        <p:tgtEl>
                                          <p:spTgt spid="40">
                                            <p:txEl>
                                              <p:pRg st="0" end="0"/>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slide(fromBottom)">
                                      <p:cBhvr>
                                        <p:cTn id="13" dur="500"/>
                                        <p:tgtEl>
                                          <p:spTgt spid="3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lide(fromBottom)">
                                      <p:cBhvr>
                                        <p:cTn id="16" dur="500"/>
                                        <p:tgtEl>
                                          <p:spTgt spid="10"/>
                                        </p:tgtEl>
                                      </p:cBhvr>
                                    </p:animEffect>
                                  </p:childTnLst>
                                </p:cTn>
                              </p:par>
                              <p:par>
                                <p:cTn id="17" presetID="1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slide(fromBottom)">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40">
                                            <p:txEl>
                                              <p:pRg st="1" end="1"/>
                                            </p:txEl>
                                          </p:spTgt>
                                        </p:tgtEl>
                                        <p:attrNameLst>
                                          <p:attrName>style.visibility</p:attrName>
                                        </p:attrNameLst>
                                      </p:cBhvr>
                                      <p:to>
                                        <p:strVal val="visible"/>
                                      </p:to>
                                    </p:set>
                                    <p:animEffect transition="in" filter="slide(fromBottom)">
                                      <p:cBhvr>
                                        <p:cTn id="24" dur="500"/>
                                        <p:tgtEl>
                                          <p:spTgt spid="40">
                                            <p:txEl>
                                              <p:pRg st="1" end="1"/>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par>
                                <p:cTn id="28" presetID="12" presetClass="entr" presetSubtype="4"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slide(fromBottom)">
                                      <p:cBhvr>
                                        <p:cTn id="30" dur="500"/>
                                        <p:tgtEl>
                                          <p:spTgt spid="39"/>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slide(fromBottom)">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40">
                                            <p:txEl>
                                              <p:pRg st="2" end="2"/>
                                            </p:txEl>
                                          </p:spTgt>
                                        </p:tgtEl>
                                        <p:attrNameLst>
                                          <p:attrName>style.visibility</p:attrName>
                                        </p:attrNameLst>
                                      </p:cBhvr>
                                      <p:to>
                                        <p:strVal val="visible"/>
                                      </p:to>
                                    </p:set>
                                    <p:animEffect transition="in" filter="slide(fromBottom)">
                                      <p:cBhvr>
                                        <p:cTn id="38" dur="500"/>
                                        <p:tgtEl>
                                          <p:spTgt spid="40">
                                            <p:txEl>
                                              <p:pRg st="2" end="2"/>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slide(fromBottom)">
                                      <p:cBhvr>
                                        <p:cTn id="41" dur="500"/>
                                        <p:tgtEl>
                                          <p:spTgt spid="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slide(fromBottom)">
                                      <p:cBhvr>
                                        <p:cTn id="44" dur="500"/>
                                        <p:tgtEl>
                                          <p:spTgt spid="41"/>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slide(fromBottom)">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40">
                                            <p:txEl>
                                              <p:pRg st="3" end="3"/>
                                            </p:txEl>
                                          </p:spTgt>
                                        </p:tgtEl>
                                        <p:attrNameLst>
                                          <p:attrName>style.visibility</p:attrName>
                                        </p:attrNameLst>
                                      </p:cBhvr>
                                      <p:to>
                                        <p:strVal val="visible"/>
                                      </p:to>
                                    </p:set>
                                    <p:animEffect transition="in" filter="slide(fromBottom)">
                                      <p:cBhvr>
                                        <p:cTn id="52" dur="500"/>
                                        <p:tgtEl>
                                          <p:spTgt spid="4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slide(fromBottom)">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slide(fromBottom)">
                                      <p:cBhvr>
                                        <p:cTn id="62" dur="500"/>
                                        <p:tgtEl>
                                          <p:spTgt spid="43"/>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slide(fromBottom)">
                                      <p:cBhvr>
                                        <p:cTn id="65" dur="500"/>
                                        <p:tgtEl>
                                          <p:spTgt spid="47"/>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slide(fromBottom)">
                                      <p:cBhvr>
                                        <p:cTn id="68" dur="500"/>
                                        <p:tgtEl>
                                          <p:spTgt spid="46"/>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slide(fromBottom)">
                                      <p:cBhvr>
                                        <p:cTn id="71" dur="500"/>
                                        <p:tgtEl>
                                          <p:spTgt spid="42"/>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slide(fromBottom)">
                                      <p:cBhvr>
                                        <p:cTn id="74" dur="500"/>
                                        <p:tgtEl>
                                          <p:spTgt spid="52"/>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slide(fromBottom)">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slide(fromBottom)">
                                      <p:cBhvr>
                                        <p:cTn id="84" dur="500"/>
                                        <p:tgtEl>
                                          <p:spTgt spid="45"/>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slide(fromBottom)">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0" grpId="0" uiExpand="1" build="allAtOnce" animBg="1"/>
      <p:bldP spid="43" grpId="0" animBg="1"/>
      <p:bldP spid="44" grpId="0" animBg="1"/>
      <p:bldP spid="45" grpId="0" animBg="1"/>
      <p:bldP spid="46" grpId="0" animBg="1"/>
      <p:bldP spid="47" grpId="0" animBg="1"/>
      <p:bldP spid="48" grpId="0" animBg="1"/>
      <p:bldP spid="49" grpId="0" animBg="1"/>
      <p:bldP spid="41" grpId="0" animBg="1"/>
      <p:bldP spid="42" grpId="0" animBg="1"/>
      <p:bldP spid="50" grpId="0"/>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近傍法を用いた位置推定</a:t>
            </a:r>
            <a:endParaRPr kumimoji="1" lang="ja-JP" altLang="en-US" dirty="0">
              <a:latin typeface="Times New Roman" pitchFamily="18" charset="0"/>
              <a:cs typeface="Times New Roman" pitchFamily="18" charset="0"/>
            </a:endParaRPr>
          </a:p>
        </p:txBody>
      </p:sp>
      <p:sp>
        <p:nvSpPr>
          <p:cNvPr id="3" name="コンテンツ プレースホルダ 2"/>
          <p:cNvSpPr>
            <a:spLocks noGrp="1"/>
          </p:cNvSpPr>
          <p:nvPr>
            <p:ph idx="1"/>
          </p:nvPr>
        </p:nvSpPr>
        <p:spPr/>
        <p:txBody>
          <a:bodyPr>
            <a:normAutofit/>
          </a:bodyPr>
          <a:lstStyle/>
          <a:p>
            <a:r>
              <a:rPr kumimoji="1" lang="ja-JP" altLang="en-US" dirty="0" smtClean="0">
                <a:latin typeface="Times New Roman" pitchFamily="18" charset="0"/>
                <a:cs typeface="Times New Roman" pitchFamily="18" charset="0"/>
              </a:rPr>
              <a:t>アルゴリズムの流れ</a:t>
            </a:r>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Survey Phase</a:t>
            </a:r>
          </a:p>
          <a:p>
            <a:pPr marL="1371600" lvl="2" indent="-457200">
              <a:buFont typeface="+mj-lt"/>
              <a:buAutoNum type="arabicPeriod"/>
            </a:pPr>
            <a:r>
              <a:rPr lang="ja-JP" altLang="en-US" dirty="0" smtClean="0">
                <a:latin typeface="Times New Roman" pitchFamily="18" charset="0"/>
                <a:cs typeface="Times New Roman" pitchFamily="18" charset="0"/>
              </a:rPr>
              <a:t>基準点で</a:t>
            </a:r>
            <a:r>
              <a:rPr lang="en-US" altLang="ja-JP" dirty="0" smtClean="0">
                <a:latin typeface="Times New Roman" pitchFamily="18" charset="0"/>
                <a:cs typeface="Times New Roman" pitchFamily="18" charset="0"/>
              </a:rPr>
              <a:t>4</a:t>
            </a:r>
            <a:r>
              <a:rPr lang="ja-JP" altLang="en-US" dirty="0" smtClean="0">
                <a:latin typeface="Times New Roman" pitchFamily="18" charset="0"/>
                <a:cs typeface="Times New Roman" pitchFamily="18" charset="0"/>
              </a:rPr>
              <a:t>方向に対し</a:t>
            </a:r>
            <a:r>
              <a:rPr lang="en-US" altLang="ja-JP" dirty="0" smtClean="0">
                <a:latin typeface="Times New Roman" pitchFamily="18" charset="0"/>
                <a:cs typeface="Times New Roman" pitchFamily="18" charset="0"/>
              </a:rPr>
              <a:t>, RSSI</a:t>
            </a:r>
            <a:r>
              <a:rPr lang="ja-JP" altLang="en-US" dirty="0" smtClean="0">
                <a:latin typeface="Times New Roman" pitchFamily="18" charset="0"/>
                <a:cs typeface="Times New Roman" pitchFamily="18" charset="0"/>
              </a:rPr>
              <a:t>値を測定する</a:t>
            </a:r>
            <a:endParaRPr lang="en-US" altLang="ja-JP" dirty="0" smtClean="0">
              <a:latin typeface="Times New Roman" pitchFamily="18" charset="0"/>
              <a:cs typeface="Times New Roman" pitchFamily="18" charset="0"/>
            </a:endParaRPr>
          </a:p>
          <a:p>
            <a:pPr marL="1371600" lvl="2" indent="-457200">
              <a:buFont typeface="+mj-lt"/>
              <a:buAutoNum type="arabicPeriod"/>
            </a:pPr>
            <a:r>
              <a:rPr lang="ja-JP" altLang="en-US" dirty="0" smtClean="0">
                <a:latin typeface="Times New Roman" pitchFamily="18" charset="0"/>
                <a:cs typeface="Times New Roman" pitchFamily="18" charset="0"/>
              </a:rPr>
              <a:t>基準点の座標</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方向</a:t>
            </a:r>
            <a:r>
              <a:rPr lang="en-US" altLang="ja-JP" dirty="0" smtClean="0">
                <a:latin typeface="Times New Roman" pitchFamily="18" charset="0"/>
                <a:cs typeface="Times New Roman" pitchFamily="18" charset="0"/>
              </a:rPr>
              <a:t>, RSSI</a:t>
            </a:r>
            <a:r>
              <a:rPr lang="ja-JP" altLang="en-US" dirty="0" smtClean="0">
                <a:latin typeface="Times New Roman" pitchFamily="18" charset="0"/>
                <a:cs typeface="Times New Roman" pitchFamily="18" charset="0"/>
              </a:rPr>
              <a:t>値の平均値をデータベースに格納する</a:t>
            </a:r>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Estimation Phase</a:t>
            </a:r>
          </a:p>
          <a:p>
            <a:pPr marL="1371600" lvl="2" indent="-457200">
              <a:buFont typeface="+mj-lt"/>
              <a:buAutoNum type="arabicPeriod"/>
            </a:pPr>
            <a:r>
              <a:rPr lang="ja-JP" altLang="en-US" dirty="0" smtClean="0">
                <a:latin typeface="Times New Roman" pitchFamily="18" charset="0"/>
                <a:cs typeface="Times New Roman" pitchFamily="18" charset="0"/>
              </a:rPr>
              <a:t>全基準点に対し</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測定データとの距離を求める</a:t>
            </a:r>
            <a:endParaRPr lang="en-US" altLang="ja-JP" dirty="0" smtClean="0">
              <a:latin typeface="Times New Roman" pitchFamily="18" charset="0"/>
              <a:cs typeface="Times New Roman" pitchFamily="18" charset="0"/>
            </a:endParaRPr>
          </a:p>
          <a:p>
            <a:pPr marL="1371600" lvl="2" indent="-457200">
              <a:buFont typeface="+mj-lt"/>
              <a:buAutoNum type="arabicPeriod"/>
            </a:pPr>
            <a:r>
              <a:rPr lang="en-US" altLang="ja-JP" dirty="0" smtClean="0">
                <a:latin typeface="Times New Roman" pitchFamily="18" charset="0"/>
                <a:cs typeface="Times New Roman" pitchFamily="18" charset="0"/>
              </a:rPr>
              <a:t>L</a:t>
            </a:r>
            <a:r>
              <a:rPr lang="ja-JP" altLang="en-US" dirty="0" smtClean="0">
                <a:latin typeface="Times New Roman" pitchFamily="18" charset="0"/>
                <a:cs typeface="Times New Roman" pitchFamily="18" charset="0"/>
              </a:rPr>
              <a:t>個の最近傍において</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位置推定量を求める</a:t>
            </a:r>
            <a:endParaRPr lang="en-US" altLang="ja-JP" dirty="0" smtClean="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Times New Roman" pitchFamily="18" charset="0"/>
                <a:cs typeface="Times New Roman" pitchFamily="18" charset="0"/>
              </a:rPr>
              <a:t>データベースの作成</a:t>
            </a:r>
            <a:endParaRPr kumimoji="1" lang="ja-JP" altLang="en-US" dirty="0">
              <a:latin typeface="Times New Roman" pitchFamily="18" charset="0"/>
              <a:cs typeface="Times New Roman" pitchFamily="18" charset="0"/>
            </a:endParaRPr>
          </a:p>
        </p:txBody>
      </p:sp>
      <p:cxnSp>
        <p:nvCxnSpPr>
          <p:cNvPr id="5" name="直線コネクタ 4"/>
          <p:cNvCxnSpPr/>
          <p:nvPr/>
        </p:nvCxnSpPr>
        <p:spPr>
          <a:xfrm>
            <a:off x="0" y="386104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95536" y="2132856"/>
            <a:ext cx="162897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測定データ</a:t>
            </a:r>
            <a:endParaRPr kumimoji="1" lang="ja-JP" altLang="en-US" sz="2400" dirty="0">
              <a:latin typeface="Times New Roman" pitchFamily="18" charset="0"/>
              <a:cs typeface="Times New Roman" pitchFamily="18" charset="0"/>
            </a:endParaRPr>
          </a:p>
        </p:txBody>
      </p:sp>
      <p:sp>
        <p:nvSpPr>
          <p:cNvPr id="15" name="下矢印 14"/>
          <p:cNvSpPr/>
          <p:nvPr/>
        </p:nvSpPr>
        <p:spPr>
          <a:xfrm>
            <a:off x="4391980" y="5085184"/>
            <a:ext cx="360040"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6" name="テキスト ボックス 15"/>
          <p:cNvSpPr txBox="1"/>
          <p:nvPr/>
        </p:nvSpPr>
        <p:spPr>
          <a:xfrm>
            <a:off x="1332973" y="5949280"/>
            <a:ext cx="647805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smtClean="0">
                <a:latin typeface="Times New Roman" pitchFamily="18" charset="0"/>
                <a:cs typeface="Times New Roman" pitchFamily="18" charset="0"/>
              </a:rPr>
              <a:t>各基準点について</a:t>
            </a:r>
            <a:r>
              <a:rPr kumimoji="1" lang="en-US" altLang="ja-JP" sz="2800" dirty="0" smtClean="0">
                <a:latin typeface="Times New Roman" pitchFamily="18" charset="0"/>
                <a:cs typeface="Times New Roman" pitchFamily="18" charset="0"/>
              </a:rPr>
              <a:t>4</a:t>
            </a:r>
            <a:r>
              <a:rPr kumimoji="1" lang="ja-JP" altLang="en-US" sz="2800" dirty="0" smtClean="0">
                <a:latin typeface="Times New Roman" pitchFamily="18" charset="0"/>
                <a:cs typeface="Times New Roman" pitchFamily="18" charset="0"/>
              </a:rPr>
              <a:t>方向に対し測定を行う</a:t>
            </a:r>
            <a:endParaRPr kumimoji="1" lang="ja-JP" altLang="en-US" sz="2800" dirty="0">
              <a:latin typeface="Times New Roman" pitchFamily="18" charset="0"/>
              <a:cs typeface="Times New Roman" pitchFamily="18" charset="0"/>
            </a:endParaRPr>
          </a:p>
        </p:txBody>
      </p:sp>
      <p:sp>
        <p:nvSpPr>
          <p:cNvPr id="17" name="テキスト ボックス 16"/>
          <p:cNvSpPr txBox="1"/>
          <p:nvPr/>
        </p:nvSpPr>
        <p:spPr>
          <a:xfrm>
            <a:off x="251520" y="1340768"/>
            <a:ext cx="2335896" cy="523220"/>
          </a:xfrm>
          <a:prstGeom prst="rect">
            <a:avLst/>
          </a:prstGeom>
          <a:noFill/>
        </p:spPr>
        <p:txBody>
          <a:bodyPr wrap="none" rtlCol="0">
            <a:spAutoFit/>
          </a:bodyPr>
          <a:lstStyle/>
          <a:p>
            <a:r>
              <a:rPr lang="en-US" altLang="ja-JP" sz="2800" dirty="0" smtClean="0">
                <a:latin typeface="Times New Roman" pitchFamily="18" charset="0"/>
                <a:cs typeface="Times New Roman" pitchFamily="18" charset="0"/>
              </a:rPr>
              <a:t>-</a:t>
            </a:r>
            <a:r>
              <a:rPr lang="ja-JP" altLang="en-US" sz="2800" dirty="0" smtClean="0">
                <a:latin typeface="Times New Roman" pitchFamily="18" charset="0"/>
                <a:cs typeface="Times New Roman" pitchFamily="18" charset="0"/>
              </a:rPr>
              <a:t> </a:t>
            </a:r>
            <a:r>
              <a:rPr lang="en-US" altLang="ja-JP" sz="2800" dirty="0" smtClean="0">
                <a:latin typeface="Times New Roman" pitchFamily="18" charset="0"/>
                <a:cs typeface="Times New Roman" pitchFamily="18" charset="0"/>
              </a:rPr>
              <a:t>Survey Phase</a:t>
            </a:r>
            <a:endParaRPr kumimoji="1" lang="ja-JP" altLang="en-US" sz="2800" dirty="0">
              <a:latin typeface="Times New Roman" pitchFamily="18" charset="0"/>
              <a:cs typeface="Times New Roman" pitchFamily="18" charset="0"/>
            </a:endParaRPr>
          </a:p>
        </p:txBody>
      </p:sp>
      <p:pic>
        <p:nvPicPr>
          <p:cNvPr id="25603" name="Picture 3"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683568" y="4137906"/>
            <a:ext cx="720081" cy="310380"/>
          </a:xfrm>
          <a:prstGeom prst="rect">
            <a:avLst/>
          </a:prstGeom>
          <a:noFill/>
        </p:spPr>
      </p:pic>
      <p:sp>
        <p:nvSpPr>
          <p:cNvPr id="20" name="テキスト ボックス 19"/>
          <p:cNvSpPr txBox="1"/>
          <p:nvPr/>
        </p:nvSpPr>
        <p:spPr>
          <a:xfrm>
            <a:off x="1331640" y="4062264"/>
            <a:ext cx="2800767" cy="461665"/>
          </a:xfrm>
          <a:prstGeom prst="rect">
            <a:avLst/>
          </a:prstGeom>
          <a:noFill/>
        </p:spPr>
        <p:txBody>
          <a:bodyPr wrap="none" rtlCol="0">
            <a:spAutoFit/>
          </a:bodyPr>
          <a:lstStyle/>
          <a:p>
            <a:r>
              <a:rPr lang="ja-JP" altLang="en-US" sz="2400" dirty="0" smtClean="0"/>
              <a:t>：基準点の位置座標</a:t>
            </a:r>
            <a:endParaRPr kumimoji="1" lang="ja-JP" altLang="en-US" sz="2400" dirty="0"/>
          </a:p>
        </p:txBody>
      </p:sp>
      <p:pic>
        <p:nvPicPr>
          <p:cNvPr id="25604" name="Picture 4"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4932040" y="4149080"/>
            <a:ext cx="288032" cy="288032"/>
          </a:xfrm>
          <a:prstGeom prst="rect">
            <a:avLst/>
          </a:prstGeom>
          <a:noFill/>
        </p:spPr>
      </p:pic>
      <p:sp>
        <p:nvSpPr>
          <p:cNvPr id="21" name="テキスト ボックス 20"/>
          <p:cNvSpPr txBox="1"/>
          <p:nvPr/>
        </p:nvSpPr>
        <p:spPr>
          <a:xfrm>
            <a:off x="5076056" y="4062264"/>
            <a:ext cx="954107" cy="461665"/>
          </a:xfrm>
          <a:prstGeom prst="rect">
            <a:avLst/>
          </a:prstGeom>
          <a:noFill/>
        </p:spPr>
        <p:txBody>
          <a:bodyPr wrap="none" rtlCol="0">
            <a:spAutoFit/>
          </a:bodyPr>
          <a:lstStyle/>
          <a:p>
            <a:r>
              <a:rPr lang="ja-JP" altLang="en-US" sz="2400" dirty="0" smtClean="0"/>
              <a:t>：方向</a:t>
            </a:r>
            <a:endParaRPr kumimoji="1" lang="ja-JP" altLang="en-US" sz="2400" dirty="0"/>
          </a:p>
        </p:txBody>
      </p:sp>
      <p:sp>
        <p:nvSpPr>
          <p:cNvPr id="22" name="テキスト ボックス 21"/>
          <p:cNvSpPr txBox="1"/>
          <p:nvPr/>
        </p:nvSpPr>
        <p:spPr>
          <a:xfrm>
            <a:off x="1331640" y="4494312"/>
            <a:ext cx="3416320" cy="461665"/>
          </a:xfrm>
          <a:prstGeom prst="rect">
            <a:avLst/>
          </a:prstGeom>
          <a:noFill/>
        </p:spPr>
        <p:txBody>
          <a:bodyPr wrap="none" rtlCol="0">
            <a:spAutoFit/>
          </a:bodyPr>
          <a:lstStyle/>
          <a:p>
            <a:r>
              <a:rPr lang="ja-JP" altLang="en-US" sz="2400" dirty="0" smtClean="0"/>
              <a:t>：受信信号強度の平均値</a:t>
            </a:r>
            <a:endParaRPr kumimoji="1" lang="ja-JP" altLang="en-US" sz="2400" dirty="0"/>
          </a:p>
        </p:txBody>
      </p:sp>
      <p:pic>
        <p:nvPicPr>
          <p:cNvPr id="25606" name="Picture 6"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4860032" y="4570050"/>
            <a:ext cx="432048" cy="310188"/>
          </a:xfrm>
          <a:prstGeom prst="rect">
            <a:avLst/>
          </a:prstGeom>
          <a:noFill/>
        </p:spPr>
      </p:pic>
      <p:sp>
        <p:nvSpPr>
          <p:cNvPr id="23" name="テキスト ボックス 22"/>
          <p:cNvSpPr txBox="1"/>
          <p:nvPr/>
        </p:nvSpPr>
        <p:spPr>
          <a:xfrm>
            <a:off x="5076056" y="4494312"/>
            <a:ext cx="3052439" cy="461665"/>
          </a:xfrm>
          <a:prstGeom prst="rect">
            <a:avLst/>
          </a:prstGeom>
          <a:noFill/>
        </p:spPr>
        <p:txBody>
          <a:bodyPr wrap="none" rtlCol="0">
            <a:spAutoFit/>
          </a:bodyPr>
          <a:lstStyle/>
          <a:p>
            <a:r>
              <a:rPr lang="ja-JP" altLang="en-US" sz="2400" dirty="0" smtClean="0"/>
              <a:t>：アクセスポイントの数</a:t>
            </a:r>
            <a:endParaRPr kumimoji="1" lang="ja-JP" altLang="en-US" sz="2400" dirty="0"/>
          </a:p>
        </p:txBody>
      </p:sp>
      <p:pic>
        <p:nvPicPr>
          <p:cNvPr id="25607" name="Picture 7"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1367644" y="2902112"/>
            <a:ext cx="6408713" cy="654905"/>
          </a:xfrm>
          <a:prstGeom prst="rect">
            <a:avLst/>
          </a:prstGeom>
          <a:noFill/>
        </p:spPr>
      </p:pic>
      <p:pic>
        <p:nvPicPr>
          <p:cNvPr id="25608" name="Picture 8" descr="C:\Documents and Settings\松永　悠\My Documents\班ゼミ\2012年度中間発表\pdf2\png\eqn.png"/>
          <p:cNvPicPr>
            <a:picLocks noChangeAspect="1" noChangeArrowheads="1"/>
          </p:cNvPicPr>
          <p:nvPr/>
        </p:nvPicPr>
        <p:blipFill>
          <a:blip r:embed="rId7" cstate="print"/>
          <a:srcRect/>
          <a:stretch>
            <a:fillRect/>
          </a:stretch>
        </p:blipFill>
        <p:spPr bwMode="auto">
          <a:xfrm>
            <a:off x="971600" y="4616177"/>
            <a:ext cx="332872" cy="252983"/>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Times New Roman" pitchFamily="18" charset="0"/>
                <a:cs typeface="Times New Roman" pitchFamily="18" charset="0"/>
              </a:rPr>
              <a:t>K</a:t>
            </a:r>
            <a:r>
              <a:rPr kumimoji="1" lang="ja-JP" altLang="en-US" dirty="0" smtClean="0">
                <a:latin typeface="Times New Roman" pitchFamily="18" charset="0"/>
                <a:cs typeface="Times New Roman" pitchFamily="18" charset="0"/>
              </a:rPr>
              <a:t>近傍法による位置推定</a:t>
            </a:r>
            <a:endParaRPr kumimoji="1" lang="ja-JP" altLang="en-US" dirty="0">
              <a:latin typeface="Times New Roman" pitchFamily="18" charset="0"/>
              <a:cs typeface="Times New Roman" pitchFamily="18" charset="0"/>
            </a:endParaRPr>
          </a:p>
        </p:txBody>
      </p:sp>
      <p:sp>
        <p:nvSpPr>
          <p:cNvPr id="3" name="コンテンツ プレースホルダ 2"/>
          <p:cNvSpPr>
            <a:spLocks noGrp="1"/>
          </p:cNvSpPr>
          <p:nvPr>
            <p:ph idx="1"/>
          </p:nvPr>
        </p:nvSpPr>
        <p:spPr/>
        <p:txBody>
          <a:bodyPr/>
          <a:lstStyle/>
          <a:p>
            <a:r>
              <a:rPr lang="ja-JP" altLang="en-US" dirty="0" smtClean="0">
                <a:latin typeface="Times New Roman" pitchFamily="18" charset="0"/>
                <a:cs typeface="Times New Roman" pitchFamily="18" charset="0"/>
              </a:rPr>
              <a:t>全既知データとの距離が</a:t>
            </a:r>
            <a:r>
              <a:rPr lang="ja-JP" altLang="en-US" dirty="0" smtClean="0">
                <a:solidFill>
                  <a:srgbClr val="FF0000"/>
                </a:solidFill>
                <a:latin typeface="Times New Roman" pitchFamily="18" charset="0"/>
                <a:cs typeface="Times New Roman" pitchFamily="18" charset="0"/>
              </a:rPr>
              <a:t>最も近い</a:t>
            </a:r>
            <a:r>
              <a:rPr lang="ja-JP" altLang="en-US" dirty="0" smtClean="0">
                <a:latin typeface="Times New Roman" pitchFamily="18" charset="0"/>
                <a:cs typeface="Times New Roman" pitchFamily="18" charset="0"/>
              </a:rPr>
              <a:t>ものから順に</a:t>
            </a:r>
            <a:r>
              <a:rPr lang="en-US" altLang="ja-JP" dirty="0" smtClean="0">
                <a:solidFill>
                  <a:srgbClr val="FF0000"/>
                </a:solidFill>
                <a:latin typeface="Times New Roman" pitchFamily="18" charset="0"/>
                <a:cs typeface="Times New Roman" pitchFamily="18" charset="0"/>
              </a:rPr>
              <a:t>L</a:t>
            </a:r>
            <a:r>
              <a:rPr lang="ja-JP" altLang="en-US" dirty="0" smtClean="0">
                <a:solidFill>
                  <a:srgbClr val="FF0000"/>
                </a:solidFill>
                <a:latin typeface="Times New Roman" pitchFamily="18" charset="0"/>
                <a:cs typeface="Times New Roman" pitchFamily="18" charset="0"/>
              </a:rPr>
              <a:t>個</a:t>
            </a:r>
            <a:r>
              <a:rPr lang="ja-JP" altLang="en-US" dirty="0" smtClean="0">
                <a:latin typeface="Times New Roman" pitchFamily="18" charset="0"/>
                <a:cs typeface="Times New Roman" pitchFamily="18" charset="0"/>
              </a:rPr>
              <a:t>のデータを分析する</a:t>
            </a:r>
            <a:endParaRPr kumimoji="1" lang="ja-JP" altLang="en-US" dirty="0">
              <a:latin typeface="Times New Roman" pitchFamily="18" charset="0"/>
              <a:cs typeface="Times New Roman" pitchFamily="18" charset="0"/>
            </a:endParaRPr>
          </a:p>
        </p:txBody>
      </p:sp>
      <p:sp>
        <p:nvSpPr>
          <p:cNvPr id="4" name="下矢印 3"/>
          <p:cNvSpPr/>
          <p:nvPr/>
        </p:nvSpPr>
        <p:spPr>
          <a:xfrm>
            <a:off x="2879812" y="2780928"/>
            <a:ext cx="3384376" cy="151216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400" dirty="0" smtClean="0">
                <a:latin typeface="Times New Roman" pitchFamily="18" charset="0"/>
                <a:cs typeface="Times New Roman" pitchFamily="18" charset="0"/>
              </a:rPr>
              <a:t>本研究では</a:t>
            </a:r>
            <a:endParaRPr kumimoji="1" lang="ja-JP" altLang="en-US" sz="2400" dirty="0">
              <a:latin typeface="Times New Roman" pitchFamily="18" charset="0"/>
              <a:cs typeface="Times New Roman" pitchFamily="18" charset="0"/>
            </a:endParaRPr>
          </a:p>
        </p:txBody>
      </p:sp>
      <p:sp>
        <p:nvSpPr>
          <p:cNvPr id="5" name="テキスト ボックス 4"/>
          <p:cNvSpPr txBox="1"/>
          <p:nvPr/>
        </p:nvSpPr>
        <p:spPr>
          <a:xfrm>
            <a:off x="261365" y="4509120"/>
            <a:ext cx="8640507" cy="1569660"/>
          </a:xfrm>
          <a:prstGeom prst="rect">
            <a:avLst/>
          </a:prstGeom>
          <a:noFill/>
        </p:spPr>
        <p:txBody>
          <a:bodyPr wrap="none" rtlCol="0">
            <a:spAutoFit/>
          </a:bodyPr>
          <a:lstStyle/>
          <a:p>
            <a:pPr>
              <a:buFont typeface="Arial" pitchFamily="34" charset="0"/>
              <a:buChar char="•"/>
            </a:pPr>
            <a:r>
              <a:rPr kumimoji="1" lang="ja-JP" altLang="en-US" sz="3200" dirty="0" smtClean="0">
                <a:latin typeface="Times New Roman" pitchFamily="18" charset="0"/>
                <a:cs typeface="Times New Roman" pitchFamily="18" charset="0"/>
              </a:rPr>
              <a:t>  距離関数として</a:t>
            </a:r>
            <a:r>
              <a:rPr kumimoji="1" lang="ja-JP" altLang="en-US" sz="3200" dirty="0" smtClean="0">
                <a:solidFill>
                  <a:srgbClr val="FF0000"/>
                </a:solidFill>
                <a:latin typeface="Times New Roman" pitchFamily="18" charset="0"/>
                <a:cs typeface="Times New Roman" pitchFamily="18" charset="0"/>
              </a:rPr>
              <a:t>ユークリッド距離</a:t>
            </a:r>
            <a:r>
              <a:rPr kumimoji="1" lang="ja-JP" altLang="en-US" sz="3200" dirty="0" smtClean="0">
                <a:latin typeface="Times New Roman" pitchFamily="18" charset="0"/>
                <a:cs typeface="Times New Roman" pitchFamily="18" charset="0"/>
              </a:rPr>
              <a:t>を採用</a:t>
            </a:r>
            <a:endParaRPr kumimoji="1" lang="en-US" altLang="ja-JP" sz="3200" dirty="0" smtClean="0">
              <a:latin typeface="Times New Roman" pitchFamily="18" charset="0"/>
              <a:cs typeface="Times New Roman" pitchFamily="18" charset="0"/>
            </a:endParaRPr>
          </a:p>
          <a:p>
            <a:pPr>
              <a:buFont typeface="Arial" pitchFamily="34" charset="0"/>
              <a:buChar char="•"/>
            </a:pPr>
            <a:r>
              <a:rPr kumimoji="1" lang="en-US" altLang="ja-JP" sz="3200" dirty="0" smtClean="0">
                <a:latin typeface="Times New Roman" pitchFamily="18" charset="0"/>
                <a:cs typeface="Times New Roman" pitchFamily="18" charset="0"/>
              </a:rPr>
              <a:t>  </a:t>
            </a:r>
            <a:r>
              <a:rPr kumimoji="1" lang="ja-JP" altLang="en-US" sz="3200" dirty="0" smtClean="0">
                <a:latin typeface="Times New Roman" pitchFamily="18" charset="0"/>
                <a:cs typeface="Times New Roman" pitchFamily="18" charset="0"/>
              </a:rPr>
              <a:t>既知データとの距離を</a:t>
            </a:r>
            <a:r>
              <a:rPr kumimoji="1" lang="ja-JP" altLang="en-US" sz="3200" dirty="0" smtClean="0">
                <a:solidFill>
                  <a:srgbClr val="FF0000"/>
                </a:solidFill>
                <a:latin typeface="Times New Roman" pitchFamily="18" charset="0"/>
                <a:cs typeface="Times New Roman" pitchFamily="18" charset="0"/>
              </a:rPr>
              <a:t>最小化する問題</a:t>
            </a:r>
            <a:r>
              <a:rPr kumimoji="1" lang="ja-JP" altLang="en-US" sz="3200" dirty="0" smtClean="0">
                <a:latin typeface="Times New Roman" pitchFamily="18" charset="0"/>
                <a:cs typeface="Times New Roman" pitchFamily="18" charset="0"/>
              </a:rPr>
              <a:t>を考える</a:t>
            </a:r>
            <a:endParaRPr lang="en-US" altLang="ja-JP" sz="3200" dirty="0" smtClean="0">
              <a:latin typeface="Times New Roman" pitchFamily="18" charset="0"/>
              <a:cs typeface="Times New Roman" pitchFamily="18" charset="0"/>
            </a:endParaRPr>
          </a:p>
          <a:p>
            <a:pPr>
              <a:buFont typeface="Arial" pitchFamily="34" charset="0"/>
              <a:buChar char="•"/>
            </a:pPr>
            <a:r>
              <a:rPr kumimoji="1" lang="ja-JP" altLang="en-US" sz="3200" dirty="0" smtClean="0">
                <a:latin typeface="Times New Roman" pitchFamily="18" charset="0"/>
                <a:cs typeface="Times New Roman" pitchFamily="18" charset="0"/>
              </a:rPr>
              <a:t>  重み付き平均により位置座標を算出する</a:t>
            </a:r>
            <a:endParaRPr kumimoji="1" lang="en-US" altLang="ja-JP" sz="3200" dirty="0" smtClean="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近傍法による位置推定</a:t>
            </a:r>
            <a:endParaRPr kumimoji="1" lang="ja-JP" altLang="en-US" dirty="0">
              <a:latin typeface="Times New Roman" pitchFamily="18" charset="0"/>
              <a:cs typeface="Times New Roman" pitchFamily="18" charset="0"/>
            </a:endParaRPr>
          </a:p>
        </p:txBody>
      </p:sp>
      <p:cxnSp>
        <p:nvCxnSpPr>
          <p:cNvPr id="5" name="直線コネクタ 4"/>
          <p:cNvCxnSpPr/>
          <p:nvPr/>
        </p:nvCxnSpPr>
        <p:spPr>
          <a:xfrm>
            <a:off x="0" y="414908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95536" y="2924944"/>
            <a:ext cx="1415772"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400" dirty="0" smtClean="0">
                <a:latin typeface="Times New Roman" pitchFamily="18" charset="0"/>
                <a:cs typeface="Times New Roman" pitchFamily="18" charset="0"/>
              </a:rPr>
              <a:t>距離</a:t>
            </a:r>
            <a:r>
              <a:rPr lang="ja-JP" altLang="en-US" sz="2400" dirty="0" smtClean="0">
                <a:latin typeface="Times New Roman" pitchFamily="18" charset="0"/>
                <a:cs typeface="Times New Roman" pitchFamily="18" charset="0"/>
              </a:rPr>
              <a:t>関数</a:t>
            </a:r>
            <a:endParaRPr kumimoji="1" lang="en-US" altLang="ja-JP" sz="2400" dirty="0" smtClean="0">
              <a:latin typeface="Times New Roman" pitchFamily="18" charset="0"/>
              <a:cs typeface="Times New Roman" pitchFamily="18" charset="0"/>
            </a:endParaRPr>
          </a:p>
        </p:txBody>
      </p:sp>
      <p:sp>
        <p:nvSpPr>
          <p:cNvPr id="15" name="下矢印 14"/>
          <p:cNvSpPr/>
          <p:nvPr/>
        </p:nvSpPr>
        <p:spPr>
          <a:xfrm>
            <a:off x="4391980" y="566124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6" name="テキスト ボックス 15"/>
          <p:cNvSpPr txBox="1"/>
          <p:nvPr/>
        </p:nvSpPr>
        <p:spPr>
          <a:xfrm>
            <a:off x="1141413" y="6074132"/>
            <a:ext cx="6861174"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2800" dirty="0" smtClean="0">
                <a:latin typeface="Times New Roman" pitchFamily="18" charset="0"/>
                <a:cs typeface="Times New Roman" pitchFamily="18" charset="0"/>
              </a:rPr>
              <a:t>データベースの全データに</a:t>
            </a:r>
            <a:r>
              <a:rPr kumimoji="1" lang="ja-JP" altLang="en-US" sz="2800" dirty="0" smtClean="0">
                <a:latin typeface="Times New Roman" pitchFamily="18" charset="0"/>
                <a:cs typeface="Times New Roman" pitchFamily="18" charset="0"/>
              </a:rPr>
              <a:t>対し距離を求める</a:t>
            </a:r>
            <a:endParaRPr kumimoji="1" lang="ja-JP" altLang="en-US" sz="2800" dirty="0">
              <a:latin typeface="Times New Roman" pitchFamily="18" charset="0"/>
              <a:cs typeface="Times New Roman" pitchFamily="18" charset="0"/>
            </a:endParaRPr>
          </a:p>
        </p:txBody>
      </p:sp>
      <p:sp>
        <p:nvSpPr>
          <p:cNvPr id="17" name="テキスト ボックス 16"/>
          <p:cNvSpPr txBox="1"/>
          <p:nvPr/>
        </p:nvSpPr>
        <p:spPr>
          <a:xfrm>
            <a:off x="251520" y="1340768"/>
            <a:ext cx="2916183" cy="523220"/>
          </a:xfrm>
          <a:prstGeom prst="rect">
            <a:avLst/>
          </a:prstGeom>
          <a:noFill/>
        </p:spPr>
        <p:txBody>
          <a:bodyPr wrap="none" rtlCol="0">
            <a:spAutoFit/>
          </a:bodyPr>
          <a:lstStyle/>
          <a:p>
            <a:r>
              <a:rPr lang="en-US" altLang="ja-JP" sz="2800" dirty="0" smtClean="0">
                <a:latin typeface="Times New Roman" pitchFamily="18" charset="0"/>
                <a:cs typeface="Times New Roman" pitchFamily="18" charset="0"/>
              </a:rPr>
              <a:t>-</a:t>
            </a:r>
            <a:r>
              <a:rPr lang="ja-JP" altLang="en-US" sz="2800" dirty="0" smtClean="0">
                <a:latin typeface="Times New Roman" pitchFamily="18" charset="0"/>
                <a:cs typeface="Times New Roman" pitchFamily="18" charset="0"/>
              </a:rPr>
              <a:t> </a:t>
            </a:r>
            <a:r>
              <a:rPr lang="en-US" altLang="ja-JP" sz="2800" dirty="0" smtClean="0">
                <a:latin typeface="Times New Roman" pitchFamily="18" charset="0"/>
                <a:cs typeface="Times New Roman" pitchFamily="18" charset="0"/>
              </a:rPr>
              <a:t>Estimation Phase</a:t>
            </a:r>
            <a:endParaRPr lang="ja-JP" altLang="en-US" sz="2800" dirty="0">
              <a:latin typeface="Times New Roman" pitchFamily="18" charset="0"/>
              <a:cs typeface="Times New Roman" pitchFamily="18" charset="0"/>
            </a:endParaRPr>
          </a:p>
        </p:txBody>
      </p:sp>
      <p:sp>
        <p:nvSpPr>
          <p:cNvPr id="24" name="テキスト ボックス 23"/>
          <p:cNvSpPr txBox="1"/>
          <p:nvPr/>
        </p:nvSpPr>
        <p:spPr>
          <a:xfrm>
            <a:off x="827584" y="1844824"/>
            <a:ext cx="3339376"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未知点での受信強度ベクトル</a:t>
            </a:r>
            <a:endParaRPr kumimoji="1" lang="ja-JP" altLang="en-US" sz="2000" dirty="0">
              <a:latin typeface="Times New Roman" pitchFamily="18" charset="0"/>
              <a:cs typeface="Times New Roman" pitchFamily="18" charset="0"/>
            </a:endParaRPr>
          </a:p>
        </p:txBody>
      </p:sp>
      <p:sp>
        <p:nvSpPr>
          <p:cNvPr id="26" name="テキスト ボックス 25"/>
          <p:cNvSpPr txBox="1"/>
          <p:nvPr/>
        </p:nvSpPr>
        <p:spPr>
          <a:xfrm>
            <a:off x="5796556" y="1844824"/>
            <a:ext cx="2303836" cy="400110"/>
          </a:xfrm>
          <a:prstGeom prst="rect">
            <a:avLst/>
          </a:prstGeom>
          <a:noFill/>
        </p:spPr>
        <p:txBody>
          <a:bodyPr wrap="none" rtlCol="0">
            <a:spAutoFit/>
          </a:bodyPr>
          <a:lstStyle/>
          <a:p>
            <a:r>
              <a:rPr kumimoji="1" lang="ja-JP" altLang="en-US" sz="2000" dirty="0" smtClean="0">
                <a:latin typeface="Times New Roman" pitchFamily="18" charset="0"/>
                <a:cs typeface="Times New Roman" pitchFamily="18" charset="0"/>
              </a:rPr>
              <a:t>が測定できたとする</a:t>
            </a:r>
            <a:endParaRPr kumimoji="1" lang="ja-JP" altLang="en-US" sz="2000" dirty="0">
              <a:latin typeface="Times New Roman" pitchFamily="18" charset="0"/>
              <a:cs typeface="Times New Roman" pitchFamily="18" charset="0"/>
            </a:endParaRPr>
          </a:p>
        </p:txBody>
      </p:sp>
      <p:pic>
        <p:nvPicPr>
          <p:cNvPr id="26627" name="Picture 3" descr="C:\Documents and Settings\松永　悠\My Documents\班ゼミ\2012年度中間発表\pdf2\png\eqn.png"/>
          <p:cNvPicPr>
            <a:picLocks noChangeAspect="1" noChangeArrowheads="1"/>
          </p:cNvPicPr>
          <p:nvPr/>
        </p:nvPicPr>
        <p:blipFill>
          <a:blip r:embed="rId3" cstate="print"/>
          <a:srcRect/>
          <a:stretch>
            <a:fillRect/>
          </a:stretch>
        </p:blipFill>
        <p:spPr bwMode="auto">
          <a:xfrm>
            <a:off x="2699792" y="2564904"/>
            <a:ext cx="3744416" cy="1337291"/>
          </a:xfrm>
          <a:prstGeom prst="rect">
            <a:avLst/>
          </a:prstGeom>
          <a:noFill/>
        </p:spPr>
      </p:pic>
      <p:pic>
        <p:nvPicPr>
          <p:cNvPr id="26628" name="Picture 4" descr="C:\Documents and Settings\松永　悠\My Documents\班ゼミ\2012年度中間発表\pdf2\png\eqn.png"/>
          <p:cNvPicPr>
            <a:picLocks noChangeAspect="1" noChangeArrowheads="1"/>
          </p:cNvPicPr>
          <p:nvPr/>
        </p:nvPicPr>
        <p:blipFill>
          <a:blip r:embed="rId4" cstate="print"/>
          <a:srcRect/>
          <a:stretch>
            <a:fillRect/>
          </a:stretch>
        </p:blipFill>
        <p:spPr bwMode="auto">
          <a:xfrm>
            <a:off x="323528" y="4261819"/>
            <a:ext cx="576064" cy="380202"/>
          </a:xfrm>
          <a:prstGeom prst="rect">
            <a:avLst/>
          </a:prstGeom>
          <a:noFill/>
        </p:spPr>
      </p:pic>
      <p:sp>
        <p:nvSpPr>
          <p:cNvPr id="18" name="テキスト ボックス 17"/>
          <p:cNvSpPr txBox="1"/>
          <p:nvPr/>
        </p:nvSpPr>
        <p:spPr>
          <a:xfrm>
            <a:off x="899592" y="4221088"/>
            <a:ext cx="2941831" cy="461665"/>
          </a:xfrm>
          <a:prstGeom prst="rect">
            <a:avLst/>
          </a:prstGeom>
          <a:noFill/>
        </p:spPr>
        <p:txBody>
          <a:bodyPr wrap="none" rtlCol="0">
            <a:spAutoFit/>
          </a:bodyPr>
          <a:lstStyle/>
          <a:p>
            <a:r>
              <a:rPr lang="ja-JP" altLang="en-US" sz="2400" dirty="0" smtClean="0"/>
              <a:t>：既知データとの距離</a:t>
            </a:r>
            <a:endParaRPr kumimoji="1" lang="ja-JP" altLang="en-US" sz="2400" dirty="0"/>
          </a:p>
        </p:txBody>
      </p:sp>
      <p:pic>
        <p:nvPicPr>
          <p:cNvPr id="26629" name="Picture 5" descr="C:\Documents and Settings\松永　悠\My Documents\班ゼミ\2012年度中間発表\pdf2\png\eqn.png"/>
          <p:cNvPicPr>
            <a:picLocks noChangeAspect="1" noChangeArrowheads="1"/>
          </p:cNvPicPr>
          <p:nvPr/>
        </p:nvPicPr>
        <p:blipFill>
          <a:blip r:embed="rId5" cstate="print"/>
          <a:srcRect/>
          <a:stretch>
            <a:fillRect/>
          </a:stretch>
        </p:blipFill>
        <p:spPr bwMode="auto">
          <a:xfrm>
            <a:off x="4283968" y="4235896"/>
            <a:ext cx="693895" cy="432048"/>
          </a:xfrm>
          <a:prstGeom prst="rect">
            <a:avLst/>
          </a:prstGeom>
          <a:noFill/>
        </p:spPr>
      </p:pic>
      <p:sp>
        <p:nvSpPr>
          <p:cNvPr id="23" name="テキスト ボックス 22"/>
          <p:cNvSpPr txBox="1"/>
          <p:nvPr/>
        </p:nvSpPr>
        <p:spPr>
          <a:xfrm>
            <a:off x="4860032" y="4221088"/>
            <a:ext cx="3693640" cy="461665"/>
          </a:xfrm>
          <a:prstGeom prst="rect">
            <a:avLst/>
          </a:prstGeom>
          <a:noFill/>
        </p:spPr>
        <p:txBody>
          <a:bodyPr wrap="none" rtlCol="0">
            <a:spAutoFit/>
          </a:bodyPr>
          <a:lstStyle/>
          <a:p>
            <a:r>
              <a:rPr lang="ja-JP" altLang="en-US" sz="2400" dirty="0" smtClean="0"/>
              <a:t>：未知点での受信信号強度</a:t>
            </a:r>
            <a:endParaRPr kumimoji="1" lang="ja-JP" altLang="en-US" sz="2400" dirty="0"/>
          </a:p>
        </p:txBody>
      </p:sp>
      <p:grpSp>
        <p:nvGrpSpPr>
          <p:cNvPr id="29" name="グループ化 28"/>
          <p:cNvGrpSpPr/>
          <p:nvPr/>
        </p:nvGrpSpPr>
        <p:grpSpPr>
          <a:xfrm>
            <a:off x="395536" y="5229200"/>
            <a:ext cx="7560796" cy="461665"/>
            <a:chOff x="395536" y="4746340"/>
            <a:chExt cx="7560796" cy="461665"/>
          </a:xfrm>
        </p:grpSpPr>
        <p:pic>
          <p:nvPicPr>
            <p:cNvPr id="26630" name="Picture 6" descr="C:\Documents and Settings\松永　悠\My Documents\班ゼミ\2012年度中間発表\pdf2\png\eqn.png"/>
            <p:cNvPicPr>
              <a:picLocks noChangeAspect="1" noChangeArrowheads="1"/>
            </p:cNvPicPr>
            <p:nvPr/>
          </p:nvPicPr>
          <p:blipFill>
            <a:blip r:embed="rId6" cstate="print"/>
            <a:srcRect/>
            <a:stretch>
              <a:fillRect/>
            </a:stretch>
          </p:blipFill>
          <p:spPr bwMode="auto">
            <a:xfrm>
              <a:off x="395536" y="4761148"/>
              <a:ext cx="696077" cy="432048"/>
            </a:xfrm>
            <a:prstGeom prst="rect">
              <a:avLst/>
            </a:prstGeom>
            <a:noFill/>
          </p:spPr>
        </p:pic>
        <p:sp>
          <p:nvSpPr>
            <p:cNvPr id="25" name="テキスト ボックス 24"/>
            <p:cNvSpPr txBox="1"/>
            <p:nvPr/>
          </p:nvSpPr>
          <p:spPr>
            <a:xfrm>
              <a:off x="899592" y="4746340"/>
              <a:ext cx="7056740" cy="461665"/>
            </a:xfrm>
            <a:prstGeom prst="rect">
              <a:avLst/>
            </a:prstGeom>
            <a:noFill/>
          </p:spPr>
          <p:txBody>
            <a:bodyPr wrap="none" rtlCol="0">
              <a:spAutoFit/>
            </a:bodyPr>
            <a:lstStyle/>
            <a:p>
              <a:r>
                <a:rPr lang="ja-JP" altLang="en-US" sz="2400" dirty="0" smtClean="0"/>
                <a:t>：データベースに保持されている基準点での信号強度</a:t>
              </a:r>
              <a:endParaRPr kumimoji="1" lang="ja-JP" altLang="en-US" sz="2400" dirty="0"/>
            </a:p>
          </p:txBody>
        </p:sp>
      </p:grpSp>
      <p:pic>
        <p:nvPicPr>
          <p:cNvPr id="19" name="Picture 6" descr="C:\Documents and Settings\松永　悠\My Documents\班ゼミ\2012年度中間発表\pdf2\png\eqn.png"/>
          <p:cNvPicPr>
            <a:picLocks noChangeAspect="1" noChangeArrowheads="1"/>
          </p:cNvPicPr>
          <p:nvPr/>
        </p:nvPicPr>
        <p:blipFill>
          <a:blip r:embed="rId7" cstate="print"/>
          <a:srcRect/>
          <a:stretch>
            <a:fillRect/>
          </a:stretch>
        </p:blipFill>
        <p:spPr bwMode="auto">
          <a:xfrm>
            <a:off x="395536" y="4771265"/>
            <a:ext cx="432048" cy="310188"/>
          </a:xfrm>
          <a:prstGeom prst="rect">
            <a:avLst/>
          </a:prstGeom>
          <a:noFill/>
        </p:spPr>
      </p:pic>
      <p:sp>
        <p:nvSpPr>
          <p:cNvPr id="20" name="テキスト ボックス 19"/>
          <p:cNvSpPr txBox="1"/>
          <p:nvPr/>
        </p:nvSpPr>
        <p:spPr>
          <a:xfrm>
            <a:off x="899592" y="4695527"/>
            <a:ext cx="3052439" cy="461665"/>
          </a:xfrm>
          <a:prstGeom prst="rect">
            <a:avLst/>
          </a:prstGeom>
          <a:noFill/>
        </p:spPr>
        <p:txBody>
          <a:bodyPr wrap="none" rtlCol="0">
            <a:spAutoFit/>
          </a:bodyPr>
          <a:lstStyle/>
          <a:p>
            <a:r>
              <a:rPr lang="ja-JP" altLang="en-US" sz="2400" dirty="0" smtClean="0"/>
              <a:t>：アクセスポイントの数</a:t>
            </a:r>
            <a:endParaRPr kumimoji="1" lang="ja-JP" altLang="en-US" sz="2400" dirty="0"/>
          </a:p>
        </p:txBody>
      </p:sp>
      <p:pic>
        <p:nvPicPr>
          <p:cNvPr id="10242" name="Picture 2" descr="C:\Documents and Settings\松永　悠\My Documents\ダウンロード\eqn.png"/>
          <p:cNvPicPr>
            <a:picLocks noChangeAspect="1" noChangeArrowheads="1"/>
          </p:cNvPicPr>
          <p:nvPr/>
        </p:nvPicPr>
        <p:blipFill>
          <a:blip r:embed="rId8" cstate="print"/>
          <a:srcRect/>
          <a:stretch>
            <a:fillRect/>
          </a:stretch>
        </p:blipFill>
        <p:spPr bwMode="auto">
          <a:xfrm>
            <a:off x="4067944" y="1879071"/>
            <a:ext cx="1800200" cy="33161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usepackage{color}&#10;\usepackage{bm}&#10;\begin{document}&#10;&#10;\end{document}&#10;"/>
  <p:tag name="TEX2PS" val="platex $(base).tex; dvipsk -D $(res) -E -o $(base).ps $(base).dvi"/>
  <p:tag name="EXTERNALEDITCOMMAND" val="C:\Program Files\Hidemaru\Hidemaru.exe"/>
  <p:tag name="GHOSTSCRIPTCOMMAND" val="gswin32c"/>
  <p:tag name="DEFAULTBITMAP" val="pngmono"/>
  <p:tag name="DEFAULTBLEND" val="False"/>
  <p:tag name="DEFAULTTRANSPARENT" val="True"/>
  <p:tag name="DEFAULTWORKAROUNDTRANSPARENCYBUG" val="False"/>
  <p:tag name="DEFAULTRESOLUTION" val="1200"/>
  <p:tag name="DEFAULTMAGNIFICATION" val="2"/>
  <p:tag name="DEFAULTFONTSIZE" val="10"/>
  <p:tag name="DEFAULTWIDTH" val="370"/>
  <p:tag name="DEFAULTHEIGHT" val="24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usepackage{bm}&#10;\begin{document}&#10;$P(f_{i}|s_{k})$&#10;\end{document}"/>
  <p:tag name="EXTERNALNAME" val="txp_fig"/>
  <p:tag name="BLEND" val="False"/>
  <p:tag name="TRANSPARENT" val="True"/>
  <p:tag name="KEEPFILES" val="False"/>
  <p:tag name="DEBUGPAUSE" val="False"/>
  <p:tag name="RESOLUTION" val="1200"/>
  <p:tag name="TIMEOUT" val="(none)"/>
  <p:tag name="BOXWIDTH" val="370"/>
  <p:tag name="BOXHEIGHT" val="247"/>
  <p:tag name="BOXFONT" val="10"/>
  <p:tag name="BOXWRAP" val="False"/>
  <p:tag name="WORKAROUNDTRANSPARENCYBUG" val="False"/>
  <p:tag name="ALLOWFONTSUBSTITUTION" val="False"/>
  <p:tag name="BITMAPFORMAT" val="pngmono"/>
  <p:tag name="ORIGWIDTH" val="75.96016"/>
  <p:tag name="PICTUREFILESIZE" val="504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usepackage{bm}&#10;\begin{document}&#10;$P(\sigma_{i}|a_{i}, s_{k})$&#10;\end{document}"/>
  <p:tag name="EXTERNALNAME" val="txp_fig"/>
  <p:tag name="BLEND" val="False"/>
  <p:tag name="TRANSPARENT" val="True"/>
  <p:tag name="KEEPFILES" val="False"/>
  <p:tag name="DEBUGPAUSE" val="False"/>
  <p:tag name="RESOLUTION" val="1200"/>
  <p:tag name="TIMEOUT" val="(none)"/>
  <p:tag name="BOXWIDTH" val="370"/>
  <p:tag name="BOXHEIGHT" val="247"/>
  <p:tag name="BOXFONT" val="10"/>
  <p:tag name="BOXWRAP" val="False"/>
  <p:tag name="WORKAROUNDTRANSPARENCYBUG" val="False"/>
  <p:tag name="ALLOWFONTSUBSTITUTION" val="False"/>
  <p:tag name="BITMAPFORMAT" val="pngmono"/>
  <p:tag name="ORIGWIDTH" val="105.0002"/>
  <p:tag name="PICTUREFILESIZE" val="6573"/>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4607</TotalTime>
  <Words>3613</Words>
  <Application>Microsoft Macintosh PowerPoint</Application>
  <PresentationFormat>画面に合わせる (4:3)</PresentationFormat>
  <Paragraphs>518</Paragraphs>
  <Slides>45</Slides>
  <Notes>28</Notes>
  <HiddenSlides>10</HiddenSlides>
  <MMClips>0</MMClip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Office テーマ</vt:lpstr>
      <vt:lpstr>無線LANの電波強度を用いた屋内における位置推定</vt:lpstr>
      <vt:lpstr>目次</vt:lpstr>
      <vt:lpstr>導入</vt:lpstr>
      <vt:lpstr>信号強度RSSIの計算方法</vt:lpstr>
      <vt:lpstr>データベース作成の流れ</vt:lpstr>
      <vt:lpstr>K近傍法を用いた位置推定</vt:lpstr>
      <vt:lpstr>データベースの作成</vt:lpstr>
      <vt:lpstr>K近傍法による位置推定</vt:lpstr>
      <vt:lpstr>K近傍法による位置推定</vt:lpstr>
      <vt:lpstr>K近傍法による位置推定</vt:lpstr>
      <vt:lpstr>K近傍法による位置推定</vt:lpstr>
      <vt:lpstr>ベイズ推定による位置推定</vt:lpstr>
      <vt:lpstr>データベースの作成</vt:lpstr>
      <vt:lpstr>データベースの作成</vt:lpstr>
      <vt:lpstr>ベイズ推定による位置推定</vt:lpstr>
      <vt:lpstr>事後確率の検討</vt:lpstr>
      <vt:lpstr>事後確率の検討</vt:lpstr>
      <vt:lpstr>事後確率の検討</vt:lpstr>
      <vt:lpstr>事後確率の検討</vt:lpstr>
      <vt:lpstr>ベイズ推定による位置推定</vt:lpstr>
      <vt:lpstr>重み付き平均による位置推定</vt:lpstr>
      <vt:lpstr>実験方法</vt:lpstr>
      <vt:lpstr>実験環境</vt:lpstr>
      <vt:lpstr>実験方法</vt:lpstr>
      <vt:lpstr>実験結果</vt:lpstr>
      <vt:lpstr>K-近傍法-位置誤差</vt:lpstr>
      <vt:lpstr>実験結果</vt:lpstr>
      <vt:lpstr>ベイズ推定-位置誤差</vt:lpstr>
      <vt:lpstr>実験結果</vt:lpstr>
      <vt:lpstr>ベイズ推定（最尤推定）-位置誤差</vt:lpstr>
      <vt:lpstr>実験結果</vt:lpstr>
      <vt:lpstr>ベイズ推定（最頻値+最尤推定）-位置誤差</vt:lpstr>
      <vt:lpstr>実験結果</vt:lpstr>
      <vt:lpstr>まとめ</vt:lpstr>
      <vt:lpstr>PowerPoint プレゼンテーション</vt:lpstr>
      <vt:lpstr>Survey Phaseの違い</vt:lpstr>
      <vt:lpstr>ベイズ推定による位置推定</vt:lpstr>
      <vt:lpstr>尤度関数の検討</vt:lpstr>
      <vt:lpstr>尤度関数の検討</vt:lpstr>
      <vt:lpstr>フリスの公式</vt:lpstr>
      <vt:lpstr>フリスの公式</vt:lpstr>
      <vt:lpstr>距離推定による位置測位の問題点</vt:lpstr>
      <vt:lpstr>今後の予定</vt:lpstr>
      <vt:lpstr>進捗状況</vt:lpstr>
      <vt:lpstr>進捗状況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Shogo Fujii</dc:creator>
  <cp:lastModifiedBy>藤居 翔吾</cp:lastModifiedBy>
  <cp:revision>917</cp:revision>
  <dcterms:created xsi:type="dcterms:W3CDTF">2012-11-15T03:36:10Z</dcterms:created>
  <dcterms:modified xsi:type="dcterms:W3CDTF">2013-04-09T05:50:54Z</dcterms:modified>
</cp:coreProperties>
</file>