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2"/>
  </p:notesMasterIdLst>
  <p:handoutMasterIdLst>
    <p:handoutMasterId r:id="rId33"/>
  </p:handoutMasterIdLst>
  <p:sldIdLst>
    <p:sldId id="256" r:id="rId2"/>
    <p:sldId id="259" r:id="rId3"/>
    <p:sldId id="262" r:id="rId4"/>
    <p:sldId id="296" r:id="rId5"/>
    <p:sldId id="277" r:id="rId6"/>
    <p:sldId id="274" r:id="rId7"/>
    <p:sldId id="275" r:id="rId8"/>
    <p:sldId id="273" r:id="rId9"/>
    <p:sldId id="267" r:id="rId10"/>
    <p:sldId id="313" r:id="rId11"/>
    <p:sldId id="266" r:id="rId12"/>
    <p:sldId id="324" r:id="rId13"/>
    <p:sldId id="282" r:id="rId14"/>
    <p:sldId id="283" r:id="rId15"/>
    <p:sldId id="321" r:id="rId16"/>
    <p:sldId id="293" r:id="rId17"/>
    <p:sldId id="287" r:id="rId18"/>
    <p:sldId id="285" r:id="rId19"/>
    <p:sldId id="288" r:id="rId20"/>
    <p:sldId id="308" r:id="rId21"/>
    <p:sldId id="306" r:id="rId22"/>
    <p:sldId id="314" r:id="rId23"/>
    <p:sldId id="315" r:id="rId24"/>
    <p:sldId id="323" r:id="rId25"/>
    <p:sldId id="291" r:id="rId26"/>
    <p:sldId id="284" r:id="rId27"/>
    <p:sldId id="309" r:id="rId28"/>
    <p:sldId id="311" r:id="rId29"/>
    <p:sldId id="305" r:id="rId30"/>
    <p:sldId id="322" r:id="rId31"/>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253"/>
    <a:srgbClr val="0071BC"/>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8973" autoAdjust="0"/>
  </p:normalViewPr>
  <p:slideViewPr>
    <p:cSldViewPr snapToObjects="1">
      <p:cViewPr varScale="1">
        <p:scale>
          <a:sx n="79" d="100"/>
          <a:sy n="79" d="100"/>
        </p:scale>
        <p:origin x="-1112" y="-104"/>
      </p:cViewPr>
      <p:guideLst>
        <p:guide orient="horz" pos="1208"/>
        <p:guide orient="horz" pos="3974"/>
        <p:guide orient="horz" pos="391"/>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a:t>07/16/96</a:t>
            </a:r>
            <a:endParaRPr lang="en-US" altLang="ja-JP" sz="1200" i="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a:t>##</a:t>
            </a:r>
            <a:endParaRPr lang="en-US" altLang="ja-JP" sz="1200" i="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a:t>
            </a:r>
            <a:endParaRPr lang="ja-JP" altLang="en-US" sz="1200" i="0"/>
          </a:p>
        </p:txBody>
      </p:sp>
      <p:sp>
        <p:nvSpPr>
          <p:cNvPr id="5" name="Rectangle 3"/>
          <p:cNvSpPr>
            <a:spLocks noGrp="1" noChangeArrowheads="1"/>
          </p:cNvSpPr>
          <p:nvPr>
            <p:ph type="dt" idx="1"/>
          </p:nvPr>
        </p:nvSpPr>
        <p:spPr>
          <a:ln/>
        </p:spPr>
        <p:txBody>
          <a:bodyPr/>
          <a:lstStyle/>
          <a:p>
            <a:r>
              <a:rPr lang="en-US" altLang="ja-JP"/>
              <a:t>07/16/96</a:t>
            </a:r>
            <a:endParaRPr lang="en-US" altLang="ja-JP" sz="1200" i="0"/>
          </a:p>
        </p:txBody>
      </p:sp>
      <p:sp>
        <p:nvSpPr>
          <p:cNvPr id="6" name="Rectangle 6"/>
          <p:cNvSpPr>
            <a:spLocks noGrp="1" noChangeArrowheads="1"/>
          </p:cNvSpPr>
          <p:nvPr>
            <p:ph type="ftr" sz="quarter" idx="4"/>
          </p:nvPr>
        </p:nvSpPr>
        <p:spPr>
          <a:ln/>
        </p:spPr>
        <p:txBody>
          <a:bodyPr/>
          <a:lstStyle/>
          <a:p>
            <a:r>
              <a:rPr lang="ja-JP" altLang="en-US"/>
              <a:t>*</a:t>
            </a:r>
            <a:endParaRPr lang="ja-JP" altLang="en-US" sz="1200" i="0"/>
          </a:p>
        </p:txBody>
      </p:sp>
      <p:sp>
        <p:nvSpPr>
          <p:cNvPr id="7" name="Rectangle 7"/>
          <p:cNvSpPr>
            <a:spLocks noGrp="1" noChangeArrowheads="1"/>
          </p:cNvSpPr>
          <p:nvPr>
            <p:ph type="sldNum" sz="quarter" idx="5"/>
          </p:nvPr>
        </p:nvSpPr>
        <p:spPr>
          <a:ln/>
        </p:spPr>
        <p:txBody>
          <a:bodyPr/>
          <a:lstStyle/>
          <a:p>
            <a:r>
              <a:rPr lang="en-US" altLang="ja-JP"/>
              <a:t>##</a:t>
            </a:r>
            <a:endParaRPr lang="en-US" altLang="ja-JP"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Motivation:</a:t>
            </a:r>
            <a:r>
              <a:rPr kumimoji="1" lang="ja-JP" altLang="en-US" dirty="0" smtClean="0"/>
              <a:t>クラウド事業者が等で近年の大小さまざまな要素から構成されている</a:t>
            </a:r>
            <a:r>
              <a:rPr kumimoji="1" lang="en-US" altLang="ja-JP" dirty="0" smtClean="0"/>
              <a:t>Web</a:t>
            </a:r>
            <a:r>
              <a:rPr kumimoji="1" lang="ja-JP" altLang="en-US" dirty="0" smtClean="0"/>
              <a:t>ページを運営している際、表示までに掛かる時間のデッドラインを設置し品質保証すべき</a:t>
            </a:r>
            <a:endParaRPr kumimoji="1" lang="en-US" altLang="ja-JP" dirty="0" smtClean="0"/>
          </a:p>
          <a:p>
            <a:r>
              <a:rPr kumimoji="1" lang="en-US" altLang="ja-JP" dirty="0" smtClean="0"/>
              <a:t>Achievement:</a:t>
            </a:r>
            <a:r>
              <a:rPr kumimoji="1" lang="ja-JP" altLang="en-US" dirty="0" smtClean="0"/>
              <a:t>途中のルータのバッファを監視、混雑していると</a:t>
            </a:r>
            <a:r>
              <a:rPr kumimoji="1" lang="en-US" altLang="ja-JP" dirty="0" smtClean="0"/>
              <a:t>1</a:t>
            </a:r>
            <a:r>
              <a:rPr kumimoji="1" lang="ja-JP" altLang="en-US" dirty="0" smtClean="0"/>
              <a:t>ホップ前のルータにアラート。小さいサイズは優先度をつけ、複数のレイヤー韓で連携したアプローチ</a:t>
            </a:r>
            <a:endParaRPr kumimoji="1" lang="en-US" altLang="ja-JP" dirty="0" smtClean="0"/>
          </a:p>
          <a:p>
            <a:r>
              <a:rPr kumimoji="1" lang="ja-JP" altLang="en-US" dirty="0" smtClean="0"/>
              <a:t>結果、毎秒</a:t>
            </a:r>
            <a:r>
              <a:rPr kumimoji="1" lang="en-US" altLang="ja-JP" dirty="0" smtClean="0"/>
              <a:t>500~2000</a:t>
            </a:r>
            <a:r>
              <a:rPr kumimoji="1" lang="ja-JP" altLang="en-US" dirty="0" smtClean="0"/>
              <a:t>パケットが発生するバースト性のある環境下で現象を確認</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79360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68670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smtClean="0"/>
              <a:t>2013/12/20</a:t>
            </a:r>
            <a:endParaRPr lang="en-US" altLang="ja-JP"/>
          </a:p>
        </p:txBody>
      </p:sp>
      <p:sp>
        <p:nvSpPr>
          <p:cNvPr id="3" name="フッター プレースホルダー 2"/>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smtClean="0"/>
              <a:t>2013/12/20</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smtClean="0"/>
              <a:t>2013/12/20</a:t>
            </a:r>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smtClean="0"/>
              <a:t>2013/12/20</a:t>
            </a:r>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smtClean="0"/>
              <a:t>2013/12/20</a:t>
            </a:r>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2013/12/20</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2013/12/20</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smtClean="0"/>
              <a:t>2013/12/20</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インターネットアーキテクチャ研究会</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ja-JP" dirty="0" err="1"/>
              <a:t>MultiPath</a:t>
            </a:r>
            <a:r>
              <a:rPr lang="en-US" altLang="ja-JP" dirty="0"/>
              <a:t> TCP</a:t>
            </a:r>
            <a:r>
              <a:rPr lang="ja-JP" altLang="en-US" dirty="0"/>
              <a:t>適用時のデータセンターネットワークで</a:t>
            </a:r>
            <a:r>
              <a:rPr lang="ja-JP" altLang="en-US" dirty="0" smtClean="0"/>
              <a:t>の</a:t>
            </a:r>
            <a:r>
              <a:rPr lang="en-US" altLang="ja-JP" dirty="0" smtClean="0"/>
              <a:t/>
            </a:r>
            <a:br>
              <a:rPr lang="en-US" altLang="ja-JP" dirty="0" smtClean="0"/>
            </a:br>
            <a:r>
              <a:rPr lang="ja-JP" altLang="en-US" dirty="0" smtClean="0"/>
              <a:t>フローサイズ</a:t>
            </a:r>
            <a:r>
              <a:rPr lang="ja-JP" altLang="en-US" dirty="0"/>
              <a:t>が与える影響に関する一</a:t>
            </a:r>
            <a:r>
              <a:rPr lang="ja-JP" altLang="en-US" dirty="0" smtClean="0"/>
              <a:t>考察</a:t>
            </a:r>
            <a:endParaRPr lang="en-US" altLang="ja-JP" sz="3200"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ja-JP" altLang="en-US" dirty="0" smtClean="0">
                <a:latin typeface="ＭＳ Ｐゴシック"/>
                <a:ea typeface="ＭＳ Ｐゴシック"/>
                <a:cs typeface="ＭＳ Ｐゴシック"/>
              </a:rPr>
              <a:t>東京</a:t>
            </a:r>
            <a:r>
              <a:rPr lang="ja-JP" altLang="en-US" dirty="0" smtClean="0">
                <a:latin typeface="ＭＳ Ｐゴシック"/>
                <a:ea typeface="ＭＳ Ｐゴシック"/>
                <a:cs typeface="ＭＳ Ｐゴシック"/>
              </a:rPr>
              <a:t>大学</a:t>
            </a:r>
            <a:r>
              <a:rPr lang="ja-JP" altLang="en-US" dirty="0" smtClean="0">
                <a:latin typeface="ＭＳ Ｐゴシック"/>
                <a:ea typeface="ＭＳ Ｐゴシック"/>
                <a:cs typeface="ＭＳ Ｐゴシック"/>
              </a:rPr>
              <a:t>工学系研究科</a:t>
            </a:r>
            <a:endParaRPr lang="en-US" altLang="ja-JP" dirty="0" smtClean="0">
              <a:latin typeface="ＭＳ Ｐゴシック"/>
              <a:ea typeface="ＭＳ Ｐゴシック"/>
              <a:cs typeface="ＭＳ Ｐゴシック"/>
            </a:endParaRPr>
          </a:p>
          <a:p>
            <a:r>
              <a:rPr lang="ja-JP" altLang="en-US" dirty="0" smtClean="0">
                <a:latin typeface="ＭＳ Ｐゴシック"/>
                <a:ea typeface="ＭＳ Ｐゴシック"/>
                <a:cs typeface="ＭＳ Ｐゴシック"/>
              </a:rPr>
              <a:t>藤居</a:t>
            </a:r>
            <a:r>
              <a:rPr lang="ja-JP" altLang="en-US" dirty="0" smtClean="0">
                <a:latin typeface="ＭＳ Ｐゴシック"/>
                <a:ea typeface="ＭＳ Ｐゴシック"/>
                <a:cs typeface="ＭＳ Ｐゴシック"/>
              </a:rPr>
              <a:t>翔吾</a:t>
            </a:r>
            <a:endParaRPr lang="en-US" altLang="ja-JP" dirty="0">
              <a:latin typeface="ＭＳ Ｐゴシック"/>
              <a:ea typeface="ＭＳ Ｐゴシック"/>
              <a:cs typeface="ＭＳ Ｐゴシック"/>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a:p>
        </p:txBody>
      </p:sp>
      <p:sp>
        <p:nvSpPr>
          <p:cNvPr id="3" name="日付プレースホルダー 2"/>
          <p:cNvSpPr>
            <a:spLocks noGrp="1"/>
          </p:cNvSpPr>
          <p:nvPr>
            <p:ph type="dt" sz="half" idx="10"/>
          </p:nvPr>
        </p:nvSpPr>
        <p:spPr/>
        <p:txBody>
          <a:bodyPr/>
          <a:lstStyle/>
          <a:p>
            <a:r>
              <a:rPr lang="en-US" altLang="ja-JP" dirty="0" smtClean="0"/>
              <a:t>2013/12/20</a:t>
            </a:r>
            <a:endParaRPr lang="en-US" altLang="ja-JP" dirty="0"/>
          </a:p>
        </p:txBody>
      </p:sp>
      <p:sp>
        <p:nvSpPr>
          <p:cNvPr id="4" name="フッター プレースホルダー 3"/>
          <p:cNvSpPr>
            <a:spLocks noGrp="1"/>
          </p:cNvSpPr>
          <p:nvPr>
            <p:ph type="ftr" sz="quarter" idx="11"/>
          </p:nvPr>
        </p:nvSpPr>
        <p:spPr/>
        <p:txBody>
          <a:bodyPr/>
          <a:lstStyle/>
          <a:p>
            <a:r>
              <a:rPr lang="ja-JP" altLang="en-US" smtClean="0"/>
              <a:t>インターネットアーキテクチャ研究会</a:t>
            </a:r>
            <a:endParaRPr lang="en-US" altLang="ja-JP"/>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bwMode="auto">
          <a:xfrm>
            <a:off x="992560" y="2630525"/>
            <a:ext cx="8100640" cy="1734579"/>
          </a:xfrm>
          <a:prstGeom prst="rect">
            <a:avLst/>
          </a:prstGeom>
          <a:solidFill>
            <a:srgbClr val="EAEAEA"/>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4D4D4D"/>
              </a:solidFill>
              <a:effectLst/>
              <a:latin typeface="Arial" charset="0"/>
              <a:ea typeface="ＭＳ Ｐゴシック" charset="-128"/>
            </a:endParaRPr>
          </a:p>
        </p:txBody>
      </p:sp>
      <p:pic>
        <p:nvPicPr>
          <p:cNvPr id="47" name="図 46" descr="eq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844" y="3140968"/>
            <a:ext cx="324398" cy="210692"/>
          </a:xfrm>
          <a:prstGeom prst="rect">
            <a:avLst/>
          </a:prstGeom>
        </p:spPr>
      </p:pic>
      <p:pic>
        <p:nvPicPr>
          <p:cNvPr id="26" name="図 25" descr="eq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848" y="2924944"/>
            <a:ext cx="1817296" cy="621706"/>
          </a:xfrm>
          <a:prstGeom prst="rect">
            <a:avLst/>
          </a:prstGeom>
        </p:spPr>
      </p:pic>
      <p:sp>
        <p:nvSpPr>
          <p:cNvPr id="2" name="タイトル 1"/>
          <p:cNvSpPr>
            <a:spLocks noGrp="1"/>
          </p:cNvSpPr>
          <p:nvPr>
            <p:ph type="title"/>
          </p:nvPr>
        </p:nvSpPr>
        <p:spPr/>
        <p:txBody>
          <a:bodyPr/>
          <a:lstStyle/>
          <a:p>
            <a:r>
              <a:rPr lang="ja-JP" altLang="en-US" dirty="0"/>
              <a:t>データセンターネットワーク構成要素</a:t>
            </a:r>
            <a:r>
              <a:rPr lang="en-US" altLang="ja-JP" dirty="0"/>
              <a:t/>
            </a:r>
            <a:br>
              <a:rPr lang="en-US" altLang="ja-JP" dirty="0"/>
            </a:br>
            <a:r>
              <a:rPr lang="ja-JP" altLang="en-US" b="1" dirty="0" smtClean="0">
                <a:solidFill>
                  <a:srgbClr val="0071BC"/>
                </a:solidFill>
              </a:rPr>
              <a:t>プロトコル</a:t>
            </a:r>
            <a:endParaRPr kumimoji="1" lang="ja-JP" altLang="en-US" b="1" dirty="0">
              <a:solidFill>
                <a:srgbClr val="0071BC"/>
              </a:solidFill>
            </a:endParaRPr>
          </a:p>
        </p:txBody>
      </p:sp>
      <p:sp>
        <p:nvSpPr>
          <p:cNvPr id="3" name="コンテンツ プレースホルダー 2"/>
          <p:cNvSpPr>
            <a:spLocks noGrp="1"/>
          </p:cNvSpPr>
          <p:nvPr>
            <p:ph idx="1"/>
          </p:nvPr>
        </p:nvSpPr>
        <p:spPr>
          <a:xfrm>
            <a:off x="812800" y="1052736"/>
            <a:ext cx="8280400" cy="1371365"/>
          </a:xfrm>
        </p:spPr>
        <p:txBody>
          <a:bodyPr/>
          <a:lstStyle/>
          <a:p>
            <a:pPr marL="0" indent="0">
              <a:buNone/>
            </a:pPr>
            <a:r>
              <a:rPr lang="en-US" altLang="ja-JP" sz="2000" b="1" dirty="0"/>
              <a:t>Multipath TCP(2011)</a:t>
            </a:r>
          </a:p>
          <a:p>
            <a:r>
              <a:rPr lang="ja-JP" altLang="en-US" sz="1800" b="1" dirty="0" smtClean="0"/>
              <a:t>シームレス性</a:t>
            </a:r>
            <a:r>
              <a:rPr lang="en-US" altLang="ja-JP" sz="1800" b="1" dirty="0" smtClean="0"/>
              <a:t> </a:t>
            </a:r>
            <a:r>
              <a:rPr lang="en-US" altLang="ja-JP" sz="1800" dirty="0" smtClean="0"/>
              <a:t>: </a:t>
            </a:r>
            <a:r>
              <a:rPr lang="ja-JP" altLang="en-US" sz="1800" dirty="0" smtClean="0"/>
              <a:t>既存の</a:t>
            </a:r>
            <a:r>
              <a:rPr lang="en-US" altLang="ja-JP" sz="1800" dirty="0" smtClean="0"/>
              <a:t>TCP</a:t>
            </a:r>
            <a:r>
              <a:rPr lang="ja-JP" altLang="en-US" sz="1800" dirty="0" smtClean="0"/>
              <a:t>を拡張</a:t>
            </a:r>
            <a:r>
              <a:rPr lang="en-US" altLang="ja-JP" sz="1800" dirty="0" smtClean="0"/>
              <a:t>, </a:t>
            </a:r>
            <a:r>
              <a:rPr lang="ja-JP" altLang="en-US" sz="1800" dirty="0" smtClean="0"/>
              <a:t>一つのコネクションで複数のパスを利用</a:t>
            </a:r>
          </a:p>
          <a:p>
            <a:r>
              <a:rPr lang="ja-JP" altLang="en-US" sz="1800" dirty="0" smtClean="0"/>
              <a:t>複数のパスを同時に利用する事で</a:t>
            </a:r>
            <a:r>
              <a:rPr lang="en-US" altLang="ja-JP" sz="1800" dirty="0" smtClean="0"/>
              <a:t>, </a:t>
            </a:r>
            <a:r>
              <a:rPr lang="ja-JP" altLang="en-US" sz="1800" dirty="0" smtClean="0"/>
              <a:t>スループットを改善</a:t>
            </a: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10</a:t>
            </a:fld>
            <a:endParaRPr lang="en-US" altLang="ja-JP"/>
          </a:p>
        </p:txBody>
      </p:sp>
      <p:pic>
        <p:nvPicPr>
          <p:cNvPr id="8" name="図 7" descr="eq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252" y="2913427"/>
            <a:ext cx="294907" cy="191537"/>
          </a:xfrm>
          <a:prstGeom prst="rect">
            <a:avLst/>
          </a:prstGeom>
        </p:spPr>
      </p:pic>
      <p:pic>
        <p:nvPicPr>
          <p:cNvPr id="9" name="図 8"/>
          <p:cNvPicPr>
            <a:picLocks noChangeAspect="1"/>
          </p:cNvPicPr>
          <p:nvPr/>
        </p:nvPicPr>
        <p:blipFill>
          <a:blip r:embed="rId4"/>
          <a:stretch>
            <a:fillRect/>
          </a:stretch>
        </p:blipFill>
        <p:spPr>
          <a:xfrm>
            <a:off x="7077236" y="3273467"/>
            <a:ext cx="589814" cy="191537"/>
          </a:xfrm>
          <a:prstGeom prst="rect">
            <a:avLst/>
          </a:prstGeom>
        </p:spPr>
      </p:pic>
      <p:cxnSp>
        <p:nvCxnSpPr>
          <p:cNvPr id="10" name="直線矢印コネクタ 9"/>
          <p:cNvCxnSpPr>
            <a:stCxn id="14" idx="3"/>
            <a:endCxn id="13" idx="1"/>
          </p:cNvCxnSpPr>
          <p:nvPr/>
        </p:nvCxnSpPr>
        <p:spPr bwMode="auto">
          <a:xfrm>
            <a:off x="3852288" y="3232922"/>
            <a:ext cx="452819" cy="0"/>
          </a:xfrm>
          <a:prstGeom prst="straightConnector1">
            <a:avLst/>
          </a:prstGeom>
          <a:ln>
            <a:headEnd type="none" w="med" len="med"/>
            <a:tailEnd type="arrow"/>
          </a:ln>
          <a:extLst/>
        </p:spPr>
        <p:style>
          <a:lnRef idx="3">
            <a:schemeClr val="accent2"/>
          </a:lnRef>
          <a:fillRef idx="0">
            <a:schemeClr val="accent2"/>
          </a:fillRef>
          <a:effectRef idx="2">
            <a:schemeClr val="accent2"/>
          </a:effectRef>
          <a:fontRef idx="minor">
            <a:schemeClr val="tx1"/>
          </a:fontRef>
        </p:style>
      </p:cxnSp>
      <p:cxnSp>
        <p:nvCxnSpPr>
          <p:cNvPr id="11" name="直線矢印コネクタ 10"/>
          <p:cNvCxnSpPr>
            <a:stCxn id="17" idx="3"/>
            <a:endCxn id="16" idx="1"/>
          </p:cNvCxnSpPr>
          <p:nvPr/>
        </p:nvCxnSpPr>
        <p:spPr bwMode="auto">
          <a:xfrm>
            <a:off x="3860242" y="3911152"/>
            <a:ext cx="1056392" cy="0"/>
          </a:xfrm>
          <a:prstGeom prst="straightConnector1">
            <a:avLst/>
          </a:prstGeom>
          <a:ln>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1270910" y="3027450"/>
            <a:ext cx="1979478" cy="369332"/>
          </a:xfrm>
          <a:prstGeom prst="rect">
            <a:avLst/>
          </a:prstGeom>
          <a:noFill/>
        </p:spPr>
        <p:txBody>
          <a:bodyPr wrap="none" rtlCol="0">
            <a:spAutoFit/>
          </a:bodyPr>
          <a:lstStyle/>
          <a:p>
            <a:r>
              <a:rPr kumimoji="1" lang="en-US" altLang="ja-JP" dirty="0" smtClean="0">
                <a:solidFill>
                  <a:srgbClr val="4D4D4D"/>
                </a:solidFill>
                <a:latin typeface="+mj-lt"/>
              </a:rPr>
              <a:t>ACK</a:t>
            </a:r>
            <a:r>
              <a:rPr kumimoji="1" lang="ja-JP" altLang="en-US" dirty="0" smtClean="0">
                <a:solidFill>
                  <a:srgbClr val="4D4D4D"/>
                </a:solidFill>
                <a:latin typeface="+mj-lt"/>
              </a:rPr>
              <a:t>を受ける毎に</a:t>
            </a:r>
            <a:endParaRPr kumimoji="1" lang="ja-JP" altLang="en-US" dirty="0">
              <a:solidFill>
                <a:srgbClr val="4D4D4D"/>
              </a:solidFill>
              <a:latin typeface="+mj-lt"/>
            </a:endParaRPr>
          </a:p>
        </p:txBody>
      </p:sp>
      <p:pic>
        <p:nvPicPr>
          <p:cNvPr id="16" name="図 15"/>
          <p:cNvPicPr>
            <a:picLocks noChangeAspect="1"/>
          </p:cNvPicPr>
          <p:nvPr/>
        </p:nvPicPr>
        <p:blipFill>
          <a:blip r:embed="rId5"/>
          <a:stretch>
            <a:fillRect/>
          </a:stretch>
        </p:blipFill>
        <p:spPr>
          <a:xfrm>
            <a:off x="4916634" y="3643607"/>
            <a:ext cx="324398" cy="535090"/>
          </a:xfrm>
          <a:prstGeom prst="rect">
            <a:avLst/>
          </a:prstGeom>
        </p:spPr>
      </p:pic>
      <p:pic>
        <p:nvPicPr>
          <p:cNvPr id="17" name="図 16" descr="eq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844" y="3805806"/>
            <a:ext cx="324398" cy="210692"/>
          </a:xfrm>
          <a:prstGeom prst="rect">
            <a:avLst/>
          </a:prstGeom>
        </p:spPr>
      </p:pic>
      <p:sp>
        <p:nvSpPr>
          <p:cNvPr id="18" name="テキスト ボックス 17"/>
          <p:cNvSpPr txBox="1"/>
          <p:nvPr/>
        </p:nvSpPr>
        <p:spPr>
          <a:xfrm>
            <a:off x="1270910" y="3665349"/>
            <a:ext cx="1589498" cy="369332"/>
          </a:xfrm>
          <a:prstGeom prst="rect">
            <a:avLst/>
          </a:prstGeom>
          <a:noFill/>
        </p:spPr>
        <p:txBody>
          <a:bodyPr wrap="none" rtlCol="0">
            <a:spAutoFit/>
          </a:bodyPr>
          <a:lstStyle/>
          <a:p>
            <a:r>
              <a:rPr kumimoji="1" lang="ja-JP" altLang="en-US" dirty="0" smtClean="0">
                <a:solidFill>
                  <a:srgbClr val="4D4D4D"/>
                </a:solidFill>
                <a:latin typeface="+mj-lt"/>
              </a:rPr>
              <a:t>パケットロス時</a:t>
            </a:r>
            <a:endParaRPr kumimoji="1" lang="ja-JP" altLang="en-US" dirty="0">
              <a:solidFill>
                <a:srgbClr val="4D4D4D"/>
              </a:solidFill>
              <a:latin typeface="+mj-lt"/>
            </a:endParaRPr>
          </a:p>
        </p:txBody>
      </p:sp>
      <p:sp>
        <p:nvSpPr>
          <p:cNvPr id="19" name="テキスト ボックス 18"/>
          <p:cNvSpPr txBox="1"/>
          <p:nvPr/>
        </p:nvSpPr>
        <p:spPr>
          <a:xfrm>
            <a:off x="5978840" y="3701515"/>
            <a:ext cx="1314420" cy="307777"/>
          </a:xfrm>
          <a:prstGeom prst="rect">
            <a:avLst/>
          </a:prstGeom>
          <a:noFill/>
        </p:spPr>
        <p:txBody>
          <a:bodyPr wrap="none" rtlCol="0">
            <a:spAutoFit/>
          </a:bodyPr>
          <a:lstStyle/>
          <a:p>
            <a:r>
              <a:rPr kumimoji="1" lang="en-US" altLang="ja-JP" sz="1400" dirty="0">
                <a:solidFill>
                  <a:srgbClr val="4D4D4D"/>
                </a:solidFill>
                <a:latin typeface="+mj-lt"/>
              </a:rPr>
              <a:t>A</a:t>
            </a:r>
            <a:r>
              <a:rPr kumimoji="1" lang="en-US" altLang="ja-JP" sz="1400" dirty="0" smtClean="0">
                <a:solidFill>
                  <a:srgbClr val="4D4D4D"/>
                </a:solidFill>
                <a:latin typeface="+mj-lt"/>
              </a:rPr>
              <a:t>ggressiveness </a:t>
            </a:r>
            <a:endParaRPr kumimoji="1" lang="ja-JP" altLang="en-US" sz="1400" dirty="0">
              <a:solidFill>
                <a:srgbClr val="4D4D4D"/>
              </a:solidFill>
              <a:latin typeface="+mj-lt"/>
            </a:endParaRPr>
          </a:p>
        </p:txBody>
      </p:sp>
      <p:pic>
        <p:nvPicPr>
          <p:cNvPr id="20" name="図 19"/>
          <p:cNvPicPr>
            <a:picLocks noChangeAspect="1"/>
          </p:cNvPicPr>
          <p:nvPr/>
        </p:nvPicPr>
        <p:blipFill>
          <a:blip r:embed="rId6"/>
          <a:stretch>
            <a:fillRect/>
          </a:stretch>
        </p:blipFill>
        <p:spPr>
          <a:xfrm>
            <a:off x="7222694" y="3503074"/>
            <a:ext cx="1781682" cy="761401"/>
          </a:xfrm>
          <a:prstGeom prst="rect">
            <a:avLst/>
          </a:prstGeom>
        </p:spPr>
      </p:pic>
      <p:sp>
        <p:nvSpPr>
          <p:cNvPr id="21" name="テキスト ボックス 20"/>
          <p:cNvSpPr txBox="1"/>
          <p:nvPr/>
        </p:nvSpPr>
        <p:spPr>
          <a:xfrm>
            <a:off x="7624171" y="2780928"/>
            <a:ext cx="1469289" cy="430887"/>
          </a:xfrm>
          <a:prstGeom prst="rect">
            <a:avLst/>
          </a:prstGeom>
          <a:noFill/>
        </p:spPr>
        <p:txBody>
          <a:bodyPr wrap="square" rtlCol="0">
            <a:spAutoFit/>
          </a:bodyPr>
          <a:lstStyle/>
          <a:p>
            <a:r>
              <a:rPr kumimoji="1" lang="ja-JP" altLang="en-US" sz="1100" dirty="0" smtClean="0">
                <a:solidFill>
                  <a:srgbClr val="4D4D4D"/>
                </a:solidFill>
                <a:latin typeface="+mj-lt"/>
              </a:rPr>
              <a:t>サブフロー</a:t>
            </a:r>
            <a:r>
              <a:rPr kumimoji="1" lang="en-US" altLang="ja-JP" sz="1100" dirty="0" smtClean="0">
                <a:solidFill>
                  <a:srgbClr val="4D4D4D"/>
                </a:solidFill>
                <a:latin typeface="+mj-lt"/>
              </a:rPr>
              <a:t>r</a:t>
            </a:r>
            <a:r>
              <a:rPr kumimoji="1" lang="ja-JP" altLang="en-US" sz="1100" dirty="0" smtClean="0">
                <a:solidFill>
                  <a:srgbClr val="4D4D4D"/>
                </a:solidFill>
                <a:latin typeface="+mj-lt"/>
              </a:rPr>
              <a:t>におけるウィンドウサイズ</a:t>
            </a:r>
            <a:endParaRPr kumimoji="1" lang="ja-JP" altLang="en-US" sz="1100" dirty="0">
              <a:solidFill>
                <a:srgbClr val="4D4D4D"/>
              </a:solidFill>
              <a:latin typeface="+mj-lt"/>
            </a:endParaRPr>
          </a:p>
        </p:txBody>
      </p:sp>
      <p:sp>
        <p:nvSpPr>
          <p:cNvPr id="22" name="テキスト ボックス 21"/>
          <p:cNvSpPr txBox="1"/>
          <p:nvPr/>
        </p:nvSpPr>
        <p:spPr>
          <a:xfrm>
            <a:off x="7624171" y="3229816"/>
            <a:ext cx="1469289" cy="261610"/>
          </a:xfrm>
          <a:prstGeom prst="rect">
            <a:avLst/>
          </a:prstGeom>
          <a:noFill/>
        </p:spPr>
        <p:txBody>
          <a:bodyPr wrap="square" rtlCol="0">
            <a:spAutoFit/>
          </a:bodyPr>
          <a:lstStyle/>
          <a:p>
            <a:r>
              <a:rPr kumimoji="1" lang="ja-JP" altLang="en-US" sz="1100" dirty="0" smtClean="0">
                <a:solidFill>
                  <a:srgbClr val="4D4D4D"/>
                </a:solidFill>
                <a:latin typeface="+mj-lt"/>
              </a:rPr>
              <a:t>総ウィンドウサイズ</a:t>
            </a:r>
            <a:endParaRPr kumimoji="1" lang="ja-JP" altLang="en-US" sz="1100" dirty="0">
              <a:solidFill>
                <a:srgbClr val="4D4D4D"/>
              </a:solidFill>
              <a:latin typeface="+mj-lt"/>
            </a:endParaRPr>
          </a:p>
        </p:txBody>
      </p:sp>
      <p:sp>
        <p:nvSpPr>
          <p:cNvPr id="23" name="正方形/長方形 22"/>
          <p:cNvSpPr/>
          <p:nvPr/>
        </p:nvSpPr>
        <p:spPr>
          <a:xfrm>
            <a:off x="932488" y="2384884"/>
            <a:ext cx="3243772" cy="400110"/>
          </a:xfrm>
          <a:prstGeom prst="rect">
            <a:avLst/>
          </a:prstGeom>
          <a:solidFill>
            <a:schemeClr val="bg1"/>
          </a:solidFill>
          <a:ln>
            <a:solidFill>
              <a:srgbClr val="0071BC"/>
            </a:solidFill>
          </a:ln>
        </p:spPr>
        <p:txBody>
          <a:bodyPr wrap="none">
            <a:spAutoFit/>
          </a:bodyPr>
          <a:lstStyle/>
          <a:p>
            <a:pPr marL="0" indent="0">
              <a:buNone/>
            </a:pPr>
            <a:r>
              <a:rPr kumimoji="1" lang="en-US" altLang="ja-JP" sz="2000" b="1" dirty="0" smtClean="0">
                <a:solidFill>
                  <a:srgbClr val="4D4D4D"/>
                </a:solidFill>
                <a:latin typeface="+mj-lt"/>
              </a:rPr>
              <a:t>Coupled Congestion control</a:t>
            </a:r>
            <a:endParaRPr kumimoji="1" lang="en-US" altLang="ja-JP" sz="2000" b="1" dirty="0">
              <a:solidFill>
                <a:srgbClr val="4D4D4D"/>
              </a:solidFill>
              <a:latin typeface="+mj-lt"/>
            </a:endParaRPr>
          </a:p>
        </p:txBody>
      </p:sp>
      <p:sp>
        <p:nvSpPr>
          <p:cNvPr id="27" name="正方形/長方形 26"/>
          <p:cNvSpPr/>
          <p:nvPr/>
        </p:nvSpPr>
        <p:spPr bwMode="auto">
          <a:xfrm>
            <a:off x="992560" y="2594521"/>
            <a:ext cx="8100639" cy="1770583"/>
          </a:xfrm>
          <a:prstGeom prst="rect">
            <a:avLst/>
          </a:prstGeom>
          <a:solidFill>
            <a:srgbClr val="EAEAEA"/>
          </a:solid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4D4D4D"/>
              </a:solidFill>
              <a:effectLst/>
              <a:latin typeface="Arial" charset="0"/>
              <a:ea typeface="ＭＳ Ｐゴシック" charset="-128"/>
            </a:endParaRPr>
          </a:p>
        </p:txBody>
      </p:sp>
      <p:pic>
        <p:nvPicPr>
          <p:cNvPr id="28" name="図 27"/>
          <p:cNvPicPr>
            <a:picLocks noChangeAspect="1"/>
          </p:cNvPicPr>
          <p:nvPr/>
        </p:nvPicPr>
        <p:blipFill>
          <a:blip r:embed="rId6"/>
          <a:stretch>
            <a:fillRect/>
          </a:stretch>
        </p:blipFill>
        <p:spPr>
          <a:xfrm>
            <a:off x="6129196" y="2831741"/>
            <a:ext cx="2155835" cy="921295"/>
          </a:xfrm>
          <a:prstGeom prst="rect">
            <a:avLst/>
          </a:prstGeom>
        </p:spPr>
      </p:pic>
      <p:sp>
        <p:nvSpPr>
          <p:cNvPr id="29" name="正方形/長方形 28"/>
          <p:cNvSpPr/>
          <p:nvPr/>
        </p:nvSpPr>
        <p:spPr>
          <a:xfrm>
            <a:off x="920552" y="2384884"/>
            <a:ext cx="3498718" cy="400110"/>
          </a:xfrm>
          <a:prstGeom prst="rect">
            <a:avLst/>
          </a:prstGeom>
          <a:solidFill>
            <a:schemeClr val="bg1"/>
          </a:solidFill>
          <a:ln>
            <a:solidFill>
              <a:srgbClr val="0071BC"/>
            </a:solidFill>
          </a:ln>
        </p:spPr>
        <p:txBody>
          <a:bodyPr wrap="none">
            <a:spAutoFit/>
          </a:bodyPr>
          <a:lstStyle/>
          <a:p>
            <a:pPr marL="0" indent="0">
              <a:buNone/>
            </a:pPr>
            <a:r>
              <a:rPr kumimoji="1" lang="en-US" altLang="ja-JP" sz="2000" b="1" dirty="0" smtClean="0">
                <a:solidFill>
                  <a:srgbClr val="4D4D4D"/>
                </a:solidFill>
                <a:latin typeface="+mj-lt"/>
              </a:rPr>
              <a:t>RTT, MSS</a:t>
            </a:r>
            <a:r>
              <a:rPr kumimoji="1" lang="ja-JP" altLang="en-US" sz="2000" b="1" dirty="0" smtClean="0">
                <a:solidFill>
                  <a:srgbClr val="4D4D4D"/>
                </a:solidFill>
                <a:latin typeface="+mj-lt"/>
              </a:rPr>
              <a:t>に差がない場合</a:t>
            </a:r>
            <a:endParaRPr kumimoji="1" lang="en-US" altLang="ja-JP" sz="2000" b="1" dirty="0">
              <a:solidFill>
                <a:srgbClr val="4D4D4D"/>
              </a:solidFill>
              <a:latin typeface="+mj-lt"/>
            </a:endParaRPr>
          </a:p>
        </p:txBody>
      </p:sp>
      <p:pic>
        <p:nvPicPr>
          <p:cNvPr id="30" name="図 29"/>
          <p:cNvPicPr>
            <a:picLocks noChangeAspect="1"/>
          </p:cNvPicPr>
          <p:nvPr/>
        </p:nvPicPr>
        <p:blipFill>
          <a:blip r:embed="rId7"/>
          <a:stretch>
            <a:fillRect/>
          </a:stretch>
        </p:blipFill>
        <p:spPr>
          <a:xfrm>
            <a:off x="4422755" y="2893371"/>
            <a:ext cx="1130377" cy="230757"/>
          </a:xfrm>
          <a:prstGeom prst="rect">
            <a:avLst/>
          </a:prstGeom>
        </p:spPr>
      </p:pic>
      <p:grpSp>
        <p:nvGrpSpPr>
          <p:cNvPr id="31" name="図形グループ 30"/>
          <p:cNvGrpSpPr/>
          <p:nvPr/>
        </p:nvGrpSpPr>
        <p:grpSpPr>
          <a:xfrm>
            <a:off x="2212888" y="2830590"/>
            <a:ext cx="1576048" cy="369332"/>
            <a:chOff x="1288720" y="1695302"/>
            <a:chExt cx="1576048" cy="369332"/>
          </a:xfrm>
        </p:grpSpPr>
        <p:sp>
          <p:nvSpPr>
            <p:cNvPr id="32" name="テキスト ボックス 31"/>
            <p:cNvSpPr txBox="1"/>
            <p:nvPr/>
          </p:nvSpPr>
          <p:spPr>
            <a:xfrm>
              <a:off x="1756772" y="1695302"/>
              <a:ext cx="1107996" cy="369332"/>
            </a:xfrm>
            <a:prstGeom prst="rect">
              <a:avLst/>
            </a:prstGeom>
            <a:noFill/>
          </p:spPr>
          <p:txBody>
            <a:bodyPr wrap="none" rtlCol="0">
              <a:spAutoFit/>
            </a:bodyPr>
            <a:lstStyle/>
            <a:p>
              <a:r>
                <a:rPr kumimoji="1" lang="ja-JP" altLang="en-US" dirty="0" smtClean="0">
                  <a:solidFill>
                    <a:srgbClr val="4D4D4D"/>
                  </a:solidFill>
                  <a:latin typeface="+mj-lt"/>
                </a:rPr>
                <a:t>の増加量</a:t>
              </a:r>
              <a:endParaRPr kumimoji="1" lang="ja-JP" altLang="en-US" dirty="0">
                <a:solidFill>
                  <a:srgbClr val="4D4D4D"/>
                </a:solidFill>
                <a:latin typeface="+mj-lt"/>
              </a:endParaRPr>
            </a:p>
          </p:txBody>
        </p:sp>
        <p:pic>
          <p:nvPicPr>
            <p:cNvPr id="33" name="図 32"/>
            <p:cNvPicPr>
              <a:picLocks noChangeAspect="1"/>
            </p:cNvPicPr>
            <p:nvPr/>
          </p:nvPicPr>
          <p:blipFill>
            <a:blip r:embed="rId4"/>
            <a:stretch>
              <a:fillRect/>
            </a:stretch>
          </p:blipFill>
          <p:spPr>
            <a:xfrm>
              <a:off x="1288720" y="1797303"/>
              <a:ext cx="589814" cy="191537"/>
            </a:xfrm>
            <a:prstGeom prst="rect">
              <a:avLst/>
            </a:prstGeom>
          </p:spPr>
        </p:pic>
      </p:grpSp>
      <p:sp>
        <p:nvSpPr>
          <p:cNvPr id="34" name="正方形/長方形 33"/>
          <p:cNvSpPr/>
          <p:nvPr/>
        </p:nvSpPr>
        <p:spPr>
          <a:xfrm>
            <a:off x="3892786" y="2744924"/>
            <a:ext cx="364202" cy="523220"/>
          </a:xfrm>
          <a:prstGeom prst="rect">
            <a:avLst/>
          </a:prstGeom>
        </p:spPr>
        <p:txBody>
          <a:bodyPr wrap="none">
            <a:spAutoFit/>
          </a:bodyPr>
          <a:lstStyle/>
          <a:p>
            <a:r>
              <a:rPr lang="ja-JP" altLang="en-US" sz="2800" dirty="0">
                <a:solidFill>
                  <a:srgbClr val="4D4D4D"/>
                </a:solidFill>
                <a:latin typeface="ＭＳ ゴシック"/>
                <a:ea typeface="ＭＳ ゴシック"/>
                <a:cs typeface="ＭＳ ゴシック"/>
              </a:rPr>
              <a:t>≈</a:t>
            </a:r>
            <a:endParaRPr lang="ja-JP" altLang="en-US" sz="3600" dirty="0">
              <a:solidFill>
                <a:srgbClr val="4D4D4D"/>
              </a:solidFill>
            </a:endParaRPr>
          </a:p>
        </p:txBody>
      </p:sp>
      <p:grpSp>
        <p:nvGrpSpPr>
          <p:cNvPr id="35" name="図形グループ 34"/>
          <p:cNvGrpSpPr/>
          <p:nvPr/>
        </p:nvGrpSpPr>
        <p:grpSpPr>
          <a:xfrm>
            <a:off x="2403409" y="3284168"/>
            <a:ext cx="3131095" cy="540876"/>
            <a:chOff x="2145941" y="2293712"/>
            <a:chExt cx="3131095" cy="540876"/>
          </a:xfrm>
        </p:grpSpPr>
        <p:pic>
          <p:nvPicPr>
            <p:cNvPr id="36" name="図 35"/>
            <p:cNvPicPr>
              <a:picLocks noChangeAspect="1"/>
            </p:cNvPicPr>
            <p:nvPr/>
          </p:nvPicPr>
          <p:blipFill>
            <a:blip r:embed="rId8"/>
            <a:stretch>
              <a:fillRect/>
            </a:stretch>
          </p:blipFill>
          <p:spPr>
            <a:xfrm>
              <a:off x="4190136" y="2312876"/>
              <a:ext cx="1086900" cy="521712"/>
            </a:xfrm>
            <a:prstGeom prst="rect">
              <a:avLst/>
            </a:prstGeom>
          </p:spPr>
        </p:pic>
        <p:grpSp>
          <p:nvGrpSpPr>
            <p:cNvPr id="37" name="図形グループ 36"/>
            <p:cNvGrpSpPr/>
            <p:nvPr/>
          </p:nvGrpSpPr>
          <p:grpSpPr>
            <a:xfrm>
              <a:off x="2145941" y="2375592"/>
              <a:ext cx="1402903" cy="369332"/>
              <a:chOff x="1497869" y="2375592"/>
              <a:chExt cx="1402903" cy="369332"/>
            </a:xfrm>
          </p:grpSpPr>
          <p:sp>
            <p:nvSpPr>
              <p:cNvPr id="39" name="テキスト ボックス 38"/>
              <p:cNvSpPr txBox="1"/>
              <p:nvPr/>
            </p:nvSpPr>
            <p:spPr>
              <a:xfrm>
                <a:off x="1792776" y="2375592"/>
                <a:ext cx="1107996" cy="369332"/>
              </a:xfrm>
              <a:prstGeom prst="rect">
                <a:avLst/>
              </a:prstGeom>
              <a:noFill/>
            </p:spPr>
            <p:txBody>
              <a:bodyPr wrap="none" rtlCol="0">
                <a:spAutoFit/>
              </a:bodyPr>
              <a:lstStyle/>
              <a:p>
                <a:r>
                  <a:rPr kumimoji="1" lang="ja-JP" altLang="en-US" dirty="0" smtClean="0">
                    <a:solidFill>
                      <a:srgbClr val="4D4D4D"/>
                    </a:solidFill>
                    <a:latin typeface="+mj-lt"/>
                  </a:rPr>
                  <a:t>の増加量</a:t>
                </a:r>
                <a:endParaRPr kumimoji="1" lang="ja-JP" altLang="en-US" dirty="0">
                  <a:solidFill>
                    <a:srgbClr val="4D4D4D"/>
                  </a:solidFill>
                  <a:latin typeface="+mj-lt"/>
                </a:endParaRPr>
              </a:p>
            </p:txBody>
          </p:sp>
          <p:pic>
            <p:nvPicPr>
              <p:cNvPr id="40" name="図 39" descr="eq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869" y="2481379"/>
                <a:ext cx="294907" cy="191537"/>
              </a:xfrm>
              <a:prstGeom prst="rect">
                <a:avLst/>
              </a:prstGeom>
            </p:spPr>
          </p:pic>
        </p:grpSp>
        <p:sp>
          <p:nvSpPr>
            <p:cNvPr id="38" name="正方形/長方形 37"/>
            <p:cNvSpPr/>
            <p:nvPr/>
          </p:nvSpPr>
          <p:spPr>
            <a:xfrm>
              <a:off x="3656856" y="2293712"/>
              <a:ext cx="364202" cy="523220"/>
            </a:xfrm>
            <a:prstGeom prst="rect">
              <a:avLst/>
            </a:prstGeom>
          </p:spPr>
          <p:txBody>
            <a:bodyPr wrap="none">
              <a:spAutoFit/>
            </a:bodyPr>
            <a:lstStyle/>
            <a:p>
              <a:r>
                <a:rPr lang="ja-JP" altLang="en-US" sz="2800" dirty="0">
                  <a:solidFill>
                    <a:srgbClr val="4D4D4D"/>
                  </a:solidFill>
                  <a:latin typeface="ＭＳ ゴシック"/>
                  <a:ea typeface="ＭＳ ゴシック"/>
                  <a:cs typeface="ＭＳ ゴシック"/>
                </a:rPr>
                <a:t>≈</a:t>
              </a:r>
              <a:endParaRPr lang="ja-JP" altLang="en-US" sz="3600" dirty="0">
                <a:solidFill>
                  <a:srgbClr val="4D4D4D"/>
                </a:solidFill>
              </a:endParaRPr>
            </a:p>
          </p:txBody>
        </p:sp>
      </p:grpSp>
      <p:sp>
        <p:nvSpPr>
          <p:cNvPr id="41" name="正方形/長方形 40"/>
          <p:cNvSpPr/>
          <p:nvPr/>
        </p:nvSpPr>
        <p:spPr bwMode="auto">
          <a:xfrm>
            <a:off x="4374950" y="2882394"/>
            <a:ext cx="314086" cy="294578"/>
          </a:xfrm>
          <a:prstGeom prst="rect">
            <a:avLst/>
          </a:prstGeom>
          <a:noFill/>
          <a:ln w="25400"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2" name="正方形/長方形 41"/>
          <p:cNvSpPr/>
          <p:nvPr/>
        </p:nvSpPr>
        <p:spPr bwMode="auto">
          <a:xfrm>
            <a:off x="4365000" y="3392996"/>
            <a:ext cx="345495" cy="294578"/>
          </a:xfrm>
          <a:prstGeom prst="rect">
            <a:avLst/>
          </a:prstGeom>
          <a:noFill/>
          <a:ln w="25400"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3" name="正方形/長方形 42"/>
          <p:cNvSpPr/>
          <p:nvPr/>
        </p:nvSpPr>
        <p:spPr bwMode="auto">
          <a:xfrm>
            <a:off x="7205120" y="2780928"/>
            <a:ext cx="1084316" cy="474421"/>
          </a:xfrm>
          <a:prstGeom prst="rect">
            <a:avLst/>
          </a:prstGeom>
          <a:noFill/>
          <a:ln w="25400"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44" name="コンテンツ プレースホルダー 2"/>
          <p:cNvSpPr txBox="1">
            <a:spLocks/>
          </p:cNvSpPr>
          <p:nvPr/>
        </p:nvSpPr>
        <p:spPr bwMode="auto">
          <a:xfrm>
            <a:off x="812540" y="5009963"/>
            <a:ext cx="8280400" cy="137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sz="1800" dirty="0" smtClean="0"/>
              <a:t>データ送信量は最も性能の良いパスに依存し</a:t>
            </a:r>
            <a:r>
              <a:rPr lang="en-US" altLang="ja-JP" sz="1800" dirty="0" smtClean="0"/>
              <a:t>, </a:t>
            </a:r>
            <a:r>
              <a:rPr lang="ja-JP" altLang="en-US" sz="1800" dirty="0" smtClean="0"/>
              <a:t>各サブフローのウィンドウサイズを増加させていく</a:t>
            </a:r>
            <a:endParaRPr lang="en-US" altLang="ja-JP" sz="1800" dirty="0" smtClean="0"/>
          </a:p>
          <a:p>
            <a:r>
              <a:rPr lang="ja-JP" altLang="en-US" sz="1800" dirty="0" smtClean="0"/>
              <a:t>性能</a:t>
            </a:r>
            <a:r>
              <a:rPr lang="ja-JP" altLang="en-US" sz="1800" dirty="0" smtClean="0"/>
              <a:t>の</a:t>
            </a:r>
            <a:r>
              <a:rPr lang="ja-JP" altLang="en-US" sz="1800" dirty="0" smtClean="0"/>
              <a:t>悪い</a:t>
            </a:r>
            <a:r>
              <a:rPr lang="ja-JP" altLang="en-US" sz="1800" dirty="0" smtClean="0"/>
              <a:t>パス</a:t>
            </a:r>
            <a:r>
              <a:rPr lang="ja-JP" altLang="en-US" sz="1800" dirty="0" smtClean="0"/>
              <a:t>を</a:t>
            </a:r>
            <a:r>
              <a:rPr lang="ja-JP" altLang="en-US" sz="1800" dirty="0" smtClean="0"/>
              <a:t>利用</a:t>
            </a:r>
            <a:r>
              <a:rPr lang="ja-JP" altLang="en-US" sz="1800" dirty="0" smtClean="0"/>
              <a:t>する</a:t>
            </a:r>
            <a:r>
              <a:rPr lang="ja-JP" altLang="en-US" sz="1800" dirty="0" smtClean="0"/>
              <a:t>割合を</a:t>
            </a:r>
            <a:r>
              <a:rPr lang="ja-JP" altLang="en-US" sz="1800" dirty="0" smtClean="0"/>
              <a:t>下げる</a:t>
            </a:r>
            <a:endParaRPr lang="en-US" altLang="ja-JP" sz="1800" dirty="0" smtClean="0"/>
          </a:p>
        </p:txBody>
      </p:sp>
      <p:sp>
        <p:nvSpPr>
          <p:cNvPr id="46" name="正方形/長方形 45"/>
          <p:cNvSpPr/>
          <p:nvPr/>
        </p:nvSpPr>
        <p:spPr>
          <a:xfrm>
            <a:off x="4176464" y="4365104"/>
            <a:ext cx="4953000" cy="369332"/>
          </a:xfrm>
          <a:prstGeom prst="rect">
            <a:avLst/>
          </a:prstGeom>
        </p:spPr>
        <p:txBody>
          <a:bodyPr>
            <a:spAutoFit/>
          </a:bodyPr>
          <a:lstStyle/>
          <a:p>
            <a:r>
              <a:rPr lang="en-US" altLang="ja-JP" sz="900" dirty="0"/>
              <a:t>[</a:t>
            </a:r>
            <a:r>
              <a:rPr lang="en-US" altLang="ja-JP" sz="900" dirty="0" smtClean="0"/>
              <a:t>14] </a:t>
            </a:r>
            <a:r>
              <a:rPr lang="en-US" altLang="ja-JP" sz="900" dirty="0" err="1" smtClean="0"/>
              <a:t>Raiciu</a:t>
            </a:r>
            <a:r>
              <a:rPr lang="en-US" altLang="ja-JP" sz="900" dirty="0"/>
              <a:t>, C., M. Handley, and D. </a:t>
            </a:r>
            <a:r>
              <a:rPr lang="en-US" altLang="ja-JP" sz="900" dirty="0" err="1"/>
              <a:t>Wischik</a:t>
            </a:r>
            <a:r>
              <a:rPr lang="en-US" altLang="ja-JP" sz="900" dirty="0"/>
              <a:t>. "Coupled congestion control for multipath transport protocols." draft-ietf-mptcp-congestion-01 (work in progress) (2011).</a:t>
            </a:r>
            <a:endParaRPr lang="ja-JP" altLang="en-US" sz="900" dirty="0"/>
          </a:p>
        </p:txBody>
      </p:sp>
    </p:spTree>
    <p:extLst>
      <p:ext uri="{BB962C8B-B14F-4D97-AF65-F5344CB8AC3E}">
        <p14:creationId xmlns:p14="http://schemas.microsoft.com/office/powerpoint/2010/main" val="3970277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par>
                                <p:cTn id="8" presetID="16" presetClass="entr" presetSubtype="21"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arn(inVertical)">
                                      <p:cBhvr>
                                        <p:cTn id="10" dur="500"/>
                                        <p:tgtEl>
                                          <p:spTgt spid="2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arn(inVertical)">
                                      <p:cBhvr>
                                        <p:cTn id="13" dur="500"/>
                                        <p:tgtEl>
                                          <p:spTgt spid="29"/>
                                        </p:tgtEl>
                                      </p:cBhvr>
                                    </p:animEffect>
                                  </p:childTnLst>
                                </p:cTn>
                              </p:par>
                              <p:par>
                                <p:cTn id="14" presetID="16" presetClass="entr" presetSubtype="21"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500"/>
                                        <p:tgtEl>
                                          <p:spTgt spid="30"/>
                                        </p:tgtEl>
                                      </p:cBhvr>
                                    </p:animEffect>
                                  </p:childTnLst>
                                </p:cTn>
                              </p:par>
                              <p:par>
                                <p:cTn id="17" presetID="16" presetClass="entr" presetSubtype="21"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arn(inVertical)">
                                      <p:cBhvr>
                                        <p:cTn id="22" dur="500"/>
                                        <p:tgtEl>
                                          <p:spTgt spid="34"/>
                                        </p:tgtEl>
                                      </p:cBhvr>
                                    </p:animEffect>
                                  </p:childTnLst>
                                </p:cTn>
                              </p:par>
                              <p:par>
                                <p:cTn id="23" presetID="16" presetClass="entr" presetSubtype="21"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arn(inVertical)">
                                      <p:cBhvr>
                                        <p:cTn id="25" dur="500"/>
                                        <p:tgtEl>
                                          <p:spTgt spid="3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inVertical)">
                                      <p:cBhvr>
                                        <p:cTn id="28" dur="500"/>
                                        <p:tgtEl>
                                          <p:spTgt spid="4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arn(inVertical)">
                                      <p:cBhvr>
                                        <p:cTn id="31" dur="500"/>
                                        <p:tgtEl>
                                          <p:spTgt spid="4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4" grpId="0"/>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データセンターネットワーク構成</a:t>
            </a:r>
            <a:r>
              <a:rPr lang="ja-JP" altLang="en-US" dirty="0" smtClean="0"/>
              <a:t>要素</a:t>
            </a:r>
            <a:r>
              <a:rPr lang="en-US" altLang="ja-JP" dirty="0" smtClean="0"/>
              <a:t/>
            </a:r>
            <a:br>
              <a:rPr lang="en-US" altLang="ja-JP" dirty="0" smtClean="0"/>
            </a:br>
            <a:r>
              <a:rPr lang="ja-JP" altLang="en-US" b="1" dirty="0" smtClean="0">
                <a:solidFill>
                  <a:srgbClr val="0071BC"/>
                </a:solidFill>
              </a:rPr>
              <a:t>アプリケーション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分散・並列処理</a:t>
            </a:r>
            <a:endParaRPr lang="en-US" altLang="ja-JP" b="1" dirty="0" smtClean="0"/>
          </a:p>
          <a:p>
            <a:pPr marL="0" indent="0">
              <a:buNone/>
            </a:pPr>
            <a:r>
              <a:rPr lang="ja-JP" altLang="en-US" sz="1700" dirty="0"/>
              <a:t>大量の処理ノードと数台の管理ノードから構成</a:t>
            </a:r>
            <a:r>
              <a:rPr lang="ja-JP" altLang="en-US" sz="1700" dirty="0" smtClean="0"/>
              <a:t>される</a:t>
            </a:r>
            <a:endParaRPr lang="en-US" altLang="en-US" sz="1700" dirty="0" smtClean="0">
              <a:latin typeface="+mj-ea"/>
              <a:ea typeface="+mj-ea"/>
            </a:endParaRPr>
          </a:p>
          <a:p>
            <a:pPr marL="0" indent="0">
              <a:buNone/>
            </a:pPr>
            <a:r>
              <a:rPr lang="en-US" altLang="en-US" sz="1700" dirty="0" smtClean="0">
                <a:latin typeface="+mj-ea"/>
                <a:ea typeface="+mj-ea"/>
              </a:rPr>
              <a:t>基本的に</a:t>
            </a:r>
            <a:r>
              <a:rPr lang="ja-JP" altLang="en-US" sz="1700" dirty="0" smtClean="0"/>
              <a:t>分散・並列処理技術は</a:t>
            </a:r>
            <a:r>
              <a:rPr lang="en-US" altLang="ja-JP" sz="1700" dirty="0" smtClean="0"/>
              <a:t>Partition-aggregate</a:t>
            </a:r>
            <a:r>
              <a:rPr lang="ja-JP" altLang="en-US" sz="1700" dirty="0" smtClean="0"/>
              <a:t>計算モデルに従う</a:t>
            </a:r>
            <a:endParaRPr kumimoji="1" lang="en-US" altLang="ja-JP" sz="1700"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11</a:t>
            </a:fld>
            <a:endParaRPr lang="en-US" altLang="ja-JP"/>
          </a:p>
        </p:txBody>
      </p:sp>
      <p:grpSp>
        <p:nvGrpSpPr>
          <p:cNvPr id="6" name="図形グループ 5"/>
          <p:cNvGrpSpPr/>
          <p:nvPr/>
        </p:nvGrpSpPr>
        <p:grpSpPr>
          <a:xfrm>
            <a:off x="2202094" y="3176973"/>
            <a:ext cx="5703234" cy="2475946"/>
            <a:chOff x="1306488" y="2535552"/>
            <a:chExt cx="8030724" cy="4218518"/>
          </a:xfrm>
        </p:grpSpPr>
        <p:sp>
          <p:nvSpPr>
            <p:cNvPr id="7" name="角丸四角形 6"/>
            <p:cNvSpPr/>
            <p:nvPr/>
          </p:nvSpPr>
          <p:spPr>
            <a:xfrm>
              <a:off x="1306488" y="5085180"/>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400" dirty="0" smtClean="0">
                  <a:latin typeface="Times New Roman"/>
                  <a:cs typeface="Times New Roman"/>
                </a:rPr>
                <a:t>Aggregator</a:t>
              </a:r>
              <a:endParaRPr kumimoji="1" lang="ja-JP" altLang="en-US" sz="1400" dirty="0">
                <a:latin typeface="Times New Roman"/>
                <a:cs typeface="Times New Roman"/>
              </a:endParaRPr>
            </a:p>
          </p:txBody>
        </p:sp>
        <p:sp>
          <p:nvSpPr>
            <p:cNvPr id="8" name="角丸四角形 7"/>
            <p:cNvSpPr/>
            <p:nvPr/>
          </p:nvSpPr>
          <p:spPr>
            <a:xfrm>
              <a:off x="1306488" y="2924942"/>
              <a:ext cx="2066528" cy="504056"/>
            </a:xfrm>
            <a:prstGeom prst="round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New Roman"/>
                  <a:cs typeface="Times New Roman"/>
                </a:rPr>
                <a:t>Client</a:t>
              </a:r>
              <a:endParaRPr kumimoji="1" lang="ja-JP" altLang="en-US" sz="1400" dirty="0">
                <a:latin typeface="Times New Roman"/>
                <a:cs typeface="Times New Roman"/>
              </a:endParaRPr>
            </a:p>
          </p:txBody>
        </p:sp>
        <p:sp>
          <p:nvSpPr>
            <p:cNvPr id="9" name="角丸四角形 8"/>
            <p:cNvSpPr/>
            <p:nvPr/>
          </p:nvSpPr>
          <p:spPr>
            <a:xfrm>
              <a:off x="6012160" y="2924942"/>
              <a:ext cx="2066528" cy="504056"/>
            </a:xfrm>
            <a:prstGeom prst="round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New Roman"/>
                  <a:cs typeface="Times New Roman"/>
                </a:rPr>
                <a:t>Coordinator</a:t>
              </a:r>
              <a:endParaRPr kumimoji="1" lang="ja-JP" altLang="en-US" sz="1400" dirty="0">
                <a:latin typeface="Times New Roman"/>
                <a:cs typeface="Times New Roman"/>
              </a:endParaRPr>
            </a:p>
          </p:txBody>
        </p:sp>
        <p:sp>
          <p:nvSpPr>
            <p:cNvPr id="10" name="角丸四角形 9"/>
            <p:cNvSpPr/>
            <p:nvPr/>
          </p:nvSpPr>
          <p:spPr>
            <a:xfrm>
              <a:off x="6012160" y="4005061"/>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1" name="角丸四角形 10"/>
            <p:cNvSpPr/>
            <p:nvPr/>
          </p:nvSpPr>
          <p:spPr>
            <a:xfrm>
              <a:off x="6012160" y="4701139"/>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2" name="角丸四角形 11"/>
            <p:cNvSpPr/>
            <p:nvPr/>
          </p:nvSpPr>
          <p:spPr>
            <a:xfrm>
              <a:off x="6012160" y="5397214"/>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3" name="角丸四角形 12"/>
            <p:cNvSpPr/>
            <p:nvPr/>
          </p:nvSpPr>
          <p:spPr>
            <a:xfrm>
              <a:off x="6012160" y="6093292"/>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4" name="右中かっこ 13"/>
            <p:cNvSpPr/>
            <p:nvPr/>
          </p:nvSpPr>
          <p:spPr>
            <a:xfrm>
              <a:off x="7956376" y="3789038"/>
              <a:ext cx="504056" cy="296503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1400">
                <a:latin typeface="Times New Roman"/>
                <a:cs typeface="Times New Roman"/>
              </a:endParaRPr>
            </a:p>
          </p:txBody>
        </p:sp>
        <p:sp>
          <p:nvSpPr>
            <p:cNvPr id="15" name="角丸四角形 14"/>
            <p:cNvSpPr/>
            <p:nvPr/>
          </p:nvSpPr>
          <p:spPr>
            <a:xfrm>
              <a:off x="3707904" y="4725142"/>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400" dirty="0" smtClean="0">
                  <a:latin typeface="Times New Roman"/>
                  <a:cs typeface="Times New Roman"/>
                </a:rPr>
                <a:t>Aggregator</a:t>
              </a:r>
              <a:endParaRPr kumimoji="1" lang="ja-JP" altLang="en-US" sz="1400" dirty="0">
                <a:latin typeface="Times New Roman"/>
                <a:cs typeface="Times New Roman"/>
              </a:endParaRPr>
            </a:p>
          </p:txBody>
        </p:sp>
        <p:sp>
          <p:nvSpPr>
            <p:cNvPr id="16" name="角丸四角形 15"/>
            <p:cNvSpPr/>
            <p:nvPr/>
          </p:nvSpPr>
          <p:spPr>
            <a:xfrm>
              <a:off x="3707904" y="5421218"/>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1400" dirty="0">
                  <a:latin typeface="Times New Roman"/>
                  <a:cs typeface="Times New Roman"/>
                </a:rPr>
                <a:t>Aggregator</a:t>
              </a:r>
              <a:endParaRPr kumimoji="1" lang="ja-JP" altLang="en-US" sz="1400" dirty="0">
                <a:latin typeface="Times New Roman"/>
                <a:cs typeface="Times New Roman"/>
              </a:endParaRPr>
            </a:p>
          </p:txBody>
        </p:sp>
        <p:cxnSp>
          <p:nvCxnSpPr>
            <p:cNvPr id="17" name="直線矢印コネクタ 16"/>
            <p:cNvCxnSpPr/>
            <p:nvPr/>
          </p:nvCxnSpPr>
          <p:spPr>
            <a:xfrm>
              <a:off x="3347864" y="3176970"/>
              <a:ext cx="26642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3464036" y="2596894"/>
              <a:ext cx="1199018" cy="629268"/>
            </a:xfrm>
            <a:prstGeom prst="rect">
              <a:avLst/>
            </a:prstGeom>
            <a:noFill/>
          </p:spPr>
          <p:txBody>
            <a:bodyPr wrap="none" rtlCol="0">
              <a:spAutoFit/>
            </a:bodyPr>
            <a:lstStyle/>
            <a:p>
              <a:r>
                <a:rPr kumimoji="1" lang="en-US" altLang="ja-JP" dirty="0" smtClean="0">
                  <a:latin typeface="Times New Roman"/>
                  <a:cs typeface="Times New Roman"/>
                </a:rPr>
                <a:t>request</a:t>
              </a:r>
              <a:endParaRPr kumimoji="1" lang="ja-JP" altLang="en-US" dirty="0">
                <a:latin typeface="Times New Roman"/>
                <a:cs typeface="Times New Roman"/>
              </a:endParaRPr>
            </a:p>
          </p:txBody>
        </p:sp>
        <p:cxnSp>
          <p:nvCxnSpPr>
            <p:cNvPr id="19" name="カギ線コネクタ 18"/>
            <p:cNvCxnSpPr>
              <a:stCxn id="9" idx="3"/>
            </p:cNvCxnSpPr>
            <p:nvPr/>
          </p:nvCxnSpPr>
          <p:spPr>
            <a:xfrm>
              <a:off x="8078687" y="3176970"/>
              <a:ext cx="453752" cy="212423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コネクタ 19"/>
            <p:cNvCxnSpPr>
              <a:stCxn id="10" idx="1"/>
              <a:endCxn id="15" idx="3"/>
            </p:cNvCxnSpPr>
            <p:nvPr/>
          </p:nvCxnSpPr>
          <p:spPr>
            <a:xfrm flipH="1">
              <a:off x="5774431" y="4257089"/>
              <a:ext cx="237728" cy="720079"/>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線コネクタ 20"/>
            <p:cNvCxnSpPr>
              <a:stCxn id="11" idx="1"/>
              <a:endCxn id="15" idx="3"/>
            </p:cNvCxnSpPr>
            <p:nvPr/>
          </p:nvCxnSpPr>
          <p:spPr>
            <a:xfrm flipH="1">
              <a:off x="5774431" y="4953167"/>
              <a:ext cx="237728" cy="24003"/>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線コネクタ 21"/>
            <p:cNvCxnSpPr>
              <a:stCxn id="12" idx="1"/>
              <a:endCxn id="16" idx="3"/>
            </p:cNvCxnSpPr>
            <p:nvPr/>
          </p:nvCxnSpPr>
          <p:spPr>
            <a:xfrm flipH="1">
              <a:off x="5774431" y="5649242"/>
              <a:ext cx="237728" cy="24003"/>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線コネクタ 22"/>
            <p:cNvCxnSpPr>
              <a:stCxn id="13" idx="1"/>
              <a:endCxn id="16" idx="3"/>
            </p:cNvCxnSpPr>
            <p:nvPr/>
          </p:nvCxnSpPr>
          <p:spPr>
            <a:xfrm flipH="1" flipV="1">
              <a:off x="5774431" y="5673246"/>
              <a:ext cx="237728" cy="672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線コネクタ 23"/>
            <p:cNvCxnSpPr>
              <a:stCxn id="15" idx="1"/>
              <a:endCxn id="7" idx="3"/>
            </p:cNvCxnSpPr>
            <p:nvPr/>
          </p:nvCxnSpPr>
          <p:spPr>
            <a:xfrm flipH="1">
              <a:off x="3373016" y="4977170"/>
              <a:ext cx="334888" cy="360039"/>
            </a:xfrm>
            <a:prstGeom prst="line">
              <a:avLst/>
            </a:prstGeom>
          </p:spPr>
          <p:style>
            <a:lnRef idx="2">
              <a:schemeClr val="accent6"/>
            </a:lnRef>
            <a:fillRef idx="0">
              <a:schemeClr val="accent6"/>
            </a:fillRef>
            <a:effectRef idx="1">
              <a:schemeClr val="accent6"/>
            </a:effectRef>
            <a:fontRef idx="minor">
              <a:schemeClr val="tx1"/>
            </a:fontRef>
          </p:style>
        </p:cxnSp>
        <p:cxnSp>
          <p:nvCxnSpPr>
            <p:cNvPr id="25" name="直線コネクタ 24"/>
            <p:cNvCxnSpPr/>
            <p:nvPr/>
          </p:nvCxnSpPr>
          <p:spPr>
            <a:xfrm flipH="1" flipV="1">
              <a:off x="3347864" y="5301206"/>
              <a:ext cx="334888" cy="336037"/>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線矢印コネクタ 25"/>
            <p:cNvCxnSpPr/>
            <p:nvPr/>
          </p:nvCxnSpPr>
          <p:spPr>
            <a:xfrm flipH="1" flipV="1">
              <a:off x="2314600" y="3428998"/>
              <a:ext cx="50304" cy="1656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8264596" y="2535552"/>
              <a:ext cx="1072616" cy="629268"/>
            </a:xfrm>
            <a:prstGeom prst="rect">
              <a:avLst/>
            </a:prstGeom>
            <a:noFill/>
          </p:spPr>
          <p:txBody>
            <a:bodyPr wrap="none" rtlCol="0">
              <a:spAutoFit/>
            </a:bodyPr>
            <a:lstStyle/>
            <a:p>
              <a:r>
                <a:rPr kumimoji="1" lang="en-US" altLang="ja-JP" b="1" dirty="0" smtClean="0">
                  <a:solidFill>
                    <a:srgbClr val="E03253"/>
                  </a:solidFill>
                  <a:latin typeface="Times New Roman"/>
                  <a:cs typeface="Times New Roman"/>
                </a:rPr>
                <a:t>query</a:t>
              </a:r>
              <a:endParaRPr kumimoji="1" lang="ja-JP" altLang="en-US" b="1" dirty="0">
                <a:solidFill>
                  <a:srgbClr val="E03253"/>
                </a:solidFill>
                <a:latin typeface="Times New Roman"/>
                <a:cs typeface="Times New Roman"/>
              </a:endParaRPr>
            </a:p>
          </p:txBody>
        </p:sp>
      </p:grpSp>
      <p:sp>
        <p:nvSpPr>
          <p:cNvPr id="28" name="テキスト ボックス 27"/>
          <p:cNvSpPr txBox="1"/>
          <p:nvPr/>
        </p:nvSpPr>
        <p:spPr>
          <a:xfrm>
            <a:off x="3600241" y="5708285"/>
            <a:ext cx="2906941" cy="276999"/>
          </a:xfrm>
          <a:prstGeom prst="rect">
            <a:avLst/>
          </a:prstGeom>
          <a:noFill/>
        </p:spPr>
        <p:txBody>
          <a:bodyPr wrap="none" rtlCol="0">
            <a:spAutoFit/>
          </a:bodyPr>
          <a:lstStyle/>
          <a:p>
            <a:r>
              <a:rPr kumimoji="1" lang="en-US" altLang="ja-JP" sz="1200" dirty="0" smtClean="0">
                <a:latin typeface="+mj-lt"/>
              </a:rPr>
              <a:t>Fig6. partition-aggregate model of Presto[3]</a:t>
            </a:r>
            <a:endParaRPr kumimoji="1" lang="ja-JP" altLang="en-US" sz="1200" dirty="0">
              <a:latin typeface="+mj-lt"/>
            </a:endParaRPr>
          </a:p>
        </p:txBody>
      </p:sp>
      <p:sp>
        <p:nvSpPr>
          <p:cNvPr id="29" name="正方形/長方形 28"/>
          <p:cNvSpPr/>
          <p:nvPr/>
        </p:nvSpPr>
        <p:spPr>
          <a:xfrm>
            <a:off x="1455433" y="5949280"/>
            <a:ext cx="7566019" cy="369332"/>
          </a:xfrm>
          <a:prstGeom prst="rect">
            <a:avLst/>
          </a:prstGeom>
        </p:spPr>
        <p:txBody>
          <a:bodyPr wrap="square">
            <a:spAutoFit/>
          </a:bodyPr>
          <a:lstStyle/>
          <a:p>
            <a:r>
              <a:rPr lang="en-US" altLang="ja-JP" sz="900" dirty="0" smtClean="0"/>
              <a:t>[3]</a:t>
            </a:r>
            <a:r>
              <a:rPr lang="en-US" altLang="ja-JP" sz="900" dirty="0"/>
              <a:t> Facebook</a:t>
            </a:r>
            <a:r>
              <a:rPr lang="ja-JP" altLang="en-US" sz="900" dirty="0"/>
              <a:t>「</a:t>
            </a:r>
            <a:r>
              <a:rPr lang="en-US" altLang="ja-JP" sz="900" dirty="0"/>
              <a:t>Presto: Interacting with petabytes of data </a:t>
            </a:r>
            <a:r>
              <a:rPr lang="en-US" altLang="ja-JP" sz="900" dirty="0" smtClean="0"/>
              <a:t>at Facebook</a:t>
            </a:r>
            <a:r>
              <a:rPr lang="ja-JP" altLang="en-US" sz="900" dirty="0"/>
              <a:t>」</a:t>
            </a:r>
            <a:r>
              <a:rPr lang="en-US" altLang="ja-JP" sz="900" dirty="0"/>
              <a:t>https://</a:t>
            </a:r>
            <a:r>
              <a:rPr lang="en-US" altLang="ja-JP" sz="900" dirty="0" err="1"/>
              <a:t>www.facebook.com</a:t>
            </a:r>
            <a:r>
              <a:rPr lang="en-US" altLang="ja-JP" sz="900" dirty="0"/>
              <a:t>/notes</a:t>
            </a:r>
            <a:r>
              <a:rPr lang="en-US" altLang="ja-JP" sz="900" dirty="0" smtClean="0"/>
              <a:t>/</a:t>
            </a:r>
            <a:r>
              <a:rPr lang="en-US" altLang="ja-JP" sz="900" dirty="0" err="1" smtClean="0"/>
              <a:t>facebook</a:t>
            </a:r>
            <a:r>
              <a:rPr lang="en-US" altLang="ja-JP" sz="900" dirty="0"/>
              <a:t>-engineering/presto-interacting-</a:t>
            </a:r>
            <a:r>
              <a:rPr lang="en-US" altLang="ja-JP" sz="900" dirty="0" smtClean="0"/>
              <a:t>with-</a:t>
            </a:r>
            <a:r>
              <a:rPr lang="en-US" altLang="ja-JP" sz="900" dirty="0"/>
              <a:t>petabytes-of-data-at-</a:t>
            </a:r>
            <a:r>
              <a:rPr lang="en-US" altLang="ja-JP" sz="900" dirty="0" err="1"/>
              <a:t>facebook</a:t>
            </a:r>
            <a:r>
              <a:rPr lang="en-US" altLang="ja-JP" sz="900" dirty="0"/>
              <a:t>/10151786197628920</a:t>
            </a:r>
            <a:endParaRPr lang="ja-JP" altLang="en-US" sz="900" dirty="0"/>
          </a:p>
        </p:txBody>
      </p:sp>
      <p:sp>
        <p:nvSpPr>
          <p:cNvPr id="30" name="フッター プレースホルダー 29"/>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31" name="テキスト ボックス 30"/>
          <p:cNvSpPr txBox="1"/>
          <p:nvPr/>
        </p:nvSpPr>
        <p:spPr>
          <a:xfrm>
            <a:off x="7360133" y="2528900"/>
            <a:ext cx="185358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処理の開始</a:t>
            </a:r>
            <a:endParaRPr kumimoji="1" lang="en-US" altLang="ja-JP" dirty="0" smtClean="0"/>
          </a:p>
          <a:p>
            <a:r>
              <a:rPr kumimoji="1" lang="ja-JP" altLang="en-US" dirty="0" smtClean="0"/>
              <a:t>サイズが小さい</a:t>
            </a:r>
            <a:endParaRPr kumimoji="1" lang="en-US" altLang="ja-JP" dirty="0" smtClean="0"/>
          </a:p>
        </p:txBody>
      </p:sp>
      <p:cxnSp>
        <p:nvCxnSpPr>
          <p:cNvPr id="33" name="直線コネクタ 32"/>
          <p:cNvCxnSpPr>
            <a:stCxn id="31" idx="2"/>
            <a:endCxn id="27" idx="3"/>
          </p:cNvCxnSpPr>
          <p:nvPr/>
        </p:nvCxnSpPr>
        <p:spPr bwMode="auto">
          <a:xfrm flipH="1">
            <a:off x="7905328" y="3175231"/>
            <a:ext cx="381598" cy="186407"/>
          </a:xfrm>
          <a:prstGeom prst="lin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869782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実際のデータセンターネットワークでは</a:t>
            </a:r>
            <a:r>
              <a:rPr kumimoji="1" lang="en-US" altLang="ja-JP" dirty="0" smtClean="0"/>
              <a:t>, </a:t>
            </a:r>
            <a:r>
              <a:rPr lang="ja-JP" altLang="en-US" dirty="0" smtClean="0"/>
              <a:t>様々</a:t>
            </a:r>
            <a:r>
              <a:rPr lang="ja-JP" altLang="en-US" dirty="0" smtClean="0"/>
              <a:t>な大きさの</a:t>
            </a:r>
            <a:r>
              <a:rPr kumimoji="1" lang="ja-JP" altLang="en-US" dirty="0" smtClean="0"/>
              <a:t>フローが混在している</a:t>
            </a:r>
            <a:r>
              <a:rPr kumimoji="1" lang="en-US" altLang="ja-JP" dirty="0" smtClean="0"/>
              <a:t>. </a:t>
            </a:r>
          </a:p>
          <a:p>
            <a:r>
              <a:rPr kumimoji="1" lang="ja-JP" altLang="en-US" dirty="0" smtClean="0"/>
              <a:t>特に</a:t>
            </a:r>
            <a:r>
              <a:rPr kumimoji="1" lang="en-US" altLang="ja-JP" dirty="0" smtClean="0"/>
              <a:t>, MPTCP</a:t>
            </a:r>
            <a:r>
              <a:rPr kumimoji="1" lang="ja-JP" altLang="en-US" dirty="0" smtClean="0"/>
              <a:t>はサイズの大きい</a:t>
            </a:r>
            <a:r>
              <a:rPr lang="ja-JP" altLang="en-US" dirty="0" smtClean="0"/>
              <a:t>フロー</a:t>
            </a:r>
            <a:r>
              <a:rPr lang="ja-JP" altLang="en-US" dirty="0" smtClean="0"/>
              <a:t>のスループット改善には貢献する</a:t>
            </a:r>
            <a:r>
              <a:rPr lang="en-US" altLang="ja-JP" dirty="0" smtClean="0"/>
              <a:t>. </a:t>
            </a:r>
          </a:p>
          <a:p>
            <a:pPr marL="0" indent="0">
              <a:buNone/>
            </a:pPr>
            <a:endParaRPr kumimoji="1" lang="en-US" altLang="ja-JP" dirty="0" smtClean="0"/>
          </a:p>
          <a:p>
            <a:pPr marL="0" indent="0">
              <a:buNone/>
            </a:pPr>
            <a:endParaRPr lang="en-US" altLang="ja-JP" dirty="0"/>
          </a:p>
          <a:p>
            <a:pPr marL="0" indent="0" algn="ctr">
              <a:buNone/>
            </a:pPr>
            <a:r>
              <a:rPr kumimoji="1" lang="en-US" altLang="ja-JP" b="1" dirty="0" smtClean="0"/>
              <a:t>MPTCP</a:t>
            </a:r>
            <a:r>
              <a:rPr lang="ja-JP" altLang="en-US" b="1" dirty="0" smtClean="0"/>
              <a:t>により</a:t>
            </a:r>
            <a:r>
              <a:rPr kumimoji="1" lang="ja-JP" altLang="en-US" b="1" dirty="0" smtClean="0"/>
              <a:t>サイズの小さいフローへの影響はないのか</a:t>
            </a:r>
            <a:r>
              <a:rPr kumimoji="1" lang="en-US" altLang="ja-JP" b="1" dirty="0" smtClean="0"/>
              <a:t>?</a:t>
            </a:r>
          </a:p>
          <a:p>
            <a:pPr marL="0" indent="0" algn="ctr">
              <a:buNone/>
            </a:pPr>
            <a:r>
              <a:rPr kumimoji="1" lang="ja-JP" altLang="en-US" b="1" dirty="0" smtClean="0"/>
              <a:t>再現シミュレーションにより深い考察</a:t>
            </a:r>
            <a:endParaRPr kumimoji="1" lang="en-US" altLang="ja-JP" b="1"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12</a:t>
            </a:fld>
            <a:endParaRPr lang="en-US" altLang="ja-JP"/>
          </a:p>
        </p:txBody>
      </p:sp>
    </p:spTree>
    <p:extLst>
      <p:ext uri="{BB962C8B-B14F-4D97-AF65-F5344CB8AC3E}">
        <p14:creationId xmlns:p14="http://schemas.microsoft.com/office/powerpoint/2010/main" val="4462188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再現シミュレーション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13</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5563594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a:t>
            </a:r>
            <a:r>
              <a:rPr kumimoji="1" lang="en-US" altLang="ja-JP" dirty="0" smtClean="0"/>
              <a:t/>
            </a:r>
            <a:br>
              <a:rPr kumimoji="1" lang="en-US" altLang="ja-JP" dirty="0" smtClean="0"/>
            </a:br>
            <a:r>
              <a:rPr lang="en-US" altLang="ja-JP" dirty="0"/>
              <a:t> </a:t>
            </a:r>
            <a:r>
              <a:rPr lang="en-US" altLang="ja-JP" dirty="0" smtClean="0"/>
              <a:t>-</a:t>
            </a:r>
            <a:r>
              <a:rPr lang="ja-JP" altLang="en-US" dirty="0" smtClean="0"/>
              <a:t>概要</a:t>
            </a:r>
            <a:endParaRPr kumimoji="1" lang="ja-JP" altLang="en-US" dirty="0"/>
          </a:p>
        </p:txBody>
      </p:sp>
      <p:sp>
        <p:nvSpPr>
          <p:cNvPr id="3" name="コンテンツ プレースホルダー 2"/>
          <p:cNvSpPr>
            <a:spLocks noGrp="1"/>
          </p:cNvSpPr>
          <p:nvPr>
            <p:ph idx="1"/>
          </p:nvPr>
        </p:nvSpPr>
        <p:spPr>
          <a:xfrm>
            <a:off x="812800" y="1157535"/>
            <a:ext cx="8280400" cy="3063553"/>
          </a:xfrm>
        </p:spPr>
        <p:txBody>
          <a:bodyPr/>
          <a:lstStyle/>
          <a:p>
            <a:pPr marL="0" indent="0">
              <a:buNone/>
            </a:pPr>
            <a:r>
              <a:rPr lang="ja-JP" altLang="en-US" b="1" dirty="0" smtClean="0"/>
              <a:t>再現シミュレーション環境</a:t>
            </a:r>
            <a:endParaRPr lang="en-US" altLang="ja-JP" b="1" dirty="0" smtClean="0"/>
          </a:p>
          <a:p>
            <a:pPr marL="0" indent="0">
              <a:lnSpc>
                <a:spcPct val="110000"/>
              </a:lnSpc>
              <a:buNone/>
            </a:pPr>
            <a:r>
              <a:rPr lang="ja-JP" altLang="en-US" sz="1800" b="1" dirty="0" smtClean="0"/>
              <a:t>トポロジー</a:t>
            </a:r>
            <a:r>
              <a:rPr lang="en-US" altLang="ja-JP" sz="1800" dirty="0" smtClean="0"/>
              <a:t>: FatTree, oversubscripted 4 : 1</a:t>
            </a:r>
            <a:endParaRPr lang="en-US" altLang="ja-JP" sz="1800" dirty="0"/>
          </a:p>
          <a:p>
            <a:pPr marL="0" indent="0">
              <a:lnSpc>
                <a:spcPct val="110000"/>
              </a:lnSpc>
              <a:buNone/>
            </a:pPr>
            <a:r>
              <a:rPr lang="en-US" altLang="ja-JP" sz="1800" u="sng" dirty="0" smtClean="0"/>
              <a:t>70KB</a:t>
            </a:r>
            <a:r>
              <a:rPr lang="ja-JP" altLang="en-US" sz="1800" u="sng" dirty="0" smtClean="0"/>
              <a:t>の通信の完結時間を測定</a:t>
            </a:r>
            <a:endParaRPr lang="en-US" altLang="ja-JP" sz="1800" u="sng" dirty="0" smtClean="0"/>
          </a:p>
          <a:p>
            <a:pPr marL="0" indent="0">
              <a:buNone/>
            </a:pPr>
            <a:r>
              <a:rPr lang="ja-JP" altLang="en-US" sz="1800" b="1" dirty="0" smtClean="0"/>
              <a:t>ランダム性</a:t>
            </a:r>
            <a:endParaRPr lang="en-US" altLang="ja-JP" sz="1800" b="1" dirty="0"/>
          </a:p>
          <a:p>
            <a:r>
              <a:rPr lang="ja-JP" altLang="en-US" sz="1600" dirty="0" smtClean="0"/>
              <a:t>通信ノードをどう選ぶか</a:t>
            </a:r>
            <a:endParaRPr lang="en-US" altLang="ja-JP" sz="1600" dirty="0" smtClean="0"/>
          </a:p>
          <a:p>
            <a:r>
              <a:rPr lang="en-US" altLang="ja-JP" sz="1600" dirty="0" smtClean="0"/>
              <a:t>50</a:t>
            </a:r>
            <a:r>
              <a:rPr lang="ja-JP" altLang="en-US" sz="1600" dirty="0" smtClean="0"/>
              <a:t>回シミュレーションを実行</a:t>
            </a:r>
            <a:endParaRPr lang="en-US" altLang="ja-JP" sz="1600" dirty="0" smtClean="0"/>
          </a:p>
          <a:p>
            <a:pPr marL="0" indent="0">
              <a:buNone/>
            </a:pPr>
            <a:r>
              <a:rPr lang="ja-JP" altLang="en-US" sz="1600" b="1" dirty="0" smtClean="0"/>
              <a:t>シミュレーター</a:t>
            </a:r>
            <a:endParaRPr lang="en-US" altLang="ja-JP" sz="1600" b="1" dirty="0" smtClean="0"/>
          </a:p>
          <a:p>
            <a:r>
              <a:rPr lang="en-US" altLang="ja-JP" sz="1600" u="sng" dirty="0" smtClean="0"/>
              <a:t>ns</a:t>
            </a:r>
            <a:r>
              <a:rPr lang="en-US" altLang="ja-JP" sz="1600" u="sng" dirty="0"/>
              <a:t>-3 </a:t>
            </a:r>
            <a:r>
              <a:rPr lang="en-US" altLang="ja-JP" sz="1600" u="sng" dirty="0" err="1"/>
              <a:t>dce</a:t>
            </a:r>
            <a:r>
              <a:rPr lang="ja-JP" altLang="en-US" sz="1600" dirty="0"/>
              <a:t>を</a:t>
            </a:r>
            <a:r>
              <a:rPr lang="ja-JP" altLang="en-US" sz="1600" dirty="0" smtClean="0"/>
              <a:t>使用</a:t>
            </a:r>
            <a:endParaRPr lang="en-US" altLang="ja-JP" sz="1600" dirty="0"/>
          </a:p>
          <a:p>
            <a:r>
              <a:rPr lang="ja-JP" altLang="en-US" sz="1600" dirty="0" smtClean="0"/>
              <a:t>再現元論文</a:t>
            </a:r>
            <a:r>
              <a:rPr lang="en-US" altLang="ja-JP" sz="1600" dirty="0"/>
              <a:t>:</a:t>
            </a:r>
            <a:r>
              <a:rPr lang="en-US" altLang="ja-JP" sz="1600" u="sng" dirty="0" err="1" smtClean="0"/>
              <a:t>htsim</a:t>
            </a:r>
            <a:r>
              <a:rPr lang="ja-JP" altLang="en-US" sz="1600" dirty="0"/>
              <a:t>あるい</a:t>
            </a:r>
            <a:r>
              <a:rPr lang="ja-JP" altLang="en-US" sz="1600" u="sng" dirty="0"/>
              <a:t>は</a:t>
            </a:r>
            <a:r>
              <a:rPr lang="en-US" altLang="ja-JP" sz="1600" u="sng" dirty="0"/>
              <a:t>flow-level simulator</a:t>
            </a:r>
            <a:r>
              <a:rPr lang="ja-JP" altLang="en-US" sz="1600" dirty="0"/>
              <a:t>を使用</a:t>
            </a:r>
            <a:endParaRPr lang="en-US" altLang="ja-JP" sz="1200" dirty="0"/>
          </a:p>
          <a:p>
            <a:endParaRPr lang="en-US" altLang="ja-JP" sz="1600"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a:xfrm>
            <a:off x="7060488" y="6356007"/>
            <a:ext cx="2063750" cy="288032"/>
          </a:xfrm>
        </p:spPr>
        <p:txBody>
          <a:bodyPr/>
          <a:lstStyle/>
          <a:p>
            <a:fld id="{0D266AD3-7610-493D-8208-10424DEE3EA2}" type="slidenum">
              <a:rPr lang="ja-JP" altLang="en-US" smtClean="0"/>
              <a:pPr/>
              <a:t>14</a:t>
            </a:fld>
            <a:endParaRPr lang="en-US" altLang="ja-JP"/>
          </a:p>
        </p:txBody>
      </p:sp>
      <p:grpSp>
        <p:nvGrpSpPr>
          <p:cNvPr id="6" name="図形グループ 5"/>
          <p:cNvGrpSpPr/>
          <p:nvPr/>
        </p:nvGrpSpPr>
        <p:grpSpPr>
          <a:xfrm>
            <a:off x="5241032" y="1520788"/>
            <a:ext cx="3713690" cy="1623021"/>
            <a:chOff x="395538" y="2708918"/>
            <a:chExt cx="8572503" cy="3746497"/>
          </a:xfrm>
        </p:grpSpPr>
        <p:pic>
          <p:nvPicPr>
            <p:cNvPr id="7" name="図 6" descr="fattree_re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8" y="2708918"/>
              <a:ext cx="8572503" cy="3746497"/>
            </a:xfrm>
            <a:prstGeom prst="rect">
              <a:avLst/>
            </a:prstGeom>
          </p:spPr>
        </p:pic>
        <p:sp>
          <p:nvSpPr>
            <p:cNvPr id="8" name="テキスト ボックス 7"/>
            <p:cNvSpPr txBox="1"/>
            <p:nvPr/>
          </p:nvSpPr>
          <p:spPr>
            <a:xfrm>
              <a:off x="2041114" y="2798587"/>
              <a:ext cx="544683" cy="497319"/>
            </a:xfrm>
            <a:prstGeom prst="rect">
              <a:avLst/>
            </a:prstGeom>
            <a:noFill/>
          </p:spPr>
          <p:txBody>
            <a:bodyPr wrap="none" rtlCol="0">
              <a:spAutoFit/>
            </a:bodyPr>
            <a:lstStyle/>
            <a:p>
              <a:r>
                <a:rPr lang="en-US" altLang="ja-JP" sz="800" dirty="0">
                  <a:latin typeface="Times New Roman"/>
                  <a:cs typeface="Times New Roman"/>
                </a:rPr>
                <a:t>1</a:t>
              </a:r>
              <a:endParaRPr kumimoji="1" lang="ja-JP" altLang="en-US" sz="800" dirty="0">
                <a:latin typeface="Times New Roman"/>
                <a:cs typeface="Times New Roman"/>
              </a:endParaRPr>
            </a:p>
          </p:txBody>
        </p:sp>
        <p:sp>
          <p:nvSpPr>
            <p:cNvPr id="9" name="テキスト ボックス 8"/>
            <p:cNvSpPr txBox="1"/>
            <p:nvPr/>
          </p:nvSpPr>
          <p:spPr>
            <a:xfrm>
              <a:off x="3688234" y="2798587"/>
              <a:ext cx="544683" cy="497319"/>
            </a:xfrm>
            <a:prstGeom prst="rect">
              <a:avLst/>
            </a:prstGeom>
            <a:noFill/>
          </p:spPr>
          <p:txBody>
            <a:bodyPr wrap="none" rtlCol="0">
              <a:spAutoFit/>
            </a:bodyPr>
            <a:lstStyle/>
            <a:p>
              <a:r>
                <a:rPr lang="en-US" altLang="ja-JP" sz="800" dirty="0">
                  <a:latin typeface="Times New Roman"/>
                  <a:cs typeface="Times New Roman"/>
                </a:rPr>
                <a:t>2</a:t>
              </a:r>
              <a:endParaRPr kumimoji="1" lang="ja-JP" altLang="en-US" sz="800" dirty="0">
                <a:latin typeface="Times New Roman"/>
                <a:cs typeface="Times New Roman"/>
              </a:endParaRPr>
            </a:p>
          </p:txBody>
        </p:sp>
        <p:sp>
          <p:nvSpPr>
            <p:cNvPr id="10" name="テキスト ボックス 9"/>
            <p:cNvSpPr txBox="1"/>
            <p:nvPr/>
          </p:nvSpPr>
          <p:spPr>
            <a:xfrm>
              <a:off x="5335354" y="2798587"/>
              <a:ext cx="544683" cy="497319"/>
            </a:xfrm>
            <a:prstGeom prst="rect">
              <a:avLst/>
            </a:prstGeom>
            <a:noFill/>
          </p:spPr>
          <p:txBody>
            <a:bodyPr wrap="none" rtlCol="0">
              <a:spAutoFit/>
            </a:bodyPr>
            <a:lstStyle/>
            <a:p>
              <a:r>
                <a:rPr lang="en-US" altLang="ja-JP" sz="800" dirty="0" smtClean="0">
                  <a:latin typeface="Times New Roman"/>
                  <a:cs typeface="Times New Roman"/>
                </a:rPr>
                <a:t>3</a:t>
              </a:r>
              <a:endParaRPr kumimoji="1" lang="ja-JP" altLang="en-US" sz="800" dirty="0">
                <a:latin typeface="Times New Roman"/>
                <a:cs typeface="Times New Roman"/>
              </a:endParaRPr>
            </a:p>
          </p:txBody>
        </p:sp>
        <p:sp>
          <p:nvSpPr>
            <p:cNvPr id="11" name="テキスト ボックス 10"/>
            <p:cNvSpPr txBox="1"/>
            <p:nvPr/>
          </p:nvSpPr>
          <p:spPr>
            <a:xfrm>
              <a:off x="6982466" y="2798589"/>
              <a:ext cx="544683" cy="497319"/>
            </a:xfrm>
            <a:prstGeom prst="rect">
              <a:avLst/>
            </a:prstGeom>
            <a:noFill/>
          </p:spPr>
          <p:txBody>
            <a:bodyPr wrap="none" rtlCol="0">
              <a:spAutoFit/>
            </a:bodyPr>
            <a:lstStyle/>
            <a:p>
              <a:r>
                <a:rPr lang="en-US" altLang="ja-JP" sz="800" dirty="0" smtClean="0">
                  <a:latin typeface="Times New Roman"/>
                  <a:cs typeface="Times New Roman"/>
                </a:rPr>
                <a:t>4</a:t>
              </a:r>
              <a:endParaRPr kumimoji="1" lang="ja-JP" altLang="en-US" sz="800" dirty="0">
                <a:latin typeface="Times New Roman"/>
                <a:cs typeface="Times New Roman"/>
              </a:endParaRPr>
            </a:p>
          </p:txBody>
        </p:sp>
      </p:grpSp>
      <p:graphicFrame>
        <p:nvGraphicFramePr>
          <p:cNvPr id="13" name="表 12"/>
          <p:cNvGraphicFramePr>
            <a:graphicFrameLocks noGrp="1"/>
          </p:cNvGraphicFramePr>
          <p:nvPr>
            <p:extLst>
              <p:ext uri="{D42A27DB-BD31-4B8C-83A1-F6EECF244321}">
                <p14:modId xmlns:p14="http://schemas.microsoft.com/office/powerpoint/2010/main" val="4166113373"/>
              </p:ext>
            </p:extLst>
          </p:nvPr>
        </p:nvGraphicFramePr>
        <p:xfrm>
          <a:off x="6178414" y="4139717"/>
          <a:ext cx="2682034" cy="21335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nodes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16</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core-</a:t>
                      </a:r>
                      <a:r>
                        <a:rPr kumimoji="1" lang="en-US" altLang="ja-JP" sz="1400" baseline="0" dirty="0" err="1" smtClean="0"/>
                        <a:t>aggr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400Mbps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-edge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edge-host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0.5ms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Buffer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100KB</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12" name="正方形/長方形 11"/>
          <p:cNvSpPr/>
          <p:nvPr/>
        </p:nvSpPr>
        <p:spPr>
          <a:xfrm>
            <a:off x="6180664" y="3753036"/>
            <a:ext cx="2696772" cy="369332"/>
          </a:xfrm>
          <a:prstGeom prst="rect">
            <a:avLst/>
          </a:prstGeom>
        </p:spPr>
        <p:txBody>
          <a:bodyPr wrap="none">
            <a:spAutoFit/>
          </a:bodyPr>
          <a:lstStyle/>
          <a:p>
            <a:r>
              <a:rPr lang="ja-JP" altLang="en-US" dirty="0" smtClean="0">
                <a:solidFill>
                  <a:srgbClr val="4D4D4D"/>
                </a:solidFill>
                <a:latin typeface="Times New Roman"/>
                <a:cs typeface="Times New Roman"/>
              </a:rPr>
              <a:t>任意に設定したパラメータ</a:t>
            </a:r>
            <a:endParaRPr lang="ja-JP" altLang="en-US" dirty="0">
              <a:solidFill>
                <a:srgbClr val="4D4D4D"/>
              </a:solidFill>
              <a:latin typeface="Times New Roman"/>
              <a:cs typeface="Times New Roman"/>
            </a:endParaRPr>
          </a:p>
        </p:txBody>
      </p:sp>
      <p:sp>
        <p:nvSpPr>
          <p:cNvPr id="15" name="フッター プレースホルダー 1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16" name="テキスト ボックス 15"/>
          <p:cNvSpPr txBox="1"/>
          <p:nvPr/>
        </p:nvSpPr>
        <p:spPr>
          <a:xfrm>
            <a:off x="5823618" y="3402599"/>
            <a:ext cx="2676709" cy="276999"/>
          </a:xfrm>
          <a:prstGeom prst="rect">
            <a:avLst/>
          </a:prstGeom>
          <a:noFill/>
        </p:spPr>
        <p:txBody>
          <a:bodyPr wrap="none" rtlCol="0">
            <a:spAutoFit/>
          </a:bodyPr>
          <a:lstStyle/>
          <a:p>
            <a:r>
              <a:rPr kumimoji="1" lang="en-US" altLang="ja-JP" sz="1200" dirty="0" smtClean="0">
                <a:latin typeface="+mj-lt"/>
              </a:rPr>
              <a:t>Fig7-1. </a:t>
            </a:r>
            <a:r>
              <a:rPr kumimoji="1" lang="en-US" altLang="ja-JP" sz="1200" dirty="0" smtClean="0">
                <a:latin typeface="+mj-lt"/>
              </a:rPr>
              <a:t>Network topology on simulation</a:t>
            </a:r>
            <a:endParaRPr kumimoji="1" lang="ja-JP" altLang="en-US" sz="1200" dirty="0">
              <a:latin typeface="+mj-lt"/>
            </a:endParaRPr>
          </a:p>
        </p:txBody>
      </p:sp>
    </p:spTree>
    <p:extLst>
      <p:ext uri="{BB962C8B-B14F-4D97-AF65-F5344CB8AC3E}">
        <p14:creationId xmlns:p14="http://schemas.microsoft.com/office/powerpoint/2010/main" val="25482727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ja-JP" altLang="en-US" dirty="0">
                <a:latin typeface="+mj-ea"/>
              </a:rPr>
              <a:t>再現シミュレーション</a:t>
            </a:r>
            <a:r>
              <a:rPr lang="en-US" altLang="ja-JP" dirty="0">
                <a:latin typeface="+mj-ea"/>
              </a:rPr>
              <a:t/>
            </a:r>
            <a:br>
              <a:rPr lang="en-US" altLang="ja-JP" dirty="0">
                <a:latin typeface="+mj-ea"/>
              </a:rPr>
            </a:br>
            <a:r>
              <a:rPr lang="en-US" altLang="ja-JP" dirty="0">
                <a:latin typeface="+mj-ea"/>
              </a:rPr>
              <a:t> </a:t>
            </a:r>
            <a:r>
              <a:rPr lang="en-US" altLang="ja-JP" dirty="0" smtClean="0">
                <a:latin typeface="+mj-ea"/>
              </a:rPr>
              <a:t>-</a:t>
            </a:r>
            <a:r>
              <a:rPr lang="en-US" altLang="en-US" dirty="0" smtClean="0">
                <a:latin typeface="+mj-ea"/>
              </a:rPr>
              <a:t>トラフィック</a:t>
            </a:r>
            <a:r>
              <a:rPr lang="ja-JP" altLang="en-US" dirty="0" smtClean="0">
                <a:latin typeface="+mj-ea"/>
              </a:rPr>
              <a:t>パターン</a:t>
            </a:r>
            <a:endParaRPr kumimoji="1" lang="ja-JP" altLang="en-US" dirty="0">
              <a:latin typeface="+mj-ea"/>
            </a:endParaRPr>
          </a:p>
        </p:txBody>
      </p:sp>
      <p:sp>
        <p:nvSpPr>
          <p:cNvPr id="25" name="コンテンツ プレースホルダー 24"/>
          <p:cNvSpPr>
            <a:spLocks noGrp="1"/>
          </p:cNvSpPr>
          <p:nvPr>
            <p:ph idx="1"/>
          </p:nvPr>
        </p:nvSpPr>
        <p:spPr>
          <a:xfrm>
            <a:off x="812800" y="1146957"/>
            <a:ext cx="8280400" cy="1164343"/>
          </a:xfrm>
        </p:spPr>
        <p:style>
          <a:lnRef idx="2">
            <a:schemeClr val="accent2"/>
          </a:lnRef>
          <a:fillRef idx="1">
            <a:schemeClr val="lt1"/>
          </a:fillRef>
          <a:effectRef idx="0">
            <a:schemeClr val="accent2"/>
          </a:effectRef>
          <a:fontRef idx="minor">
            <a:schemeClr val="dk1"/>
          </a:fontRef>
        </p:style>
        <p:txBody>
          <a:bodyPr/>
          <a:lstStyle/>
          <a:p>
            <a:pPr>
              <a:lnSpc>
                <a:spcPct val="110000"/>
              </a:lnSpc>
              <a:buFont typeface="+mj-lt"/>
              <a:buAutoNum type="arabicPeriod"/>
            </a:pPr>
            <a:r>
              <a:rPr lang="ja-JP" altLang="en-US" sz="1800" dirty="0"/>
              <a:t>トラフィック</a:t>
            </a:r>
            <a:r>
              <a:rPr lang="en-US" altLang="ja-JP" sz="1800" dirty="0"/>
              <a:t>:33%</a:t>
            </a:r>
            <a:r>
              <a:rPr lang="ja-JP" altLang="en-US" sz="1800" dirty="0"/>
              <a:t>のノードがデータを</a:t>
            </a:r>
            <a:r>
              <a:rPr lang="ja-JP" altLang="en-US" sz="1800" dirty="0" smtClean="0"/>
              <a:t>流し続ける</a:t>
            </a:r>
            <a:r>
              <a:rPr lang="ja-JP" altLang="en-US" sz="1800" dirty="0" smtClean="0"/>
              <a:t>バックグラウンド</a:t>
            </a:r>
            <a:r>
              <a:rPr lang="ja-JP" altLang="en-US" sz="1800" dirty="0" smtClean="0"/>
              <a:t>トラフィック</a:t>
            </a:r>
            <a:r>
              <a:rPr lang="en-US" altLang="ja-JP" sz="1800" dirty="0" smtClean="0"/>
              <a:t>(</a:t>
            </a:r>
            <a:r>
              <a:rPr lang="en-US" altLang="ja-JP" sz="1800" dirty="0">
                <a:solidFill>
                  <a:srgbClr val="E03253"/>
                </a:solidFill>
              </a:rPr>
              <a:t>TCP or MPTCP</a:t>
            </a:r>
            <a:r>
              <a:rPr lang="en-US" altLang="ja-JP" sz="1800" dirty="0"/>
              <a:t>)</a:t>
            </a:r>
          </a:p>
          <a:p>
            <a:pPr>
              <a:lnSpc>
                <a:spcPct val="110000"/>
              </a:lnSpc>
              <a:buFont typeface="+mj-lt"/>
              <a:buAutoNum type="arabicPeriod"/>
            </a:pPr>
            <a:r>
              <a:rPr lang="ja-JP" altLang="en-US" sz="1800" dirty="0"/>
              <a:t>残りのノードが</a:t>
            </a:r>
            <a:r>
              <a:rPr lang="en-US" altLang="ja-JP" sz="1800" dirty="0"/>
              <a:t>70KB</a:t>
            </a:r>
            <a:r>
              <a:rPr lang="ja-JP" altLang="en-US" sz="1800" dirty="0"/>
              <a:t>の通信を平均</a:t>
            </a:r>
            <a:r>
              <a:rPr lang="en-US" altLang="ja-JP" sz="1800" dirty="0"/>
              <a:t>200ms</a:t>
            </a:r>
            <a:r>
              <a:rPr lang="ja-JP" altLang="en-US" sz="1800" dirty="0"/>
              <a:t>ポアソン生起</a:t>
            </a:r>
            <a:r>
              <a:rPr lang="en-US" altLang="ja-JP" sz="1800" dirty="0"/>
              <a:t> </a:t>
            </a:r>
            <a:r>
              <a:rPr lang="en-US" altLang="ja-JP" sz="1800" dirty="0">
                <a:solidFill>
                  <a:srgbClr val="E03253"/>
                </a:solidFill>
              </a:rPr>
              <a:t> </a:t>
            </a:r>
            <a:r>
              <a:rPr lang="en-US" altLang="ja-JP" sz="1800" dirty="0"/>
              <a:t>(</a:t>
            </a:r>
            <a:r>
              <a:rPr lang="en-US" altLang="ja-JP" sz="1800" dirty="0">
                <a:solidFill>
                  <a:srgbClr val="E03253"/>
                </a:solidFill>
              </a:rPr>
              <a:t>TCP</a:t>
            </a:r>
            <a:r>
              <a:rPr lang="en-US" altLang="ja-JP" sz="1800" dirty="0"/>
              <a:t>)</a:t>
            </a:r>
            <a:endParaRPr kumimoji="1" lang="ja-JP" altLang="en-US" sz="1800"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15</a:t>
            </a:fld>
            <a:endParaRPr lang="en-US" altLang="ja-JP"/>
          </a:p>
        </p:txBody>
      </p:sp>
      <p:grpSp>
        <p:nvGrpSpPr>
          <p:cNvPr id="7" name="図形グループ 6"/>
          <p:cNvGrpSpPr/>
          <p:nvPr/>
        </p:nvGrpSpPr>
        <p:grpSpPr>
          <a:xfrm>
            <a:off x="1054635" y="2615379"/>
            <a:ext cx="7793182" cy="3405909"/>
            <a:chOff x="395536" y="2708920"/>
            <a:chExt cx="8572500" cy="3746500"/>
          </a:xfrm>
        </p:grpSpPr>
        <p:pic>
          <p:nvPicPr>
            <p:cNvPr id="8" name="図 7" descr="fattree_re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708920"/>
              <a:ext cx="8572500" cy="3746500"/>
            </a:xfrm>
            <a:prstGeom prst="rect">
              <a:avLst/>
            </a:prstGeom>
          </p:spPr>
        </p:pic>
        <p:sp>
          <p:nvSpPr>
            <p:cNvPr id="9" name="テキスト ボックス 8"/>
            <p:cNvSpPr txBox="1"/>
            <p:nvPr/>
          </p:nvSpPr>
          <p:spPr>
            <a:xfrm>
              <a:off x="2209334" y="2879068"/>
              <a:ext cx="274434" cy="307777"/>
            </a:xfrm>
            <a:prstGeom prst="rect">
              <a:avLst/>
            </a:prstGeom>
            <a:noFill/>
          </p:spPr>
          <p:txBody>
            <a:bodyPr wrap="none" rtlCol="0">
              <a:spAutoFit/>
            </a:bodyPr>
            <a:lstStyle/>
            <a:p>
              <a:r>
                <a:rPr lang="en-US" altLang="ja-JP" sz="1400" dirty="0">
                  <a:latin typeface="Times New Roman"/>
                  <a:cs typeface="Times New Roman"/>
                </a:rPr>
                <a:t>1</a:t>
              </a:r>
              <a:endParaRPr kumimoji="1" lang="ja-JP" altLang="en-US" sz="1400" dirty="0">
                <a:latin typeface="Times New Roman"/>
                <a:cs typeface="Times New Roman"/>
              </a:endParaRPr>
            </a:p>
          </p:txBody>
        </p:sp>
        <p:sp>
          <p:nvSpPr>
            <p:cNvPr id="10" name="テキスト ボックス 9"/>
            <p:cNvSpPr txBox="1"/>
            <p:nvPr/>
          </p:nvSpPr>
          <p:spPr>
            <a:xfrm>
              <a:off x="3856453" y="2879068"/>
              <a:ext cx="274434" cy="307777"/>
            </a:xfrm>
            <a:prstGeom prst="rect">
              <a:avLst/>
            </a:prstGeom>
            <a:noFill/>
          </p:spPr>
          <p:txBody>
            <a:bodyPr wrap="none" rtlCol="0">
              <a:spAutoFit/>
            </a:bodyPr>
            <a:lstStyle/>
            <a:p>
              <a:r>
                <a:rPr lang="en-US" altLang="ja-JP" sz="1400" dirty="0">
                  <a:latin typeface="Times New Roman"/>
                  <a:cs typeface="Times New Roman"/>
                </a:rPr>
                <a:t>2</a:t>
              </a:r>
              <a:endParaRPr kumimoji="1" lang="ja-JP" altLang="en-US" sz="1400" dirty="0">
                <a:latin typeface="Times New Roman"/>
                <a:cs typeface="Times New Roman"/>
              </a:endParaRPr>
            </a:p>
          </p:txBody>
        </p:sp>
        <p:sp>
          <p:nvSpPr>
            <p:cNvPr id="11" name="テキスト ボックス 10"/>
            <p:cNvSpPr txBox="1"/>
            <p:nvPr/>
          </p:nvSpPr>
          <p:spPr>
            <a:xfrm>
              <a:off x="5503572" y="2879068"/>
              <a:ext cx="274434" cy="307777"/>
            </a:xfrm>
            <a:prstGeom prst="rect">
              <a:avLst/>
            </a:prstGeom>
            <a:noFill/>
          </p:spPr>
          <p:txBody>
            <a:bodyPr wrap="none" rtlCol="0">
              <a:spAutoFit/>
            </a:bodyPr>
            <a:lstStyle/>
            <a:p>
              <a:r>
                <a:rPr lang="en-US" altLang="ja-JP" sz="1400" dirty="0" smtClean="0">
                  <a:latin typeface="Times New Roman"/>
                  <a:cs typeface="Times New Roman"/>
                </a:rPr>
                <a:t>3</a:t>
              </a:r>
              <a:endParaRPr kumimoji="1" lang="ja-JP" altLang="en-US" sz="1400" dirty="0">
                <a:latin typeface="Times New Roman"/>
                <a:cs typeface="Times New Roman"/>
              </a:endParaRPr>
            </a:p>
          </p:txBody>
        </p:sp>
        <p:sp>
          <p:nvSpPr>
            <p:cNvPr id="12" name="テキスト ボックス 11"/>
            <p:cNvSpPr txBox="1"/>
            <p:nvPr/>
          </p:nvSpPr>
          <p:spPr>
            <a:xfrm>
              <a:off x="7150690" y="2879068"/>
              <a:ext cx="274434" cy="307777"/>
            </a:xfrm>
            <a:prstGeom prst="rect">
              <a:avLst/>
            </a:prstGeom>
            <a:noFill/>
          </p:spPr>
          <p:txBody>
            <a:bodyPr wrap="none" rtlCol="0">
              <a:spAutoFit/>
            </a:bodyPr>
            <a:lstStyle/>
            <a:p>
              <a:r>
                <a:rPr lang="en-US" altLang="ja-JP" sz="1400" dirty="0" smtClean="0">
                  <a:latin typeface="Times New Roman"/>
                  <a:cs typeface="Times New Roman"/>
                </a:rPr>
                <a:t>4</a:t>
              </a:r>
              <a:endParaRPr kumimoji="1" lang="ja-JP" altLang="en-US" sz="1400" dirty="0">
                <a:latin typeface="Times New Roman"/>
                <a:cs typeface="Times New Roman"/>
              </a:endParaRPr>
            </a:p>
          </p:txBody>
        </p:sp>
      </p:grpSp>
      <p:grpSp>
        <p:nvGrpSpPr>
          <p:cNvPr id="37" name="図形グループ 36"/>
          <p:cNvGrpSpPr/>
          <p:nvPr/>
        </p:nvGrpSpPr>
        <p:grpSpPr>
          <a:xfrm>
            <a:off x="2335946" y="5450843"/>
            <a:ext cx="6361470" cy="240790"/>
            <a:chOff x="2335946" y="5666867"/>
            <a:chExt cx="6361470" cy="240790"/>
          </a:xfrm>
        </p:grpSpPr>
        <p:sp>
          <p:nvSpPr>
            <p:cNvPr id="27" name="正方形/長方形 26"/>
            <p:cNvSpPr/>
            <p:nvPr/>
          </p:nvSpPr>
          <p:spPr bwMode="auto">
            <a:xfrm>
              <a:off x="233594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320004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9" name="正方形/長方形 28"/>
            <p:cNvSpPr/>
            <p:nvPr/>
          </p:nvSpPr>
          <p:spPr bwMode="auto">
            <a:xfrm>
              <a:off x="366809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正方形/長方形 29"/>
            <p:cNvSpPr/>
            <p:nvPr/>
          </p:nvSpPr>
          <p:spPr bwMode="auto">
            <a:xfrm>
              <a:off x="452095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1" name="正方形/長方形 30"/>
            <p:cNvSpPr/>
            <p:nvPr/>
          </p:nvSpPr>
          <p:spPr bwMode="auto">
            <a:xfrm>
              <a:off x="4964238"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2" name="正方形/長方形 31"/>
            <p:cNvSpPr/>
            <p:nvPr/>
          </p:nvSpPr>
          <p:spPr bwMode="auto">
            <a:xfrm>
              <a:off x="5853100"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3" name="正方形/長方形 32"/>
            <p:cNvSpPr/>
            <p:nvPr/>
          </p:nvSpPr>
          <p:spPr bwMode="auto">
            <a:xfrm>
              <a:off x="671719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正方形/長方形 33"/>
            <p:cNvSpPr/>
            <p:nvPr/>
          </p:nvSpPr>
          <p:spPr bwMode="auto">
            <a:xfrm>
              <a:off x="719648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正方形/長方形 34"/>
            <p:cNvSpPr/>
            <p:nvPr/>
          </p:nvSpPr>
          <p:spPr bwMode="auto">
            <a:xfrm>
              <a:off x="804934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6" name="正方形/長方形 35"/>
            <p:cNvSpPr/>
            <p:nvPr/>
          </p:nvSpPr>
          <p:spPr bwMode="auto">
            <a:xfrm>
              <a:off x="845662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grpSp>
      <p:grpSp>
        <p:nvGrpSpPr>
          <p:cNvPr id="44" name="図形グループ 43"/>
          <p:cNvGrpSpPr/>
          <p:nvPr/>
        </p:nvGrpSpPr>
        <p:grpSpPr>
          <a:xfrm>
            <a:off x="1932511" y="5453345"/>
            <a:ext cx="5900809" cy="247140"/>
            <a:chOff x="1932511" y="5669369"/>
            <a:chExt cx="5900809" cy="247140"/>
          </a:xfrm>
        </p:grpSpPr>
        <p:grpSp>
          <p:nvGrpSpPr>
            <p:cNvPr id="26" name="図形グループ 25"/>
            <p:cNvGrpSpPr/>
            <p:nvPr/>
          </p:nvGrpSpPr>
          <p:grpSpPr>
            <a:xfrm>
              <a:off x="1932511" y="5669370"/>
              <a:ext cx="5900809" cy="247139"/>
              <a:chOff x="1932511" y="5669370"/>
              <a:chExt cx="5900809" cy="247139"/>
            </a:xfrm>
          </p:grpSpPr>
          <p:sp>
            <p:nvSpPr>
              <p:cNvPr id="13" name="正方形/長方形 12"/>
              <p:cNvSpPr/>
              <p:nvPr/>
            </p:nvSpPr>
            <p:spPr bwMode="auto">
              <a:xfrm>
                <a:off x="1932511"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正方形/長方形 13"/>
              <p:cNvSpPr/>
              <p:nvPr/>
            </p:nvSpPr>
            <p:spPr bwMode="auto">
              <a:xfrm>
                <a:off x="2756756"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正方形/長方形 14"/>
              <p:cNvSpPr/>
              <p:nvPr/>
            </p:nvSpPr>
            <p:spPr bwMode="auto">
              <a:xfrm>
                <a:off x="4100142"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正方形/長方形 15"/>
              <p:cNvSpPr/>
              <p:nvPr/>
            </p:nvSpPr>
            <p:spPr bwMode="auto">
              <a:xfrm>
                <a:off x="543229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9" name="正方形/長方形 18"/>
              <p:cNvSpPr/>
              <p:nvPr/>
            </p:nvSpPr>
            <p:spPr bwMode="auto">
              <a:xfrm>
                <a:off x="6285148"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0" name="正方形/長方形 19"/>
              <p:cNvSpPr/>
              <p:nvPr/>
            </p:nvSpPr>
            <p:spPr bwMode="auto">
              <a:xfrm>
                <a:off x="759253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22" name="曲線コネクタ 21"/>
              <p:cNvCxnSpPr>
                <a:stCxn id="13" idx="0"/>
                <a:endCxn id="20" idx="0"/>
              </p:cNvCxnSpPr>
              <p:nvPr/>
            </p:nvCxnSpPr>
            <p:spPr bwMode="auto">
              <a:xfrm rot="5400000" flipH="1" flipV="1">
                <a:off x="4882915" y="2845710"/>
                <a:ext cx="12700" cy="5660019"/>
              </a:xfrm>
              <a:prstGeom prst="curvedConnector3">
                <a:avLst>
                  <a:gd name="adj1" fmla="val 21261535"/>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8" name="曲線コネクタ 37"/>
            <p:cNvCxnSpPr>
              <a:stCxn id="19" idx="0"/>
              <a:endCxn id="15" idx="0"/>
            </p:cNvCxnSpPr>
            <p:nvPr/>
          </p:nvCxnSpPr>
          <p:spPr bwMode="auto">
            <a:xfrm rot="16200000" flipV="1">
              <a:off x="5313040" y="4583216"/>
              <a:ext cx="12700" cy="2185006"/>
            </a:xfrm>
            <a:prstGeom prst="curvedConnector3">
              <a:avLst>
                <a:gd name="adj1" fmla="val 18415386"/>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図形グループ 56"/>
          <p:cNvGrpSpPr/>
          <p:nvPr/>
        </p:nvGrpSpPr>
        <p:grpSpPr>
          <a:xfrm>
            <a:off x="3326787" y="5480497"/>
            <a:ext cx="5256584" cy="12700"/>
            <a:chOff x="3326787" y="5696521"/>
            <a:chExt cx="5256584" cy="12700"/>
          </a:xfrm>
        </p:grpSpPr>
        <p:cxnSp>
          <p:nvCxnSpPr>
            <p:cNvPr id="45" name="曲線コネクタ 44"/>
            <p:cNvCxnSpPr>
              <a:stCxn id="28" idx="0"/>
              <a:endCxn id="30" idx="0"/>
            </p:cNvCxnSpPr>
            <p:nvPr/>
          </p:nvCxnSpPr>
          <p:spPr bwMode="auto">
            <a:xfrm rot="5400000" flipH="1" flipV="1">
              <a:off x="3980892" y="5042416"/>
              <a:ext cx="12700" cy="1320910"/>
            </a:xfrm>
            <a:prstGeom prst="curvedConnector3">
              <a:avLst>
                <a:gd name="adj1" fmla="val 16801693"/>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曲線コネクタ 48"/>
            <p:cNvCxnSpPr>
              <a:stCxn id="36" idx="0"/>
              <a:endCxn id="35" idx="0"/>
            </p:cNvCxnSpPr>
            <p:nvPr/>
          </p:nvCxnSpPr>
          <p:spPr bwMode="auto">
            <a:xfrm rot="16200000" flipV="1">
              <a:off x="8373380" y="5499230"/>
              <a:ext cx="12700" cy="407282"/>
            </a:xfrm>
            <a:prstGeom prst="curvedConnector3">
              <a:avLst>
                <a:gd name="adj1" fmla="val 399537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曲線コネクタ 52"/>
            <p:cNvCxnSpPr>
              <a:stCxn id="34" idx="0"/>
              <a:endCxn id="31" idx="0"/>
            </p:cNvCxnSpPr>
            <p:nvPr/>
          </p:nvCxnSpPr>
          <p:spPr bwMode="auto">
            <a:xfrm rot="16200000" flipV="1">
              <a:off x="6200757" y="4586747"/>
              <a:ext cx="12700" cy="2232248"/>
            </a:xfrm>
            <a:prstGeom prst="curvedConnector3">
              <a:avLst>
                <a:gd name="adj1" fmla="val 1741152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 name="正方形/長方形 57"/>
          <p:cNvSpPr/>
          <p:nvPr/>
        </p:nvSpPr>
        <p:spPr>
          <a:xfrm>
            <a:off x="3656856" y="2348880"/>
            <a:ext cx="2454518" cy="369332"/>
          </a:xfrm>
          <a:prstGeom prst="rect">
            <a:avLst/>
          </a:prstGeom>
        </p:spPr>
        <p:txBody>
          <a:bodyPr wrap="none">
            <a:spAutoFit/>
          </a:bodyPr>
          <a:lstStyle/>
          <a:p>
            <a:r>
              <a:rPr lang="en-US" altLang="ja-JP" u="sng" dirty="0" smtClean="0">
                <a:solidFill>
                  <a:srgbClr val="0071BC"/>
                </a:solidFill>
                <a:latin typeface="Times New Roman"/>
                <a:cs typeface="Times New Roman"/>
              </a:rPr>
              <a:t>Background </a:t>
            </a:r>
            <a:r>
              <a:rPr lang="ja-JP" altLang="en-US" u="sng" dirty="0" smtClean="0">
                <a:solidFill>
                  <a:srgbClr val="0071BC"/>
                </a:solidFill>
                <a:latin typeface="Times New Roman"/>
                <a:cs typeface="Times New Roman"/>
              </a:rPr>
              <a:t>トラフィック</a:t>
            </a:r>
            <a:endParaRPr lang="ja-JP" altLang="en-US" u="sng" dirty="0">
              <a:solidFill>
                <a:srgbClr val="0071BC"/>
              </a:solidFill>
              <a:latin typeface="Times New Roman"/>
              <a:cs typeface="Times New Roman"/>
            </a:endParaRPr>
          </a:p>
        </p:txBody>
      </p:sp>
      <p:sp>
        <p:nvSpPr>
          <p:cNvPr id="59" name="正方形/長方形 58"/>
          <p:cNvSpPr/>
          <p:nvPr/>
        </p:nvSpPr>
        <p:spPr>
          <a:xfrm>
            <a:off x="6321152" y="2339588"/>
            <a:ext cx="1383574" cy="369332"/>
          </a:xfrm>
          <a:prstGeom prst="rect">
            <a:avLst/>
          </a:prstGeom>
        </p:spPr>
        <p:txBody>
          <a:bodyPr wrap="none">
            <a:spAutoFit/>
          </a:bodyPr>
          <a:lstStyle/>
          <a:p>
            <a:r>
              <a:rPr lang="en-US" altLang="ja-JP" u="sng" dirty="0" smtClean="0">
                <a:solidFill>
                  <a:srgbClr val="E03253"/>
                </a:solidFill>
                <a:latin typeface="Times New Roman"/>
                <a:cs typeface="Times New Roman"/>
              </a:rPr>
              <a:t>70KB</a:t>
            </a:r>
            <a:r>
              <a:rPr lang="ja-JP" altLang="en-US" u="sng" dirty="0" smtClean="0">
                <a:solidFill>
                  <a:srgbClr val="E03253"/>
                </a:solidFill>
                <a:latin typeface="Times New Roman"/>
                <a:cs typeface="Times New Roman"/>
              </a:rPr>
              <a:t>フロー</a:t>
            </a:r>
            <a:endParaRPr lang="ja-JP" altLang="en-US" u="sng" dirty="0">
              <a:solidFill>
                <a:srgbClr val="E03253"/>
              </a:solidFill>
              <a:latin typeface="Times New Roman"/>
              <a:cs typeface="Times New Roman"/>
            </a:endParaRPr>
          </a:p>
        </p:txBody>
      </p:sp>
      <p:sp>
        <p:nvSpPr>
          <p:cNvPr id="40" name="テキスト ボックス 39"/>
          <p:cNvSpPr txBox="1"/>
          <p:nvPr/>
        </p:nvSpPr>
        <p:spPr>
          <a:xfrm>
            <a:off x="3608439" y="5949280"/>
            <a:ext cx="2676709" cy="276999"/>
          </a:xfrm>
          <a:prstGeom prst="rect">
            <a:avLst/>
          </a:prstGeom>
          <a:noFill/>
        </p:spPr>
        <p:txBody>
          <a:bodyPr wrap="none" rtlCol="0">
            <a:spAutoFit/>
          </a:bodyPr>
          <a:lstStyle/>
          <a:p>
            <a:r>
              <a:rPr kumimoji="1" lang="en-US" altLang="ja-JP" sz="1200" dirty="0" smtClean="0">
                <a:latin typeface="+mj-lt"/>
              </a:rPr>
              <a:t>Fig7-</a:t>
            </a:r>
            <a:r>
              <a:rPr kumimoji="1" lang="en-US" altLang="ja-JP" sz="1200" dirty="0" smtClean="0">
                <a:latin typeface="+mj-lt"/>
              </a:rPr>
              <a:t>2</a:t>
            </a:r>
            <a:r>
              <a:rPr kumimoji="1" lang="en-US" altLang="ja-JP" sz="1200" dirty="0" smtClean="0">
                <a:latin typeface="+mj-lt"/>
              </a:rPr>
              <a:t>. </a:t>
            </a:r>
            <a:r>
              <a:rPr kumimoji="1" lang="en-US" altLang="ja-JP" sz="1200" dirty="0" smtClean="0">
                <a:latin typeface="+mj-lt"/>
              </a:rPr>
              <a:t>Network topology on simulation</a:t>
            </a:r>
            <a:endParaRPr kumimoji="1" lang="ja-JP" altLang="en-US" sz="1200" dirty="0">
              <a:latin typeface="+mj-lt"/>
            </a:endParaRPr>
          </a:p>
        </p:txBody>
      </p:sp>
    </p:spTree>
    <p:extLst>
      <p:ext uri="{BB962C8B-B14F-4D97-AF65-F5344CB8AC3E}">
        <p14:creationId xmlns:p14="http://schemas.microsoft.com/office/powerpoint/2010/main" val="4284246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checkerboard(across)">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checkerboard(across)">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checkerboard(across)">
                                      <p:cBhvr>
                                        <p:cTn id="21" dur="500"/>
                                        <p:tgtEl>
                                          <p:spTgt spid="5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checkerboard(across)">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59"/>
                                        </p:tgtEl>
                                      </p:cBhvr>
                                    </p:animEffect>
                                    <p:set>
                                      <p:cBhvr>
                                        <p:cTn id="33" dur="1" fill="hold">
                                          <p:stCondLst>
                                            <p:cond delay="499"/>
                                          </p:stCondLst>
                                        </p:cTn>
                                        <p:tgtEl>
                                          <p:spTgt spid="5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checkerboard(across)">
                                      <p:cBhvr>
                                        <p:cTn id="38" dur="500"/>
                                        <p:tgtEl>
                                          <p:spTgt spid="57"/>
                                        </p:tgtEl>
                                      </p:cBhvr>
                                    </p:animEffect>
                                  </p:childTnLst>
                                </p:cTn>
                              </p:par>
                            </p:childTnLst>
                          </p:cTn>
                        </p:par>
                        <p:par>
                          <p:cTn id="39" fill="hold">
                            <p:stCondLst>
                              <p:cond delay="500"/>
                            </p:stCondLst>
                            <p:childTnLst>
                              <p:par>
                                <p:cTn id="40" presetID="5" presetClass="entr" presetSubtype="10" fill="hold" grpId="2"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checkerboard(across)">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57"/>
                                        </p:tgtEl>
                                      </p:cBhvr>
                                    </p:animEffect>
                                    <p:set>
                                      <p:cBhvr>
                                        <p:cTn id="47" dur="1" fill="hold">
                                          <p:stCondLst>
                                            <p:cond delay="499"/>
                                          </p:stCondLst>
                                        </p:cTn>
                                        <p:tgtEl>
                                          <p:spTgt spid="57"/>
                                        </p:tgtEl>
                                        <p:attrNameLst>
                                          <p:attrName>style.visibility</p:attrName>
                                        </p:attrNameLst>
                                      </p:cBhvr>
                                      <p:to>
                                        <p:strVal val="hidden"/>
                                      </p:to>
                                    </p:set>
                                  </p:childTnLst>
                                </p:cTn>
                              </p:par>
                            </p:childTnLst>
                          </p:cTn>
                        </p:par>
                        <p:par>
                          <p:cTn id="48" fill="hold">
                            <p:stCondLst>
                              <p:cond delay="500"/>
                            </p:stCondLst>
                            <p:childTnLst>
                              <p:par>
                                <p:cTn id="49" presetID="5" presetClass="exit" presetSubtype="10" fill="hold" grpId="3" nodeType="afterEffect">
                                  <p:stCondLst>
                                    <p:cond delay="0"/>
                                  </p:stCondLst>
                                  <p:childTnLst>
                                    <p:animEffect transition="out" filter="checkerboard(across)">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59" grpId="1"/>
      <p:bldP spid="59" grpId="2"/>
      <p:bldP spid="59" grpId="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再現</a:t>
            </a:r>
            <a:r>
              <a:rPr lang="ja-JP" altLang="en-US" dirty="0" smtClean="0"/>
              <a:t>シミュレーション</a:t>
            </a:r>
            <a:r>
              <a:rPr lang="en-US" altLang="ja-JP" dirty="0" smtClean="0"/>
              <a:t/>
            </a:r>
            <a:br>
              <a:rPr lang="en-US" altLang="ja-JP" dirty="0" smtClean="0"/>
            </a:br>
            <a:r>
              <a:rPr lang="en-US" altLang="ja-JP" dirty="0"/>
              <a:t> </a:t>
            </a:r>
            <a:r>
              <a:rPr lang="en-US" altLang="ja-JP" dirty="0" smtClean="0"/>
              <a:t>- </a:t>
            </a:r>
            <a:r>
              <a:rPr lang="ja-JP" altLang="en-US" dirty="0" smtClean="0"/>
              <a:t>パラメータの検証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Round Trip Time(RTT) : 0.5ms</a:t>
            </a:r>
          </a:p>
          <a:p>
            <a:pPr marL="0" indent="0">
              <a:spcAft>
                <a:spcPts val="1200"/>
              </a:spcAft>
              <a:buNone/>
            </a:pPr>
            <a:r>
              <a:rPr lang="ja-JP" altLang="en-US" sz="1800" dirty="0" smtClean="0"/>
              <a:t>同データセンター内の</a:t>
            </a:r>
            <a:r>
              <a:rPr lang="en-US" altLang="ja-JP" sz="1800" dirty="0" smtClean="0"/>
              <a:t>RTT</a:t>
            </a:r>
            <a:r>
              <a:rPr lang="ja-JP" altLang="en-US" sz="1800" dirty="0" smtClean="0"/>
              <a:t>は一般的に</a:t>
            </a:r>
            <a:r>
              <a:rPr lang="en-US" altLang="ja-JP" sz="1800" dirty="0" smtClean="0"/>
              <a:t>1ms</a:t>
            </a:r>
            <a:r>
              <a:rPr lang="ja-JP" altLang="en-US" sz="1800" dirty="0" smtClean="0"/>
              <a:t>以下</a:t>
            </a:r>
            <a:r>
              <a:rPr lang="en-US" altLang="ja-JP" sz="1800" dirty="0" smtClean="0"/>
              <a:t>[18]</a:t>
            </a:r>
            <a:endParaRPr lang="en-US" altLang="ja-JP" sz="1800" dirty="0"/>
          </a:p>
          <a:p>
            <a:pPr marL="0" indent="0">
              <a:spcAft>
                <a:spcPts val="1200"/>
              </a:spcAft>
              <a:buNone/>
            </a:pPr>
            <a:r>
              <a:rPr kumimoji="1" lang="en-US" altLang="ja-JP" b="1" dirty="0" smtClean="0"/>
              <a:t>Buffer: 100KB</a:t>
            </a:r>
            <a:r>
              <a:rPr lang="en-US" altLang="ja-JP" sz="2000" dirty="0" smtClean="0"/>
              <a:t> </a:t>
            </a:r>
          </a:p>
          <a:p>
            <a:pPr marL="0" indent="0">
              <a:buNone/>
            </a:pPr>
            <a:r>
              <a:rPr lang="en-US" altLang="ja-JP" sz="2000" dirty="0" smtClean="0"/>
              <a:t>        </a:t>
            </a:r>
            <a:r>
              <a:rPr lang="ja-JP" altLang="en-US" sz="2000" dirty="0" smtClean="0"/>
              <a:t>帯域遅延積</a:t>
            </a:r>
            <a:r>
              <a:rPr lang="en-US" altLang="ja-JP" sz="2000" dirty="0" smtClean="0"/>
              <a:t> : </a:t>
            </a:r>
            <a:endParaRPr lang="en-US" altLang="ja-JP" sz="2000" dirty="0"/>
          </a:p>
          <a:p>
            <a:pPr marL="0" indent="0" algn="ctr">
              <a:buNone/>
            </a:pPr>
            <a:r>
              <a:rPr lang="en-US" altLang="ja-JP" sz="2000" dirty="0" smtClean="0"/>
              <a:t>100[KB] = 400[Mbps] × 0.5[</a:t>
            </a:r>
            <a:r>
              <a:rPr lang="en-US" altLang="ja-JP" sz="2000" dirty="0" err="1" smtClean="0"/>
              <a:t>ms</a:t>
            </a:r>
            <a:r>
              <a:rPr lang="en-US" altLang="ja-JP" sz="2000" dirty="0" smtClean="0"/>
              <a:t>] ÷ 8 × 4</a:t>
            </a:r>
            <a:endParaRPr lang="en-US" altLang="ja-JP" sz="2000" dirty="0">
              <a:solidFill>
                <a:srgbClr val="E03253"/>
              </a:solidFill>
            </a:endParaRPr>
          </a:p>
          <a:p>
            <a:pPr marL="0" indent="0">
              <a:buNone/>
            </a:pPr>
            <a:r>
              <a:rPr lang="ja-JP" altLang="en-US" sz="2000" b="1" dirty="0" smtClean="0"/>
              <a:t>帯域とノード数</a:t>
            </a:r>
            <a:endParaRPr lang="en-US" altLang="ja-JP" sz="2000" b="1" dirty="0" smtClean="0"/>
          </a:p>
          <a:p>
            <a:pPr marL="0" indent="0">
              <a:buNone/>
            </a:pPr>
            <a:r>
              <a:rPr lang="ja-JP" altLang="en-US" sz="2000" dirty="0" smtClean="0"/>
              <a:t>今のデータセンターネットワークでは</a:t>
            </a:r>
            <a:r>
              <a:rPr lang="en-US" altLang="ja-JP" sz="2000" dirty="0" smtClean="0"/>
              <a:t>400Mbps</a:t>
            </a:r>
            <a:r>
              <a:rPr lang="ja-JP" altLang="en-US" sz="2000" dirty="0" smtClean="0"/>
              <a:t>よりも広帯域</a:t>
            </a:r>
            <a:endParaRPr lang="en-US" altLang="ja-JP" sz="2000" dirty="0" smtClean="0"/>
          </a:p>
          <a:p>
            <a:pPr marL="0" indent="0">
              <a:buNone/>
            </a:pPr>
            <a:r>
              <a:rPr kumimoji="1" lang="ja-JP" altLang="en-US" sz="2000" dirty="0" smtClean="0"/>
              <a:t>今回のシミュレーションでは</a:t>
            </a:r>
            <a:r>
              <a:rPr kumimoji="1" lang="en-US" altLang="ja-JP" sz="2000" dirty="0" smtClean="0"/>
              <a:t>16</a:t>
            </a:r>
            <a:r>
              <a:rPr kumimoji="1" lang="ja-JP" altLang="en-US" sz="2000" dirty="0" smtClean="0"/>
              <a:t>ノードに対し</a:t>
            </a:r>
            <a:r>
              <a:rPr kumimoji="1" lang="en-US" altLang="ja-JP" sz="2000" dirty="0" smtClean="0"/>
              <a:t>, </a:t>
            </a:r>
            <a:r>
              <a:rPr kumimoji="1" lang="ja-JP" altLang="en-US" sz="2000" dirty="0" smtClean="0"/>
              <a:t>帯域をチューニングし</a:t>
            </a:r>
            <a:r>
              <a:rPr lang="en-US" altLang="ja-JP" sz="2000" dirty="0" smtClean="0"/>
              <a:t>, </a:t>
            </a:r>
            <a:r>
              <a:rPr lang="ja-JP" altLang="en-US" sz="2000" dirty="0" smtClean="0"/>
              <a:t>結果を再現した　</a:t>
            </a:r>
            <a:endParaRPr kumimoji="1" lang="ja-JP" altLang="en-US" sz="2000"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16</a:t>
            </a:fld>
            <a:endParaRPr lang="en-US" altLang="ja-JP"/>
          </a:p>
        </p:txBody>
      </p:sp>
      <p:pic>
        <p:nvPicPr>
          <p:cNvPr id="6" name="図 5"/>
          <p:cNvPicPr>
            <a:picLocks noChangeAspect="1"/>
          </p:cNvPicPr>
          <p:nvPr/>
        </p:nvPicPr>
        <p:blipFill>
          <a:blip r:embed="rId2"/>
          <a:stretch>
            <a:fillRect/>
          </a:stretch>
        </p:blipFill>
        <p:spPr>
          <a:xfrm>
            <a:off x="2893991" y="2996952"/>
            <a:ext cx="5083345" cy="334332"/>
          </a:xfrm>
          <a:prstGeom prst="rect">
            <a:avLst/>
          </a:prstGeom>
        </p:spPr>
      </p:pic>
      <p:sp>
        <p:nvSpPr>
          <p:cNvPr id="7" name="正方形/長方形 6"/>
          <p:cNvSpPr/>
          <p:nvPr/>
        </p:nvSpPr>
        <p:spPr>
          <a:xfrm>
            <a:off x="904997" y="5985284"/>
            <a:ext cx="8296475" cy="369332"/>
          </a:xfrm>
          <a:prstGeom prst="rect">
            <a:avLst/>
          </a:prstGeom>
        </p:spPr>
        <p:txBody>
          <a:bodyPr wrap="square">
            <a:spAutoFit/>
          </a:bodyPr>
          <a:lstStyle/>
          <a:p>
            <a:r>
              <a:rPr lang="en-US" altLang="ja-JP" sz="900" dirty="0" smtClean="0"/>
              <a:t>[18]</a:t>
            </a:r>
            <a:r>
              <a:rPr lang="en-US" altLang="ja-JP" sz="900" dirty="0"/>
              <a:t> </a:t>
            </a:r>
            <a:r>
              <a:rPr lang="en-US" altLang="ja-JP" sz="900" dirty="0" err="1"/>
              <a:t>Vasudevan</a:t>
            </a:r>
            <a:r>
              <a:rPr lang="en-US" altLang="ja-JP" sz="900" dirty="0"/>
              <a:t>, Vijay, et al. "Safe and effective ne-</a:t>
            </a:r>
            <a:r>
              <a:rPr lang="en-US" altLang="ja-JP" sz="900" dirty="0" smtClean="0"/>
              <a:t>grained TCP </a:t>
            </a:r>
            <a:r>
              <a:rPr lang="en-US" altLang="ja-JP" sz="900" dirty="0"/>
              <a:t>retransmissions for datacenter communication." </a:t>
            </a:r>
            <a:r>
              <a:rPr lang="en-US" altLang="ja-JP" sz="900" dirty="0" smtClean="0"/>
              <a:t>ACM SIGCOMM </a:t>
            </a:r>
            <a:r>
              <a:rPr lang="en-US" altLang="ja-JP" sz="900" dirty="0"/>
              <a:t>Computer Communication Review. Vol. 39. No</a:t>
            </a:r>
            <a:r>
              <a:rPr lang="en-US" altLang="ja-JP" sz="900" dirty="0" smtClean="0"/>
              <a:t>.4</a:t>
            </a:r>
            <a:r>
              <a:rPr lang="en-US" altLang="ja-JP" sz="900" dirty="0"/>
              <a:t>. ACM, 2009.</a:t>
            </a:r>
            <a:endParaRPr lang="ja-JP" altLang="en-US" sz="900" dirty="0"/>
          </a:p>
        </p:txBody>
      </p:sp>
      <p:sp>
        <p:nvSpPr>
          <p:cNvPr id="8" name="フッター プレースホルダー 7"/>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10308908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再現シミュレーション</a:t>
            </a:r>
            <a:r>
              <a:rPr lang="en-US" altLang="ja-JP" dirty="0"/>
              <a:t/>
            </a:r>
            <a:br>
              <a:rPr lang="en-US" altLang="ja-JP" dirty="0"/>
            </a:br>
            <a:r>
              <a:rPr lang="en-US" altLang="ja-JP" dirty="0" smtClean="0"/>
              <a:t>- TCP </a:t>
            </a:r>
            <a:r>
              <a:rPr lang="en-US" altLang="ja-JP" dirty="0" smtClean="0"/>
              <a:t>vs. MPTCP</a:t>
            </a:r>
            <a:endParaRPr kumimoji="1" lang="ja-JP" altLang="en-US" dirty="0"/>
          </a:p>
        </p:txBody>
      </p:sp>
      <p:sp>
        <p:nvSpPr>
          <p:cNvPr id="3" name="コンテンツ プレースホルダー 2"/>
          <p:cNvSpPr>
            <a:spLocks noGrp="1"/>
          </p:cNvSpPr>
          <p:nvPr>
            <p:ph idx="1"/>
          </p:nvPr>
        </p:nvSpPr>
        <p:spPr>
          <a:xfrm>
            <a:off x="777875" y="5383226"/>
            <a:ext cx="8351589" cy="782078"/>
          </a:xfrm>
        </p:spPr>
        <p:style>
          <a:lnRef idx="2">
            <a:schemeClr val="accent2"/>
          </a:lnRef>
          <a:fillRef idx="1">
            <a:schemeClr val="lt1"/>
          </a:fillRef>
          <a:effectRef idx="0">
            <a:schemeClr val="accent2"/>
          </a:effectRef>
          <a:fontRef idx="minor">
            <a:schemeClr val="dk1"/>
          </a:fontRef>
        </p:style>
        <p:txBody>
          <a:bodyPr/>
          <a:lstStyle/>
          <a:p>
            <a:r>
              <a:rPr kumimoji="1" lang="en-US" altLang="ja-JP" sz="1800" dirty="0" smtClean="0"/>
              <a:t>MPTCP</a:t>
            </a:r>
            <a:r>
              <a:rPr lang="ja-JP" altLang="en-US" sz="1800" dirty="0" smtClean="0"/>
              <a:t>に</a:t>
            </a:r>
            <a:r>
              <a:rPr lang="ja-JP" altLang="en-US" sz="1800" dirty="0"/>
              <a:t>よるバックグラウンド</a:t>
            </a:r>
            <a:r>
              <a:rPr kumimoji="1" lang="ja-JP" altLang="en-US" sz="1800" dirty="0" smtClean="0"/>
              <a:t>トラフィックが</a:t>
            </a:r>
            <a:r>
              <a:rPr kumimoji="1" lang="ja-JP" altLang="en-US" sz="1800" dirty="0" smtClean="0"/>
              <a:t>送信側の</a:t>
            </a:r>
            <a:r>
              <a:rPr kumimoji="1" lang="ja-JP" altLang="en-US" sz="1800" dirty="0" smtClean="0"/>
              <a:t>バッファ</a:t>
            </a:r>
            <a:r>
              <a:rPr kumimoji="1" lang="ja-JP" altLang="en-US" sz="1800" dirty="0" smtClean="0"/>
              <a:t>を圧迫し</a:t>
            </a:r>
            <a:r>
              <a:rPr kumimoji="1" lang="en-US" altLang="ja-JP" sz="1800" dirty="0" smtClean="0"/>
              <a:t>, 70KB</a:t>
            </a:r>
            <a:r>
              <a:rPr lang="ja-JP" altLang="en-US" sz="1800" dirty="0" smtClean="0"/>
              <a:t>フローでの遅延を引き起こした</a:t>
            </a:r>
            <a:endParaRPr kumimoji="1" lang="ja-JP" altLang="en-US" sz="1800"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a:p>
        </p:txBody>
      </p:sp>
      <p:pic>
        <p:nvPicPr>
          <p:cNvPr id="6" name="図 5" descr="reprp_c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690" y="2528900"/>
            <a:ext cx="5587618" cy="2592288"/>
          </a:xfrm>
          <a:prstGeom prst="rect">
            <a:avLst/>
          </a:prstGeom>
        </p:spPr>
      </p:pic>
      <p:graphicFrame>
        <p:nvGraphicFramePr>
          <p:cNvPr id="7" name="表 6"/>
          <p:cNvGraphicFramePr>
            <a:graphicFrameLocks noGrp="1"/>
          </p:cNvGraphicFramePr>
          <p:nvPr>
            <p:extLst>
              <p:ext uri="{D42A27DB-BD31-4B8C-83A1-F6EECF244321}">
                <p14:modId xmlns:p14="http://schemas.microsoft.com/office/powerpoint/2010/main" val="2165190002"/>
              </p:ext>
            </p:extLst>
          </p:nvPr>
        </p:nvGraphicFramePr>
        <p:xfrm>
          <a:off x="1288016" y="1347820"/>
          <a:ext cx="4735247" cy="1127760"/>
        </p:xfrm>
        <a:graphic>
          <a:graphicData uri="http://schemas.openxmlformats.org/drawingml/2006/table">
            <a:tbl>
              <a:tblPr firstRow="1" bandRow="1">
                <a:tableStyleId>{85BE263C-DBD7-4A20-BB59-AAB30ACAA65A}</a:tableStyleId>
              </a:tblPr>
              <a:tblGrid>
                <a:gridCol w="1073975"/>
                <a:gridCol w="1220424"/>
                <a:gridCol w="1220424"/>
                <a:gridCol w="1220424"/>
              </a:tblGrid>
              <a:tr h="359054">
                <a:tc>
                  <a:txBody>
                    <a:bodyPr/>
                    <a:lstStyle/>
                    <a:p>
                      <a:pPr algn="ctr"/>
                      <a:r>
                        <a:rPr kumimoji="1" lang="en-US" altLang="ja-JP" sz="1100" dirty="0" smtClean="0"/>
                        <a:t>Algorithm</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en-US" sz="1100" baseline="0" dirty="0" smtClean="0"/>
                        <a:t>フロー完結時間</a:t>
                      </a:r>
                      <a:r>
                        <a:rPr kumimoji="1" lang="en-US" altLang="ja-JP" sz="1100" baseline="0" dirty="0" smtClean="0"/>
                        <a:t>[</a:t>
                      </a:r>
                      <a:r>
                        <a:rPr kumimoji="1" lang="en-US" altLang="ja-JP" sz="1100" baseline="0" dirty="0" err="1" smtClean="0"/>
                        <a:t>ms</a:t>
                      </a:r>
                      <a:r>
                        <a:rPr kumimoji="1" lang="en-US" altLang="ja-JP" sz="1100" baseline="0" dirty="0" smtClean="0"/>
                        <a:t>]</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en-US" sz="1100" dirty="0" smtClean="0"/>
                        <a:t>標準偏差</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100" dirty="0" smtClean="0"/>
                        <a:t>99</a:t>
                      </a:r>
                      <a:r>
                        <a:rPr kumimoji="1" lang="ja-JP" altLang="en-US" sz="1100" dirty="0" smtClean="0"/>
                        <a:t>パーセンタイル</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59054">
                <a:tc>
                  <a:txBody>
                    <a:bodyPr/>
                    <a:lstStyle/>
                    <a:p>
                      <a:pPr algn="ctr"/>
                      <a:r>
                        <a:rPr kumimoji="1" lang="en-US" altLang="ja-JP" sz="1100" b="0" u="none" strike="noStrike" kern="1200" baseline="0" dirty="0" smtClean="0"/>
                        <a:t>SINGLE-PATH TCP</a:t>
                      </a:r>
                      <a:endParaRPr kumimoji="1" lang="ja-JP" altLang="en-US" sz="1100" b="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u="none" strike="noStrike" kern="1200" baseline="0" dirty="0" smtClean="0"/>
                        <a:t>78.4</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dirty="0" smtClean="0"/>
                        <a:t>122.5</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b="1" dirty="0" smtClean="0">
                          <a:solidFill>
                            <a:srgbClr val="E03253"/>
                          </a:solidFill>
                        </a:rPr>
                        <a:t>266.7</a:t>
                      </a:r>
                      <a:endParaRPr kumimoji="1" lang="ja-JP" altLang="en-US" sz="1200" b="1" dirty="0">
                        <a:solidFill>
                          <a:srgbClr val="E03253"/>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17997">
                <a:tc>
                  <a:txBody>
                    <a:bodyPr/>
                    <a:lstStyle/>
                    <a:p>
                      <a:pPr algn="ctr"/>
                      <a:r>
                        <a:rPr kumimoji="1" lang="en-US" altLang="ja-JP" sz="1100" b="0" u="none" strike="noStrike" kern="1200" baseline="0" dirty="0" smtClean="0"/>
                        <a:t>MPTCP</a:t>
                      </a:r>
                      <a:endParaRPr kumimoji="1" lang="ja-JP" altLang="en-US" sz="1100" b="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u="none" strike="noStrike" kern="1200" baseline="0" dirty="0" smtClean="0"/>
                        <a:t>91</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dirty="0" smtClean="0"/>
                        <a:t>140.6</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b="1" dirty="0" smtClean="0">
                          <a:solidFill>
                            <a:srgbClr val="E03253"/>
                          </a:solidFill>
                        </a:rPr>
                        <a:t>510.5</a:t>
                      </a:r>
                      <a:endParaRPr kumimoji="1" lang="ja-JP" altLang="en-US" sz="1200" b="1" dirty="0">
                        <a:solidFill>
                          <a:srgbClr val="E03253"/>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601817895"/>
              </p:ext>
            </p:extLst>
          </p:nvPr>
        </p:nvGraphicFramePr>
        <p:xfrm>
          <a:off x="6033120" y="1340768"/>
          <a:ext cx="2440848" cy="1137814"/>
        </p:xfrm>
        <a:graphic>
          <a:graphicData uri="http://schemas.openxmlformats.org/drawingml/2006/table">
            <a:tbl>
              <a:tblPr firstRow="1" bandRow="1">
                <a:tableStyleId>{073A0DAA-6AF3-43AB-8588-CEC1D06C72B9}</a:tableStyleId>
              </a:tblPr>
              <a:tblGrid>
                <a:gridCol w="1220424"/>
                <a:gridCol w="1220424"/>
              </a:tblGrid>
              <a:tr h="431747">
                <a:tc>
                  <a:txBody>
                    <a:bodyPr/>
                    <a:lstStyle/>
                    <a:p>
                      <a:pPr algn="ctr"/>
                      <a:r>
                        <a:rPr kumimoji="1" lang="ja-JP" altLang="en-US" sz="1100" baseline="0" dirty="0" smtClean="0"/>
                        <a:t>フロー完結時間</a:t>
                      </a:r>
                      <a:r>
                        <a:rPr kumimoji="1" lang="en-US" altLang="ja-JP" sz="1100" baseline="0" dirty="0" smtClean="0"/>
                        <a:t>[</a:t>
                      </a:r>
                      <a:r>
                        <a:rPr kumimoji="1" lang="en-US" altLang="ja-JP" sz="1100" baseline="0" dirty="0" err="1" smtClean="0"/>
                        <a:t>ms</a:t>
                      </a:r>
                      <a:r>
                        <a:rPr kumimoji="1" lang="en-US" altLang="ja-JP" sz="1100" baseline="0" dirty="0" smtClean="0"/>
                        <a:t>]</a:t>
                      </a:r>
                      <a:endParaRPr kumimoji="1" lang="ja-JP" alt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dirty="0" smtClean="0"/>
                        <a:t>標準偏差</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1747">
                <a:tc>
                  <a:txBody>
                    <a:bodyPr/>
                    <a:lstStyle/>
                    <a:p>
                      <a:pPr algn="ctr"/>
                      <a:r>
                        <a:rPr kumimoji="1" lang="en-US" altLang="ja-JP" sz="1200" u="none" strike="noStrike" kern="1200" baseline="0" dirty="0" smtClean="0"/>
                        <a:t>78</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108</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1318">
                <a:tc>
                  <a:txBody>
                    <a:bodyPr/>
                    <a:lstStyle/>
                    <a:p>
                      <a:pPr algn="ctr"/>
                      <a:r>
                        <a:rPr kumimoji="1" lang="en-US" altLang="ja-JP" sz="1200" u="none" strike="noStrike" kern="1200" baseline="0" dirty="0" smtClean="0"/>
                        <a:t>97</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106</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1" name="テキスト ボックス 10"/>
          <p:cNvSpPr txBox="1"/>
          <p:nvPr/>
        </p:nvSpPr>
        <p:spPr>
          <a:xfrm>
            <a:off x="2258712" y="1024862"/>
            <a:ext cx="2793854" cy="276999"/>
          </a:xfrm>
          <a:prstGeom prst="rect">
            <a:avLst/>
          </a:prstGeom>
          <a:noFill/>
        </p:spPr>
        <p:txBody>
          <a:bodyPr wrap="none" rtlCol="0">
            <a:spAutoFit/>
          </a:bodyPr>
          <a:lstStyle/>
          <a:p>
            <a:r>
              <a:rPr kumimoji="1" lang="en-US" altLang="ja-JP" sz="1200" dirty="0" smtClean="0">
                <a:latin typeface="Times New Roman"/>
                <a:cs typeface="Times New Roman"/>
              </a:rPr>
              <a:t>Table1. Results on reproducing simulation</a:t>
            </a:r>
            <a:endParaRPr kumimoji="1" lang="ja-JP" altLang="en-US" sz="1200" dirty="0">
              <a:latin typeface="Times New Roman"/>
              <a:cs typeface="Times New Roman"/>
            </a:endParaRPr>
          </a:p>
        </p:txBody>
      </p:sp>
      <p:sp>
        <p:nvSpPr>
          <p:cNvPr id="12" name="テキスト ボックス 11"/>
          <p:cNvSpPr txBox="1"/>
          <p:nvPr/>
        </p:nvSpPr>
        <p:spPr>
          <a:xfrm>
            <a:off x="6412321" y="1024862"/>
            <a:ext cx="1682447" cy="276999"/>
          </a:xfrm>
          <a:prstGeom prst="rect">
            <a:avLst/>
          </a:prstGeom>
          <a:noFill/>
        </p:spPr>
        <p:txBody>
          <a:bodyPr wrap="none" rtlCol="0">
            <a:spAutoFit/>
          </a:bodyPr>
          <a:lstStyle/>
          <a:p>
            <a:r>
              <a:rPr kumimoji="1" lang="en-US" altLang="ja-JP" sz="1200" dirty="0" smtClean="0">
                <a:latin typeface="Times New Roman"/>
                <a:cs typeface="Times New Roman"/>
              </a:rPr>
              <a:t>Table2. Reported results</a:t>
            </a:r>
            <a:endParaRPr kumimoji="1" lang="ja-JP" altLang="en-US" sz="1200" dirty="0">
              <a:latin typeface="Times New Roman"/>
              <a:cs typeface="Times New Roman"/>
            </a:endParaRPr>
          </a:p>
        </p:txBody>
      </p:sp>
      <p:sp>
        <p:nvSpPr>
          <p:cNvPr id="9" name="フッター プレースホルダー 8"/>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13" name="テキスト ボックス 12"/>
          <p:cNvSpPr txBox="1"/>
          <p:nvPr/>
        </p:nvSpPr>
        <p:spPr>
          <a:xfrm>
            <a:off x="2906767" y="5096217"/>
            <a:ext cx="4134465" cy="276999"/>
          </a:xfrm>
          <a:prstGeom prst="rect">
            <a:avLst/>
          </a:prstGeom>
          <a:noFill/>
        </p:spPr>
        <p:txBody>
          <a:bodyPr wrap="none" rtlCol="0">
            <a:spAutoFit/>
          </a:bodyPr>
          <a:lstStyle/>
          <a:p>
            <a:r>
              <a:rPr kumimoji="1" lang="en-US" altLang="ja-JP" sz="1200" dirty="0" smtClean="0">
                <a:latin typeface="+mj-lt"/>
                <a:cs typeface="Times New Roman"/>
              </a:rPr>
              <a:t>Fig8. </a:t>
            </a:r>
            <a:r>
              <a:rPr lang="en-US" altLang="ja-JP" sz="1200" dirty="0">
                <a:latin typeface="+mj-lt"/>
              </a:rPr>
              <a:t>CDF of </a:t>
            </a:r>
            <a:r>
              <a:rPr lang="en-US" altLang="ja-JP" sz="1200" dirty="0" smtClean="0">
                <a:latin typeface="+mj-lt"/>
              </a:rPr>
              <a:t>flow </a:t>
            </a:r>
            <a:r>
              <a:rPr lang="en-US" altLang="ja-JP" sz="1200" dirty="0">
                <a:latin typeface="+mj-lt"/>
              </a:rPr>
              <a:t>completion time on reproduction experiment</a:t>
            </a:r>
            <a:endParaRPr kumimoji="1" lang="ja-JP" altLang="en-US" sz="1200" dirty="0">
              <a:latin typeface="+mj-lt"/>
              <a:cs typeface="Times New Roman"/>
            </a:endParaRPr>
          </a:p>
        </p:txBody>
      </p:sp>
    </p:spTree>
    <p:extLst>
      <p:ext uri="{BB962C8B-B14F-4D97-AF65-F5344CB8AC3E}">
        <p14:creationId xmlns:p14="http://schemas.microsoft.com/office/powerpoint/2010/main" val="33399959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repro_den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11" y="1592796"/>
            <a:ext cx="8186778" cy="2667166"/>
          </a:xfrm>
          <a:prstGeom prst="rect">
            <a:avLst/>
          </a:prstGeom>
        </p:spPr>
      </p:pic>
      <p:sp>
        <p:nvSpPr>
          <p:cNvPr id="2" name="タイトル 1"/>
          <p:cNvSpPr>
            <a:spLocks noGrp="1"/>
          </p:cNvSpPr>
          <p:nvPr>
            <p:ph type="title"/>
          </p:nvPr>
        </p:nvSpPr>
        <p:spPr/>
        <p:txBody>
          <a:bodyPr/>
          <a:lstStyle/>
          <a:p>
            <a:r>
              <a:rPr lang="ja-JP" altLang="en-US" dirty="0"/>
              <a:t>再現シミュレーション</a:t>
            </a:r>
            <a:r>
              <a:rPr kumimoji="1" lang="en-US" altLang="ja-JP" dirty="0" smtClean="0"/>
              <a:t/>
            </a:r>
            <a:br>
              <a:rPr kumimoji="1" lang="en-US" altLang="ja-JP" dirty="0" smtClean="0"/>
            </a:br>
            <a:r>
              <a:rPr kumimoji="1" lang="en-US" altLang="ja-JP" dirty="0" smtClean="0"/>
              <a:t>- </a:t>
            </a:r>
            <a:r>
              <a:rPr lang="ja-JP" altLang="en-US" dirty="0" smtClean="0"/>
              <a:t>結果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18</a:t>
            </a:fld>
            <a:endParaRPr lang="en-US" altLang="ja-JP"/>
          </a:p>
        </p:txBody>
      </p:sp>
      <p:sp>
        <p:nvSpPr>
          <p:cNvPr id="11" name="コンテンツ プレースホルダー 10"/>
          <p:cNvSpPr>
            <a:spLocks noGrp="1"/>
          </p:cNvSpPr>
          <p:nvPr>
            <p:ph idx="1"/>
          </p:nvPr>
        </p:nvSpPr>
        <p:spPr>
          <a:xfrm>
            <a:off x="812800" y="4977172"/>
            <a:ext cx="8280400" cy="1008112"/>
          </a:xfrm>
        </p:spPr>
        <p:style>
          <a:lnRef idx="2">
            <a:schemeClr val="accent2"/>
          </a:lnRef>
          <a:fillRef idx="1">
            <a:schemeClr val="lt1"/>
          </a:fillRef>
          <a:effectRef idx="0">
            <a:schemeClr val="accent2"/>
          </a:effectRef>
          <a:fontRef idx="minor">
            <a:schemeClr val="dk1"/>
          </a:fontRef>
        </p:style>
        <p:txBody>
          <a:bodyPr/>
          <a:lstStyle/>
          <a:p>
            <a:r>
              <a:rPr lang="ja-JP" altLang="en-US" sz="2000" dirty="0" smtClean="0"/>
              <a:t>完結時間の分布から</a:t>
            </a:r>
            <a:r>
              <a:rPr lang="en-US" altLang="ja-JP" sz="2000" dirty="0" smtClean="0"/>
              <a:t>4</a:t>
            </a:r>
            <a:r>
              <a:rPr lang="ja-JP" altLang="en-US" sz="2000" dirty="0" smtClean="0"/>
              <a:t>つのパターンが現れた</a:t>
            </a:r>
            <a:endParaRPr lang="en-US" altLang="ja-JP" sz="2000" dirty="0"/>
          </a:p>
          <a:p>
            <a:r>
              <a:rPr lang="en-US" altLang="ja-JP" sz="2000" dirty="0" smtClean="0"/>
              <a:t>MPTCP</a:t>
            </a:r>
            <a:r>
              <a:rPr lang="ja-JP" altLang="en-US" sz="2000" dirty="0" smtClean="0"/>
              <a:t>はパケットロスを生じる割合が大きかった</a:t>
            </a:r>
            <a:endParaRPr lang="en-US" altLang="ja-JP" sz="2000" dirty="0" smtClean="0"/>
          </a:p>
        </p:txBody>
      </p:sp>
      <p:sp>
        <p:nvSpPr>
          <p:cNvPr id="12" name="円/楕円 11"/>
          <p:cNvSpPr/>
          <p:nvPr/>
        </p:nvSpPr>
        <p:spPr bwMode="auto">
          <a:xfrm>
            <a:off x="1941984" y="2158507"/>
            <a:ext cx="387795"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円/楕円 12"/>
          <p:cNvSpPr/>
          <p:nvPr/>
        </p:nvSpPr>
        <p:spPr bwMode="auto">
          <a:xfrm>
            <a:off x="1640632" y="1978487"/>
            <a:ext cx="373360"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円/楕円 13"/>
          <p:cNvSpPr/>
          <p:nvPr/>
        </p:nvSpPr>
        <p:spPr bwMode="auto">
          <a:xfrm>
            <a:off x="5313040" y="3146293"/>
            <a:ext cx="1764196" cy="488378"/>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円/楕円 14"/>
          <p:cNvSpPr/>
          <p:nvPr/>
        </p:nvSpPr>
        <p:spPr bwMode="auto">
          <a:xfrm>
            <a:off x="3368824" y="3066921"/>
            <a:ext cx="653143" cy="531746"/>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テキスト ボックス 15"/>
          <p:cNvSpPr txBox="1"/>
          <p:nvPr/>
        </p:nvSpPr>
        <p:spPr>
          <a:xfrm>
            <a:off x="1761964" y="1762463"/>
            <a:ext cx="967032" cy="276999"/>
          </a:xfrm>
          <a:prstGeom prst="rect">
            <a:avLst/>
          </a:prstGeom>
          <a:noFill/>
        </p:spPr>
        <p:txBody>
          <a:bodyPr wrap="none" rtlCol="0">
            <a:spAutoFit/>
          </a:bodyPr>
          <a:lstStyle/>
          <a:p>
            <a:r>
              <a:rPr kumimoji="1" lang="en-US" altLang="ja-JP" sz="1200" u="sng" dirty="0" smtClean="0">
                <a:latin typeface="+mj-lt"/>
              </a:rPr>
              <a:t>Full window </a:t>
            </a:r>
            <a:endParaRPr kumimoji="1" lang="ja-JP" altLang="en-US" sz="1200" u="sng" dirty="0">
              <a:latin typeface="+mj-lt"/>
            </a:endParaRPr>
          </a:p>
        </p:txBody>
      </p:sp>
      <p:sp>
        <p:nvSpPr>
          <p:cNvPr id="17" name="テキスト ボックス 16"/>
          <p:cNvSpPr txBox="1"/>
          <p:nvPr/>
        </p:nvSpPr>
        <p:spPr>
          <a:xfrm>
            <a:off x="2194234" y="2069732"/>
            <a:ext cx="1069524" cy="276999"/>
          </a:xfrm>
          <a:prstGeom prst="rect">
            <a:avLst/>
          </a:prstGeom>
          <a:noFill/>
        </p:spPr>
        <p:txBody>
          <a:bodyPr wrap="none" rtlCol="0">
            <a:spAutoFit/>
          </a:bodyPr>
          <a:lstStyle/>
          <a:p>
            <a:r>
              <a:rPr kumimoji="1" lang="en-US" altLang="ja-JP" sz="1200" u="sng" dirty="0" smtClean="0">
                <a:latin typeface="+mj-lt"/>
              </a:rPr>
              <a:t>Intensive flow</a:t>
            </a:r>
            <a:endParaRPr kumimoji="1" lang="ja-JP" altLang="en-US" sz="1200" u="sng" dirty="0">
              <a:latin typeface="+mj-lt"/>
            </a:endParaRPr>
          </a:p>
        </p:txBody>
      </p:sp>
      <p:sp>
        <p:nvSpPr>
          <p:cNvPr id="18" name="テキスト ボックス 17"/>
          <p:cNvSpPr txBox="1"/>
          <p:nvPr/>
        </p:nvSpPr>
        <p:spPr>
          <a:xfrm>
            <a:off x="3692860" y="2842583"/>
            <a:ext cx="1142110" cy="276999"/>
          </a:xfrm>
          <a:prstGeom prst="rect">
            <a:avLst/>
          </a:prstGeom>
          <a:noFill/>
        </p:spPr>
        <p:txBody>
          <a:bodyPr wrap="none" rtlCol="0">
            <a:spAutoFit/>
          </a:bodyPr>
          <a:lstStyle/>
          <a:p>
            <a:r>
              <a:rPr kumimoji="1" lang="en-US" altLang="ja-JP" sz="1200" u="sng" dirty="0" smtClean="0">
                <a:latin typeface="+mj-lt"/>
              </a:rPr>
              <a:t>Delay with loss</a:t>
            </a:r>
            <a:endParaRPr kumimoji="1" lang="ja-JP" altLang="en-US" sz="1200" u="sng" dirty="0">
              <a:latin typeface="+mj-lt"/>
            </a:endParaRPr>
          </a:p>
        </p:txBody>
      </p:sp>
      <p:sp>
        <p:nvSpPr>
          <p:cNvPr id="19" name="テキスト ボックス 18"/>
          <p:cNvSpPr txBox="1"/>
          <p:nvPr/>
        </p:nvSpPr>
        <p:spPr>
          <a:xfrm>
            <a:off x="6492166" y="2925624"/>
            <a:ext cx="1095172" cy="276999"/>
          </a:xfrm>
          <a:prstGeom prst="rect">
            <a:avLst/>
          </a:prstGeom>
          <a:noFill/>
        </p:spPr>
        <p:txBody>
          <a:bodyPr wrap="none" rtlCol="0">
            <a:spAutoFit/>
          </a:bodyPr>
          <a:lstStyle/>
          <a:p>
            <a:r>
              <a:rPr kumimoji="1" lang="en-US" altLang="ja-JP" sz="1200" u="sng" dirty="0" smtClean="0">
                <a:latin typeface="+mj-lt"/>
              </a:rPr>
              <a:t>Extreme delay</a:t>
            </a:r>
            <a:endParaRPr kumimoji="1" lang="ja-JP" altLang="en-US" sz="1200" u="sng" dirty="0">
              <a:latin typeface="+mj-lt"/>
            </a:endParaRPr>
          </a:p>
        </p:txBody>
      </p:sp>
      <p:sp>
        <p:nvSpPr>
          <p:cNvPr id="6" name="フッター プレースホルダー 5"/>
          <p:cNvSpPr>
            <a:spLocks noGrp="1"/>
          </p:cNvSpPr>
          <p:nvPr>
            <p:ph type="ftr" sz="quarter" idx="11"/>
          </p:nvPr>
        </p:nvSpPr>
        <p:spPr/>
        <p:txBody>
          <a:bodyPr/>
          <a:lstStyle/>
          <a:p>
            <a:r>
              <a:rPr lang="ja-JP" altLang="en-US" smtClean="0"/>
              <a:t>インターネットアーキテクチャ研究会</a:t>
            </a:r>
            <a:endParaRPr lang="en-US" altLang="ja-JP"/>
          </a:p>
        </p:txBody>
      </p:sp>
      <p:cxnSp>
        <p:nvCxnSpPr>
          <p:cNvPr id="8" name="直線コネクタ 7"/>
          <p:cNvCxnSpPr/>
          <p:nvPr/>
        </p:nvCxnSpPr>
        <p:spPr bwMode="auto">
          <a:xfrm>
            <a:off x="3263758" y="1448780"/>
            <a:ext cx="0" cy="206566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bwMode="auto">
          <a:xfrm>
            <a:off x="3263758" y="1484784"/>
            <a:ext cx="429102" cy="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0" name="テキスト ボックス 19"/>
          <p:cNvSpPr txBox="1"/>
          <p:nvPr/>
        </p:nvSpPr>
        <p:spPr>
          <a:xfrm>
            <a:off x="3696552" y="1304764"/>
            <a:ext cx="2208056" cy="369332"/>
          </a:xfrm>
          <a:prstGeom prst="rect">
            <a:avLst/>
          </a:prstGeom>
          <a:noFill/>
        </p:spPr>
        <p:txBody>
          <a:bodyPr wrap="none" rtlCol="0">
            <a:spAutoFit/>
          </a:bodyPr>
          <a:lstStyle/>
          <a:p>
            <a:r>
              <a:rPr kumimoji="1" lang="ja-JP" altLang="en-US" dirty="0" smtClean="0"/>
              <a:t>パケットロスが生じた</a:t>
            </a:r>
            <a:endParaRPr kumimoji="1" lang="ja-JP" altLang="en-US" dirty="0"/>
          </a:p>
        </p:txBody>
      </p:sp>
      <p:sp>
        <p:nvSpPr>
          <p:cNvPr id="21" name="テキスト ボックス 20"/>
          <p:cNvSpPr txBox="1"/>
          <p:nvPr/>
        </p:nvSpPr>
        <p:spPr>
          <a:xfrm>
            <a:off x="2720752" y="4484149"/>
            <a:ext cx="4442242" cy="276999"/>
          </a:xfrm>
          <a:prstGeom prst="rect">
            <a:avLst/>
          </a:prstGeom>
          <a:noFill/>
        </p:spPr>
        <p:txBody>
          <a:bodyPr wrap="none" rtlCol="0">
            <a:spAutoFit/>
          </a:bodyPr>
          <a:lstStyle/>
          <a:p>
            <a:r>
              <a:rPr kumimoji="1" lang="en-US" altLang="ja-JP" sz="1200" dirty="0" smtClean="0">
                <a:latin typeface="+mj-lt"/>
                <a:cs typeface="Times New Roman"/>
              </a:rPr>
              <a:t>Fig9. </a:t>
            </a:r>
            <a:r>
              <a:rPr lang="en-US" altLang="ja-JP" sz="1200" dirty="0" smtClean="0">
                <a:latin typeface="+mj-lt"/>
              </a:rPr>
              <a:t>Frequency of </a:t>
            </a:r>
            <a:r>
              <a:rPr lang="en-US" altLang="ja-JP" sz="1200" dirty="0" smtClean="0">
                <a:latin typeface="+mj-lt"/>
              </a:rPr>
              <a:t>flow </a:t>
            </a:r>
            <a:r>
              <a:rPr lang="en-US" altLang="ja-JP" sz="1200" dirty="0">
                <a:latin typeface="+mj-lt"/>
              </a:rPr>
              <a:t>completion time on reproduction experiment</a:t>
            </a:r>
            <a:endParaRPr kumimoji="1" lang="ja-JP" altLang="en-US" sz="1200" dirty="0">
              <a:latin typeface="+mj-lt"/>
              <a:cs typeface="Times New Roman"/>
            </a:endParaRPr>
          </a:p>
        </p:txBody>
      </p:sp>
    </p:spTree>
    <p:extLst>
      <p:ext uri="{BB962C8B-B14F-4D97-AF65-F5344CB8AC3E}">
        <p14:creationId xmlns:p14="http://schemas.microsoft.com/office/powerpoint/2010/main" val="27191132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再現シミュレーション</a:t>
            </a:r>
            <a:r>
              <a:rPr kumimoji="1" lang="en-US" altLang="ja-JP" dirty="0" smtClean="0"/>
              <a:t/>
            </a:r>
            <a:br>
              <a:rPr kumimoji="1" lang="en-US" altLang="ja-JP" dirty="0" smtClean="0"/>
            </a:br>
            <a:r>
              <a:rPr lang="en-US" altLang="ja-JP" dirty="0" smtClean="0"/>
              <a:t>- </a:t>
            </a:r>
            <a:r>
              <a:rPr lang="ja-JP" altLang="en-US" dirty="0" smtClean="0"/>
              <a:t>パケットロスが生じたトラフィック</a:t>
            </a:r>
            <a:endParaRPr kumimoji="1" lang="ja-JP" altLang="en-US" dirty="0"/>
          </a:p>
        </p:txBody>
      </p:sp>
      <p:sp>
        <p:nvSpPr>
          <p:cNvPr id="3" name="コンテンツ プレースホルダー 2"/>
          <p:cNvSpPr>
            <a:spLocks noGrp="1"/>
          </p:cNvSpPr>
          <p:nvPr>
            <p:ph idx="1"/>
          </p:nvPr>
        </p:nvSpPr>
        <p:spPr>
          <a:xfrm>
            <a:off x="812800" y="1052736"/>
            <a:ext cx="8280400" cy="545054"/>
          </a:xfrm>
        </p:spPr>
        <p:txBody>
          <a:bodyPr/>
          <a:lstStyle/>
          <a:p>
            <a:pPr marL="0" indent="0">
              <a:buNone/>
            </a:pPr>
            <a:r>
              <a:rPr lang="en-US" altLang="ja-JP" b="1" dirty="0" smtClean="0"/>
              <a:t>Delay with loss vs. Extreme delay</a:t>
            </a:r>
            <a:endParaRPr lang="ja-JP" altLang="en-US" b="1"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19</a:t>
            </a:fld>
            <a:endParaRPr lang="en-US" altLang="ja-JP"/>
          </a:p>
        </p:txBody>
      </p:sp>
      <p:sp>
        <p:nvSpPr>
          <p:cNvPr id="7" name="コンテンツ プレースホルダー 2"/>
          <p:cNvSpPr txBox="1">
            <a:spLocks/>
          </p:cNvSpPr>
          <p:nvPr/>
        </p:nvSpPr>
        <p:spPr bwMode="auto">
          <a:xfrm>
            <a:off x="848544" y="4792453"/>
            <a:ext cx="8280400" cy="148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sz="1900" dirty="0" smtClean="0"/>
              <a:t>トラフィックが数</a:t>
            </a:r>
            <a:r>
              <a:rPr lang="en-US" altLang="ja-JP" sz="1900" dirty="0" smtClean="0"/>
              <a:t>10[</a:t>
            </a:r>
            <a:r>
              <a:rPr lang="en-US" altLang="ja-JP" sz="1900" dirty="0" err="1" smtClean="0"/>
              <a:t>ms</a:t>
            </a:r>
            <a:r>
              <a:rPr lang="en-US" altLang="ja-JP" sz="1900" dirty="0" smtClean="0"/>
              <a:t>]</a:t>
            </a:r>
            <a:r>
              <a:rPr lang="ja-JP" altLang="en-US" sz="1900" dirty="0" smtClean="0"/>
              <a:t>間隔で発生したとき</a:t>
            </a:r>
            <a:r>
              <a:rPr lang="en-US" altLang="ja-JP" sz="1900" dirty="0" smtClean="0"/>
              <a:t>, </a:t>
            </a:r>
            <a:r>
              <a:rPr lang="ja-JP" altLang="en-US" sz="1900" dirty="0" smtClean="0"/>
              <a:t>パケットロスを起こしていた</a:t>
            </a:r>
            <a:r>
              <a:rPr lang="en-US" altLang="ja-JP" sz="1900" dirty="0" smtClean="0"/>
              <a:t>. </a:t>
            </a:r>
          </a:p>
          <a:p>
            <a:r>
              <a:rPr lang="en-US" altLang="ja-JP" sz="1900" dirty="0" smtClean="0"/>
              <a:t>MPTCP</a:t>
            </a:r>
            <a:r>
              <a:rPr lang="ja-JP" altLang="en-US" sz="1900" dirty="0" smtClean="0"/>
              <a:t>では特にコネクション確立直後にパケットロスを起こす割合が高く</a:t>
            </a:r>
            <a:r>
              <a:rPr lang="en-US" altLang="ja-JP" sz="1900" dirty="0" smtClean="0"/>
              <a:t>, </a:t>
            </a:r>
            <a:r>
              <a:rPr lang="ja-JP" altLang="en-US" sz="1900" dirty="0" smtClean="0"/>
              <a:t>送信量を減らす制御が発生した</a:t>
            </a:r>
            <a:endParaRPr lang="en-US" altLang="ja-JP" sz="1900" dirty="0" smtClean="0"/>
          </a:p>
          <a:p>
            <a:pPr marL="0" indent="0">
              <a:buFont typeface="Wingdings" pitchFamily="2" charset="2"/>
              <a:buNone/>
            </a:pPr>
            <a:endParaRPr lang="en-US" altLang="ja-JP" sz="1900" dirty="0" smtClean="0"/>
          </a:p>
        </p:txBody>
      </p:sp>
      <p:pic>
        <p:nvPicPr>
          <p:cNvPr id="6" name="図 5" descr="lo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852" y="1556792"/>
            <a:ext cx="5151571" cy="3058391"/>
          </a:xfrm>
          <a:prstGeom prst="rect">
            <a:avLst/>
          </a:prstGeom>
        </p:spPr>
      </p:pic>
      <p:sp>
        <p:nvSpPr>
          <p:cNvPr id="8" name="テキスト ボックス 7"/>
          <p:cNvSpPr txBox="1"/>
          <p:nvPr/>
        </p:nvSpPr>
        <p:spPr>
          <a:xfrm>
            <a:off x="4614879" y="1770867"/>
            <a:ext cx="595085" cy="276999"/>
          </a:xfrm>
          <a:prstGeom prst="rect">
            <a:avLst/>
          </a:prstGeom>
          <a:ln w="12700">
            <a:solidFill>
              <a:srgbClr val="0071BC"/>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1200" dirty="0" smtClean="0">
                <a:solidFill>
                  <a:srgbClr val="4D4D4D"/>
                </a:solidFill>
                <a:latin typeface="Times New Roman"/>
                <a:cs typeface="Times New Roman"/>
              </a:rPr>
              <a:t>262ms</a:t>
            </a:r>
            <a:endParaRPr kumimoji="1" lang="ja-JP" altLang="en-US" sz="1200" dirty="0">
              <a:solidFill>
                <a:srgbClr val="4D4D4D"/>
              </a:solidFill>
              <a:latin typeface="Times New Roman"/>
              <a:cs typeface="Times New Roman"/>
            </a:endParaRPr>
          </a:p>
        </p:txBody>
      </p:sp>
      <p:sp>
        <p:nvSpPr>
          <p:cNvPr id="9" name="テキスト ボックス 8"/>
          <p:cNvSpPr txBox="1"/>
          <p:nvPr/>
        </p:nvSpPr>
        <p:spPr>
          <a:xfrm>
            <a:off x="6897216" y="1781900"/>
            <a:ext cx="595085" cy="276999"/>
          </a:xfrm>
          <a:prstGeom prst="rect">
            <a:avLst/>
          </a:prstGeom>
          <a:noFill/>
          <a:ln w="12700">
            <a:solidFill>
              <a:srgbClr val="E03253"/>
            </a:solidFill>
          </a:ln>
        </p:spPr>
        <p:txBody>
          <a:bodyPr wrap="none" rtlCol="0">
            <a:spAutoFit/>
          </a:bodyPr>
          <a:lstStyle/>
          <a:p>
            <a:r>
              <a:rPr kumimoji="1" lang="en-US" altLang="ja-JP" sz="1200" dirty="0" smtClean="0">
                <a:solidFill>
                  <a:srgbClr val="4D4D4D"/>
                </a:solidFill>
                <a:latin typeface="Times New Roman"/>
                <a:cs typeface="Times New Roman"/>
              </a:rPr>
              <a:t>632ms</a:t>
            </a:r>
            <a:endParaRPr kumimoji="1" lang="ja-JP" altLang="en-US" sz="1200" dirty="0">
              <a:solidFill>
                <a:srgbClr val="4D4D4D"/>
              </a:solidFill>
              <a:latin typeface="Times New Roman"/>
              <a:cs typeface="Times New Roman"/>
            </a:endParaRPr>
          </a:p>
        </p:txBody>
      </p:sp>
      <p:sp>
        <p:nvSpPr>
          <p:cNvPr id="10" name="フッター プレースホルダー 9"/>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11" name="テキスト ボックス 10"/>
          <p:cNvSpPr txBox="1"/>
          <p:nvPr/>
        </p:nvSpPr>
        <p:spPr>
          <a:xfrm>
            <a:off x="2924527" y="4592161"/>
            <a:ext cx="4121641" cy="276999"/>
          </a:xfrm>
          <a:prstGeom prst="rect">
            <a:avLst/>
          </a:prstGeom>
          <a:noFill/>
        </p:spPr>
        <p:txBody>
          <a:bodyPr wrap="none" rtlCol="0">
            <a:spAutoFit/>
          </a:bodyPr>
          <a:lstStyle/>
          <a:p>
            <a:r>
              <a:rPr kumimoji="1" lang="en-US" altLang="ja-JP" sz="1200" dirty="0" smtClean="0">
                <a:latin typeface="+mj-lt"/>
                <a:cs typeface="Times New Roman"/>
              </a:rPr>
              <a:t>Fig10. </a:t>
            </a:r>
            <a:r>
              <a:rPr lang="en-US" altLang="ja-JP" sz="1200" dirty="0">
                <a:latin typeface="+mj-lt"/>
              </a:rPr>
              <a:t>Comparison between </a:t>
            </a:r>
            <a:r>
              <a:rPr lang="en-US" altLang="ja-JP" sz="1200" dirty="0" smtClean="0">
                <a:latin typeface="+mj-lt"/>
              </a:rPr>
              <a:t>Delay </a:t>
            </a:r>
            <a:r>
              <a:rPr lang="en-US" altLang="ja-JP" sz="1200" dirty="0">
                <a:latin typeface="+mj-lt"/>
              </a:rPr>
              <a:t>with loss and </a:t>
            </a:r>
            <a:r>
              <a:rPr lang="en-US" altLang="ja-JP" sz="1200" dirty="0" smtClean="0">
                <a:latin typeface="+mj-lt"/>
              </a:rPr>
              <a:t>Extreme </a:t>
            </a:r>
            <a:r>
              <a:rPr lang="en-US" altLang="ja-JP" sz="1200" dirty="0">
                <a:latin typeface="+mj-lt"/>
              </a:rPr>
              <a:t>delay</a:t>
            </a:r>
            <a:endParaRPr kumimoji="1" lang="ja-JP" altLang="en-US" sz="1200" dirty="0">
              <a:latin typeface="+mj-lt"/>
              <a:cs typeface="Times New Roman"/>
            </a:endParaRPr>
          </a:p>
        </p:txBody>
      </p:sp>
    </p:spTree>
    <p:extLst>
      <p:ext uri="{BB962C8B-B14F-4D97-AF65-F5344CB8AC3E}">
        <p14:creationId xmlns:p14="http://schemas.microsoft.com/office/powerpoint/2010/main" val="3400706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bwMode="auto">
          <a:xfrm>
            <a:off x="-15552" y="4081"/>
            <a:ext cx="2094778" cy="6853919"/>
          </a:xfrm>
          <a:prstGeom prst="rect">
            <a:avLst/>
          </a:prstGeom>
          <a:solidFill>
            <a:srgbClr val="0071BC"/>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0071BC"/>
              </a:solidFill>
              <a:effectLst/>
              <a:latin typeface="Arial" charset="0"/>
              <a:ea typeface="ＭＳ Ｐゴシック" charset="-128"/>
            </a:endParaRPr>
          </a:p>
        </p:txBody>
      </p:sp>
      <p:sp>
        <p:nvSpPr>
          <p:cNvPr id="4" name="日付プレースホルダー 3"/>
          <p:cNvSpPr>
            <a:spLocks noGrp="1"/>
          </p:cNvSpPr>
          <p:nvPr>
            <p:ph type="dt" sz="half" idx="10"/>
          </p:nvPr>
        </p:nvSpPr>
        <p:spPr/>
        <p:txBody>
          <a:bodyPr/>
          <a:lstStyle/>
          <a:p>
            <a:r>
              <a:rPr lang="en-US" altLang="ja-JP" smtClean="0">
                <a:solidFill>
                  <a:srgbClr val="EAEAEA"/>
                </a:solidFill>
              </a:rPr>
              <a:t>2013/12/20</a:t>
            </a:r>
            <a:endParaRPr lang="en-US" altLang="ja-JP" dirty="0">
              <a:solidFill>
                <a:srgbClr val="EAEAEA"/>
              </a:solidFill>
            </a:endParaRPr>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a:t>
            </a:fld>
            <a:endParaRPr lang="en-US" altLang="ja-JP"/>
          </a:p>
        </p:txBody>
      </p:sp>
      <p:sp>
        <p:nvSpPr>
          <p:cNvPr id="13" name="タイトル 1"/>
          <p:cNvSpPr txBox="1">
            <a:spLocks/>
          </p:cNvSpPr>
          <p:nvPr/>
        </p:nvSpPr>
        <p:spPr bwMode="auto">
          <a:xfrm>
            <a:off x="777874" y="297690"/>
            <a:ext cx="8370565" cy="50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kumimoji="1" sz="2400" b="1">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a:lstStyle>
          <a:p>
            <a:pPr algn="l"/>
            <a:r>
              <a:rPr lang="en-US" altLang="ja-JP" dirty="0" smtClean="0">
                <a:solidFill>
                  <a:srgbClr val="EAEAEA"/>
                </a:solidFill>
              </a:rPr>
              <a:t>Outline</a:t>
            </a:r>
            <a:endParaRPr lang="ja-JP" altLang="en-US" dirty="0">
              <a:solidFill>
                <a:srgbClr val="EAEAEA"/>
              </a:solidFill>
            </a:endParaRPr>
          </a:p>
        </p:txBody>
      </p:sp>
      <p:sp>
        <p:nvSpPr>
          <p:cNvPr id="14" name="コンテンツ プレースホルダー 2"/>
          <p:cNvSpPr txBox="1">
            <a:spLocks/>
          </p:cNvSpPr>
          <p:nvPr/>
        </p:nvSpPr>
        <p:spPr bwMode="auto">
          <a:xfrm>
            <a:off x="2360712" y="1157535"/>
            <a:ext cx="7020780" cy="61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342900" indent="-342900" algn="l">
              <a:buFont typeface="Arial"/>
              <a:buChar char="•"/>
            </a:pPr>
            <a:r>
              <a:rPr lang="en-US" altLang="ja-JP" dirty="0" err="1">
                <a:solidFill>
                  <a:srgbClr val="0071BC"/>
                </a:solidFill>
              </a:rPr>
              <a:t>MultiPath</a:t>
            </a:r>
            <a:r>
              <a:rPr lang="en-US" altLang="ja-JP" dirty="0">
                <a:solidFill>
                  <a:srgbClr val="0071BC"/>
                </a:solidFill>
              </a:rPr>
              <a:t> TCP</a:t>
            </a:r>
            <a:r>
              <a:rPr lang="ja-JP" altLang="en-US" dirty="0">
                <a:solidFill>
                  <a:srgbClr val="0071BC"/>
                </a:solidFill>
              </a:rPr>
              <a:t>適用時のデータセンターネットワークでの</a:t>
            </a:r>
            <a:r>
              <a:rPr lang="en-US" altLang="ja-JP" dirty="0">
                <a:solidFill>
                  <a:srgbClr val="0071BC"/>
                </a:solidFill>
              </a:rPr>
              <a:t/>
            </a:r>
            <a:br>
              <a:rPr lang="en-US" altLang="ja-JP" dirty="0">
                <a:solidFill>
                  <a:srgbClr val="0071BC"/>
                </a:solidFill>
              </a:rPr>
            </a:br>
            <a:r>
              <a:rPr lang="ja-JP" altLang="en-US" dirty="0">
                <a:solidFill>
                  <a:srgbClr val="0071BC"/>
                </a:solidFill>
              </a:rPr>
              <a:t>フローサイズが与える影響に関する一考察</a:t>
            </a:r>
            <a:endParaRPr lang="en-US" altLang="ja-JP" b="1" dirty="0" smtClean="0">
              <a:solidFill>
                <a:srgbClr val="0071BC"/>
              </a:solidFill>
              <a:cs typeface="Times New Roman"/>
            </a:endParaRPr>
          </a:p>
        </p:txBody>
      </p:sp>
      <p:sp>
        <p:nvSpPr>
          <p:cNvPr id="15" name="コンテンツ プレースホルダー 2"/>
          <p:cNvSpPr txBox="1">
            <a:spLocks/>
          </p:cNvSpPr>
          <p:nvPr/>
        </p:nvSpPr>
        <p:spPr bwMode="auto">
          <a:xfrm>
            <a:off x="2360712" y="1874153"/>
            <a:ext cx="6390887" cy="394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lgn="l">
              <a:buClr>
                <a:srgbClr val="4D4D4D"/>
              </a:buClr>
              <a:buFont typeface="+mj-lt"/>
              <a:buAutoNum type="arabicPeriod"/>
            </a:pPr>
            <a:r>
              <a:rPr lang="ja-JP" altLang="en-US" b="1" dirty="0" smtClean="0">
                <a:cs typeface="Times New Roman"/>
              </a:rPr>
              <a:t>研究背景</a:t>
            </a:r>
            <a:endParaRPr lang="en-US" altLang="ja-JP" b="1" dirty="0" smtClean="0">
              <a:cs typeface="Times New Roman"/>
            </a:endParaRPr>
          </a:p>
          <a:p>
            <a:pPr marL="457200" indent="-457200" algn="l">
              <a:buClr>
                <a:srgbClr val="4D4D4D"/>
              </a:buClr>
              <a:buFont typeface="+mj-lt"/>
              <a:buAutoNum type="arabicPeriod"/>
            </a:pPr>
            <a:r>
              <a:rPr lang="ja-JP" altLang="en-US" b="1" dirty="0" smtClean="0"/>
              <a:t>関連研究</a:t>
            </a:r>
            <a:endParaRPr lang="en-US" altLang="ja-JP" b="1" dirty="0" smtClean="0"/>
          </a:p>
          <a:p>
            <a:pPr marL="457200" indent="-457200" algn="l">
              <a:buClr>
                <a:srgbClr val="4D4D4D"/>
              </a:buClr>
              <a:buFont typeface="+mj-lt"/>
              <a:buAutoNum type="arabicPeriod"/>
            </a:pPr>
            <a:r>
              <a:rPr lang="ja-JP" altLang="en-US" b="1" dirty="0" smtClean="0">
                <a:cs typeface="Times New Roman"/>
              </a:rPr>
              <a:t>データセンターネットワーク</a:t>
            </a:r>
          </a:p>
          <a:p>
            <a:pPr marL="457200" indent="-457200" algn="l">
              <a:buClr>
                <a:srgbClr val="4D4D4D"/>
              </a:buClr>
              <a:buFont typeface="+mj-lt"/>
              <a:buAutoNum type="arabicPeriod"/>
            </a:pPr>
            <a:r>
              <a:rPr lang="ja-JP" altLang="en-US" b="1" dirty="0" smtClean="0">
                <a:cs typeface="Times New Roman"/>
              </a:rPr>
              <a:t>再現シミュレーション</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結論</a:t>
            </a:r>
            <a:endParaRPr lang="en-US" altLang="ja-JP" b="1" dirty="0" smtClean="0">
              <a:cs typeface="Times New Roman"/>
            </a:endParaRPr>
          </a:p>
        </p:txBody>
      </p:sp>
      <p:sp>
        <p:nvSpPr>
          <p:cNvPr id="2" name="フッター プレースホルダー 1"/>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14217173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結論</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20</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35359861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a:t>
            </a:r>
            <a:r>
              <a:rPr kumimoji="1" lang="en-US" altLang="ja-JP" dirty="0" smtClean="0"/>
              <a:t/>
            </a:r>
            <a:br>
              <a:rPr kumimoji="1" lang="en-US" altLang="ja-JP" dirty="0" smtClean="0"/>
            </a:br>
            <a:r>
              <a:rPr lang="en-US" altLang="ja-JP" dirty="0"/>
              <a:t> </a:t>
            </a:r>
            <a:r>
              <a:rPr lang="en-US" altLang="ja-JP" dirty="0" smtClean="0"/>
              <a:t>- </a:t>
            </a:r>
            <a:r>
              <a:rPr lang="ja-JP" altLang="en-US" dirty="0" smtClean="0"/>
              <a:t>まとめ</a:t>
            </a:r>
            <a:endParaRPr kumimoji="1" lang="ja-JP" altLang="en-US" dirty="0"/>
          </a:p>
        </p:txBody>
      </p:sp>
      <p:sp>
        <p:nvSpPr>
          <p:cNvPr id="3" name="コンテンツ プレースホルダー 2"/>
          <p:cNvSpPr>
            <a:spLocks noGrp="1"/>
          </p:cNvSpPr>
          <p:nvPr>
            <p:ph idx="1"/>
          </p:nvPr>
        </p:nvSpPr>
        <p:spPr>
          <a:xfrm>
            <a:off x="812800" y="1157535"/>
            <a:ext cx="8280400" cy="2271465"/>
          </a:xfrm>
        </p:spPr>
        <p:txBody>
          <a:bodyPr/>
          <a:lstStyle/>
          <a:p>
            <a:pPr marL="0" indent="0">
              <a:buNone/>
            </a:pPr>
            <a:r>
              <a:rPr kumimoji="1" lang="en-US" altLang="ja-JP" sz="2200" b="1" dirty="0" smtClean="0"/>
              <a:t>TCP</a:t>
            </a:r>
            <a:r>
              <a:rPr kumimoji="1" lang="ja-JP" altLang="en-US" sz="2200" b="1" dirty="0" smtClean="0"/>
              <a:t>と</a:t>
            </a:r>
            <a:r>
              <a:rPr kumimoji="1" lang="en-US" altLang="ja-JP" sz="2200" b="1" dirty="0" smtClean="0"/>
              <a:t>MPTCP</a:t>
            </a:r>
            <a:r>
              <a:rPr kumimoji="1" lang="ja-JP" altLang="en-US" sz="2200" b="1" dirty="0" smtClean="0"/>
              <a:t>に</a:t>
            </a:r>
            <a:r>
              <a:rPr kumimoji="1" lang="ja-JP" altLang="en-US" sz="2200" b="1" dirty="0" smtClean="0"/>
              <a:t>よる</a:t>
            </a:r>
            <a:r>
              <a:rPr lang="ja-JP" altLang="en-US" sz="2000" b="1" dirty="0"/>
              <a:t>バックグラウンド</a:t>
            </a:r>
            <a:r>
              <a:rPr kumimoji="1" lang="ja-JP" altLang="en-US" sz="2200" b="1" dirty="0" smtClean="0"/>
              <a:t>トラフィック</a:t>
            </a:r>
            <a:r>
              <a:rPr kumimoji="1" lang="ja-JP" altLang="en-US" sz="2200" b="1" dirty="0" smtClean="0"/>
              <a:t>の影響の比較</a:t>
            </a:r>
            <a:endParaRPr kumimoji="1" lang="en-US" altLang="ja-JP" sz="2200" b="1" dirty="0" smtClean="0"/>
          </a:p>
          <a:p>
            <a:r>
              <a:rPr lang="en-US" altLang="ja-JP" sz="2000" dirty="0" smtClean="0"/>
              <a:t>MPTCP</a:t>
            </a:r>
            <a:r>
              <a:rPr lang="ja-JP" altLang="en-US" sz="2000" dirty="0" smtClean="0"/>
              <a:t>に</a:t>
            </a:r>
            <a:r>
              <a:rPr lang="ja-JP" altLang="en-US" sz="2000" dirty="0"/>
              <a:t>よるバックグラウンドトラフィック</a:t>
            </a:r>
            <a:r>
              <a:rPr lang="ja-JP" altLang="en-US" sz="2000" dirty="0" smtClean="0"/>
              <a:t>が</a:t>
            </a:r>
            <a:r>
              <a:rPr lang="ja-JP" altLang="en-US" sz="2000" dirty="0" smtClean="0">
                <a:solidFill>
                  <a:srgbClr val="E03253"/>
                </a:solidFill>
              </a:rPr>
              <a:t>パケットロス</a:t>
            </a:r>
            <a:r>
              <a:rPr lang="ja-JP" altLang="en-US" sz="2000" dirty="0" smtClean="0"/>
              <a:t>を多く引き起こした</a:t>
            </a:r>
            <a:endParaRPr lang="en-US" altLang="ja-JP" sz="2000" dirty="0" smtClean="0"/>
          </a:p>
          <a:p>
            <a:pPr lvl="1"/>
            <a:r>
              <a:rPr lang="en-US" altLang="ja-JP" dirty="0" smtClean="0"/>
              <a:t>MPTCP</a:t>
            </a:r>
            <a:r>
              <a:rPr lang="ja-JP" altLang="en-US" dirty="0" smtClean="0"/>
              <a:t>は混雑していないパスではウィンドウサイズをより増加させる</a:t>
            </a:r>
            <a:endParaRPr lang="en-US" altLang="ja-JP" dirty="0"/>
          </a:p>
          <a:p>
            <a:pPr lvl="1"/>
            <a:r>
              <a:rPr lang="ja-JP" altLang="en-US" dirty="0" smtClean="0"/>
              <a:t>短い間隔でショートフローが発生したとき</a:t>
            </a:r>
            <a:r>
              <a:rPr lang="en-US" altLang="ja-JP" dirty="0" smtClean="0"/>
              <a:t>, </a:t>
            </a:r>
            <a:r>
              <a:rPr lang="ja-JP" altLang="en-US" dirty="0" smtClean="0"/>
              <a:t>バッファの圧迫を促進させた</a:t>
            </a:r>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21</a:t>
            </a:fld>
            <a:endParaRPr lang="en-US" altLang="ja-JP"/>
          </a:p>
        </p:txBody>
      </p:sp>
      <p:sp>
        <p:nvSpPr>
          <p:cNvPr id="6" name="コンテンツ プレースホルダー 2"/>
          <p:cNvSpPr txBox="1">
            <a:spLocks/>
          </p:cNvSpPr>
          <p:nvPr/>
        </p:nvSpPr>
        <p:spPr bwMode="auto">
          <a:xfrm>
            <a:off x="812540" y="3952637"/>
            <a:ext cx="8280400" cy="55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sz="2200" b="1" u="sng" dirty="0" smtClean="0"/>
              <a:t>MPTCP</a:t>
            </a:r>
            <a:r>
              <a:rPr lang="ja-JP" altLang="en-US" sz="2200" b="1" u="sng" dirty="0" smtClean="0"/>
              <a:t>は</a:t>
            </a:r>
            <a:r>
              <a:rPr lang="en-US" altLang="ja-JP" sz="2200" b="1" u="sng" dirty="0" smtClean="0"/>
              <a:t>TCP</a:t>
            </a:r>
            <a:r>
              <a:rPr lang="ja-JP" altLang="en-US" sz="2200" b="1" u="sng" dirty="0" smtClean="0"/>
              <a:t>に</a:t>
            </a:r>
            <a:r>
              <a:rPr lang="ja-JP" altLang="en-US" sz="2200" b="1" u="sng" dirty="0" smtClean="0"/>
              <a:t>対し</a:t>
            </a:r>
            <a:r>
              <a:rPr lang="ja-JP" altLang="en-US" sz="2200" b="1" u="sng" dirty="0" smtClean="0"/>
              <a:t>パケットロス</a:t>
            </a:r>
            <a:r>
              <a:rPr lang="ja-JP" altLang="en-US" sz="2200" b="1" u="sng" dirty="0" smtClean="0"/>
              <a:t>を</a:t>
            </a:r>
            <a:r>
              <a:rPr lang="en-US" altLang="en-US" sz="2200" b="1" u="sng" dirty="0" smtClean="0">
                <a:latin typeface="+mj-ea"/>
                <a:ea typeface="+mj-ea"/>
              </a:rPr>
              <a:t>引き起こし</a:t>
            </a:r>
            <a:r>
              <a:rPr lang="ja-JP" altLang="en-US" sz="2200" b="1" u="sng" dirty="0" smtClean="0">
                <a:latin typeface="+mj-ea"/>
                <a:ea typeface="+mj-ea"/>
              </a:rPr>
              <a:t>遅延する</a:t>
            </a:r>
            <a:endParaRPr lang="en-US" altLang="ja-JP" sz="2200" b="1" u="sng" dirty="0" smtClean="0">
              <a:latin typeface="+mj-ea"/>
              <a:ea typeface="+mj-ea"/>
            </a:endParaRPr>
          </a:p>
        </p:txBody>
      </p:sp>
      <p:sp>
        <p:nvSpPr>
          <p:cNvPr id="7" name="フッター プレースホルダー 6"/>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17817907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lang="en-US" altLang="ja-JP" sz="2800" dirty="0"/>
              <a:t>MPTCP</a:t>
            </a:r>
            <a:r>
              <a:rPr lang="ja-JP" altLang="en-US" sz="2800" dirty="0"/>
              <a:t>に</a:t>
            </a:r>
            <a:r>
              <a:rPr lang="ja-JP" altLang="en-US" sz="2800" dirty="0"/>
              <a:t>よるバックグラウンドトラフィック</a:t>
            </a:r>
            <a:r>
              <a:rPr lang="ja-JP" altLang="en-US" sz="2800" dirty="0" smtClean="0"/>
              <a:t>が</a:t>
            </a:r>
            <a:r>
              <a:rPr lang="ja-JP" altLang="en-US" sz="2800" dirty="0"/>
              <a:t>帯域を占有し</a:t>
            </a:r>
            <a:r>
              <a:rPr lang="en-US" altLang="ja-JP" sz="2800" dirty="0"/>
              <a:t>, </a:t>
            </a:r>
            <a:r>
              <a:rPr lang="ja-JP" altLang="en-US" sz="2800" dirty="0"/>
              <a:t>遅延を引き起こす問題を解決する必要がある</a:t>
            </a:r>
            <a:endParaRPr lang="en-US" altLang="ja-JP" sz="2800" dirty="0"/>
          </a:p>
          <a:p>
            <a:pPr marL="0" indent="0">
              <a:buNone/>
            </a:pPr>
            <a:r>
              <a:rPr lang="ja-JP" altLang="en-US" sz="2000" dirty="0" smtClean="0"/>
              <a:t>新たな輻輳制御の提案</a:t>
            </a:r>
            <a:r>
              <a:rPr lang="en-US" altLang="ja-JP" sz="2000" dirty="0" smtClean="0"/>
              <a:t> </a:t>
            </a:r>
            <a:r>
              <a:rPr lang="en-US" altLang="ja-JP" sz="2000" dirty="0" smtClean="0"/>
              <a:t>: </a:t>
            </a:r>
            <a:r>
              <a:rPr lang="ja-JP" altLang="en-US" sz="2000" dirty="0"/>
              <a:t>ウィンドウサイズの増加の制御</a:t>
            </a:r>
            <a:endParaRPr lang="en-US" altLang="ja-JP" sz="2000" dirty="0"/>
          </a:p>
          <a:p>
            <a:pPr marL="0" indent="0">
              <a:buNone/>
            </a:pPr>
            <a:r>
              <a:rPr lang="en-US" altLang="ja-JP" sz="2000" dirty="0" smtClean="0"/>
              <a:t>MPTCP</a:t>
            </a:r>
            <a:r>
              <a:rPr lang="ja-JP" altLang="en-US" sz="2000" dirty="0" smtClean="0"/>
              <a:t>実装</a:t>
            </a:r>
            <a:r>
              <a:rPr lang="en-US" altLang="en-US" sz="2000" dirty="0" smtClean="0">
                <a:latin typeface="+mj-ea"/>
              </a:rPr>
              <a:t>の</a:t>
            </a:r>
            <a:r>
              <a:rPr lang="en-US" altLang="en-US" sz="2000" dirty="0">
                <a:latin typeface="+mj-ea"/>
              </a:rPr>
              <a:t>改善 : </a:t>
            </a:r>
            <a:r>
              <a:rPr lang="ja-JP" altLang="en-US" sz="2000" dirty="0">
                <a:latin typeface="+mj-ea"/>
              </a:rPr>
              <a:t>輻輳が起きているパスを回避</a:t>
            </a:r>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22</a:t>
            </a:fld>
            <a:endParaRPr lang="en-US" altLang="ja-JP"/>
          </a:p>
        </p:txBody>
      </p:sp>
    </p:spTree>
    <p:extLst>
      <p:ext uri="{BB962C8B-B14F-4D97-AF65-F5344CB8AC3E}">
        <p14:creationId xmlns:p14="http://schemas.microsoft.com/office/powerpoint/2010/main" val="29849114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23</a:t>
            </a:fld>
            <a:endParaRPr lang="en-US" altLang="ja-JP"/>
          </a:p>
        </p:txBody>
      </p:sp>
    </p:spTree>
    <p:extLst>
      <p:ext uri="{BB962C8B-B14F-4D97-AF65-F5344CB8AC3E}">
        <p14:creationId xmlns:p14="http://schemas.microsoft.com/office/powerpoint/2010/main" val="30193243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24</a:t>
            </a:fld>
            <a:endParaRPr lang="en-US" altLang="ja-JP"/>
          </a:p>
        </p:txBody>
      </p:sp>
    </p:spTree>
    <p:extLst>
      <p:ext uri="{BB962C8B-B14F-4D97-AF65-F5344CB8AC3E}">
        <p14:creationId xmlns:p14="http://schemas.microsoft.com/office/powerpoint/2010/main" val="570924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追加シミュレーション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25</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339525653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a:latin typeface="+mn-ea"/>
                <a:cs typeface="Times New Roman"/>
              </a:rPr>
              <a:t>追加シミュレーション</a:t>
            </a:r>
            <a:r>
              <a:rPr lang="en-US" altLang="ja-JP" dirty="0" smtClean="0"/>
              <a:t/>
            </a:r>
            <a:br>
              <a:rPr lang="en-US" altLang="ja-JP" dirty="0" smtClean="0"/>
            </a:br>
            <a:r>
              <a:rPr lang="en-US" altLang="ja-JP" dirty="0" smtClean="0"/>
              <a:t>- </a:t>
            </a:r>
            <a:r>
              <a:rPr lang="ja-JP" altLang="en-US" dirty="0" smtClean="0"/>
              <a:t>概要</a:t>
            </a:r>
            <a:endParaRPr kumimoji="1" lang="ja-JP" altLang="en-US" dirty="0"/>
          </a:p>
        </p:txBody>
      </p:sp>
      <p:sp>
        <p:nvSpPr>
          <p:cNvPr id="3" name="コンテンツ プレースホルダー 2"/>
          <p:cNvSpPr>
            <a:spLocks noGrp="1"/>
          </p:cNvSpPr>
          <p:nvPr>
            <p:ph idx="1"/>
          </p:nvPr>
        </p:nvSpPr>
        <p:spPr>
          <a:xfrm>
            <a:off x="812800" y="1157535"/>
            <a:ext cx="8280400" cy="3218602"/>
          </a:xfrm>
        </p:spPr>
        <p:txBody>
          <a:bodyPr/>
          <a:lstStyle/>
          <a:p>
            <a:pPr marL="0" indent="0">
              <a:buNone/>
            </a:pPr>
            <a:r>
              <a:rPr lang="ja-JP" altLang="en-US" sz="2000" b="1" dirty="0" smtClean="0"/>
              <a:t>シミュレーション環境</a:t>
            </a:r>
            <a:r>
              <a:rPr lang="en-US" altLang="ja-JP" sz="2000" b="1" dirty="0" smtClean="0"/>
              <a:t> – </a:t>
            </a:r>
            <a:r>
              <a:rPr lang="ja-JP" altLang="en-US" sz="2000" b="1" dirty="0" smtClean="0"/>
              <a:t>トラフィック</a:t>
            </a:r>
            <a:endParaRPr lang="en-US" altLang="ja-JP" sz="2000" b="1" dirty="0" smtClean="0"/>
          </a:p>
          <a:p>
            <a:pPr marL="0" indent="0">
              <a:buNone/>
            </a:pPr>
            <a:r>
              <a:rPr lang="ja-JP" altLang="en-US" sz="2000" dirty="0"/>
              <a:t>バックグラウンド</a:t>
            </a:r>
            <a:r>
              <a:rPr lang="ja-JP" altLang="en-US" sz="2000" u="sng" dirty="0" smtClean="0"/>
              <a:t>トラフィック</a:t>
            </a:r>
            <a:endParaRPr lang="en-US" altLang="ja-JP" sz="2000" u="sng" dirty="0" smtClean="0"/>
          </a:p>
          <a:p>
            <a:pPr marL="0" indent="0">
              <a:buNone/>
            </a:pPr>
            <a:r>
              <a:rPr kumimoji="1" lang="en-US" altLang="ja-JP" sz="1800" dirty="0" smtClean="0"/>
              <a:t>50% </a:t>
            </a:r>
            <a:r>
              <a:rPr kumimoji="1" lang="ja-JP" altLang="en-US" sz="1800" dirty="0" smtClean="0"/>
              <a:t>処理ノードに対し</a:t>
            </a:r>
            <a:r>
              <a:rPr kumimoji="1" lang="en-US" altLang="ja-JP" sz="1800" dirty="0" smtClean="0"/>
              <a:t>, </a:t>
            </a:r>
            <a:r>
              <a:rPr kumimoji="1" lang="ja-JP" altLang="en-US" sz="1800" dirty="0" smtClean="0"/>
              <a:t>データを流し続ける</a:t>
            </a:r>
            <a:endParaRPr kumimoji="1" lang="en-US" altLang="ja-JP" sz="1800" dirty="0" smtClean="0"/>
          </a:p>
          <a:p>
            <a:pPr marL="0" indent="0">
              <a:buNone/>
            </a:pPr>
            <a:r>
              <a:rPr lang="ja-JP" altLang="en-US" sz="2000" u="sng" dirty="0" smtClean="0"/>
              <a:t>ショートフロー</a:t>
            </a:r>
            <a:endParaRPr lang="en-US" altLang="ja-JP" sz="2000" u="sng" dirty="0" smtClean="0"/>
          </a:p>
          <a:p>
            <a:pPr marL="0" indent="0">
              <a:buNone/>
            </a:pPr>
            <a:endParaRPr lang="en-US" altLang="ja-JP" sz="2000" dirty="0">
              <a:solidFill>
                <a:srgbClr val="0071BC"/>
              </a:solidFill>
            </a:endParaRPr>
          </a:p>
          <a:p>
            <a:endParaRPr lang="en-US" altLang="ja-JP" sz="2000" dirty="0" smtClean="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26</a:t>
            </a:fld>
            <a:endParaRPr lang="en-US" altLang="ja-JP"/>
          </a:p>
        </p:txBody>
      </p:sp>
      <p:grpSp>
        <p:nvGrpSpPr>
          <p:cNvPr id="12" name="図形グループ 11"/>
          <p:cNvGrpSpPr/>
          <p:nvPr/>
        </p:nvGrpSpPr>
        <p:grpSpPr>
          <a:xfrm>
            <a:off x="4664968" y="3897052"/>
            <a:ext cx="4876229" cy="2131093"/>
            <a:chOff x="4289239" y="4113076"/>
            <a:chExt cx="4876229" cy="2344202"/>
          </a:xfrm>
        </p:grpSpPr>
        <p:pic>
          <p:nvPicPr>
            <p:cNvPr id="7" name="図 6" descr="fattree_re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239" y="4113076"/>
              <a:ext cx="4876229" cy="2344202"/>
            </a:xfrm>
            <a:prstGeom prst="rect">
              <a:avLst/>
            </a:prstGeom>
          </p:spPr>
        </p:pic>
        <p:sp>
          <p:nvSpPr>
            <p:cNvPr id="8" name="テキスト ボックス 7"/>
            <p:cNvSpPr txBox="1"/>
            <p:nvPr/>
          </p:nvSpPr>
          <p:spPr>
            <a:xfrm>
              <a:off x="5278059" y="4147530"/>
              <a:ext cx="156104" cy="192577"/>
            </a:xfrm>
            <a:prstGeom prst="rect">
              <a:avLst/>
            </a:prstGeom>
            <a:noFill/>
          </p:spPr>
          <p:txBody>
            <a:bodyPr wrap="none" rtlCol="0">
              <a:spAutoFit/>
            </a:bodyPr>
            <a:lstStyle/>
            <a:p>
              <a:r>
                <a:rPr lang="en-US" altLang="ja-JP" sz="1400" dirty="0">
                  <a:latin typeface="Times New Roman"/>
                  <a:cs typeface="Times New Roman"/>
                </a:rPr>
                <a:t>1</a:t>
              </a:r>
              <a:endParaRPr kumimoji="1" lang="ja-JP" altLang="en-US" sz="1400" dirty="0">
                <a:latin typeface="Times New Roman"/>
                <a:cs typeface="Times New Roman"/>
              </a:endParaRPr>
            </a:p>
          </p:txBody>
        </p:sp>
        <p:sp>
          <p:nvSpPr>
            <p:cNvPr id="9" name="テキスト ボックス 8"/>
            <p:cNvSpPr txBox="1"/>
            <p:nvPr/>
          </p:nvSpPr>
          <p:spPr>
            <a:xfrm>
              <a:off x="6214977" y="4147530"/>
              <a:ext cx="156104" cy="192577"/>
            </a:xfrm>
            <a:prstGeom prst="rect">
              <a:avLst/>
            </a:prstGeom>
            <a:noFill/>
          </p:spPr>
          <p:txBody>
            <a:bodyPr wrap="none" rtlCol="0">
              <a:spAutoFit/>
            </a:bodyPr>
            <a:lstStyle/>
            <a:p>
              <a:r>
                <a:rPr lang="en-US" altLang="ja-JP" sz="1400" dirty="0">
                  <a:latin typeface="Times New Roman"/>
                  <a:cs typeface="Times New Roman"/>
                </a:rPr>
                <a:t>2</a:t>
              </a:r>
              <a:endParaRPr kumimoji="1" lang="ja-JP" altLang="en-US" sz="1400" dirty="0">
                <a:latin typeface="Times New Roman"/>
                <a:cs typeface="Times New Roman"/>
              </a:endParaRPr>
            </a:p>
          </p:txBody>
        </p:sp>
        <p:sp>
          <p:nvSpPr>
            <p:cNvPr id="10" name="テキスト ボックス 9"/>
            <p:cNvSpPr txBox="1"/>
            <p:nvPr/>
          </p:nvSpPr>
          <p:spPr>
            <a:xfrm>
              <a:off x="7151895" y="4147530"/>
              <a:ext cx="156104" cy="192577"/>
            </a:xfrm>
            <a:prstGeom prst="rect">
              <a:avLst/>
            </a:prstGeom>
            <a:noFill/>
          </p:spPr>
          <p:txBody>
            <a:bodyPr wrap="none" rtlCol="0">
              <a:spAutoFit/>
            </a:bodyPr>
            <a:lstStyle/>
            <a:p>
              <a:r>
                <a:rPr lang="en-US" altLang="ja-JP" sz="1400" dirty="0" smtClean="0">
                  <a:latin typeface="Times New Roman"/>
                  <a:cs typeface="Times New Roman"/>
                </a:rPr>
                <a:t>3</a:t>
              </a:r>
              <a:endParaRPr kumimoji="1" lang="ja-JP" altLang="en-US" sz="1400" dirty="0">
                <a:latin typeface="Times New Roman"/>
                <a:cs typeface="Times New Roman"/>
              </a:endParaRPr>
            </a:p>
          </p:txBody>
        </p:sp>
        <p:sp>
          <p:nvSpPr>
            <p:cNvPr id="11" name="テキスト ボックス 10"/>
            <p:cNvSpPr txBox="1"/>
            <p:nvPr/>
          </p:nvSpPr>
          <p:spPr>
            <a:xfrm>
              <a:off x="8088812" y="4147530"/>
              <a:ext cx="156104" cy="192577"/>
            </a:xfrm>
            <a:prstGeom prst="rect">
              <a:avLst/>
            </a:prstGeom>
            <a:noFill/>
          </p:spPr>
          <p:txBody>
            <a:bodyPr wrap="none" rtlCol="0">
              <a:spAutoFit/>
            </a:bodyPr>
            <a:lstStyle/>
            <a:p>
              <a:r>
                <a:rPr lang="en-US" altLang="ja-JP" sz="1400" dirty="0" smtClean="0">
                  <a:latin typeface="Times New Roman"/>
                  <a:cs typeface="Times New Roman"/>
                </a:rPr>
                <a:t>4</a:t>
              </a:r>
              <a:endParaRPr kumimoji="1" lang="ja-JP" altLang="en-US" sz="1400" dirty="0">
                <a:latin typeface="Times New Roman"/>
                <a:cs typeface="Times New Roman"/>
              </a:endParaRPr>
            </a:p>
          </p:txBody>
        </p:sp>
      </p:grpSp>
      <p:sp>
        <p:nvSpPr>
          <p:cNvPr id="13" name="正方形/長方形 12"/>
          <p:cNvSpPr/>
          <p:nvPr/>
        </p:nvSpPr>
        <p:spPr>
          <a:xfrm>
            <a:off x="828088" y="2898809"/>
            <a:ext cx="8265111" cy="1412694"/>
          </a:xfrm>
          <a:prstGeom prst="rect">
            <a:avLst/>
          </a:prstGeom>
        </p:spPr>
        <p:txBody>
          <a:bodyPr wrap="square">
            <a:spAutoFit/>
          </a:bodyPr>
          <a:lstStyle/>
          <a:p>
            <a:pPr marL="285750" indent="-285750">
              <a:lnSpc>
                <a:spcPct val="120000"/>
              </a:lnSpc>
              <a:buFont typeface="Arial"/>
              <a:buChar char="•"/>
            </a:pPr>
            <a:r>
              <a:rPr lang="en-US" altLang="ja-JP" dirty="0">
                <a:solidFill>
                  <a:srgbClr val="0071BC"/>
                </a:solidFill>
                <a:latin typeface="Times New Roman"/>
                <a:cs typeface="Times New Roman"/>
              </a:rPr>
              <a:t>Query </a:t>
            </a:r>
            <a:r>
              <a:rPr lang="ja-JP" altLang="en-US" dirty="0" smtClean="0">
                <a:solidFill>
                  <a:srgbClr val="0071BC"/>
                </a:solidFill>
                <a:latin typeface="Times New Roman"/>
                <a:cs typeface="Times New Roman"/>
              </a:rPr>
              <a:t>トラフィック</a:t>
            </a:r>
            <a:r>
              <a:rPr lang="en-US" altLang="ja-JP" dirty="0" smtClean="0">
                <a:solidFill>
                  <a:srgbClr val="0071BC"/>
                </a:solidFill>
                <a:latin typeface="Times New Roman"/>
                <a:cs typeface="Times New Roman"/>
              </a:rPr>
              <a:t> </a:t>
            </a:r>
            <a:r>
              <a:rPr lang="en-US" altLang="ja-JP" dirty="0" smtClean="0">
                <a:solidFill>
                  <a:srgbClr val="4D4D4D"/>
                </a:solidFill>
                <a:latin typeface="Times New Roman"/>
                <a:cs typeface="Times New Roman"/>
              </a:rPr>
              <a:t>:</a:t>
            </a:r>
            <a:r>
              <a:rPr lang="en-US" altLang="ja-JP" dirty="0" smtClean="0">
                <a:solidFill>
                  <a:srgbClr val="0071BC"/>
                </a:solidFill>
                <a:latin typeface="Times New Roman"/>
                <a:cs typeface="Times New Roman"/>
              </a:rPr>
              <a:t> </a:t>
            </a:r>
            <a:r>
              <a:rPr lang="ja-JP" altLang="en-US" dirty="0" smtClean="0">
                <a:solidFill>
                  <a:srgbClr val="4D4D4D"/>
                </a:solidFill>
                <a:latin typeface="Times New Roman"/>
                <a:cs typeface="Times New Roman"/>
              </a:rPr>
              <a:t>全ての処理ノードに対し</a:t>
            </a:r>
            <a:r>
              <a:rPr lang="en-US" altLang="ja-JP" dirty="0" smtClean="0">
                <a:solidFill>
                  <a:srgbClr val="4D4D4D"/>
                </a:solidFill>
                <a:latin typeface="Times New Roman"/>
                <a:cs typeface="Times New Roman"/>
              </a:rPr>
              <a:t>, 16KB~2KB</a:t>
            </a:r>
            <a:r>
              <a:rPr lang="ja-JP" altLang="en-US" dirty="0" smtClean="0">
                <a:solidFill>
                  <a:srgbClr val="4D4D4D"/>
                </a:solidFill>
                <a:latin typeface="Times New Roman"/>
                <a:cs typeface="Times New Roman"/>
              </a:rPr>
              <a:t>のデータを平均</a:t>
            </a:r>
            <a:r>
              <a:rPr lang="en-US" altLang="ja-JP" dirty="0" smtClean="0">
                <a:solidFill>
                  <a:srgbClr val="4D4D4D"/>
                </a:solidFill>
                <a:latin typeface="Times New Roman"/>
                <a:cs typeface="Times New Roman"/>
              </a:rPr>
              <a:t>200[</a:t>
            </a:r>
            <a:r>
              <a:rPr lang="en-US" altLang="ja-JP" dirty="0" err="1" smtClean="0">
                <a:solidFill>
                  <a:srgbClr val="4D4D4D"/>
                </a:solidFill>
                <a:latin typeface="Times New Roman"/>
                <a:cs typeface="Times New Roman"/>
              </a:rPr>
              <a:t>ms</a:t>
            </a:r>
            <a:r>
              <a:rPr lang="en-US" altLang="ja-JP" dirty="0" smtClean="0">
                <a:solidFill>
                  <a:srgbClr val="4D4D4D"/>
                </a:solidFill>
                <a:latin typeface="Times New Roman"/>
                <a:cs typeface="Times New Roman"/>
              </a:rPr>
              <a:t>]</a:t>
            </a:r>
            <a:r>
              <a:rPr lang="ja-JP" altLang="en-US" dirty="0" smtClean="0">
                <a:solidFill>
                  <a:srgbClr val="4D4D4D"/>
                </a:solidFill>
                <a:latin typeface="Times New Roman"/>
                <a:cs typeface="Times New Roman"/>
              </a:rPr>
              <a:t>でポアソン生起</a:t>
            </a:r>
            <a:endParaRPr lang="en-US" altLang="ja-JP" dirty="0">
              <a:latin typeface="Times New Roman"/>
              <a:cs typeface="Times New Roman"/>
            </a:endParaRPr>
          </a:p>
          <a:p>
            <a:pPr marL="285750" indent="-285750">
              <a:lnSpc>
                <a:spcPct val="120000"/>
              </a:lnSpc>
              <a:buFont typeface="Arial"/>
              <a:buChar char="•"/>
            </a:pPr>
            <a:r>
              <a:rPr lang="en-US" altLang="ja-JP" dirty="0">
                <a:solidFill>
                  <a:srgbClr val="0071BC"/>
                </a:solidFill>
                <a:latin typeface="Times New Roman"/>
                <a:cs typeface="Times New Roman"/>
              </a:rPr>
              <a:t>Short message </a:t>
            </a:r>
            <a:r>
              <a:rPr lang="en-US" altLang="ja-JP" dirty="0" smtClean="0">
                <a:solidFill>
                  <a:srgbClr val="4D4D4D"/>
                </a:solidFill>
                <a:latin typeface="Times New Roman"/>
                <a:cs typeface="Times New Roman"/>
              </a:rPr>
              <a:t>:</a:t>
            </a:r>
            <a:r>
              <a:rPr lang="ja-JP" altLang="en-US" dirty="0">
                <a:solidFill>
                  <a:srgbClr val="4D4D4D"/>
                </a:solidFill>
                <a:latin typeface="Times New Roman"/>
                <a:cs typeface="Times New Roman"/>
              </a:rPr>
              <a:t>全ての処理ノードに対し</a:t>
            </a:r>
            <a:r>
              <a:rPr lang="en-US" altLang="ja-JP" dirty="0">
                <a:solidFill>
                  <a:srgbClr val="4D4D4D"/>
                </a:solidFill>
                <a:latin typeface="Times New Roman"/>
                <a:cs typeface="Times New Roman"/>
              </a:rPr>
              <a:t>, </a:t>
            </a:r>
            <a:r>
              <a:rPr lang="en-US" altLang="ja-JP" dirty="0" smtClean="0">
                <a:solidFill>
                  <a:srgbClr val="4D4D4D"/>
                </a:solidFill>
                <a:latin typeface="Times New Roman"/>
                <a:cs typeface="Times New Roman"/>
              </a:rPr>
              <a:t>1MB~50KB</a:t>
            </a:r>
            <a:r>
              <a:rPr lang="ja-JP" altLang="en-US" dirty="0">
                <a:solidFill>
                  <a:srgbClr val="4D4D4D"/>
                </a:solidFill>
                <a:latin typeface="Times New Roman"/>
                <a:cs typeface="Times New Roman"/>
              </a:rPr>
              <a:t>のデータを</a:t>
            </a:r>
            <a:r>
              <a:rPr lang="ja-JP" altLang="en-US" dirty="0" smtClean="0">
                <a:solidFill>
                  <a:srgbClr val="4D4D4D"/>
                </a:solidFill>
                <a:latin typeface="Times New Roman"/>
                <a:cs typeface="Times New Roman"/>
              </a:rPr>
              <a:t>平均</a:t>
            </a:r>
            <a:r>
              <a:rPr lang="en-US" altLang="ja-JP" dirty="0" smtClean="0">
                <a:solidFill>
                  <a:srgbClr val="4D4D4D"/>
                </a:solidFill>
                <a:latin typeface="Times New Roman"/>
                <a:cs typeface="Times New Roman"/>
              </a:rPr>
              <a:t>500</a:t>
            </a:r>
            <a:r>
              <a:rPr lang="en-US" altLang="ja-JP" dirty="0">
                <a:solidFill>
                  <a:srgbClr val="4D4D4D"/>
                </a:solidFill>
                <a:latin typeface="Times New Roman"/>
                <a:cs typeface="Times New Roman"/>
              </a:rPr>
              <a:t>[</a:t>
            </a:r>
            <a:r>
              <a:rPr lang="en-US" altLang="ja-JP" dirty="0" err="1">
                <a:solidFill>
                  <a:srgbClr val="4D4D4D"/>
                </a:solidFill>
                <a:latin typeface="Times New Roman"/>
                <a:cs typeface="Times New Roman"/>
              </a:rPr>
              <a:t>ms</a:t>
            </a:r>
            <a:r>
              <a:rPr lang="en-US" altLang="ja-JP" dirty="0">
                <a:solidFill>
                  <a:srgbClr val="4D4D4D"/>
                </a:solidFill>
                <a:latin typeface="Times New Roman"/>
                <a:cs typeface="Times New Roman"/>
              </a:rPr>
              <a:t>]</a:t>
            </a:r>
            <a:r>
              <a:rPr lang="ja-JP" altLang="en-US" dirty="0">
                <a:solidFill>
                  <a:srgbClr val="4D4D4D"/>
                </a:solidFill>
                <a:latin typeface="Times New Roman"/>
                <a:cs typeface="Times New Roman"/>
              </a:rPr>
              <a:t>でポアソン生起</a:t>
            </a:r>
            <a:endParaRPr lang="en-US" altLang="ja-JP" dirty="0">
              <a:solidFill>
                <a:srgbClr val="4D4D4D"/>
              </a:solidFill>
              <a:latin typeface="Times New Roman"/>
              <a:cs typeface="Times New Roman"/>
            </a:endParaRPr>
          </a:p>
        </p:txBody>
      </p:sp>
      <p:sp>
        <p:nvSpPr>
          <p:cNvPr id="14" name="正方形/長方形 13"/>
          <p:cNvSpPr/>
          <p:nvPr/>
        </p:nvSpPr>
        <p:spPr bwMode="auto">
          <a:xfrm>
            <a:off x="8481392" y="5661248"/>
            <a:ext cx="1005840" cy="180909"/>
          </a:xfrm>
          <a:prstGeom prst="rect">
            <a:avLst/>
          </a:prstGeom>
          <a:no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テキスト ボックス 14"/>
          <p:cNvSpPr txBox="1"/>
          <p:nvPr/>
        </p:nvSpPr>
        <p:spPr>
          <a:xfrm>
            <a:off x="8553400" y="5877272"/>
            <a:ext cx="889987" cy="276999"/>
          </a:xfrm>
          <a:prstGeom prst="rect">
            <a:avLst/>
          </a:prstGeom>
          <a:noFill/>
        </p:spPr>
        <p:txBody>
          <a:bodyPr wrap="none" rtlCol="0">
            <a:spAutoFit/>
          </a:bodyPr>
          <a:lstStyle/>
          <a:p>
            <a:r>
              <a:rPr kumimoji="1" lang="ja-JP" altLang="en-US" sz="1200" dirty="0" smtClean="0">
                <a:latin typeface="Times New Roman"/>
                <a:cs typeface="Times New Roman"/>
              </a:rPr>
              <a:t>管理ノード</a:t>
            </a:r>
            <a:endParaRPr kumimoji="1" lang="ja-JP" altLang="en-US" sz="1200" dirty="0">
              <a:latin typeface="Times New Roman"/>
              <a:cs typeface="Times New Roman"/>
            </a:endParaRPr>
          </a:p>
        </p:txBody>
      </p:sp>
      <p:sp>
        <p:nvSpPr>
          <p:cNvPr id="16" name="正方形/長方形 15"/>
          <p:cNvSpPr/>
          <p:nvPr/>
        </p:nvSpPr>
        <p:spPr bwMode="auto">
          <a:xfrm>
            <a:off x="5205028" y="5667008"/>
            <a:ext cx="3168352" cy="174260"/>
          </a:xfrm>
          <a:prstGeom prst="rect">
            <a:avLst/>
          </a:prstGeom>
          <a:no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7" name="テキスト ボックス 16"/>
          <p:cNvSpPr txBox="1"/>
          <p:nvPr/>
        </p:nvSpPr>
        <p:spPr>
          <a:xfrm>
            <a:off x="6321152" y="5888305"/>
            <a:ext cx="864339" cy="276999"/>
          </a:xfrm>
          <a:prstGeom prst="rect">
            <a:avLst/>
          </a:prstGeom>
          <a:noFill/>
        </p:spPr>
        <p:txBody>
          <a:bodyPr wrap="none" rtlCol="0">
            <a:spAutoFit/>
          </a:bodyPr>
          <a:lstStyle/>
          <a:p>
            <a:r>
              <a:rPr kumimoji="1" lang="ja-JP" altLang="en-US" sz="1200" dirty="0" smtClean="0">
                <a:latin typeface="Times New Roman"/>
                <a:cs typeface="Times New Roman"/>
              </a:rPr>
              <a:t>処理ノード</a:t>
            </a:r>
            <a:endParaRPr kumimoji="1" lang="ja-JP" altLang="en-US" sz="1200" dirty="0">
              <a:latin typeface="Times New Roman"/>
              <a:cs typeface="Times New Roman"/>
            </a:endParaRPr>
          </a:p>
        </p:txBody>
      </p:sp>
      <p:sp>
        <p:nvSpPr>
          <p:cNvPr id="18" name="正方形/長方形 17"/>
          <p:cNvSpPr/>
          <p:nvPr/>
        </p:nvSpPr>
        <p:spPr>
          <a:xfrm>
            <a:off x="828093" y="4617132"/>
            <a:ext cx="4953000" cy="1160318"/>
          </a:xfrm>
          <a:prstGeom prst="rect">
            <a:avLst/>
          </a:prstGeom>
        </p:spPr>
        <p:txBody>
          <a:bodyPr>
            <a:spAutoFit/>
          </a:bodyPr>
          <a:lstStyle/>
          <a:p>
            <a:pPr>
              <a:lnSpc>
                <a:spcPct val="130000"/>
              </a:lnSpc>
            </a:pPr>
            <a:r>
              <a:rPr lang="ja-JP" altLang="en-US" sz="2000" b="1" dirty="0" smtClean="0">
                <a:solidFill>
                  <a:srgbClr val="4D4D4D"/>
                </a:solidFill>
                <a:latin typeface="+mj-lt"/>
              </a:rPr>
              <a:t>ランダム性</a:t>
            </a:r>
            <a:endParaRPr lang="en-US" altLang="ja-JP" sz="2000" b="1" dirty="0" smtClean="0">
              <a:solidFill>
                <a:srgbClr val="4D4D4D"/>
              </a:solidFill>
              <a:latin typeface="+mj-lt"/>
            </a:endParaRPr>
          </a:p>
          <a:p>
            <a:pPr>
              <a:lnSpc>
                <a:spcPct val="130000"/>
              </a:lnSpc>
            </a:pPr>
            <a:r>
              <a:rPr lang="ja-JP" altLang="en-US" sz="1600" dirty="0"/>
              <a:t>バックグラウンド</a:t>
            </a:r>
            <a:r>
              <a:rPr lang="ja-JP" altLang="en-US" sz="1600" dirty="0" smtClean="0">
                <a:solidFill>
                  <a:srgbClr val="4D4D4D"/>
                </a:solidFill>
                <a:latin typeface="+mj-lt"/>
              </a:rPr>
              <a:t>トラフィック</a:t>
            </a:r>
            <a:r>
              <a:rPr lang="ja-JP" altLang="en-US" sz="1600" dirty="0" smtClean="0">
                <a:solidFill>
                  <a:srgbClr val="4D4D4D"/>
                </a:solidFill>
                <a:latin typeface="+mj-lt"/>
              </a:rPr>
              <a:t>を通信するノードの選び方</a:t>
            </a:r>
            <a:endParaRPr lang="en-US" altLang="ja-JP" sz="1600" dirty="0" smtClean="0">
              <a:solidFill>
                <a:srgbClr val="4D4D4D"/>
              </a:solidFill>
              <a:latin typeface="+mj-lt"/>
            </a:endParaRPr>
          </a:p>
          <a:p>
            <a:pPr>
              <a:lnSpc>
                <a:spcPct val="130000"/>
              </a:lnSpc>
            </a:pPr>
            <a:r>
              <a:rPr lang="en-US" altLang="ja-JP" sz="1600" dirty="0" smtClean="0">
                <a:solidFill>
                  <a:srgbClr val="4D4D4D"/>
                </a:solidFill>
                <a:latin typeface="+mj-lt"/>
              </a:rPr>
              <a:t>1000 </a:t>
            </a:r>
            <a:r>
              <a:rPr lang="ja-JP" altLang="en-US" sz="1600" dirty="0" smtClean="0">
                <a:solidFill>
                  <a:srgbClr val="4D4D4D"/>
                </a:solidFill>
                <a:latin typeface="+mj-lt"/>
              </a:rPr>
              <a:t>回のシミュレーション</a:t>
            </a:r>
            <a:endParaRPr lang="en-US" altLang="ja-JP" sz="1600" dirty="0">
              <a:solidFill>
                <a:srgbClr val="4D4D4D"/>
              </a:solidFill>
              <a:latin typeface="+mj-lt"/>
            </a:endParaRPr>
          </a:p>
        </p:txBody>
      </p:sp>
      <p:sp>
        <p:nvSpPr>
          <p:cNvPr id="6" name="フッター プレースホルダー 5"/>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19" name="テキスト ボックス 18"/>
          <p:cNvSpPr txBox="1"/>
          <p:nvPr/>
        </p:nvSpPr>
        <p:spPr>
          <a:xfrm>
            <a:off x="5853100" y="6068325"/>
            <a:ext cx="2933014" cy="276999"/>
          </a:xfrm>
          <a:prstGeom prst="rect">
            <a:avLst/>
          </a:prstGeom>
          <a:noFill/>
        </p:spPr>
        <p:txBody>
          <a:bodyPr wrap="none" rtlCol="0">
            <a:spAutoFit/>
          </a:bodyPr>
          <a:lstStyle/>
          <a:p>
            <a:r>
              <a:rPr kumimoji="1" lang="en-US" altLang="ja-JP" sz="1200" dirty="0" smtClean="0">
                <a:latin typeface="+mj-lt"/>
                <a:cs typeface="Times New Roman"/>
              </a:rPr>
              <a:t>Fig11. </a:t>
            </a:r>
            <a:r>
              <a:rPr lang="en-US" altLang="ja-JP" sz="1200" dirty="0" smtClean="0">
                <a:latin typeface="+mj-lt"/>
              </a:rPr>
              <a:t>Environment of additional simulation</a:t>
            </a:r>
            <a:endParaRPr kumimoji="1" lang="ja-JP" altLang="en-US" sz="1200" dirty="0">
              <a:latin typeface="+mj-lt"/>
              <a:cs typeface="Times New Roman"/>
            </a:endParaRPr>
          </a:p>
        </p:txBody>
      </p:sp>
    </p:spTree>
    <p:extLst>
      <p:ext uri="{BB962C8B-B14F-4D97-AF65-F5344CB8AC3E}">
        <p14:creationId xmlns:p14="http://schemas.microsoft.com/office/powerpoint/2010/main" val="3820726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latin typeface="+mn-ea"/>
                <a:ea typeface="+mn-ea"/>
                <a:cs typeface="Times New Roman"/>
              </a:rPr>
              <a:t>追加シミュレーション</a:t>
            </a:r>
            <a:r>
              <a:rPr lang="en-US" altLang="ja-JP" dirty="0" smtClean="0">
                <a:latin typeface="+mn-ea"/>
                <a:ea typeface="+mn-ea"/>
                <a:cs typeface="Times New Roman"/>
              </a:rPr>
              <a:t/>
            </a:r>
            <a:br>
              <a:rPr lang="en-US" altLang="ja-JP" dirty="0" smtClean="0">
                <a:latin typeface="+mn-ea"/>
                <a:ea typeface="+mn-ea"/>
                <a:cs typeface="Times New Roman"/>
              </a:rPr>
            </a:br>
            <a:r>
              <a:rPr lang="en-US" altLang="ja-JP" sz="2000" dirty="0" smtClean="0">
                <a:latin typeface="+mn-ea"/>
                <a:ea typeface="+mn-ea"/>
                <a:cs typeface="Times New Roman"/>
              </a:rPr>
              <a:t>-</a:t>
            </a:r>
            <a:r>
              <a:rPr lang="ja-JP" altLang="en-US" sz="2000" dirty="0"/>
              <a:t>バックグラウンド</a:t>
            </a:r>
            <a:r>
              <a:rPr lang="ja-JP" altLang="en-US" sz="2000" dirty="0" smtClean="0">
                <a:ea typeface="+mn-ea"/>
                <a:cs typeface="Times New Roman"/>
              </a:rPr>
              <a:t>トラフィック</a:t>
            </a:r>
            <a:r>
              <a:rPr lang="en-US" altLang="ja-JP" sz="2000" dirty="0" smtClean="0">
                <a:ea typeface="+mn-ea"/>
                <a:cs typeface="Times New Roman"/>
              </a:rPr>
              <a:t> </a:t>
            </a:r>
            <a:r>
              <a:rPr lang="en-US" altLang="en-US" sz="2000" dirty="0" smtClean="0">
                <a:latin typeface="+mn-ea"/>
                <a:ea typeface="+mn-ea"/>
                <a:cs typeface="Times New Roman"/>
              </a:rPr>
              <a:t>なし</a:t>
            </a:r>
            <a:endParaRPr kumimoji="1" lang="ja-JP" altLang="en-US" dirty="0">
              <a:latin typeface="+mn-ea"/>
              <a:ea typeface="+mn-ea"/>
              <a:cs typeface="Times New Roman"/>
            </a:endParaRPr>
          </a:p>
        </p:txBody>
      </p:sp>
      <p:sp>
        <p:nvSpPr>
          <p:cNvPr id="3" name="コンテンツ プレースホルダー 2"/>
          <p:cNvSpPr>
            <a:spLocks noGrp="1"/>
          </p:cNvSpPr>
          <p:nvPr>
            <p:ph idx="1"/>
          </p:nvPr>
        </p:nvSpPr>
        <p:spPr>
          <a:xfrm>
            <a:off x="812800" y="4437112"/>
            <a:ext cx="8280400" cy="1692188"/>
          </a:xfrm>
        </p:spPr>
        <p:txBody>
          <a:bodyPr/>
          <a:lstStyle/>
          <a:p>
            <a:r>
              <a:rPr lang="en-US" altLang="ja-JP" dirty="0" smtClean="0"/>
              <a:t>50KB</a:t>
            </a:r>
            <a:r>
              <a:rPr lang="ja-JP" altLang="en-US" dirty="0" smtClean="0"/>
              <a:t>より大きいフローでは</a:t>
            </a:r>
            <a:r>
              <a:rPr lang="en-US" altLang="ja-JP" dirty="0" smtClean="0"/>
              <a:t>, MPTCP</a:t>
            </a:r>
            <a:r>
              <a:rPr lang="ja-JP" altLang="en-US" dirty="0" smtClean="0"/>
              <a:t>の効果が出た</a:t>
            </a:r>
            <a:endParaRPr lang="en-US" altLang="ja-JP" dirty="0" smtClean="0"/>
          </a:p>
          <a:p>
            <a:r>
              <a:rPr kumimoji="1" lang="en-US" altLang="ja-JP" dirty="0" smtClean="0"/>
              <a:t>50KB</a:t>
            </a:r>
            <a:r>
              <a:rPr kumimoji="1" lang="ja-JP" altLang="en-US" dirty="0" smtClean="0"/>
              <a:t>より小さいフローでは</a:t>
            </a:r>
            <a:r>
              <a:rPr kumimoji="1" lang="en-US" altLang="ja-JP" dirty="0" smtClean="0"/>
              <a:t>, TCP</a:t>
            </a:r>
            <a:r>
              <a:rPr kumimoji="1" lang="ja-JP" altLang="en-US" dirty="0" smtClean="0"/>
              <a:t>と同じ挙動だった</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27</a:t>
            </a:fld>
            <a:endParaRPr lang="en-US" altLang="ja-JP"/>
          </a:p>
        </p:txBody>
      </p:sp>
      <p:pic>
        <p:nvPicPr>
          <p:cNvPr id="9" name="図 8" descr="pure_que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008" y="1570398"/>
            <a:ext cx="4376368" cy="2524467"/>
          </a:xfrm>
          <a:prstGeom prst="rect">
            <a:avLst/>
          </a:prstGeom>
        </p:spPr>
      </p:pic>
      <p:pic>
        <p:nvPicPr>
          <p:cNvPr id="10" name="図 9" descr="pure_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527" y="1570500"/>
            <a:ext cx="3866469" cy="2521339"/>
          </a:xfrm>
          <a:prstGeom prst="rect">
            <a:avLst/>
          </a:prstGeom>
        </p:spPr>
      </p:pic>
      <p:cxnSp>
        <p:nvCxnSpPr>
          <p:cNvPr id="12" name="直線コネクタ 11"/>
          <p:cNvCxnSpPr/>
          <p:nvPr/>
        </p:nvCxnSpPr>
        <p:spPr bwMode="auto">
          <a:xfrm>
            <a:off x="4016896" y="2564904"/>
            <a:ext cx="0" cy="1276505"/>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4" name="直線コネクタ 13"/>
          <p:cNvCxnSpPr/>
          <p:nvPr/>
        </p:nvCxnSpPr>
        <p:spPr bwMode="auto">
          <a:xfrm>
            <a:off x="4016896" y="1153771"/>
            <a:ext cx="0" cy="65504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6" name="直線矢印コネクタ 15"/>
          <p:cNvCxnSpPr/>
          <p:nvPr/>
        </p:nvCxnSpPr>
        <p:spPr bwMode="auto">
          <a:xfrm>
            <a:off x="4016896" y="1304764"/>
            <a:ext cx="612068" cy="0"/>
          </a:xfrm>
          <a:prstGeom prst="straightConnector1">
            <a:avLst/>
          </a:prstGeom>
          <a:ln>
            <a:headEnd type="none" w="med" len="med"/>
            <a:tailEnd type="arrow"/>
          </a:ln>
          <a:extLst/>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4628964" y="1153771"/>
            <a:ext cx="3959362" cy="369332"/>
          </a:xfrm>
          <a:prstGeom prst="rect">
            <a:avLst/>
          </a:prstGeom>
          <a:noFill/>
        </p:spPr>
        <p:txBody>
          <a:bodyPr wrap="none" rtlCol="0">
            <a:spAutoFit/>
          </a:bodyPr>
          <a:lstStyle/>
          <a:p>
            <a:r>
              <a:rPr kumimoji="1" lang="en-US" altLang="ja-JP" u="sng" dirty="0" smtClean="0">
                <a:latin typeface="+mj-lt"/>
              </a:rPr>
              <a:t>50KB</a:t>
            </a:r>
            <a:r>
              <a:rPr kumimoji="1" lang="ja-JP" altLang="en-US" u="sng" dirty="0" smtClean="0"/>
              <a:t>以下のフローはほとんど変化なし</a:t>
            </a:r>
            <a:endParaRPr kumimoji="1" lang="ja-JP" altLang="en-US" u="sng" dirty="0"/>
          </a:p>
        </p:txBody>
      </p:sp>
      <p:sp>
        <p:nvSpPr>
          <p:cNvPr id="15" name="テキスト ボックス 14"/>
          <p:cNvSpPr txBox="1"/>
          <p:nvPr/>
        </p:nvSpPr>
        <p:spPr>
          <a:xfrm>
            <a:off x="3116796" y="4160113"/>
            <a:ext cx="3665186" cy="276999"/>
          </a:xfrm>
          <a:prstGeom prst="rect">
            <a:avLst/>
          </a:prstGeom>
          <a:noFill/>
        </p:spPr>
        <p:txBody>
          <a:bodyPr wrap="none" rtlCol="0">
            <a:spAutoFit/>
          </a:bodyPr>
          <a:lstStyle/>
          <a:p>
            <a:r>
              <a:rPr kumimoji="1" lang="en-US" altLang="ja-JP" sz="1200" dirty="0" smtClean="0">
                <a:latin typeface="+mj-lt"/>
                <a:cs typeface="Times New Roman"/>
              </a:rPr>
              <a:t>Fig12. </a:t>
            </a:r>
            <a:r>
              <a:rPr lang="en-US" altLang="ja-JP" sz="1200" dirty="0" smtClean="0">
                <a:latin typeface="+mj-lt"/>
              </a:rPr>
              <a:t>Flow completion time without background </a:t>
            </a:r>
            <a:r>
              <a:rPr lang="en-US" altLang="ja-JP" sz="1200" dirty="0" smtClean="0">
                <a:latin typeface="+mj-lt"/>
              </a:rPr>
              <a:t>traffic</a:t>
            </a:r>
            <a:endParaRPr kumimoji="1" lang="ja-JP" altLang="en-US" sz="1200" dirty="0">
              <a:latin typeface="+mj-lt"/>
              <a:cs typeface="Times New Roman"/>
            </a:endParaRPr>
          </a:p>
        </p:txBody>
      </p:sp>
    </p:spTree>
    <p:extLst>
      <p:ext uri="{BB962C8B-B14F-4D97-AF65-F5344CB8AC3E}">
        <p14:creationId xmlns:p14="http://schemas.microsoft.com/office/powerpoint/2010/main" val="202359646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latin typeface="+mn-ea"/>
                <a:ea typeface="+mn-ea"/>
                <a:cs typeface="Times New Roman"/>
              </a:rPr>
              <a:t>追加シミュレーション</a:t>
            </a:r>
            <a:r>
              <a:rPr lang="en-US" altLang="ja-JP" dirty="0" smtClean="0">
                <a:latin typeface="+mn-ea"/>
                <a:ea typeface="+mn-ea"/>
                <a:cs typeface="Times New Roman"/>
              </a:rPr>
              <a:t/>
            </a:r>
            <a:br>
              <a:rPr lang="en-US" altLang="ja-JP" dirty="0" smtClean="0">
                <a:latin typeface="+mn-ea"/>
                <a:ea typeface="+mn-ea"/>
                <a:cs typeface="Times New Roman"/>
              </a:rPr>
            </a:br>
            <a:r>
              <a:rPr lang="en-US" altLang="ja-JP" sz="2000" dirty="0" smtClean="0">
                <a:latin typeface="+mn-ea"/>
                <a:ea typeface="+mn-ea"/>
                <a:cs typeface="Times New Roman"/>
              </a:rPr>
              <a:t>-</a:t>
            </a:r>
            <a:r>
              <a:rPr lang="ja-JP" altLang="en-US" sz="2000" dirty="0"/>
              <a:t>バックグラウンド</a:t>
            </a:r>
            <a:r>
              <a:rPr lang="ja-JP" altLang="en-US" sz="2000" dirty="0" smtClean="0">
                <a:ea typeface="+mn-ea"/>
                <a:cs typeface="Times New Roman"/>
              </a:rPr>
              <a:t>トラフィック</a:t>
            </a:r>
            <a:r>
              <a:rPr lang="en-US" altLang="ja-JP" sz="2000" dirty="0" smtClean="0">
                <a:ea typeface="+mn-ea"/>
                <a:cs typeface="Times New Roman"/>
              </a:rPr>
              <a:t> </a:t>
            </a:r>
            <a:r>
              <a:rPr lang="ja-JP" altLang="en-US" sz="2000" dirty="0" smtClean="0">
                <a:ea typeface="+mn-ea"/>
                <a:cs typeface="Times New Roman"/>
              </a:rPr>
              <a:t>あり</a:t>
            </a:r>
            <a:endParaRPr kumimoji="1" lang="ja-JP" altLang="en-US" dirty="0">
              <a:latin typeface="+mn-ea"/>
              <a:ea typeface="+mn-ea"/>
              <a:cs typeface="Times New Roman"/>
            </a:endParaRPr>
          </a:p>
        </p:txBody>
      </p:sp>
      <p:sp>
        <p:nvSpPr>
          <p:cNvPr id="3" name="コンテンツ プレースホルダー 2"/>
          <p:cNvSpPr>
            <a:spLocks noGrp="1"/>
          </p:cNvSpPr>
          <p:nvPr>
            <p:ph idx="1"/>
          </p:nvPr>
        </p:nvSpPr>
        <p:spPr>
          <a:xfrm>
            <a:off x="812800" y="4473116"/>
            <a:ext cx="8280400" cy="1656184"/>
          </a:xfrm>
        </p:spPr>
        <p:txBody>
          <a:bodyPr/>
          <a:lstStyle/>
          <a:p>
            <a:r>
              <a:rPr lang="en-US" altLang="ja-JP" dirty="0" smtClean="0"/>
              <a:t>50KB</a:t>
            </a:r>
            <a:r>
              <a:rPr lang="ja-JP" altLang="en-US" dirty="0" smtClean="0"/>
              <a:t>より小さいフローでは</a:t>
            </a:r>
            <a:r>
              <a:rPr lang="en-US" altLang="ja-JP" dirty="0" smtClean="0"/>
              <a:t>, MPTCP</a:t>
            </a:r>
            <a:r>
              <a:rPr lang="ja-JP" altLang="en-US" dirty="0" smtClean="0"/>
              <a:t>に</a:t>
            </a:r>
            <a:r>
              <a:rPr lang="ja-JP" altLang="en-US" dirty="0"/>
              <a:t>よるバックグラウンドトラフィック</a:t>
            </a:r>
            <a:r>
              <a:rPr lang="ja-JP" altLang="en-US" dirty="0" smtClean="0"/>
              <a:t>の影響を受け</a:t>
            </a:r>
            <a:r>
              <a:rPr lang="en-US" altLang="ja-JP" dirty="0" smtClean="0"/>
              <a:t>, </a:t>
            </a:r>
            <a:r>
              <a:rPr lang="ja-JP" altLang="en-US" dirty="0" smtClean="0"/>
              <a:t>遅延を生じた</a:t>
            </a:r>
            <a:r>
              <a:rPr lang="en-US" altLang="ja-JP" dirty="0" smtClean="0"/>
              <a:t>. </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フッター プレースホルダー 4"/>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28</a:t>
            </a:fld>
            <a:endParaRPr lang="en-US" altLang="ja-JP"/>
          </a:p>
        </p:txBody>
      </p:sp>
      <p:grpSp>
        <p:nvGrpSpPr>
          <p:cNvPr id="10" name="図形グループ 9"/>
          <p:cNvGrpSpPr/>
          <p:nvPr/>
        </p:nvGrpSpPr>
        <p:grpSpPr>
          <a:xfrm>
            <a:off x="1014523" y="1591737"/>
            <a:ext cx="3866469" cy="2521339"/>
            <a:chOff x="2124873" y="1177668"/>
            <a:chExt cx="5660898" cy="3691492"/>
          </a:xfrm>
        </p:grpSpPr>
        <p:pic>
          <p:nvPicPr>
            <p:cNvPr id="11" name="図 10" descr="mix_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873" y="1177668"/>
              <a:ext cx="5660898" cy="3691492"/>
            </a:xfrm>
            <a:prstGeom prst="rect">
              <a:avLst/>
            </a:prstGeom>
          </p:spPr>
        </p:pic>
        <p:cxnSp>
          <p:nvCxnSpPr>
            <p:cNvPr id="12" name="直線コネクタ 11"/>
            <p:cNvCxnSpPr/>
            <p:nvPr/>
          </p:nvCxnSpPr>
          <p:spPr bwMode="auto">
            <a:xfrm>
              <a:off x="3224808" y="1556792"/>
              <a:ext cx="712879"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p:cNvCxnSpPr/>
            <p:nvPr/>
          </p:nvCxnSpPr>
          <p:spPr bwMode="auto">
            <a:xfrm flipV="1">
              <a:off x="3872880" y="1592796"/>
              <a:ext cx="0" cy="1386154"/>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p:cNvSpPr txBox="1"/>
            <p:nvPr/>
          </p:nvSpPr>
          <p:spPr>
            <a:xfrm>
              <a:off x="3620853" y="1917207"/>
              <a:ext cx="492443" cy="251818"/>
            </a:xfrm>
            <a:prstGeom prst="rect">
              <a:avLst/>
            </a:prstGeom>
            <a:solidFill>
              <a:schemeClr val="bg1"/>
            </a:solidFill>
          </p:spPr>
          <p:txBody>
            <a:bodyPr wrap="none" rtlCol="0">
              <a:spAutoFit/>
            </a:bodyPr>
            <a:lstStyle/>
            <a:p>
              <a:pPr algn="just"/>
              <a:r>
                <a:rPr kumimoji="1" lang="en-US" altLang="ja-JP" sz="1200" b="1" dirty="0" smtClean="0">
                  <a:latin typeface="Times New Roman"/>
                  <a:cs typeface="Times New Roman"/>
                </a:rPr>
                <a:t>54%</a:t>
              </a:r>
              <a:endParaRPr kumimoji="1" lang="ja-JP" altLang="en-US" sz="1200" b="1" dirty="0">
                <a:latin typeface="Times New Roman"/>
                <a:cs typeface="Times New Roman"/>
              </a:endParaRPr>
            </a:p>
          </p:txBody>
        </p:sp>
        <p:cxnSp>
          <p:nvCxnSpPr>
            <p:cNvPr id="15" name="直線コネクタ 14"/>
            <p:cNvCxnSpPr/>
            <p:nvPr/>
          </p:nvCxnSpPr>
          <p:spPr bwMode="auto">
            <a:xfrm>
              <a:off x="4448944" y="2672916"/>
              <a:ext cx="64807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p:cNvCxnSpPr/>
            <p:nvPr/>
          </p:nvCxnSpPr>
          <p:spPr bwMode="auto">
            <a:xfrm flipV="1">
              <a:off x="5061012" y="2672916"/>
              <a:ext cx="0" cy="711316"/>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p:cNvSpPr txBox="1"/>
            <p:nvPr/>
          </p:nvSpPr>
          <p:spPr>
            <a:xfrm>
              <a:off x="4781104" y="2286201"/>
              <a:ext cx="492443" cy="276999"/>
            </a:xfrm>
            <a:prstGeom prst="rect">
              <a:avLst/>
            </a:prstGeom>
            <a:solidFill>
              <a:schemeClr val="bg1"/>
            </a:solidFill>
          </p:spPr>
          <p:txBody>
            <a:bodyPr wrap="none" rtlCol="0">
              <a:spAutoFit/>
            </a:bodyPr>
            <a:lstStyle/>
            <a:p>
              <a:pPr algn="just"/>
              <a:r>
                <a:rPr kumimoji="1" lang="en-US" altLang="ja-JP" sz="1200" b="1" dirty="0" smtClean="0">
                  <a:latin typeface="Times New Roman"/>
                  <a:cs typeface="Times New Roman"/>
                </a:rPr>
                <a:t>28%</a:t>
              </a:r>
              <a:endParaRPr kumimoji="1" lang="ja-JP" altLang="en-US" sz="1200" b="1" dirty="0">
                <a:latin typeface="Times New Roman"/>
                <a:cs typeface="Times New Roman"/>
              </a:endParaRPr>
            </a:p>
          </p:txBody>
        </p:sp>
        <p:cxnSp>
          <p:nvCxnSpPr>
            <p:cNvPr id="18" name="直線コネクタ 17"/>
            <p:cNvCxnSpPr/>
            <p:nvPr/>
          </p:nvCxnSpPr>
          <p:spPr bwMode="auto">
            <a:xfrm>
              <a:off x="5640676" y="3501008"/>
              <a:ext cx="64807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p:cNvCxnSpPr/>
            <p:nvPr/>
          </p:nvCxnSpPr>
          <p:spPr bwMode="auto">
            <a:xfrm flipV="1">
              <a:off x="6249144" y="3508292"/>
              <a:ext cx="0" cy="30166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p:cNvSpPr txBox="1"/>
            <p:nvPr/>
          </p:nvSpPr>
          <p:spPr>
            <a:xfrm>
              <a:off x="5853100" y="3129616"/>
              <a:ext cx="483952" cy="171995"/>
            </a:xfrm>
            <a:prstGeom prst="rect">
              <a:avLst/>
            </a:prstGeom>
            <a:solidFill>
              <a:schemeClr val="bg1"/>
            </a:solidFill>
          </p:spPr>
          <p:txBody>
            <a:bodyPr wrap="none" rtlCol="0">
              <a:spAutoFit/>
            </a:bodyPr>
            <a:lstStyle/>
            <a:p>
              <a:pPr algn="just"/>
              <a:r>
                <a:rPr kumimoji="1" lang="en-US" altLang="ja-JP" sz="1200" b="1" dirty="0" smtClean="0">
                  <a:latin typeface="Times New Roman"/>
                  <a:cs typeface="Times New Roman"/>
                </a:rPr>
                <a:t>11%</a:t>
              </a:r>
              <a:endParaRPr kumimoji="1" lang="ja-JP" altLang="en-US" sz="1200" b="1" dirty="0">
                <a:latin typeface="Times New Roman"/>
                <a:cs typeface="Times New Roman"/>
              </a:endParaRPr>
            </a:p>
          </p:txBody>
        </p:sp>
        <p:cxnSp>
          <p:nvCxnSpPr>
            <p:cNvPr id="21" name="直線コネクタ 20"/>
            <p:cNvCxnSpPr/>
            <p:nvPr/>
          </p:nvCxnSpPr>
          <p:spPr bwMode="auto">
            <a:xfrm>
              <a:off x="6825208" y="3609020"/>
              <a:ext cx="64807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p:cNvCxnSpPr/>
            <p:nvPr/>
          </p:nvCxnSpPr>
          <p:spPr bwMode="auto">
            <a:xfrm flipV="1">
              <a:off x="7437276" y="3598396"/>
              <a:ext cx="0" cy="22664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テキスト ボックス 22"/>
            <p:cNvSpPr txBox="1"/>
            <p:nvPr/>
          </p:nvSpPr>
          <p:spPr>
            <a:xfrm>
              <a:off x="7129790" y="3237782"/>
              <a:ext cx="415498" cy="208114"/>
            </a:xfrm>
            <a:prstGeom prst="rect">
              <a:avLst/>
            </a:prstGeom>
            <a:solidFill>
              <a:schemeClr val="bg1"/>
            </a:solidFill>
          </p:spPr>
          <p:txBody>
            <a:bodyPr wrap="none" rtlCol="0">
              <a:spAutoFit/>
            </a:bodyPr>
            <a:lstStyle/>
            <a:p>
              <a:pPr algn="just"/>
              <a:r>
                <a:rPr kumimoji="1" lang="en-US" altLang="ja-JP" sz="1200" b="1" dirty="0">
                  <a:latin typeface="Times New Roman"/>
                  <a:cs typeface="Times New Roman"/>
                </a:rPr>
                <a:t>8</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grpSp>
      <p:pic>
        <p:nvPicPr>
          <p:cNvPr id="62" name="図 61" descr="mix_que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565" y="1574847"/>
            <a:ext cx="4376368" cy="2521339"/>
          </a:xfrm>
          <a:prstGeom prst="rect">
            <a:avLst/>
          </a:prstGeom>
        </p:spPr>
      </p:pic>
      <p:cxnSp>
        <p:nvCxnSpPr>
          <p:cNvPr id="63" name="直線コネクタ 62"/>
          <p:cNvCxnSpPr/>
          <p:nvPr/>
        </p:nvCxnSpPr>
        <p:spPr bwMode="auto">
          <a:xfrm flipH="1">
            <a:off x="5518716" y="1952836"/>
            <a:ext cx="51440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矢印コネクタ 63"/>
          <p:cNvCxnSpPr/>
          <p:nvPr/>
        </p:nvCxnSpPr>
        <p:spPr bwMode="auto">
          <a:xfrm flipV="1">
            <a:off x="5529064" y="1976309"/>
            <a:ext cx="0" cy="46946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コネクタ 65"/>
          <p:cNvCxnSpPr/>
          <p:nvPr/>
        </p:nvCxnSpPr>
        <p:spPr bwMode="auto">
          <a:xfrm flipH="1">
            <a:off x="6439384" y="2348880"/>
            <a:ext cx="56584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線矢印コネクタ 66"/>
          <p:cNvCxnSpPr/>
          <p:nvPr/>
        </p:nvCxnSpPr>
        <p:spPr bwMode="auto">
          <a:xfrm flipV="1">
            <a:off x="6465168" y="2311460"/>
            <a:ext cx="0" cy="469468"/>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コネクタ 68"/>
          <p:cNvCxnSpPr/>
          <p:nvPr/>
        </p:nvCxnSpPr>
        <p:spPr bwMode="auto">
          <a:xfrm flipH="1">
            <a:off x="7388677" y="2492896"/>
            <a:ext cx="56584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線矢印コネクタ 69"/>
          <p:cNvCxnSpPr/>
          <p:nvPr/>
        </p:nvCxnSpPr>
        <p:spPr bwMode="auto">
          <a:xfrm flipV="1">
            <a:off x="7437276" y="2500950"/>
            <a:ext cx="0" cy="387990"/>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線コネクタ 71"/>
          <p:cNvCxnSpPr/>
          <p:nvPr/>
        </p:nvCxnSpPr>
        <p:spPr bwMode="auto">
          <a:xfrm flipH="1">
            <a:off x="8373380" y="2600908"/>
            <a:ext cx="565844" cy="0"/>
          </a:xfrm>
          <a:prstGeom prst="line">
            <a:avLst/>
          </a:pr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線矢印コネクタ 72"/>
          <p:cNvCxnSpPr/>
          <p:nvPr/>
        </p:nvCxnSpPr>
        <p:spPr bwMode="auto">
          <a:xfrm flipV="1">
            <a:off x="8373380" y="2636912"/>
            <a:ext cx="0" cy="291503"/>
          </a:xfrm>
          <a:prstGeom prst="straightConnector1">
            <a:avLst/>
          </a:prstGeom>
          <a:solidFill>
            <a:schemeClr val="accent1"/>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テキスト ボックス 74"/>
          <p:cNvSpPr txBox="1"/>
          <p:nvPr/>
        </p:nvSpPr>
        <p:spPr>
          <a:xfrm>
            <a:off x="5349044" y="1675837"/>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6</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76" name="テキスト ボックス 75"/>
          <p:cNvSpPr txBox="1"/>
          <p:nvPr/>
        </p:nvSpPr>
        <p:spPr>
          <a:xfrm>
            <a:off x="6321152" y="2071881"/>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5</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77" name="テキスト ボックス 76"/>
          <p:cNvSpPr txBox="1"/>
          <p:nvPr/>
        </p:nvSpPr>
        <p:spPr>
          <a:xfrm>
            <a:off x="7293260" y="2251901"/>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5</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78" name="テキスト ボックス 77"/>
          <p:cNvSpPr txBox="1"/>
          <p:nvPr/>
        </p:nvSpPr>
        <p:spPr>
          <a:xfrm>
            <a:off x="8281918" y="2348880"/>
            <a:ext cx="415498" cy="276999"/>
          </a:xfrm>
          <a:prstGeom prst="rect">
            <a:avLst/>
          </a:prstGeom>
          <a:noFill/>
        </p:spPr>
        <p:txBody>
          <a:bodyPr wrap="none" rtlCol="0">
            <a:spAutoFit/>
          </a:bodyPr>
          <a:lstStyle/>
          <a:p>
            <a:pPr algn="just"/>
            <a:r>
              <a:rPr kumimoji="1" lang="en-US" altLang="ja-JP" sz="1200" b="1" dirty="0">
                <a:latin typeface="Times New Roman"/>
                <a:cs typeface="Times New Roman"/>
              </a:rPr>
              <a:t>5</a:t>
            </a:r>
            <a:r>
              <a:rPr kumimoji="1" lang="en-US" altLang="ja-JP" sz="1200" b="1" dirty="0" smtClean="0">
                <a:latin typeface="Times New Roman"/>
                <a:cs typeface="Times New Roman"/>
              </a:rPr>
              <a:t>%</a:t>
            </a:r>
            <a:endParaRPr kumimoji="1" lang="ja-JP" altLang="en-US" sz="1200" b="1" dirty="0">
              <a:latin typeface="Times New Roman"/>
              <a:cs typeface="Times New Roman"/>
            </a:endParaRPr>
          </a:p>
        </p:txBody>
      </p:sp>
      <p:sp>
        <p:nvSpPr>
          <p:cNvPr id="34" name="テキスト ボックス 33"/>
          <p:cNvSpPr txBox="1"/>
          <p:nvPr/>
        </p:nvSpPr>
        <p:spPr>
          <a:xfrm>
            <a:off x="3212649" y="4160113"/>
            <a:ext cx="3468543" cy="276999"/>
          </a:xfrm>
          <a:prstGeom prst="rect">
            <a:avLst/>
          </a:prstGeom>
          <a:noFill/>
        </p:spPr>
        <p:txBody>
          <a:bodyPr wrap="none" rtlCol="0">
            <a:spAutoFit/>
          </a:bodyPr>
          <a:lstStyle/>
          <a:p>
            <a:r>
              <a:rPr kumimoji="1" lang="en-US" altLang="ja-JP" sz="1200" dirty="0" smtClean="0">
                <a:latin typeface="+mj-lt"/>
                <a:cs typeface="Times New Roman"/>
              </a:rPr>
              <a:t>Fig13. </a:t>
            </a:r>
            <a:r>
              <a:rPr lang="en-US" altLang="ja-JP" sz="1200" dirty="0" smtClean="0">
                <a:latin typeface="+mj-lt"/>
              </a:rPr>
              <a:t>Flow completion time with </a:t>
            </a:r>
            <a:r>
              <a:rPr lang="en-US" altLang="ja-JP" sz="1200" dirty="0" smtClean="0">
                <a:latin typeface="+mj-lt"/>
              </a:rPr>
              <a:t>background traffic</a:t>
            </a:r>
            <a:endParaRPr kumimoji="1" lang="ja-JP" altLang="en-US" sz="1200" dirty="0">
              <a:latin typeface="+mj-lt"/>
              <a:cs typeface="Times New Roman"/>
            </a:endParaRPr>
          </a:p>
        </p:txBody>
      </p:sp>
    </p:spTree>
    <p:extLst>
      <p:ext uri="{BB962C8B-B14F-4D97-AF65-F5344CB8AC3E}">
        <p14:creationId xmlns:p14="http://schemas.microsoft.com/office/powerpoint/2010/main" val="24591150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1871" y="332458"/>
            <a:ext cx="8495605" cy="576262"/>
          </a:xfrm>
        </p:spPr>
        <p:txBody>
          <a:bodyPr/>
          <a:lstStyle/>
          <a:p>
            <a:r>
              <a:rPr lang="en-US" altLang="en-US" dirty="0" smtClean="0">
                <a:latin typeface="+mn-ea"/>
                <a:cs typeface="Times New Roman"/>
              </a:rPr>
              <a:t>追加</a:t>
            </a:r>
            <a:r>
              <a:rPr lang="en-US" altLang="en-US" dirty="0">
                <a:latin typeface="+mn-ea"/>
                <a:cs typeface="Times New Roman"/>
              </a:rPr>
              <a:t>シミュレーション</a:t>
            </a:r>
            <a:r>
              <a:rPr kumimoji="1" lang="en-US" altLang="ja-JP" dirty="0" smtClean="0"/>
              <a:t/>
            </a:r>
            <a:br>
              <a:rPr kumimoji="1" lang="en-US" altLang="ja-JP" dirty="0" smtClean="0"/>
            </a:br>
            <a:r>
              <a:rPr lang="en-US" altLang="ja-JP" dirty="0" smtClean="0"/>
              <a:t>- </a:t>
            </a:r>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50KB</a:t>
            </a:r>
            <a:r>
              <a:rPr kumimoji="1" lang="ja-JP" altLang="en-US" dirty="0" smtClean="0"/>
              <a:t>より大きいフローに対し</a:t>
            </a:r>
            <a:r>
              <a:rPr kumimoji="1" lang="en-US" altLang="ja-JP" dirty="0" smtClean="0"/>
              <a:t>, MPTCP</a:t>
            </a:r>
            <a:r>
              <a:rPr kumimoji="1" lang="ja-JP" altLang="en-US" dirty="0" smtClean="0"/>
              <a:t>により完結時間を短縮</a:t>
            </a:r>
            <a:r>
              <a:rPr lang="en-US" altLang="en-US" dirty="0" smtClean="0"/>
              <a:t>した</a:t>
            </a:r>
            <a:endParaRPr kumimoji="1" lang="en-US" altLang="ja-JP" dirty="0" smtClean="0"/>
          </a:p>
          <a:p>
            <a:r>
              <a:rPr lang="en-US" altLang="ja-JP" dirty="0"/>
              <a:t>50KB</a:t>
            </a:r>
            <a:r>
              <a:rPr lang="ja-JP" altLang="en-US" dirty="0"/>
              <a:t>より</a:t>
            </a:r>
            <a:r>
              <a:rPr lang="ja-JP" altLang="en-US" dirty="0" smtClean="0"/>
              <a:t>小さなフローに対しては</a:t>
            </a:r>
            <a:r>
              <a:rPr lang="en-US" altLang="ja-JP" dirty="0" smtClean="0"/>
              <a:t>TCP</a:t>
            </a:r>
            <a:r>
              <a:rPr lang="ja-JP" altLang="en-US" dirty="0" smtClean="0"/>
              <a:t>と同じ挙動だった</a:t>
            </a:r>
            <a:endParaRPr kumimoji="1" lang="en-US" altLang="ja-JP" dirty="0" smtClean="0"/>
          </a:p>
          <a:p>
            <a:pPr lvl="1"/>
            <a:r>
              <a:rPr lang="en-US" altLang="ja-JP" dirty="0" smtClean="0"/>
              <a:t>MPTCP</a:t>
            </a:r>
            <a:r>
              <a:rPr lang="ja-JP" altLang="en-US" dirty="0" smtClean="0"/>
              <a:t>が働くしきい値のようなものがあるのか</a:t>
            </a:r>
            <a:r>
              <a:rPr lang="en-US" altLang="ja-JP" dirty="0" smtClean="0"/>
              <a:t>(</a:t>
            </a:r>
            <a:r>
              <a:rPr lang="ja-JP" altLang="en-US" dirty="0" smtClean="0"/>
              <a:t>検討点</a:t>
            </a:r>
            <a:r>
              <a:rPr lang="en-US" altLang="ja-JP" dirty="0" smtClean="0"/>
              <a:t>)</a:t>
            </a:r>
          </a:p>
          <a:p>
            <a:r>
              <a:rPr lang="ja-JP" altLang="en-US" dirty="0" smtClean="0"/>
              <a:t>結果的</a:t>
            </a:r>
            <a:r>
              <a:rPr lang="ja-JP" altLang="en-US" dirty="0"/>
              <a:t>にバックグラウンドトラフィック</a:t>
            </a:r>
            <a:r>
              <a:rPr lang="en-US" altLang="ja-JP" dirty="0" smtClean="0"/>
              <a:t> </a:t>
            </a:r>
            <a:r>
              <a:rPr lang="ja-JP" altLang="en-US" dirty="0" smtClean="0"/>
              <a:t>の影響を受けて遅延を生じた</a:t>
            </a:r>
            <a:endParaRPr lang="en-US" altLang="ja-JP" dirty="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29</a:t>
            </a:fld>
            <a:endParaRPr lang="en-US" altLang="ja-JP"/>
          </a:p>
        </p:txBody>
      </p:sp>
      <p:sp>
        <p:nvSpPr>
          <p:cNvPr id="6" name="フッター プレースホルダー 5"/>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25065520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ホスト間通信で複数パスにより冗長化</a:t>
            </a:r>
            <a:endParaRPr lang="en-US" altLang="ja-JP" sz="1800" dirty="0" smtClean="0"/>
          </a:p>
          <a:p>
            <a:pPr marL="0" indent="0">
              <a:buNone/>
            </a:pPr>
            <a:r>
              <a:rPr lang="ja-JP" altLang="en-US" sz="1800" dirty="0" smtClean="0"/>
              <a:t>クラウドサービス</a:t>
            </a:r>
            <a:r>
              <a:rPr lang="en-US" altLang="ja-JP" sz="1800" dirty="0" smtClean="0"/>
              <a:t> : </a:t>
            </a:r>
            <a:r>
              <a:rPr lang="ja-JP" altLang="en-US" sz="1800" dirty="0" smtClean="0"/>
              <a:t>データセンター内での横のトラフィック増加</a:t>
            </a:r>
            <a:endParaRPr lang="en-US" altLang="ja-JP" sz="1800" dirty="0" smtClean="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3</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434524" y="4977172"/>
            <a:ext cx="9108440" cy="93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b="1" dirty="0" smtClean="0">
                <a:solidFill>
                  <a:srgbClr val="0071BC"/>
                </a:solidFill>
              </a:rPr>
              <a:t>Multipath </a:t>
            </a:r>
            <a:r>
              <a:rPr lang="en-US" altLang="ja-JP" b="1" dirty="0" smtClean="0">
                <a:solidFill>
                  <a:srgbClr val="0071BC"/>
                </a:solidFill>
              </a:rPr>
              <a:t>TCP(MPTCP)</a:t>
            </a:r>
            <a:r>
              <a:rPr lang="ja-JP" altLang="en-US" dirty="0" smtClean="0"/>
              <a:t>で</a:t>
            </a:r>
            <a:r>
              <a:rPr lang="ja-JP" altLang="en-US" dirty="0" smtClean="0"/>
              <a:t>データセンターネットワークを改善</a:t>
            </a:r>
            <a:r>
              <a:rPr lang="en-US" altLang="ja-JP" dirty="0" smtClean="0"/>
              <a:t>!!</a:t>
            </a:r>
            <a:endParaRPr lang="en-US" altLang="ja-JP" sz="3200" b="1" dirty="0" smtClean="0">
              <a:solidFill>
                <a:srgbClr val="0071BC"/>
              </a:solidFill>
            </a:endParaRPr>
          </a:p>
        </p:txBody>
      </p:sp>
      <p:sp>
        <p:nvSpPr>
          <p:cNvPr id="10" name="下矢印 9"/>
          <p:cNvSpPr/>
          <p:nvPr/>
        </p:nvSpPr>
        <p:spPr bwMode="auto">
          <a:xfrm>
            <a:off x="4710684" y="4345540"/>
            <a:ext cx="484632" cy="775648"/>
          </a:xfrm>
          <a:prstGeom prst="down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 name="フッター プレースホルダー 2"/>
          <p:cNvSpPr>
            <a:spLocks noGrp="1"/>
          </p:cNvSpPr>
          <p:nvPr>
            <p:ph type="ftr" sz="quarter" idx="11"/>
          </p:nvPr>
        </p:nvSpPr>
        <p:spPr/>
        <p:txBody>
          <a:bodyPr/>
          <a:lstStyle/>
          <a:p>
            <a:r>
              <a:rPr lang="ja-JP" altLang="en-US" smtClean="0"/>
              <a:t>インターネットアーキテクチャ研究会</a:t>
            </a:r>
            <a:endParaRPr lang="en-US" altLang="ja-JP"/>
          </a:p>
        </p:txBody>
      </p:sp>
      <p:sp>
        <p:nvSpPr>
          <p:cNvPr id="13" name="爆発 2 12"/>
          <p:cNvSpPr/>
          <p:nvPr/>
        </p:nvSpPr>
        <p:spPr bwMode="auto">
          <a:xfrm>
            <a:off x="0" y="908720"/>
            <a:ext cx="9906000" cy="4500500"/>
          </a:xfrm>
          <a:prstGeom prst="irregularSeal2">
            <a:avLst/>
          </a:prstGeom>
          <a:solidFill>
            <a:srgbClr val="C0504D"/>
          </a:solidFill>
          <a:ln>
            <a:solidFill>
              <a:schemeClr val="tx1"/>
            </a:solidFill>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600" b="1" dirty="0" smtClean="0">
                <a:solidFill>
                  <a:schemeClr val="tx1"/>
                </a:solidFill>
                <a:latin typeface="+mj-lt"/>
                <a:ea typeface="ＭＳ Ｐゴシック" charset="-128"/>
              </a:rPr>
              <a:t>MPTCP</a:t>
            </a:r>
            <a:r>
              <a:rPr lang="ja-JP" altLang="en-US" sz="2600" b="1" dirty="0" smtClean="0">
                <a:solidFill>
                  <a:schemeClr val="tx1"/>
                </a:solidFill>
                <a:latin typeface="+mj-lt"/>
                <a:ea typeface="ＭＳ Ｐゴシック" charset="-128"/>
              </a:rPr>
              <a:t>はサイズの小さいフローには悪影響を及ぼす</a:t>
            </a:r>
            <a:endParaRPr lang="en-US" altLang="ja-JP" sz="2600" b="1" dirty="0" smtClean="0">
              <a:solidFill>
                <a:schemeClr val="tx1"/>
              </a:solidFill>
              <a:latin typeface="+mj-lt"/>
              <a:ea typeface="ＭＳ Ｐゴシック" charset="-128"/>
            </a:endParaRPr>
          </a:p>
        </p:txBody>
      </p:sp>
    </p:spTree>
    <p:extLst>
      <p:ext uri="{BB962C8B-B14F-4D97-AF65-F5344CB8AC3E}">
        <p14:creationId xmlns:p14="http://schemas.microsoft.com/office/powerpoint/2010/main" val="3319479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Future work</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MPTCP</a:t>
            </a:r>
            <a:r>
              <a:rPr lang="ja-JP" altLang="en-US" dirty="0" smtClean="0"/>
              <a:t>に</a:t>
            </a:r>
            <a:r>
              <a:rPr lang="ja-JP" altLang="en-US" dirty="0"/>
              <a:t>よるバックグラウンドトラフィック</a:t>
            </a:r>
            <a:r>
              <a:rPr lang="ja-JP" altLang="en-US" dirty="0" smtClean="0"/>
              <a:t>が帯域を占有し</a:t>
            </a:r>
            <a:r>
              <a:rPr lang="en-US" altLang="ja-JP" dirty="0" smtClean="0"/>
              <a:t>, </a:t>
            </a:r>
            <a:r>
              <a:rPr lang="ja-JP" altLang="en-US" dirty="0" smtClean="0"/>
              <a:t>遅延を引き起こす問題を解決する必要がある</a:t>
            </a:r>
            <a:endParaRPr lang="en-US" altLang="ja-JP" dirty="0" smtClean="0"/>
          </a:p>
          <a:p>
            <a:pPr marL="0" indent="0">
              <a:buNone/>
            </a:pPr>
            <a:r>
              <a:rPr lang="ja-JP" altLang="en-US" b="1" dirty="0" smtClean="0"/>
              <a:t>プロトコルレベルでのアプローチ</a:t>
            </a:r>
            <a:endParaRPr lang="en-US" altLang="ja-JP" b="1" dirty="0" smtClean="0"/>
          </a:p>
          <a:p>
            <a:pPr marL="0" indent="0">
              <a:buNone/>
            </a:pPr>
            <a:r>
              <a:rPr lang="en-US" altLang="ja-JP" sz="1800" dirty="0" smtClean="0">
                <a:solidFill>
                  <a:srgbClr val="0071BC"/>
                </a:solidFill>
              </a:rPr>
              <a:t>Congestion control</a:t>
            </a:r>
            <a:r>
              <a:rPr lang="en-US" altLang="ja-JP" sz="1800" dirty="0" smtClean="0"/>
              <a:t>: </a:t>
            </a:r>
            <a:r>
              <a:rPr lang="ja-JP" altLang="en-US" sz="1800" dirty="0" smtClean="0"/>
              <a:t>ウィンドウサイズの増加の制御</a:t>
            </a:r>
            <a:endParaRPr lang="en-US" altLang="ja-JP" sz="1800" dirty="0" smtClean="0"/>
          </a:p>
          <a:p>
            <a:pPr marL="0" indent="0">
              <a:buNone/>
            </a:pPr>
            <a:r>
              <a:rPr lang="en-US" altLang="ja-JP" sz="1800" dirty="0" err="1" smtClean="0"/>
              <a:t>MPTCP</a:t>
            </a:r>
            <a:r>
              <a:rPr lang="en-US" altLang="en-US" sz="1800" dirty="0" err="1" smtClean="0">
                <a:latin typeface="+mj-ea"/>
                <a:ea typeface="+mj-ea"/>
              </a:rPr>
              <a:t>の改善</a:t>
            </a:r>
            <a:r>
              <a:rPr lang="en-US" altLang="en-US" sz="1800" dirty="0" smtClean="0">
                <a:latin typeface="+mj-ea"/>
                <a:ea typeface="+mj-ea"/>
              </a:rPr>
              <a:t> : </a:t>
            </a:r>
            <a:r>
              <a:rPr lang="ja-JP" altLang="en-US" sz="1800" dirty="0" smtClean="0"/>
              <a:t>ショートフローを直接作用させる</a:t>
            </a:r>
            <a:endParaRPr lang="en-US" altLang="ja-JP" sz="1800" dirty="0" smtClean="0"/>
          </a:p>
          <a:p>
            <a:pPr marL="0" indent="0">
              <a:buNone/>
            </a:pPr>
            <a:r>
              <a:rPr lang="ja-JP" altLang="en-US" b="1" dirty="0" smtClean="0"/>
              <a:t>必要な事</a:t>
            </a:r>
            <a:r>
              <a:rPr lang="en-US" altLang="ja-JP" b="1" dirty="0" smtClean="0"/>
              <a:t>: </a:t>
            </a:r>
          </a:p>
          <a:p>
            <a:pPr marL="0" indent="0">
              <a:buNone/>
            </a:pPr>
            <a:r>
              <a:rPr lang="ja-JP" altLang="en-US" sz="1800" dirty="0" smtClean="0"/>
              <a:t>ショートフロー</a:t>
            </a:r>
            <a:r>
              <a:rPr lang="ja-JP" altLang="en-US" sz="1800" dirty="0"/>
              <a:t>かバックグラウンドトラフィック</a:t>
            </a:r>
            <a:r>
              <a:rPr lang="ja-JP" altLang="en-US" sz="1800" dirty="0" smtClean="0"/>
              <a:t>なのかを識別</a:t>
            </a:r>
            <a:endParaRPr lang="en-US" altLang="ja-JP" sz="1800" dirty="0"/>
          </a:p>
          <a:p>
            <a:pPr marL="0" indent="0">
              <a:buNone/>
            </a:pPr>
            <a:r>
              <a:rPr lang="ja-JP" altLang="en-US" sz="1800" dirty="0" smtClean="0"/>
              <a:t>帯域を適切に割当てるアルゴリズム</a:t>
            </a:r>
            <a:endParaRPr lang="en-US" altLang="ja-JP" sz="2000"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30</a:t>
            </a:fld>
            <a:endParaRPr lang="en-US" altLang="ja-JP"/>
          </a:p>
        </p:txBody>
      </p:sp>
      <p:sp>
        <p:nvSpPr>
          <p:cNvPr id="6" name="フッター プレースホルダー 5"/>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27087915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a:t>
            </a:r>
            <a:r>
              <a:rPr lang="ja-JP" altLang="en-US" sz="2000" dirty="0" smtClean="0">
                <a:solidFill>
                  <a:srgbClr val="0071BC"/>
                </a:solidFill>
              </a:rPr>
              <a:t>処理</a:t>
            </a:r>
            <a:r>
              <a:rPr lang="ja-JP" altLang="en-US" sz="2000" dirty="0" smtClean="0">
                <a:solidFill>
                  <a:srgbClr val="0071BC"/>
                </a:solidFill>
              </a:rPr>
              <a:t>技術</a:t>
            </a:r>
            <a:r>
              <a:rPr lang="en-US" altLang="ja-JP" sz="2000" dirty="0" smtClean="0">
                <a:solidFill>
                  <a:srgbClr val="0071BC"/>
                </a:solidFill>
              </a:rPr>
              <a:t> </a:t>
            </a:r>
            <a:r>
              <a:rPr lang="en-US" altLang="ja-JP" sz="2000" dirty="0" smtClean="0"/>
              <a:t>: </a:t>
            </a:r>
            <a:r>
              <a:rPr lang="ja-JP" altLang="en-US" sz="2000" dirty="0" smtClean="0"/>
              <a:t>ビッグデータ、大量の計算資源の活用</a:t>
            </a:r>
            <a:endParaRPr lang="en-US" altLang="ja-JP" sz="2000" dirty="0" smtClean="0"/>
          </a:p>
          <a:p>
            <a:pPr marL="0" indent="0">
              <a:buNone/>
            </a:pPr>
            <a:r>
              <a:rPr lang="ja-JP" altLang="en-US" dirty="0" smtClean="0"/>
              <a:t>分散・並列処理</a:t>
            </a:r>
            <a:r>
              <a:rPr lang="ja-JP" altLang="en-US" dirty="0" smtClean="0"/>
              <a:t>では大量のショートフローを生成してしまう</a:t>
            </a:r>
            <a:r>
              <a:rPr lang="en-US" altLang="ja-JP" dirty="0" smtClean="0"/>
              <a:t>!! </a:t>
            </a:r>
          </a:p>
          <a:p>
            <a:pPr marL="0" indent="0" algn="ctr">
              <a:buNone/>
            </a:pPr>
            <a:r>
              <a:rPr lang="en-US" altLang="ja-JP" dirty="0" smtClean="0"/>
              <a:t>	</a:t>
            </a: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[16].</a:t>
            </a:r>
          </a:p>
          <a:p>
            <a:pPr marL="0" indent="0" algn="ctr">
              <a:buNone/>
            </a:pPr>
            <a:r>
              <a:rPr lang="en-US" altLang="ja-JP" sz="1800" dirty="0"/>
              <a:t>	</a:t>
            </a:r>
            <a:r>
              <a:rPr lang="ja-JP" altLang="en-US" sz="1800" dirty="0" smtClean="0"/>
              <a:t>ショートフロー</a:t>
            </a:r>
            <a:r>
              <a:rPr lang="ja-JP" altLang="en-US" sz="1800" dirty="0" smtClean="0"/>
              <a:t>は</a:t>
            </a:r>
            <a:r>
              <a:rPr lang="ja-JP" altLang="en-US" sz="1800" dirty="0" smtClean="0"/>
              <a:t>大規模計算</a:t>
            </a:r>
            <a:r>
              <a:rPr lang="ja-JP" altLang="en-US" sz="1800" dirty="0" smtClean="0"/>
              <a:t>処理</a:t>
            </a:r>
            <a:r>
              <a:rPr lang="ja-JP" altLang="en-US" sz="1800" dirty="0" smtClean="0"/>
              <a:t>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kumimoji="1" lang="en-US" altLang="ja-JP" b="1" dirty="0" smtClean="0">
                <a:solidFill>
                  <a:srgbClr val="0071BC"/>
                </a:solidFill>
              </a:rPr>
              <a:t>MPTCP</a:t>
            </a:r>
            <a:r>
              <a:rPr kumimoji="1" lang="ja-JP" altLang="en-US" b="1" dirty="0" smtClean="0">
                <a:solidFill>
                  <a:srgbClr val="0071BC"/>
                </a:solidFill>
              </a:rPr>
              <a:t>を用いてデータセンターネットワーク</a:t>
            </a:r>
            <a:r>
              <a:rPr lang="ja-JP" altLang="en-US" b="1" dirty="0" smtClean="0">
                <a:solidFill>
                  <a:srgbClr val="0071BC"/>
                </a:solidFill>
              </a:rPr>
              <a:t>を改善する上</a:t>
            </a:r>
            <a:r>
              <a:rPr lang="ja-JP" altLang="en-US" b="1" dirty="0" smtClean="0">
                <a:solidFill>
                  <a:srgbClr val="0071BC"/>
                </a:solidFill>
              </a:rPr>
              <a:t>でショートフロー</a:t>
            </a:r>
            <a:r>
              <a:rPr lang="ja-JP" altLang="en-US" b="1" dirty="0" smtClean="0">
                <a:solidFill>
                  <a:srgbClr val="0071BC"/>
                </a:solidFill>
              </a:rPr>
              <a:t>の問題は重要な問題</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r>
              <a:rPr lang="en-US" altLang="ja-JP" smtClean="0"/>
              <a:t>2013/12/20</a:t>
            </a:r>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4</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t>[16]Benson</a:t>
            </a:r>
            <a:r>
              <a:rPr lang="en-US" altLang="ja-JP" sz="800" dirty="0"/>
              <a:t>, </a:t>
            </a:r>
            <a:r>
              <a:rPr lang="en-US" altLang="ja-JP" sz="800" dirty="0" err="1"/>
              <a:t>Theophilus</a:t>
            </a:r>
            <a:r>
              <a:rPr lang="en-US" altLang="ja-JP" sz="800" dirty="0"/>
              <a:t>, </a:t>
            </a:r>
            <a:r>
              <a:rPr lang="en-US" altLang="ja-JP" sz="800" dirty="0" err="1"/>
              <a:t>Aditya</a:t>
            </a:r>
            <a:r>
              <a:rPr lang="en-US" altLang="ja-JP" sz="800" dirty="0"/>
              <a:t> </a:t>
            </a:r>
            <a:r>
              <a:rPr lang="en-US" altLang="ja-JP" sz="800" dirty="0" err="1"/>
              <a:t>Akella</a:t>
            </a:r>
            <a:r>
              <a:rPr lang="en-US" altLang="ja-JP" sz="800" dirty="0"/>
              <a:t>, and David A. </a:t>
            </a:r>
            <a:r>
              <a:rPr lang="en-US" altLang="ja-JP" sz="800" dirty="0" err="1"/>
              <a:t>Maltz</a:t>
            </a:r>
            <a:r>
              <a:rPr lang="en-US" altLang="ja-JP" sz="800" dirty="0"/>
              <a:t>. "Network </a:t>
            </a:r>
            <a:r>
              <a:rPr lang="en-US" altLang="ja-JP" sz="800" dirty="0" smtClean="0"/>
              <a:t>traffic characteristics </a:t>
            </a:r>
            <a:r>
              <a:rPr lang="en-US" altLang="ja-JP" sz="800" dirty="0"/>
              <a:t>of data centers in the wild." Proceedings of the 10th ACM SIGCOMM conference on Internet measurement. ACM, 2010.</a:t>
            </a:r>
            <a:endParaRPr lang="ja-JP" altLang="en-US" sz="800" dirty="0"/>
          </a:p>
        </p:txBody>
      </p:sp>
      <p:sp>
        <p:nvSpPr>
          <p:cNvPr id="6" name="フッター プレースホルダー 5"/>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10151192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Motivated work</a:t>
            </a:r>
            <a:endParaRPr kumimoji="1" lang="ja-JP" altLang="en-US" dirty="0"/>
          </a:p>
        </p:txBody>
      </p:sp>
      <p:sp>
        <p:nvSpPr>
          <p:cNvPr id="3" name="コンテンツ プレースホルダー 2"/>
          <p:cNvSpPr>
            <a:spLocks noGrp="1"/>
          </p:cNvSpPr>
          <p:nvPr>
            <p:ph idx="1"/>
          </p:nvPr>
        </p:nvSpPr>
        <p:spPr>
          <a:xfrm>
            <a:off x="812800" y="1121171"/>
            <a:ext cx="8280400" cy="723653"/>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Raiciu</a:t>
            </a:r>
            <a:r>
              <a:rPr lang="en-US" altLang="ja-JP" sz="1600" dirty="0"/>
              <a:t>, </a:t>
            </a:r>
            <a:r>
              <a:rPr lang="en-US" altLang="ja-JP" sz="1600" dirty="0" err="1"/>
              <a:t>Costin</a:t>
            </a:r>
            <a:r>
              <a:rPr lang="en-US" altLang="ja-JP" sz="1600" dirty="0"/>
              <a:t>, et al. "Improving datacenter performance and robustness with multipath TCP." </a:t>
            </a:r>
            <a:r>
              <a:rPr lang="en-US" altLang="ja-JP" sz="1600" i="1" dirty="0"/>
              <a:t>ACM SIGCOMM Computer Communication Review</a:t>
            </a:r>
            <a:r>
              <a:rPr lang="en-US" altLang="ja-JP" sz="1600" dirty="0"/>
              <a:t>. Vol. 41. No. 4. ACM, 2011.</a:t>
            </a:r>
          </a:p>
        </p:txBody>
      </p:sp>
      <p:sp>
        <p:nvSpPr>
          <p:cNvPr id="4" name="日付プレースホルダー 3"/>
          <p:cNvSpPr>
            <a:spLocks noGrp="1"/>
          </p:cNvSpPr>
          <p:nvPr>
            <p:ph type="dt" sz="half" idx="10"/>
          </p:nvPr>
        </p:nvSpPr>
        <p:spPr/>
        <p:txBody>
          <a:bodyPr/>
          <a:lstStyle/>
          <a:p>
            <a:r>
              <a:rPr lang="en-US" altLang="ja-JP" smtClean="0"/>
              <a:t>2013/12/20</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marL="742950" lvl="1" indent="-285750">
              <a:buFont typeface="Arial"/>
              <a:buChar char="•"/>
            </a:pPr>
            <a:r>
              <a:rPr kumimoji="1" lang="ja-JP" altLang="en-US" dirty="0" smtClean="0">
                <a:solidFill>
                  <a:srgbClr val="4D4D4D"/>
                </a:solidFill>
                <a:latin typeface="+mj-lt"/>
              </a:rPr>
              <a:t>今日の密なデータセンターネットワーク資源の有効利用</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en-US" altLang="ja-JP" dirty="0" smtClean="0">
                <a:solidFill>
                  <a:srgbClr val="4D4D4D"/>
                </a:solidFill>
                <a:latin typeface="+mj-lt"/>
              </a:rPr>
              <a:t>MPTCP</a:t>
            </a:r>
            <a:r>
              <a:rPr kumimoji="1" lang="ja-JP" altLang="en-US" dirty="0" smtClean="0">
                <a:solidFill>
                  <a:srgbClr val="4D4D4D"/>
                </a:solidFill>
                <a:latin typeface="+mj-lt"/>
              </a:rPr>
              <a:t>で複数の</a:t>
            </a:r>
            <a:r>
              <a:rPr kumimoji="1" lang="en-US" altLang="en-US" dirty="0" smtClean="0">
                <a:solidFill>
                  <a:srgbClr val="4D4D4D"/>
                </a:solidFill>
                <a:latin typeface="+mj-lt"/>
              </a:rPr>
              <a:t>パス</a:t>
            </a:r>
            <a:r>
              <a:rPr kumimoji="1" lang="ja-JP" altLang="en-US" dirty="0" smtClean="0">
                <a:solidFill>
                  <a:srgbClr val="4D4D4D"/>
                </a:solidFill>
                <a:latin typeface="+mj-lt"/>
              </a:rPr>
              <a:t>を利用してスループットを改善</a:t>
            </a:r>
            <a:endParaRPr kumimoji="1" lang="en-US" altLang="ja-JP" dirty="0">
              <a:solidFill>
                <a:srgbClr val="4D4D4D"/>
              </a:solidFill>
              <a:latin typeface="+mj-lt"/>
            </a:endParaRPr>
          </a:p>
        </p:txBody>
      </p:sp>
      <p:sp>
        <p:nvSpPr>
          <p:cNvPr id="9" name="正方形/長方形 8"/>
          <p:cNvSpPr/>
          <p:nvPr/>
        </p:nvSpPr>
        <p:spPr>
          <a:xfrm>
            <a:off x="836318" y="3430588"/>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4D4D4D"/>
                </a:solidFill>
                <a:latin typeface="+mj-lt"/>
              </a:rPr>
              <a:t>どのトポロジーにおいても</a:t>
            </a:r>
            <a:r>
              <a:rPr kumimoji="1" lang="en-US" altLang="ja-JP" dirty="0" smtClean="0">
                <a:solidFill>
                  <a:srgbClr val="4D4D4D"/>
                </a:solidFill>
                <a:latin typeface="+mj-lt"/>
              </a:rPr>
              <a:t>MPTCP</a:t>
            </a:r>
            <a:r>
              <a:rPr kumimoji="1" lang="ja-JP" altLang="en-US" dirty="0" smtClean="0">
                <a:solidFill>
                  <a:srgbClr val="4D4D4D"/>
                </a:solidFill>
                <a:latin typeface="+mj-lt"/>
              </a:rPr>
              <a:t>はスループットを改善した</a:t>
            </a:r>
            <a:endParaRPr kumimoji="1" lang="en-US" altLang="ja-JP" dirty="0">
              <a:solidFill>
                <a:srgbClr val="4D4D4D"/>
              </a:solidFill>
              <a:latin typeface="+mj-lt"/>
            </a:endParaRPr>
          </a:p>
        </p:txBody>
      </p:sp>
      <p:sp>
        <p:nvSpPr>
          <p:cNvPr id="10" name="テキスト ボックス 9"/>
          <p:cNvSpPr txBox="1"/>
          <p:nvPr/>
        </p:nvSpPr>
        <p:spPr>
          <a:xfrm>
            <a:off x="1820652" y="5882789"/>
            <a:ext cx="2200768" cy="276999"/>
          </a:xfrm>
          <a:prstGeom prst="rect">
            <a:avLst/>
          </a:prstGeom>
          <a:noFill/>
        </p:spPr>
        <p:txBody>
          <a:bodyPr wrap="none" rtlCol="0">
            <a:spAutoFit/>
          </a:bodyPr>
          <a:lstStyle/>
          <a:p>
            <a:r>
              <a:rPr kumimoji="1" lang="en-US" altLang="ja-JP" sz="1200" dirty="0" smtClean="0">
                <a:latin typeface="+mj-lt"/>
              </a:rPr>
              <a:t>Fig1. Utilization on FatTree [10]</a:t>
            </a:r>
            <a:endParaRPr kumimoji="1" lang="ja-JP" altLang="en-US" sz="1200" dirty="0">
              <a:latin typeface="+mj-lt"/>
            </a:endParaRPr>
          </a:p>
        </p:txBody>
      </p:sp>
      <p:sp>
        <p:nvSpPr>
          <p:cNvPr id="11" name="正方形/長方形 10"/>
          <p:cNvSpPr/>
          <p:nvPr/>
        </p:nvSpPr>
        <p:spPr>
          <a:xfrm>
            <a:off x="4976518" y="3423326"/>
            <a:ext cx="4116682" cy="954107"/>
          </a:xfrm>
          <a:prstGeom prst="rect">
            <a:avLst/>
          </a:prstGeom>
        </p:spPr>
        <p:txBody>
          <a:bodyPr wrap="square">
            <a:spAutoFit/>
          </a:bodyPr>
          <a:lstStyle/>
          <a:p>
            <a:r>
              <a:rPr kumimoji="1" lang="ja-JP" altLang="en-US" sz="2000" dirty="0" smtClean="0">
                <a:solidFill>
                  <a:srgbClr val="E03253"/>
                </a:solidFill>
                <a:latin typeface="+mj-lt"/>
              </a:rPr>
              <a:t>課題</a:t>
            </a:r>
            <a:r>
              <a:rPr kumimoji="1" lang="en-US" altLang="ja-JP" sz="2000" dirty="0" smtClean="0">
                <a:solidFill>
                  <a:srgbClr val="E03253"/>
                </a:solidFill>
                <a:latin typeface="+mj-lt"/>
              </a:rPr>
              <a:t>: </a:t>
            </a:r>
            <a:endParaRPr kumimoji="1" lang="en-US" altLang="ja-JP" dirty="0" smtClean="0">
              <a:solidFill>
                <a:srgbClr val="4D4D4D"/>
              </a:solidFill>
              <a:latin typeface="+mj-lt"/>
            </a:endParaRPr>
          </a:p>
          <a:p>
            <a:r>
              <a:rPr kumimoji="1" lang="en-US" altLang="ja-JP" dirty="0" smtClean="0">
                <a:solidFill>
                  <a:srgbClr val="4D4D4D"/>
                </a:solidFill>
                <a:latin typeface="+mj-lt"/>
              </a:rPr>
              <a:t>MPTCP</a:t>
            </a:r>
            <a:r>
              <a:rPr kumimoji="1" lang="ja-JP" altLang="en-US" dirty="0" smtClean="0">
                <a:solidFill>
                  <a:srgbClr val="4D4D4D"/>
                </a:solidFill>
                <a:latin typeface="+mj-lt"/>
              </a:rPr>
              <a:t>が</a:t>
            </a:r>
            <a:r>
              <a:rPr kumimoji="1" lang="en-US" altLang="ja-JP" dirty="0" smtClean="0">
                <a:solidFill>
                  <a:srgbClr val="4D4D4D"/>
                </a:solidFill>
              </a:rPr>
              <a:t>TCP</a:t>
            </a:r>
            <a:r>
              <a:rPr kumimoji="1" lang="ja-JP" altLang="en-US" dirty="0" smtClean="0">
                <a:solidFill>
                  <a:srgbClr val="4D4D4D"/>
                </a:solidFill>
              </a:rPr>
              <a:t>による</a:t>
            </a:r>
            <a:r>
              <a:rPr kumimoji="1" lang="ja-JP" altLang="en-US" dirty="0" smtClean="0">
                <a:solidFill>
                  <a:srgbClr val="4D4D4D"/>
                </a:solidFill>
                <a:latin typeface="+mj-lt"/>
              </a:rPr>
              <a:t>ショートフロー完結時間に悪影響を及ぼした</a:t>
            </a:r>
            <a:endParaRPr kumimoji="1" lang="en-US" altLang="ja-JP" dirty="0" smtClean="0">
              <a:solidFill>
                <a:srgbClr val="4D4D4D"/>
              </a:solidFill>
              <a:latin typeface="+mj-lt"/>
            </a:endParaRPr>
          </a:p>
        </p:txBody>
      </p:sp>
      <p:sp>
        <p:nvSpPr>
          <p:cNvPr id="13" name="テキスト ボックス 12"/>
          <p:cNvSpPr txBox="1"/>
          <p:nvPr/>
        </p:nvSpPr>
        <p:spPr>
          <a:xfrm>
            <a:off x="5205028" y="4340133"/>
            <a:ext cx="3548643" cy="276999"/>
          </a:xfrm>
          <a:prstGeom prst="rect">
            <a:avLst/>
          </a:prstGeom>
          <a:noFill/>
        </p:spPr>
        <p:txBody>
          <a:bodyPr wrap="none" rtlCol="0">
            <a:spAutoFit/>
          </a:bodyPr>
          <a:lstStyle/>
          <a:p>
            <a:r>
              <a:rPr kumimoji="1" lang="en-US" altLang="ja-JP" sz="1200" dirty="0" smtClean="0">
                <a:latin typeface="+mj-lt"/>
              </a:rPr>
              <a:t>Table1. The effect of short flows completing for 70KB</a:t>
            </a:r>
            <a:endParaRPr kumimoji="1" lang="ja-JP" altLang="en-US" sz="1200" dirty="0">
              <a:latin typeface="+mj-lt"/>
            </a:endParaRPr>
          </a:p>
        </p:txBody>
      </p:sp>
      <p:sp>
        <p:nvSpPr>
          <p:cNvPr id="14" name="正方形/長方形 13"/>
          <p:cNvSpPr/>
          <p:nvPr/>
        </p:nvSpPr>
        <p:spPr>
          <a:xfrm>
            <a:off x="3008784" y="6129300"/>
            <a:ext cx="6120680" cy="276999"/>
          </a:xfrm>
          <a:prstGeom prst="rect">
            <a:avLst/>
          </a:prstGeom>
        </p:spPr>
        <p:txBody>
          <a:bodyPr wrap="square">
            <a:spAutoFit/>
          </a:bodyPr>
          <a:lstStyle/>
          <a:p>
            <a:r>
              <a:rPr lang="en-US" altLang="ja-JP" sz="600" dirty="0"/>
              <a:t>[</a:t>
            </a:r>
            <a:r>
              <a:rPr lang="en-US" altLang="ja-JP" sz="600" dirty="0" smtClean="0"/>
              <a:t>10]</a:t>
            </a:r>
            <a:r>
              <a:rPr lang="en-US" altLang="ja-JP" sz="600" dirty="0" err="1" smtClean="0"/>
              <a:t>Raiciu</a:t>
            </a:r>
            <a:r>
              <a:rPr lang="en-US" altLang="ja-JP" sz="600" dirty="0"/>
              <a:t>, </a:t>
            </a:r>
            <a:r>
              <a:rPr lang="en-US" altLang="ja-JP" sz="600" dirty="0" err="1"/>
              <a:t>Costin</a:t>
            </a:r>
            <a:r>
              <a:rPr lang="en-US" altLang="ja-JP" sz="600" dirty="0"/>
              <a:t>, et al. "Improving datacenter performance and robustness with multipath TCP." </a:t>
            </a:r>
            <a:r>
              <a:rPr lang="en-US" altLang="ja-JP" sz="600" i="1" dirty="0"/>
              <a:t>ACM SIGCOMM Computer Communication Review</a:t>
            </a:r>
            <a:r>
              <a:rPr lang="en-US" altLang="ja-JP" sz="600" dirty="0"/>
              <a:t>. Vol. 41. No. 4. ACM, 2011.</a:t>
            </a:r>
          </a:p>
        </p:txBody>
      </p:sp>
      <p:pic>
        <p:nvPicPr>
          <p:cNvPr id="12" name="図 11"/>
          <p:cNvPicPr>
            <a:picLocks noChangeAspect="1"/>
          </p:cNvPicPr>
          <p:nvPr/>
        </p:nvPicPr>
        <p:blipFill>
          <a:blip r:embed="rId2"/>
          <a:stretch>
            <a:fillRect/>
          </a:stretch>
        </p:blipFill>
        <p:spPr>
          <a:xfrm>
            <a:off x="1882949" y="4329100"/>
            <a:ext cx="1922284" cy="1618037"/>
          </a:xfrm>
          <a:prstGeom prst="rect">
            <a:avLst/>
          </a:prstGeom>
        </p:spPr>
      </p:pic>
      <p:graphicFrame>
        <p:nvGraphicFramePr>
          <p:cNvPr id="15" name="表 14"/>
          <p:cNvGraphicFramePr>
            <a:graphicFrameLocks noGrp="1"/>
          </p:cNvGraphicFramePr>
          <p:nvPr>
            <p:extLst>
              <p:ext uri="{D42A27DB-BD31-4B8C-83A1-F6EECF244321}">
                <p14:modId xmlns:p14="http://schemas.microsoft.com/office/powerpoint/2010/main" val="441001982"/>
              </p:ext>
            </p:extLst>
          </p:nvPr>
        </p:nvGraphicFramePr>
        <p:xfrm>
          <a:off x="5421262" y="4689139"/>
          <a:ext cx="3116175" cy="1224137"/>
        </p:xfrm>
        <a:graphic>
          <a:graphicData uri="http://schemas.openxmlformats.org/drawingml/2006/table">
            <a:tbl>
              <a:tblPr firstRow="1" bandRow="1">
                <a:tableStyleId>{21E4AEA4-8DFA-4A89-87EB-49C32662AFE0}</a:tableStyleId>
              </a:tblPr>
              <a:tblGrid>
                <a:gridCol w="1568003"/>
                <a:gridCol w="1548172"/>
              </a:tblGrid>
              <a:tr h="536737">
                <a:tc>
                  <a:txBody>
                    <a:bodyPr/>
                    <a:lstStyle/>
                    <a:p>
                      <a:r>
                        <a:rPr kumimoji="1" lang="en-US" altLang="ja-JP" sz="1200" dirty="0" smtClean="0"/>
                        <a:t>Algorithm</a:t>
                      </a:r>
                      <a:endParaRPr kumimoji="1" lang="ja-JP" alt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kumimoji="1" lang="ja-JP" altLang="en-US" sz="1200" baseline="0" dirty="0" smtClean="0"/>
                        <a:t>フロー完結時間</a:t>
                      </a:r>
                      <a:r>
                        <a:rPr kumimoji="1" lang="en-US" altLang="ja-JP" sz="1200" baseline="0" dirty="0" smtClean="0"/>
                        <a:t>(mean/</a:t>
                      </a:r>
                      <a:r>
                        <a:rPr kumimoji="1" lang="en-US" altLang="ja-JP" sz="1200" baseline="0" dirty="0" err="1" smtClean="0"/>
                        <a:t>stdev</a:t>
                      </a:r>
                      <a:r>
                        <a:rPr kumimoji="1" lang="en-US" altLang="ja-JP" sz="1200" baseline="0" dirty="0" smtClean="0"/>
                        <a:t>)</a:t>
                      </a:r>
                      <a:endParaRPr kumimoji="1" lang="ja-JP" alt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43700">
                <a:tc>
                  <a:txBody>
                    <a:bodyPr/>
                    <a:lstStyle/>
                    <a:p>
                      <a:r>
                        <a:rPr kumimoji="1" lang="en-US" altLang="ja-JP" sz="1200" u="none" strike="noStrike" kern="1200" baseline="0" dirty="0" smtClean="0"/>
                        <a:t>SINGLE-PATH TCP</a:t>
                      </a:r>
                      <a:endParaRPr kumimoji="1" lang="ja-JP" altLang="en-US" sz="1200" dirty="0"/>
                    </a:p>
                  </a:txBody>
                  <a:tcPr>
                    <a:lnL w="12700" cap="flat" cmpd="sng" algn="ctr">
                      <a:solidFill>
                        <a:scrgbClr r="0" g="0" b="0"/>
                      </a:solidFill>
                      <a:prstDash val="solid"/>
                      <a:round/>
                      <a:headEnd type="none" w="med" len="med"/>
                      <a:tailEnd type="none" w="med" len="med"/>
                    </a:lnL>
                  </a:tcPr>
                </a:tc>
                <a:tc>
                  <a:txBody>
                    <a:bodyPr/>
                    <a:lstStyle/>
                    <a:p>
                      <a:r>
                        <a:rPr kumimoji="1" lang="en-US" altLang="ja-JP" sz="1400" b="1" u="none" strike="noStrike" kern="1200" baseline="0" dirty="0" smtClean="0">
                          <a:solidFill>
                            <a:srgbClr val="FF0000"/>
                          </a:solidFill>
                        </a:rPr>
                        <a:t>78</a:t>
                      </a:r>
                      <a:r>
                        <a:rPr kumimoji="1" lang="en-US" altLang="ja-JP" sz="1200" u="none" strike="noStrike" kern="1200" baseline="0" dirty="0" smtClean="0"/>
                        <a:t> ±108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tcPr>
                </a:tc>
              </a:tr>
              <a:tr h="343700">
                <a:tc>
                  <a:txBody>
                    <a:bodyPr/>
                    <a:lstStyle/>
                    <a:p>
                      <a:r>
                        <a:rPr kumimoji="1" lang="en-US" altLang="ja-JP" sz="1200" u="none" strike="noStrike" kern="1200" baseline="0" dirty="0" smtClean="0"/>
                        <a:t>MPTCP</a:t>
                      </a:r>
                      <a:endParaRPr kumimoji="1" lang="ja-JP" altLang="en-US" sz="12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kumimoji="1" lang="en-US" altLang="ja-JP" sz="1400" b="1" u="none" strike="noStrike" kern="1200" baseline="0" dirty="0" smtClean="0">
                          <a:solidFill>
                            <a:srgbClr val="FF0000"/>
                          </a:solidFill>
                        </a:rPr>
                        <a:t>97</a:t>
                      </a:r>
                      <a:r>
                        <a:rPr kumimoji="1" lang="en-US" altLang="ja-JP" sz="1200" u="none" strike="noStrike" kern="1200" baseline="0" dirty="0" smtClean="0"/>
                        <a:t> ± 106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7" name="フッター プレースホルダー 6"/>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3516349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Zats</a:t>
            </a:r>
            <a:r>
              <a:rPr lang="en-US" altLang="ja-JP" sz="1600" dirty="0"/>
              <a:t>, David, et al. "</a:t>
            </a:r>
            <a:r>
              <a:rPr lang="en-US" altLang="ja-JP" sz="1600" dirty="0" err="1"/>
              <a:t>DeTail</a:t>
            </a:r>
            <a:r>
              <a:rPr lang="en-US" altLang="ja-JP" sz="1600" dirty="0"/>
              <a:t>: Reducing the flow completion time tail in datacenter networks." </a:t>
            </a:r>
            <a:r>
              <a:rPr lang="en-US" altLang="ja-JP" sz="1600" i="1" dirty="0"/>
              <a:t>ACM SIGCOMM Computer Communication Review</a:t>
            </a:r>
            <a:r>
              <a:rPr lang="en-US" altLang="ja-JP" sz="1600" dirty="0"/>
              <a:t> 42.4 (2012): 139-150.</a:t>
            </a:r>
          </a:p>
        </p:txBody>
      </p:sp>
      <p:sp>
        <p:nvSpPr>
          <p:cNvPr id="4" name="日付プレースホルダー 3"/>
          <p:cNvSpPr>
            <a:spLocks noGrp="1"/>
          </p:cNvSpPr>
          <p:nvPr>
            <p:ph type="dt" sz="half" idx="10"/>
          </p:nvPr>
        </p:nvSpPr>
        <p:spPr/>
        <p:txBody>
          <a:bodyPr/>
          <a:lstStyle/>
          <a:p>
            <a:r>
              <a:rPr lang="en-US" altLang="ja-JP" smtClean="0"/>
              <a:t>2013/12/20</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sz="2400" dirty="0" smtClean="0">
              <a:latin typeface="+mj-lt"/>
            </a:endParaRPr>
          </a:p>
          <a:p>
            <a:pPr marL="742950" lvl="1" indent="-285750">
              <a:buFont typeface="Arial"/>
              <a:buChar char="•"/>
            </a:pPr>
            <a:r>
              <a:rPr kumimoji="1" lang="ja-JP" altLang="en-US" dirty="0" smtClean="0">
                <a:solidFill>
                  <a:srgbClr val="4D4D4D"/>
                </a:solidFill>
                <a:latin typeface="+mj-lt"/>
              </a:rPr>
              <a:t>ユーザエクスペリエンスのために</a:t>
            </a:r>
            <a:r>
              <a:rPr kumimoji="1" lang="en-US" altLang="ja-JP" dirty="0" smtClean="0">
                <a:solidFill>
                  <a:srgbClr val="4D4D4D"/>
                </a:solidFill>
                <a:latin typeface="+mj-lt"/>
              </a:rPr>
              <a:t>, Web</a:t>
            </a:r>
            <a:r>
              <a:rPr kumimoji="1" lang="ja-JP" altLang="en-US" dirty="0" smtClean="0">
                <a:solidFill>
                  <a:srgbClr val="4D4D4D"/>
                </a:solidFill>
                <a:latin typeface="+mj-lt"/>
              </a:rPr>
              <a:t>ページ表示時間を保証する</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ショートフローのバースト性によるパケットロスを減らし</a:t>
            </a:r>
            <a:r>
              <a:rPr kumimoji="1" lang="en-US" altLang="ja-JP" dirty="0" smtClean="0">
                <a:solidFill>
                  <a:srgbClr val="4D4D4D"/>
                </a:solidFill>
                <a:latin typeface="+mj-lt"/>
              </a:rPr>
              <a:t>, </a:t>
            </a:r>
            <a:r>
              <a:rPr kumimoji="1" lang="ja-JP" altLang="en-US" dirty="0" smtClean="0">
                <a:solidFill>
                  <a:srgbClr val="4D4D4D"/>
                </a:solidFill>
                <a:latin typeface="+mj-lt"/>
              </a:rPr>
              <a:t>遅延を抑える</a:t>
            </a:r>
            <a:endParaRPr kumimoji="1" lang="en-US" altLang="ja-JP" dirty="0">
              <a:solidFill>
                <a:srgbClr val="4D4D4D"/>
              </a:solidFill>
              <a:latin typeface="+mj-lt"/>
            </a:endParaRPr>
          </a:p>
        </p:txBody>
      </p:sp>
      <p:pic>
        <p:nvPicPr>
          <p:cNvPr id="7" name="図 6"/>
          <p:cNvPicPr>
            <a:picLocks noChangeAspect="1"/>
          </p:cNvPicPr>
          <p:nvPr/>
        </p:nvPicPr>
        <p:blipFill rotWithShape="1">
          <a:blip r:embed="rId3"/>
          <a:srcRect b="16643"/>
          <a:stretch/>
        </p:blipFill>
        <p:spPr>
          <a:xfrm>
            <a:off x="1460612" y="4348202"/>
            <a:ext cx="2988332" cy="1637082"/>
          </a:xfrm>
          <a:prstGeom prst="rect">
            <a:avLst/>
          </a:prstGeom>
          <a:ln>
            <a:noFill/>
          </a:ln>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66" r="4284" b="31979"/>
          <a:stretch/>
        </p:blipFill>
        <p:spPr bwMode="auto">
          <a:xfrm>
            <a:off x="5205028" y="4504995"/>
            <a:ext cx="3755702" cy="138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a:xfrm>
            <a:off x="836318" y="3485694"/>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E03253"/>
                </a:solidFill>
                <a:latin typeface="+mj-lt"/>
              </a:rPr>
              <a:t>実装したスイッチ</a:t>
            </a:r>
            <a:r>
              <a:rPr kumimoji="1" lang="ja-JP" altLang="en-US" dirty="0" smtClean="0">
                <a:solidFill>
                  <a:srgbClr val="4D4D4D"/>
                </a:solidFill>
                <a:latin typeface="+mj-lt"/>
              </a:rPr>
              <a:t>でトラフィックを監視しバッファを動的制御</a:t>
            </a:r>
            <a:endParaRPr kumimoji="1" lang="en-US" altLang="ja-JP" sz="2000" dirty="0">
              <a:solidFill>
                <a:srgbClr val="4D4D4D"/>
              </a:solidFill>
              <a:latin typeface="+mj-lt"/>
            </a:endParaRPr>
          </a:p>
        </p:txBody>
      </p:sp>
      <p:sp>
        <p:nvSpPr>
          <p:cNvPr id="10" name="テキスト ボックス 9"/>
          <p:cNvSpPr txBox="1"/>
          <p:nvPr/>
        </p:nvSpPr>
        <p:spPr>
          <a:xfrm>
            <a:off x="1766329" y="5882789"/>
            <a:ext cx="2563547" cy="276999"/>
          </a:xfrm>
          <a:prstGeom prst="rect">
            <a:avLst/>
          </a:prstGeom>
          <a:noFill/>
        </p:spPr>
        <p:txBody>
          <a:bodyPr wrap="none" rtlCol="0">
            <a:spAutoFit/>
          </a:bodyPr>
          <a:lstStyle/>
          <a:p>
            <a:r>
              <a:rPr kumimoji="1" lang="en-US" altLang="ja-JP" sz="1200" dirty="0" smtClean="0">
                <a:latin typeface="+mj-lt"/>
              </a:rPr>
              <a:t>Fig2. proposed switch architecture[11]</a:t>
            </a:r>
            <a:endParaRPr kumimoji="1" lang="ja-JP" altLang="en-US" sz="1200" dirty="0">
              <a:latin typeface="+mj-lt"/>
            </a:endParaRPr>
          </a:p>
        </p:txBody>
      </p:sp>
      <p:sp>
        <p:nvSpPr>
          <p:cNvPr id="11" name="正方形/長方形 10"/>
          <p:cNvSpPr/>
          <p:nvPr/>
        </p:nvSpPr>
        <p:spPr>
          <a:xfrm>
            <a:off x="4976518" y="3483005"/>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パーセンタイルの完結時間を</a:t>
            </a:r>
            <a:r>
              <a:rPr kumimoji="1" lang="en-US" altLang="ja-JP" dirty="0" smtClean="0">
                <a:solidFill>
                  <a:srgbClr val="4D4D4D"/>
                </a:solidFill>
                <a:latin typeface="+mj-lt"/>
              </a:rPr>
              <a:t>40%</a:t>
            </a:r>
            <a:r>
              <a:rPr kumimoji="1" lang="ja-JP" altLang="en-US" dirty="0" smtClean="0">
                <a:solidFill>
                  <a:srgbClr val="4D4D4D"/>
                </a:solidFill>
                <a:latin typeface="+mj-lt"/>
              </a:rPr>
              <a:t>改善</a:t>
            </a:r>
            <a:endParaRPr kumimoji="1" lang="en-US" altLang="ja-JP" dirty="0">
              <a:solidFill>
                <a:srgbClr val="4D4D4D"/>
              </a:solidFill>
              <a:latin typeface="+mj-lt"/>
            </a:endParaRPr>
          </a:p>
        </p:txBody>
      </p:sp>
      <p:sp>
        <p:nvSpPr>
          <p:cNvPr id="13" name="テキスト ボックス 12"/>
          <p:cNvSpPr txBox="1"/>
          <p:nvPr/>
        </p:nvSpPr>
        <p:spPr>
          <a:xfrm>
            <a:off x="5586316" y="5882789"/>
            <a:ext cx="3070071" cy="276999"/>
          </a:xfrm>
          <a:prstGeom prst="rect">
            <a:avLst/>
          </a:prstGeom>
          <a:noFill/>
        </p:spPr>
        <p:txBody>
          <a:bodyPr wrap="none" rtlCol="0">
            <a:spAutoFit/>
          </a:bodyPr>
          <a:lstStyle/>
          <a:p>
            <a:r>
              <a:rPr kumimoji="1" lang="en-US" altLang="ja-JP" sz="1200" dirty="0" smtClean="0">
                <a:latin typeface="+mj-lt"/>
              </a:rPr>
              <a:t>Fig3. </a:t>
            </a:r>
            <a:r>
              <a:rPr kumimoji="1" lang="en-US" altLang="ja-JP" sz="1200" dirty="0" err="1" smtClean="0">
                <a:latin typeface="+mj-lt"/>
              </a:rPr>
              <a:t>Microbenchmarks</a:t>
            </a:r>
            <a:r>
              <a:rPr kumimoji="1" lang="en-US" altLang="ja-JP" sz="1200" dirty="0" smtClean="0">
                <a:latin typeface="+mj-lt"/>
              </a:rPr>
              <a:t> for all-to-all workload</a:t>
            </a:r>
            <a:endParaRPr kumimoji="1" lang="ja-JP" altLang="en-US" sz="1200" dirty="0">
              <a:latin typeface="+mj-lt"/>
            </a:endParaRPr>
          </a:p>
        </p:txBody>
      </p:sp>
      <p:sp>
        <p:nvSpPr>
          <p:cNvPr id="14" name="正方形/長方形 13"/>
          <p:cNvSpPr/>
          <p:nvPr/>
        </p:nvSpPr>
        <p:spPr>
          <a:xfrm>
            <a:off x="3188804" y="6129300"/>
            <a:ext cx="5940660" cy="184666"/>
          </a:xfrm>
          <a:prstGeom prst="rect">
            <a:avLst/>
          </a:prstGeom>
        </p:spPr>
        <p:txBody>
          <a:bodyPr wrap="square">
            <a:spAutoFit/>
          </a:bodyPr>
          <a:lstStyle/>
          <a:p>
            <a:r>
              <a:rPr lang="en-US" altLang="ja-JP" sz="600" dirty="0"/>
              <a:t>[</a:t>
            </a:r>
            <a:r>
              <a:rPr lang="en-US" altLang="ja-JP" sz="600" dirty="0" smtClean="0"/>
              <a:t>11]</a:t>
            </a:r>
            <a:r>
              <a:rPr lang="en-US" altLang="ja-JP" sz="600" dirty="0" err="1" smtClean="0"/>
              <a:t>Zats</a:t>
            </a:r>
            <a:r>
              <a:rPr lang="en-US" altLang="ja-JP" sz="600" dirty="0"/>
              <a:t>, David, et al. "</a:t>
            </a:r>
            <a:r>
              <a:rPr lang="en-US" altLang="ja-JP" sz="600" dirty="0" err="1"/>
              <a:t>DeTail</a:t>
            </a:r>
            <a:r>
              <a:rPr lang="en-US" altLang="ja-JP" sz="600" dirty="0"/>
              <a:t>: Reducing the flow completion time tail in datacenter networks." </a:t>
            </a:r>
            <a:r>
              <a:rPr lang="en-US" altLang="ja-JP" sz="600" i="1" dirty="0"/>
              <a:t>ACM SIGCOMM Computer Communication Review</a:t>
            </a:r>
            <a:r>
              <a:rPr lang="en-US" altLang="ja-JP" sz="600" dirty="0"/>
              <a:t> 42.4 (2012): 139-150.</a:t>
            </a:r>
          </a:p>
        </p:txBody>
      </p:sp>
      <p:sp>
        <p:nvSpPr>
          <p:cNvPr id="12" name="フッター プレースホルダー 11"/>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36513460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研究について</a:t>
            </a:r>
            <a:endParaRPr kumimoji="1" lang="ja-JP" altLang="en-US" dirty="0"/>
          </a:p>
        </p:txBody>
      </p:sp>
      <p:sp>
        <p:nvSpPr>
          <p:cNvPr id="3" name="コンテンツ プレースホルダー 2"/>
          <p:cNvSpPr>
            <a:spLocks noGrp="1"/>
          </p:cNvSpPr>
          <p:nvPr>
            <p:ph idx="1"/>
          </p:nvPr>
        </p:nvSpPr>
        <p:spPr>
          <a:xfrm>
            <a:off x="812800" y="944724"/>
            <a:ext cx="8280400" cy="3819278"/>
          </a:xfrm>
        </p:spPr>
        <p:txBody>
          <a:bodyPr/>
          <a:lstStyle/>
          <a:p>
            <a:pPr marL="0" indent="0">
              <a:lnSpc>
                <a:spcPct val="120000"/>
              </a:lnSpc>
              <a:buNone/>
            </a:pPr>
            <a:r>
              <a:rPr lang="ja-JP" altLang="en-US" sz="2000" u="sng" dirty="0" smtClean="0"/>
              <a:t>目標</a:t>
            </a:r>
            <a:r>
              <a:rPr lang="en-US" altLang="ja-JP" sz="2000" u="sng" dirty="0" smtClean="0"/>
              <a:t> : </a:t>
            </a:r>
            <a:r>
              <a:rPr lang="ja-JP" altLang="en-US" sz="2000" u="sng" dirty="0" smtClean="0"/>
              <a:t>既存のネットワークと大量の計算資源でビッグデータを処理する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大量の計算資源を有効活用するトポロジー</a:t>
            </a:r>
            <a:endParaRPr lang="en-US" altLang="ja-JP" sz="2000" dirty="0" smtClean="0"/>
          </a:p>
          <a:p>
            <a:pPr marL="457200" indent="-457200">
              <a:buFont typeface="+mj-lt"/>
              <a:buAutoNum type="arabicPeriod"/>
            </a:pPr>
            <a:r>
              <a:rPr lang="ja-JP" altLang="en-US" sz="2000" dirty="0" smtClean="0"/>
              <a:t>シームレス性</a:t>
            </a:r>
            <a:r>
              <a:rPr lang="en-US" altLang="ja-JP" sz="2000" dirty="0" smtClean="0"/>
              <a:t> : </a:t>
            </a:r>
            <a:r>
              <a:rPr lang="ja-JP" altLang="en-US" sz="2000" dirty="0" smtClean="0"/>
              <a:t>特殊な実装、デバイスを用いずに性能向上</a:t>
            </a:r>
            <a:endParaRPr lang="en-US" altLang="ja-JP" sz="2000" dirty="0" smtClean="0"/>
          </a:p>
          <a:p>
            <a:pPr marL="457200" indent="-457200">
              <a:lnSpc>
                <a:spcPct val="120000"/>
              </a:lnSpc>
              <a:buFont typeface="+mj-lt"/>
              <a:buAutoNum type="arabicPeriod"/>
            </a:pPr>
            <a:r>
              <a:rPr lang="ja-JP" altLang="en-US" sz="2000" dirty="0" smtClean="0"/>
              <a:t>アプリケーション性能向上を目的とした改善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en-US" altLang="ja-JP" sz="2000" b="1" dirty="0" smtClean="0"/>
              <a:t>FatTree</a:t>
            </a:r>
            <a:r>
              <a:rPr lang="ja-JP" altLang="en-US" sz="2000" b="1" dirty="0" smtClean="0"/>
              <a:t>トポロジー</a:t>
            </a:r>
            <a:endParaRPr kumimoji="1" lang="en-US" altLang="ja-JP" sz="2000" b="1" dirty="0" smtClean="0"/>
          </a:p>
          <a:p>
            <a:pPr marL="457200" indent="-457200">
              <a:lnSpc>
                <a:spcPct val="120000"/>
              </a:lnSpc>
              <a:buFont typeface="+mj-lt"/>
              <a:buAutoNum type="arabicPeriod"/>
            </a:pPr>
            <a:r>
              <a:rPr lang="en-US" altLang="ja-JP" sz="2000" b="1" dirty="0" smtClean="0"/>
              <a:t>MPTCP</a:t>
            </a:r>
            <a:r>
              <a:rPr lang="ja-JP" altLang="en-US" sz="2000" b="1" dirty="0" smtClean="0"/>
              <a:t>を利用</a:t>
            </a:r>
            <a:endParaRPr lang="en-US" altLang="ja-JP" sz="2000" b="1" dirty="0" smtClean="0"/>
          </a:p>
          <a:p>
            <a:pPr marL="457200" indent="-457200">
              <a:lnSpc>
                <a:spcPct val="120000"/>
              </a:lnSpc>
              <a:buFont typeface="+mj-lt"/>
              <a:buAutoNum type="arabicPeriod"/>
            </a:pPr>
            <a:r>
              <a:rPr kumimoji="1" lang="ja-JP" altLang="en-US" sz="2000" b="1" dirty="0" smtClean="0"/>
              <a:t>ショートフローの完結時間</a:t>
            </a:r>
            <a:r>
              <a:rPr kumimoji="1" lang="ja-JP" altLang="en-US" sz="2000" b="1" dirty="0" smtClean="0"/>
              <a:t>を</a:t>
            </a:r>
            <a:r>
              <a:rPr kumimoji="1" lang="ja-JP" altLang="en-US" sz="2000" b="1" dirty="0" smtClean="0"/>
              <a:t>改善</a:t>
            </a:r>
            <a:endParaRPr kumimoji="1" lang="en-US" altLang="ja-JP" sz="2000" b="1"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a:p>
        </p:txBody>
      </p:sp>
      <p:sp>
        <p:nvSpPr>
          <p:cNvPr id="6" name="コンテンツ プレースホルダー 4"/>
          <p:cNvSpPr txBox="1">
            <a:spLocks/>
          </p:cNvSpPr>
          <p:nvPr/>
        </p:nvSpPr>
        <p:spPr bwMode="auto">
          <a:xfrm>
            <a:off x="1842147" y="5157192"/>
            <a:ext cx="6221186"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b="1" dirty="0" smtClean="0"/>
              <a:t>報告されたショートフロー問題の再検証</a:t>
            </a:r>
          </a:p>
          <a:p>
            <a:r>
              <a:rPr lang="en-US" altLang="ja-JP" b="1" dirty="0" smtClean="0"/>
              <a:t>MPTCP</a:t>
            </a:r>
            <a:r>
              <a:rPr lang="ja-JP" altLang="en-US" b="1" dirty="0" smtClean="0"/>
              <a:t>改善の方向性を示す</a:t>
            </a:r>
          </a:p>
        </p:txBody>
      </p:sp>
      <p:sp>
        <p:nvSpPr>
          <p:cNvPr id="7" name="フッター プレースホルダー 6"/>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23417905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データセンターネットワーク</a:t>
            </a:r>
            <a:r>
              <a:rPr kumimoji="1" lang="en-US" altLang="ja-JP" dirty="0" smtClean="0"/>
              <a:t/>
            </a:r>
            <a:br>
              <a:rPr kumimoji="1" lang="en-US" altLang="ja-JP" dirty="0" smtClean="0"/>
            </a:br>
            <a:r>
              <a:rPr lang="ja-JP" altLang="en-US" dirty="0" smtClean="0"/>
              <a:t>構成要素</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
        <p:nvSpPr>
          <p:cNvPr id="2" name="フッター プレースホルダー 1"/>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2328301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データセンターネットワーク構成要素</a:t>
            </a:r>
            <a:r>
              <a:rPr kumimoji="1" lang="en-US" altLang="ja-JP" dirty="0" smtClean="0"/>
              <a:t/>
            </a:r>
            <a:br>
              <a:rPr kumimoji="1" lang="en-US" altLang="ja-JP" dirty="0" smtClean="0"/>
            </a:br>
            <a:r>
              <a:rPr lang="ja-JP" altLang="en-US" b="1" dirty="0" smtClean="0">
                <a:solidFill>
                  <a:srgbClr val="0071BC"/>
                </a:solidFill>
              </a:rPr>
              <a:t>トポロジー</a:t>
            </a:r>
            <a:endParaRPr kumimoji="1" lang="ja-JP" altLang="en-US" b="1" dirty="0">
              <a:solidFill>
                <a:srgbClr val="0071BC"/>
              </a:solidFill>
            </a:endParaRPr>
          </a:p>
        </p:txBody>
      </p:sp>
      <p:sp>
        <p:nvSpPr>
          <p:cNvPr id="3" name="コンテンツ プレースホルダー 2"/>
          <p:cNvSpPr>
            <a:spLocks noGrp="1"/>
          </p:cNvSpPr>
          <p:nvPr>
            <p:ph idx="1"/>
          </p:nvPr>
        </p:nvSpPr>
        <p:spPr>
          <a:xfrm>
            <a:off x="812800" y="1157535"/>
            <a:ext cx="4828295" cy="2273053"/>
          </a:xfrm>
        </p:spPr>
        <p:txBody>
          <a:bodyPr/>
          <a:lstStyle/>
          <a:p>
            <a:pPr marL="0" indent="0">
              <a:buNone/>
            </a:pPr>
            <a:r>
              <a:rPr lang="ja-JP" altLang="en-US" b="1" dirty="0" smtClean="0"/>
              <a:t>従来の階層構造</a:t>
            </a:r>
            <a:endParaRPr lang="en-US" altLang="ja-JP" b="1" dirty="0" smtClean="0"/>
          </a:p>
          <a:p>
            <a:r>
              <a:rPr lang="ja-JP" altLang="en-US" sz="1800" dirty="0" smtClean="0"/>
              <a:t>大量の計算資源を抱えにくい</a:t>
            </a:r>
            <a:endParaRPr lang="en-US" altLang="ja-JP" sz="1800" dirty="0" smtClean="0"/>
          </a:p>
          <a:p>
            <a:r>
              <a:rPr lang="ja-JP" altLang="en-US" sz="1800" dirty="0" smtClean="0"/>
              <a:t>帯域の割当が不適切</a:t>
            </a:r>
          </a:p>
          <a:p>
            <a:r>
              <a:rPr lang="ja-JP" altLang="en-US" sz="1800" dirty="0" smtClean="0"/>
              <a:t>データセンター内のトラフィックに対応できない</a:t>
            </a: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2013/12/20</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9</a:t>
            </a:fld>
            <a:endParaRPr lang="en-US" altLang="ja-JP"/>
          </a:p>
        </p:txBody>
      </p:sp>
      <p:sp>
        <p:nvSpPr>
          <p:cNvPr id="130" name="正方形/長方形 129"/>
          <p:cNvSpPr/>
          <p:nvPr/>
        </p:nvSpPr>
        <p:spPr>
          <a:xfrm>
            <a:off x="6315623" y="2948250"/>
            <a:ext cx="1941557" cy="276999"/>
          </a:xfrm>
          <a:prstGeom prst="rect">
            <a:avLst/>
          </a:prstGeom>
        </p:spPr>
        <p:txBody>
          <a:bodyPr wrap="none">
            <a:spAutoFit/>
          </a:bodyPr>
          <a:lstStyle/>
          <a:p>
            <a:r>
              <a:rPr lang="en-US" altLang="ja-JP" sz="1200" dirty="0" smtClean="0">
                <a:latin typeface="+mj-lt"/>
              </a:rPr>
              <a:t> Fig4. Hierarchical </a:t>
            </a:r>
            <a:r>
              <a:rPr lang="en-US" altLang="ja-JP" sz="1200" dirty="0">
                <a:latin typeface="+mj-lt"/>
              </a:rPr>
              <a:t>topology</a:t>
            </a:r>
            <a:endParaRPr lang="ja-JP" altLang="en-US" sz="1200" dirty="0">
              <a:latin typeface="+mj-lt"/>
            </a:endParaRPr>
          </a:p>
        </p:txBody>
      </p:sp>
      <p:sp>
        <p:nvSpPr>
          <p:cNvPr id="131" name="コンテンツ プレースホルダー 2"/>
          <p:cNvSpPr txBox="1">
            <a:spLocks/>
          </p:cNvSpPr>
          <p:nvPr/>
        </p:nvSpPr>
        <p:spPr bwMode="auto">
          <a:xfrm>
            <a:off x="812540" y="3430589"/>
            <a:ext cx="4828555" cy="189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Font typeface="Wingdings" pitchFamily="2" charset="2"/>
              <a:buNone/>
            </a:pPr>
            <a:r>
              <a:rPr lang="ja-JP" altLang="en-US" b="1" dirty="0" smtClean="0"/>
              <a:t>近年のトポロジー</a:t>
            </a:r>
            <a:endParaRPr lang="en-US" altLang="ja-JP" b="1" dirty="0" smtClean="0"/>
          </a:p>
          <a:p>
            <a:r>
              <a:rPr lang="ja-JP" altLang="en-US" sz="2000" dirty="0" smtClean="0"/>
              <a:t>帯域の効率的な利用</a:t>
            </a:r>
            <a:endParaRPr lang="en-US" altLang="ja-JP" sz="2000" dirty="0" smtClean="0"/>
          </a:p>
          <a:p>
            <a:r>
              <a:rPr lang="ja-JP" altLang="en-US" sz="2000" dirty="0" smtClean="0"/>
              <a:t>ホスト間通信での複数のパス</a:t>
            </a:r>
            <a:endParaRPr lang="en-US" altLang="ja-JP" sz="2000" dirty="0" smtClean="0"/>
          </a:p>
        </p:txBody>
      </p:sp>
      <p:grpSp>
        <p:nvGrpSpPr>
          <p:cNvPr id="132" name="図形グループ 131"/>
          <p:cNvGrpSpPr/>
          <p:nvPr/>
        </p:nvGrpSpPr>
        <p:grpSpPr>
          <a:xfrm>
            <a:off x="5796856" y="3429000"/>
            <a:ext cx="2979091" cy="1254077"/>
            <a:chOff x="1389975" y="1664804"/>
            <a:chExt cx="7355442" cy="3096344"/>
          </a:xfrm>
        </p:grpSpPr>
        <p:sp>
          <p:nvSpPr>
            <p:cNvPr id="133" name="角丸四角形 132"/>
            <p:cNvSpPr/>
            <p:nvPr/>
          </p:nvSpPr>
          <p:spPr>
            <a:xfrm>
              <a:off x="7136916" y="2579311"/>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角丸四角形 133"/>
            <p:cNvSpPr/>
            <p:nvPr/>
          </p:nvSpPr>
          <p:spPr>
            <a:xfrm>
              <a:off x="5278127" y="2579311"/>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角丸四角形 134"/>
            <p:cNvSpPr/>
            <p:nvPr/>
          </p:nvSpPr>
          <p:spPr>
            <a:xfrm>
              <a:off x="3424834" y="2555585"/>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角丸四角形 135"/>
            <p:cNvSpPr/>
            <p:nvPr/>
          </p:nvSpPr>
          <p:spPr>
            <a:xfrm>
              <a:off x="1566045" y="2555585"/>
              <a:ext cx="1404110" cy="13064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9975"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0888"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直線コネクタ 138"/>
            <p:cNvCxnSpPr>
              <a:endCxn id="137" idx="0"/>
            </p:cNvCxnSpPr>
            <p:nvPr/>
          </p:nvCxnSpPr>
          <p:spPr>
            <a:xfrm flipH="1">
              <a:off x="1566046"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endCxn id="138" idx="0"/>
            </p:cNvCxnSpPr>
            <p:nvPr/>
          </p:nvCxnSpPr>
          <p:spPr>
            <a:xfrm>
              <a:off x="1810872"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3173" y="4196833"/>
              <a:ext cx="352142" cy="554075"/>
            </a:xfrm>
            <a:prstGeom prst="rect">
              <a:avLst/>
            </a:prstGeom>
            <a:noFill/>
            <a:ln w="1905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42"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4085"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 name="直線コネクタ 142"/>
            <p:cNvCxnSpPr>
              <a:endCxn id="141" idx="0"/>
            </p:cNvCxnSpPr>
            <p:nvPr/>
          </p:nvCxnSpPr>
          <p:spPr>
            <a:xfrm flipH="1">
              <a:off x="2499244" y="3790742"/>
              <a:ext cx="244827" cy="406090"/>
            </a:xfrm>
            <a:prstGeom prst="line">
              <a:avLst/>
            </a:prstGeom>
            <a:ln w="254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endCxn id="142" idx="0"/>
            </p:cNvCxnSpPr>
            <p:nvPr/>
          </p:nvCxnSpPr>
          <p:spPr>
            <a:xfrm>
              <a:off x="2744071"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6372"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7283"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7" name="直線コネクタ 146"/>
            <p:cNvCxnSpPr>
              <a:endCxn id="145" idx="0"/>
            </p:cNvCxnSpPr>
            <p:nvPr/>
          </p:nvCxnSpPr>
          <p:spPr>
            <a:xfrm flipH="1">
              <a:off x="3432443"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a:endCxn id="146" idx="0"/>
            </p:cNvCxnSpPr>
            <p:nvPr/>
          </p:nvCxnSpPr>
          <p:spPr>
            <a:xfrm>
              <a:off x="3677269"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9"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9569"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481"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1" name="直線コネクタ 150"/>
            <p:cNvCxnSpPr>
              <a:endCxn id="149" idx="0"/>
            </p:cNvCxnSpPr>
            <p:nvPr/>
          </p:nvCxnSpPr>
          <p:spPr>
            <a:xfrm flipH="1">
              <a:off x="4365640"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a:endCxn id="150" idx="0"/>
            </p:cNvCxnSpPr>
            <p:nvPr/>
          </p:nvCxnSpPr>
          <p:spPr>
            <a:xfrm>
              <a:off x="4610468"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767"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3679" y="4207073"/>
              <a:ext cx="352142" cy="554075"/>
            </a:xfrm>
            <a:prstGeom prst="rect">
              <a:avLst/>
            </a:prstGeom>
            <a:noFill/>
            <a:ln w="19050">
              <a:solidFill>
                <a:srgbClr val="E03253"/>
              </a:solidFill>
              <a:miter lim="800000"/>
              <a:headEnd/>
              <a:tailEnd/>
            </a:ln>
            <a:extLst>
              <a:ext uri="{909E8E84-426E-40dd-AFC4-6F175D3DCCD1}">
                <a14:hiddenFill xmlns:a14="http://schemas.microsoft.com/office/drawing/2010/main">
                  <a:solidFill>
                    <a:srgbClr val="FFFFFF"/>
                  </a:solidFill>
                </a14:hiddenFill>
              </a:ext>
            </a:extLst>
          </p:spPr>
        </p:pic>
        <p:cxnSp>
          <p:nvCxnSpPr>
            <p:cNvPr id="155" name="直線コネクタ 154"/>
            <p:cNvCxnSpPr>
              <a:endCxn id="153" idx="0"/>
            </p:cNvCxnSpPr>
            <p:nvPr/>
          </p:nvCxnSpPr>
          <p:spPr>
            <a:xfrm flipH="1">
              <a:off x="5298839"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endCxn id="154" idx="0"/>
            </p:cNvCxnSpPr>
            <p:nvPr/>
          </p:nvCxnSpPr>
          <p:spPr>
            <a:xfrm>
              <a:off x="5543665" y="3790742"/>
              <a:ext cx="226086" cy="416331"/>
            </a:xfrm>
            <a:prstGeom prst="line">
              <a:avLst/>
            </a:prstGeom>
            <a:ln w="25400">
              <a:solidFill>
                <a:srgbClr val="E03253"/>
              </a:solidFill>
            </a:ln>
          </p:spPr>
          <p:style>
            <a:lnRef idx="1">
              <a:schemeClr val="accent1"/>
            </a:lnRef>
            <a:fillRef idx="0">
              <a:schemeClr val="accent1"/>
            </a:fillRef>
            <a:effectRef idx="0">
              <a:schemeClr val="accent1"/>
            </a:effectRef>
            <a:fontRef idx="minor">
              <a:schemeClr val="tx1"/>
            </a:fontRef>
          </p:style>
        </p:cxnSp>
        <p:pic>
          <p:nvPicPr>
            <p:cNvPr id="15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5965"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6878"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9" name="直線コネクタ 158"/>
            <p:cNvCxnSpPr>
              <a:endCxn id="157" idx="0"/>
            </p:cNvCxnSpPr>
            <p:nvPr/>
          </p:nvCxnSpPr>
          <p:spPr>
            <a:xfrm flipH="1">
              <a:off x="6232037"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a:endCxn id="158" idx="0"/>
            </p:cNvCxnSpPr>
            <p:nvPr/>
          </p:nvCxnSpPr>
          <p:spPr>
            <a:xfrm>
              <a:off x="6476864"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9164"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075"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3" name="直線コネクタ 162"/>
            <p:cNvCxnSpPr>
              <a:endCxn id="161" idx="0"/>
            </p:cNvCxnSpPr>
            <p:nvPr/>
          </p:nvCxnSpPr>
          <p:spPr>
            <a:xfrm flipH="1">
              <a:off x="7165235"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a:endCxn id="162" idx="0"/>
            </p:cNvCxnSpPr>
            <p:nvPr/>
          </p:nvCxnSpPr>
          <p:spPr>
            <a:xfrm>
              <a:off x="7410061"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2363" y="419683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3275" y="4207073"/>
              <a:ext cx="352142" cy="5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7" name="直線コネクタ 166"/>
            <p:cNvCxnSpPr>
              <a:endCxn id="165" idx="0"/>
            </p:cNvCxnSpPr>
            <p:nvPr/>
          </p:nvCxnSpPr>
          <p:spPr>
            <a:xfrm flipH="1">
              <a:off x="8098435" y="3790742"/>
              <a:ext cx="244827" cy="40609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endCxn id="166" idx="0"/>
            </p:cNvCxnSpPr>
            <p:nvPr/>
          </p:nvCxnSpPr>
          <p:spPr>
            <a:xfrm>
              <a:off x="8343261" y="3790742"/>
              <a:ext cx="226086" cy="41633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801502"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1801502" y="2899963"/>
              <a:ext cx="942569"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2734700" y="2899963"/>
              <a:ext cx="9371"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H="1">
              <a:off x="1810872" y="2899963"/>
              <a:ext cx="923828"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3677269"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3677269" y="2899963"/>
              <a:ext cx="942569"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4610468"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H="1">
              <a:off x="3686640" y="2899963"/>
              <a:ext cx="923828"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5519078" y="2899963"/>
              <a:ext cx="9371"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5519078" y="2899963"/>
              <a:ext cx="942569"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a:off x="6452277"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H="1">
              <a:off x="5528449" y="2899963"/>
              <a:ext cx="923828" cy="665173"/>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7394846"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7394846" y="2899963"/>
              <a:ext cx="942569"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8328044" y="2899963"/>
              <a:ext cx="9371"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flipH="1">
              <a:off x="7404217" y="2899963"/>
              <a:ext cx="923828" cy="6651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flipH="1">
              <a:off x="1801502" y="1805260"/>
              <a:ext cx="933198"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V="1">
              <a:off x="1801502" y="1801333"/>
              <a:ext cx="2468733"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flipV="1">
              <a:off x="2734700" y="1801333"/>
              <a:ext cx="3071071"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V="1">
              <a:off x="2734700" y="1805260"/>
              <a:ext cx="4606606"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flipV="1">
              <a:off x="2734700" y="1805260"/>
              <a:ext cx="942569"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flipV="1">
              <a:off x="3677269" y="1801333"/>
              <a:ext cx="592966"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4610468" y="1801333"/>
              <a:ext cx="1195303"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4610468" y="1805260"/>
              <a:ext cx="2730838"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flipV="1">
              <a:off x="2734700" y="1805260"/>
              <a:ext cx="2784378"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flipV="1">
              <a:off x="4270235" y="1801333"/>
              <a:ext cx="1248843"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flipH="1" flipV="1">
              <a:off x="5805771" y="1801333"/>
              <a:ext cx="646506" cy="873025"/>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flipV="1">
              <a:off x="6452277" y="1805260"/>
              <a:ext cx="889029" cy="869096"/>
            </a:xfrm>
            <a:prstGeom prst="line">
              <a:avLst/>
            </a:prstGeom>
            <a:ln w="38100">
              <a:solidFill>
                <a:srgbClr val="E03253"/>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flipV="1">
              <a:off x="2734700" y="1805260"/>
              <a:ext cx="4660146"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flipH="1" flipV="1">
              <a:off x="4270235" y="1801333"/>
              <a:ext cx="3124611"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flipV="1">
              <a:off x="5805771" y="1801333"/>
              <a:ext cx="2522273" cy="8730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flipV="1">
              <a:off x="7341306" y="1805260"/>
              <a:ext cx="986739" cy="86909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746"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526"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430"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210"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762"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2" y="266351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447"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227" y="3543452"/>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338"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18"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023"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803"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353"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134" y="2674356"/>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8039"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819" y="3554294"/>
              <a:ext cx="606168" cy="25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97" y="1664806"/>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4618" y="1664804"/>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636" y="1664807"/>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0356" y="1664806"/>
              <a:ext cx="383396" cy="22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1" name="正方形/長方形 220"/>
          <p:cNvSpPr/>
          <p:nvPr/>
        </p:nvSpPr>
        <p:spPr>
          <a:xfrm>
            <a:off x="6395397" y="4813412"/>
            <a:ext cx="1782008" cy="276999"/>
          </a:xfrm>
          <a:prstGeom prst="rect">
            <a:avLst/>
          </a:prstGeom>
        </p:spPr>
        <p:txBody>
          <a:bodyPr wrap="none">
            <a:spAutoFit/>
          </a:bodyPr>
          <a:lstStyle/>
          <a:p>
            <a:r>
              <a:rPr lang="en-US" altLang="ja-JP" sz="1200" dirty="0" smtClean="0">
                <a:latin typeface="+mj-lt"/>
              </a:rPr>
              <a:t>Fig5. FatTree topology[6]</a:t>
            </a:r>
            <a:endParaRPr lang="ja-JP" altLang="en-US" sz="1200" dirty="0">
              <a:latin typeface="+mj-lt"/>
            </a:endParaRPr>
          </a:p>
        </p:txBody>
      </p:sp>
      <p:grpSp>
        <p:nvGrpSpPr>
          <p:cNvPr id="228" name="図形グループ 227"/>
          <p:cNvGrpSpPr/>
          <p:nvPr/>
        </p:nvGrpSpPr>
        <p:grpSpPr>
          <a:xfrm>
            <a:off x="5479342" y="1224453"/>
            <a:ext cx="3614118" cy="1628483"/>
            <a:chOff x="5277036" y="1196752"/>
            <a:chExt cx="3614118" cy="1628483"/>
          </a:xfrm>
        </p:grpSpPr>
        <p:grpSp>
          <p:nvGrpSpPr>
            <p:cNvPr id="6" name="図形グループ 5"/>
            <p:cNvGrpSpPr/>
            <p:nvPr/>
          </p:nvGrpSpPr>
          <p:grpSpPr>
            <a:xfrm>
              <a:off x="5672444" y="1354356"/>
              <a:ext cx="3218710" cy="1469140"/>
              <a:chOff x="315917" y="2132856"/>
              <a:chExt cx="8432547" cy="3848930"/>
            </a:xfrm>
          </p:grpSpPr>
          <p:cxnSp>
            <p:nvCxnSpPr>
              <p:cNvPr id="7" name="直線コネクタ 6"/>
              <p:cNvCxnSpPr/>
              <p:nvPr/>
            </p:nvCxnSpPr>
            <p:spPr>
              <a:xfrm flipH="1">
                <a:off x="7292363" y="4287315"/>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7879278" y="4287315"/>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5061399" y="4303658"/>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648314" y="4303658"/>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6764438" y="3201789"/>
                <a:ext cx="1116123" cy="1101869"/>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5648314" y="3302881"/>
                <a:ext cx="1116124" cy="1000777"/>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2827868" y="4236770"/>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414783" y="4236770"/>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596904" y="4253113"/>
                <a:ext cx="586914"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183819" y="4253113"/>
                <a:ext cx="586913" cy="128655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299943" y="3151244"/>
                <a:ext cx="1116123" cy="1101869"/>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1183819" y="3252336"/>
                <a:ext cx="1116124" cy="1000777"/>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644008" y="2385664"/>
                <a:ext cx="2120430" cy="866672"/>
              </a:xfrm>
              <a:prstGeom prst="line">
                <a:avLst/>
              </a:prstGeom>
              <a:ln w="1016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2299942" y="2385664"/>
                <a:ext cx="2128042" cy="866672"/>
              </a:xfrm>
              <a:prstGeom prst="line">
                <a:avLst/>
              </a:prstGeom>
              <a:ln w="1016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315917" y="5081205"/>
                <a:ext cx="1735803" cy="900581"/>
                <a:chOff x="1136712" y="5013176"/>
                <a:chExt cx="1735803" cy="900581"/>
              </a:xfrm>
            </p:grpSpPr>
            <p:pic>
              <p:nvPicPr>
                <p:cNvPr id="39"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グループ化 20"/>
              <p:cNvGrpSpPr/>
              <p:nvPr/>
            </p:nvGrpSpPr>
            <p:grpSpPr>
              <a:xfrm>
                <a:off x="2548165" y="5081205"/>
                <a:ext cx="1735803" cy="900581"/>
                <a:chOff x="1136712" y="5013176"/>
                <a:chExt cx="1735803" cy="900581"/>
              </a:xfrm>
            </p:grpSpPr>
            <p:pic>
              <p:nvPicPr>
                <p:cNvPr id="3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グループ化 34"/>
              <p:cNvGrpSpPr/>
              <p:nvPr/>
            </p:nvGrpSpPr>
            <p:grpSpPr>
              <a:xfrm>
                <a:off x="4780413" y="5081205"/>
                <a:ext cx="3968051" cy="900581"/>
                <a:chOff x="4780413" y="5081205"/>
                <a:chExt cx="3968051" cy="900581"/>
              </a:xfrm>
            </p:grpSpPr>
            <p:grpSp>
              <p:nvGrpSpPr>
                <p:cNvPr id="31" name="グループ化 24"/>
                <p:cNvGrpSpPr/>
                <p:nvPr/>
              </p:nvGrpSpPr>
              <p:grpSpPr>
                <a:xfrm>
                  <a:off x="4780413" y="5081205"/>
                  <a:ext cx="1735803" cy="900581"/>
                  <a:chOff x="1136712" y="5013176"/>
                  <a:chExt cx="1735803" cy="900581"/>
                </a:xfrm>
              </p:grpSpPr>
              <p:pic>
                <p:nvPicPr>
                  <p:cNvPr id="3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グループ化 28"/>
                <p:cNvGrpSpPr/>
                <p:nvPr/>
              </p:nvGrpSpPr>
              <p:grpSpPr>
                <a:xfrm>
                  <a:off x="7012661" y="5081205"/>
                  <a:ext cx="1735803" cy="900581"/>
                  <a:chOff x="1136712" y="5013176"/>
                  <a:chExt cx="1735803" cy="900581"/>
                </a:xfrm>
              </p:grpSpPr>
              <p:pic>
                <p:nvPicPr>
                  <p:cNvPr id="33"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712" y="5013176"/>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0540" y="502951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068960"/>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068960"/>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4122787"/>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2132856"/>
                <a:ext cx="734223"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2" name="テキスト ボックス 221"/>
            <p:cNvSpPr txBox="1"/>
            <p:nvPr/>
          </p:nvSpPr>
          <p:spPr>
            <a:xfrm>
              <a:off x="5277036" y="2548236"/>
              <a:ext cx="453970" cy="276999"/>
            </a:xfrm>
            <a:prstGeom prst="rect">
              <a:avLst/>
            </a:prstGeom>
            <a:noFill/>
          </p:spPr>
          <p:txBody>
            <a:bodyPr wrap="none" rtlCol="0">
              <a:spAutoFit/>
            </a:bodyPr>
            <a:lstStyle/>
            <a:p>
              <a:r>
                <a:rPr kumimoji="1" lang="en-US" altLang="ja-JP" sz="1200" dirty="0" smtClean="0">
                  <a:latin typeface="+mj-lt"/>
                </a:rPr>
                <a:t>host</a:t>
              </a:r>
              <a:endParaRPr kumimoji="1" lang="ja-JP" altLang="en-US" sz="1200" dirty="0">
                <a:latin typeface="+mj-lt"/>
              </a:endParaRPr>
            </a:p>
          </p:txBody>
        </p:sp>
        <p:sp>
          <p:nvSpPr>
            <p:cNvPr id="223" name="テキスト ボックス 222"/>
            <p:cNvSpPr txBox="1"/>
            <p:nvPr/>
          </p:nvSpPr>
          <p:spPr>
            <a:xfrm>
              <a:off x="5277036" y="2024844"/>
              <a:ext cx="475160" cy="276999"/>
            </a:xfrm>
            <a:prstGeom prst="rect">
              <a:avLst/>
            </a:prstGeom>
            <a:noFill/>
          </p:spPr>
          <p:txBody>
            <a:bodyPr wrap="none" rtlCol="0">
              <a:spAutoFit/>
            </a:bodyPr>
            <a:lstStyle/>
            <a:p>
              <a:r>
                <a:rPr kumimoji="1" lang="en-US" altLang="ja-JP" sz="1200" dirty="0" smtClean="0">
                  <a:latin typeface="+mj-lt"/>
                </a:rPr>
                <a:t>edge</a:t>
              </a:r>
              <a:endParaRPr kumimoji="1" lang="ja-JP" altLang="en-US" sz="1200" dirty="0">
                <a:latin typeface="+mj-lt"/>
              </a:endParaRPr>
            </a:p>
          </p:txBody>
        </p:sp>
        <p:sp>
          <p:nvSpPr>
            <p:cNvPr id="224" name="テキスト ボックス 223"/>
            <p:cNvSpPr txBox="1"/>
            <p:nvPr/>
          </p:nvSpPr>
          <p:spPr>
            <a:xfrm>
              <a:off x="5277036" y="1612132"/>
              <a:ext cx="915635" cy="276999"/>
            </a:xfrm>
            <a:prstGeom prst="rect">
              <a:avLst/>
            </a:prstGeom>
            <a:noFill/>
          </p:spPr>
          <p:txBody>
            <a:bodyPr wrap="none" rtlCol="0">
              <a:spAutoFit/>
            </a:bodyPr>
            <a:lstStyle/>
            <a:p>
              <a:r>
                <a:rPr kumimoji="1" lang="en-US" altLang="ja-JP" sz="1200" dirty="0" smtClean="0">
                  <a:latin typeface="+mj-lt"/>
                </a:rPr>
                <a:t>aggregation</a:t>
              </a:r>
              <a:endParaRPr kumimoji="1" lang="ja-JP" altLang="en-US" sz="1200" dirty="0">
                <a:latin typeface="+mj-lt"/>
              </a:endParaRPr>
            </a:p>
          </p:txBody>
        </p:sp>
        <p:sp>
          <p:nvSpPr>
            <p:cNvPr id="225" name="テキスト ボックス 224"/>
            <p:cNvSpPr txBox="1"/>
            <p:nvPr/>
          </p:nvSpPr>
          <p:spPr>
            <a:xfrm>
              <a:off x="5277036" y="1196752"/>
              <a:ext cx="449462" cy="276999"/>
            </a:xfrm>
            <a:prstGeom prst="rect">
              <a:avLst/>
            </a:prstGeom>
            <a:noFill/>
          </p:spPr>
          <p:txBody>
            <a:bodyPr wrap="none" rtlCol="0">
              <a:spAutoFit/>
            </a:bodyPr>
            <a:lstStyle/>
            <a:p>
              <a:r>
                <a:rPr kumimoji="1" lang="en-US" altLang="ja-JP" sz="1200" dirty="0" smtClean="0">
                  <a:latin typeface="+mj-lt"/>
                </a:rPr>
                <a:t>core</a:t>
              </a:r>
              <a:endParaRPr kumimoji="1" lang="ja-JP" altLang="en-US" sz="1200" dirty="0">
                <a:latin typeface="+mj-lt"/>
              </a:endParaRPr>
            </a:p>
          </p:txBody>
        </p:sp>
      </p:grpSp>
      <p:sp>
        <p:nvSpPr>
          <p:cNvPr id="226" name="正方形/長方形 225"/>
          <p:cNvSpPr/>
          <p:nvPr/>
        </p:nvSpPr>
        <p:spPr>
          <a:xfrm>
            <a:off x="812540" y="5417336"/>
            <a:ext cx="8250927" cy="4308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ja-JP" altLang="en-US" sz="2200" dirty="0" smtClean="0">
                <a:solidFill>
                  <a:srgbClr val="4D4D4D"/>
                </a:solidFill>
                <a:latin typeface="+mj-lt"/>
              </a:rPr>
              <a:t>複数のパスを冗長化だけでなく</a:t>
            </a:r>
            <a:r>
              <a:rPr lang="en-US" altLang="ja-JP" sz="2200" dirty="0" smtClean="0">
                <a:solidFill>
                  <a:srgbClr val="4D4D4D"/>
                </a:solidFill>
                <a:latin typeface="+mj-lt"/>
              </a:rPr>
              <a:t>, </a:t>
            </a:r>
            <a:r>
              <a:rPr lang="ja-JP" altLang="en-US" sz="2200" b="1" dirty="0" smtClean="0">
                <a:solidFill>
                  <a:srgbClr val="0071BC"/>
                </a:solidFill>
                <a:latin typeface="+mj-lt"/>
              </a:rPr>
              <a:t>性能向上</a:t>
            </a:r>
            <a:r>
              <a:rPr lang="ja-JP" altLang="en-US" sz="2200" dirty="0" smtClean="0">
                <a:solidFill>
                  <a:srgbClr val="4D4D4D"/>
                </a:solidFill>
                <a:latin typeface="+mj-lt"/>
              </a:rPr>
              <a:t>へ</a:t>
            </a:r>
            <a:endParaRPr lang="ja-JP" altLang="en-US" sz="2200" dirty="0">
              <a:solidFill>
                <a:srgbClr val="4D4D4D"/>
              </a:solidFill>
              <a:latin typeface="+mj-lt"/>
            </a:endParaRPr>
          </a:p>
        </p:txBody>
      </p:sp>
      <p:sp>
        <p:nvSpPr>
          <p:cNvPr id="227" name="正方形/長方形 226"/>
          <p:cNvSpPr/>
          <p:nvPr/>
        </p:nvSpPr>
        <p:spPr>
          <a:xfrm>
            <a:off x="1820652" y="5970766"/>
            <a:ext cx="7251687" cy="338555"/>
          </a:xfrm>
          <a:prstGeom prst="rect">
            <a:avLst/>
          </a:prstGeom>
        </p:spPr>
        <p:txBody>
          <a:bodyPr>
            <a:spAutoFit/>
          </a:bodyPr>
          <a:lstStyle/>
          <a:p>
            <a:r>
              <a:rPr lang="en-US" altLang="ja-JP" sz="800" dirty="0" smtClean="0"/>
              <a:t>[6]Al</a:t>
            </a:r>
            <a:r>
              <a:rPr lang="en-US" altLang="ja-JP" sz="800" dirty="0"/>
              <a:t>-Fares, Mohammad, Alexander </a:t>
            </a:r>
            <a:r>
              <a:rPr lang="en-US" altLang="ja-JP" sz="800" dirty="0" err="1"/>
              <a:t>Loukissas</a:t>
            </a:r>
            <a:r>
              <a:rPr lang="en-US" altLang="ja-JP" sz="800" dirty="0"/>
              <a:t>, and Amin </a:t>
            </a:r>
            <a:r>
              <a:rPr lang="en-US" altLang="ja-JP" sz="800" dirty="0" err="1"/>
              <a:t>Vahdat</a:t>
            </a:r>
            <a:r>
              <a:rPr lang="en-US" altLang="ja-JP" sz="800" dirty="0"/>
              <a:t>. "A scalable, commodity data center network architecture." ACM SIGCOMM Computer Communication Review. Vol. 38. No. 4. ACM, 2008.</a:t>
            </a:r>
            <a:endParaRPr lang="ja-JP" altLang="en-US" sz="800" dirty="0"/>
          </a:p>
        </p:txBody>
      </p:sp>
      <p:sp>
        <p:nvSpPr>
          <p:cNvPr id="229" name="フッター プレースホルダー 228"/>
          <p:cNvSpPr>
            <a:spLocks noGrp="1"/>
          </p:cNvSpPr>
          <p:nvPr>
            <p:ph type="ftr" sz="quarter" idx="11"/>
          </p:nvPr>
        </p:nvSpPr>
        <p:spPr/>
        <p:txBody>
          <a:bodyPr/>
          <a:lstStyle/>
          <a:p>
            <a:r>
              <a:rPr lang="ja-JP" altLang="en-US" smtClean="0"/>
              <a:t>インターネットアーキテクチャ研究会</a:t>
            </a:r>
            <a:endParaRPr lang="en-US" altLang="ja-JP"/>
          </a:p>
        </p:txBody>
      </p:sp>
    </p:spTree>
    <p:extLst>
      <p:ext uri="{BB962C8B-B14F-4D97-AF65-F5344CB8AC3E}">
        <p14:creationId xmlns:p14="http://schemas.microsoft.com/office/powerpoint/2010/main" val="4959349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MS P ゴシック"/>
        <a:cs typeface=""/>
      </a:majorFont>
      <a:minorFont>
        <a:latin typeface="Times New Roman"/>
        <a:ea typeface="MS P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7776</TotalTime>
  <Words>2306</Words>
  <Application>Microsoft Macintosh PowerPoint</Application>
  <PresentationFormat>A4 210x297 mm</PresentationFormat>
  <Paragraphs>396</Paragraphs>
  <Slides>30</Slides>
  <Notes>4</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Staff training presentation</vt:lpstr>
      <vt:lpstr>MultiPath TCP適用時のデータセンターネットワークでの フローサイズが与える影響に関する一考察</vt:lpstr>
      <vt:lpstr>PowerPoint プレゼンテーション</vt:lpstr>
      <vt:lpstr>研究背景</vt:lpstr>
      <vt:lpstr>研究背景</vt:lpstr>
      <vt:lpstr>Motivated work</vt:lpstr>
      <vt:lpstr>関連研究</vt:lpstr>
      <vt:lpstr>研究について</vt:lpstr>
      <vt:lpstr>データセンターネットワーク 構成要素</vt:lpstr>
      <vt:lpstr>データセンターネットワーク構成要素 トポロジー</vt:lpstr>
      <vt:lpstr>データセンターネットワーク構成要素 プロトコル</vt:lpstr>
      <vt:lpstr>データセンターネットワーク構成要素 アプリケーション</vt:lpstr>
      <vt:lpstr>再現シミュレーションの目的</vt:lpstr>
      <vt:lpstr>再現シミュレーション</vt:lpstr>
      <vt:lpstr>再現シミュレーション  -概要</vt:lpstr>
      <vt:lpstr>再現シミュレーション  -トラフィックパターン</vt:lpstr>
      <vt:lpstr>再現シミュレーション  - パラメータの検証</vt:lpstr>
      <vt:lpstr>再現シミュレーション - TCP vs. MPTCP</vt:lpstr>
      <vt:lpstr>再現シミュレーション - 結果</vt:lpstr>
      <vt:lpstr>再現シミュレーション - パケットロスが生じたトラフィック</vt:lpstr>
      <vt:lpstr>結論</vt:lpstr>
      <vt:lpstr>再現シミュレーション  - まとめ</vt:lpstr>
      <vt:lpstr>今後の課題</vt:lpstr>
      <vt:lpstr>PowerPoint プレゼンテーション</vt:lpstr>
      <vt:lpstr>PowerPoint プレゼンテーション</vt:lpstr>
      <vt:lpstr>追加シミュレーション</vt:lpstr>
      <vt:lpstr>追加シミュレーション - 概要</vt:lpstr>
      <vt:lpstr>追加シミュレーション -バックグラウンドトラフィック なし</vt:lpstr>
      <vt:lpstr>追加シミュレーション -バックグラウンドトラフィック あり</vt:lpstr>
      <vt:lpstr>追加シミュレーション - まとめ</vt:lpstr>
      <vt:lpstr>Future work</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1751</cp:revision>
  <dcterms:created xsi:type="dcterms:W3CDTF">2013-12-01T06:00:42Z</dcterms:created>
  <dcterms:modified xsi:type="dcterms:W3CDTF">2013-12-20T06:42:53Z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