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3"/>
  </p:notesMasterIdLst>
  <p:handoutMasterIdLst>
    <p:handoutMasterId r:id="rId44"/>
  </p:handoutMasterIdLst>
  <p:sldIdLst>
    <p:sldId id="256" r:id="rId2"/>
    <p:sldId id="259" r:id="rId3"/>
    <p:sldId id="329" r:id="rId4"/>
    <p:sldId id="361" r:id="rId5"/>
    <p:sldId id="362" r:id="rId6"/>
    <p:sldId id="330" r:id="rId7"/>
    <p:sldId id="328" r:id="rId8"/>
    <p:sldId id="331" r:id="rId9"/>
    <p:sldId id="332" r:id="rId10"/>
    <p:sldId id="333" r:id="rId11"/>
    <p:sldId id="335" r:id="rId12"/>
    <p:sldId id="367" r:id="rId13"/>
    <p:sldId id="337" r:id="rId14"/>
    <p:sldId id="339" r:id="rId15"/>
    <p:sldId id="368" r:id="rId16"/>
    <p:sldId id="340" r:id="rId17"/>
    <p:sldId id="341" r:id="rId18"/>
    <p:sldId id="342" r:id="rId19"/>
    <p:sldId id="343" r:id="rId20"/>
    <p:sldId id="344" r:id="rId21"/>
    <p:sldId id="348" r:id="rId22"/>
    <p:sldId id="364" r:id="rId23"/>
    <p:sldId id="350" r:id="rId24"/>
    <p:sldId id="351" r:id="rId25"/>
    <p:sldId id="352" r:id="rId26"/>
    <p:sldId id="353" r:id="rId27"/>
    <p:sldId id="370" r:id="rId28"/>
    <p:sldId id="371" r:id="rId29"/>
    <p:sldId id="358" r:id="rId30"/>
    <p:sldId id="365" r:id="rId31"/>
    <p:sldId id="372" r:id="rId32"/>
    <p:sldId id="355" r:id="rId33"/>
    <p:sldId id="359" r:id="rId34"/>
    <p:sldId id="360" r:id="rId35"/>
    <p:sldId id="356" r:id="rId36"/>
    <p:sldId id="357" r:id="rId37"/>
    <p:sldId id="308" r:id="rId38"/>
    <p:sldId id="314" r:id="rId39"/>
    <p:sldId id="315" r:id="rId40"/>
    <p:sldId id="323" r:id="rId41"/>
    <p:sldId id="369" r:id="rId42"/>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E03253"/>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88973" autoAdjust="0"/>
  </p:normalViewPr>
  <p:slideViewPr>
    <p:cSldViewPr snapToObjects="1">
      <p:cViewPr varScale="1">
        <p:scale>
          <a:sx n="82" d="100"/>
          <a:sy n="82" d="100"/>
        </p:scale>
        <p:origin x="-1792" y="-96"/>
      </p:cViewPr>
      <p:guideLst>
        <p:guide orient="horz" pos="1207"/>
        <p:guide orient="horz" pos="3974"/>
        <p:guide orient="horz" pos="391"/>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a:t>07/16/96</a:t>
            </a:r>
            <a:endParaRPr lang="en-US" altLang="ja-JP" sz="1200" i="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a:t>##</a:t>
            </a:r>
            <a:endParaRPr lang="en-US" altLang="ja-JP" sz="1200" i="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a:t>
            </a:r>
            <a:endParaRPr lang="ja-JP" altLang="en-US" sz="1200" i="0"/>
          </a:p>
        </p:txBody>
      </p:sp>
      <p:sp>
        <p:nvSpPr>
          <p:cNvPr id="5" name="Rectangle 3"/>
          <p:cNvSpPr>
            <a:spLocks noGrp="1" noChangeArrowheads="1"/>
          </p:cNvSpPr>
          <p:nvPr>
            <p:ph type="dt" idx="1"/>
          </p:nvPr>
        </p:nvSpPr>
        <p:spPr>
          <a:ln/>
        </p:spPr>
        <p:txBody>
          <a:bodyPr/>
          <a:lstStyle/>
          <a:p>
            <a:r>
              <a:rPr lang="en-US" altLang="ja-JP"/>
              <a:t>07/16/96</a:t>
            </a:r>
            <a:endParaRPr lang="en-US" altLang="ja-JP" sz="1200" i="0"/>
          </a:p>
        </p:txBody>
      </p:sp>
      <p:sp>
        <p:nvSpPr>
          <p:cNvPr id="6" name="Rectangle 6"/>
          <p:cNvSpPr>
            <a:spLocks noGrp="1" noChangeArrowheads="1"/>
          </p:cNvSpPr>
          <p:nvPr>
            <p:ph type="ftr" sz="quarter" idx="4"/>
          </p:nvPr>
        </p:nvSpPr>
        <p:spPr>
          <a:ln/>
        </p:spPr>
        <p:txBody>
          <a:bodyPr/>
          <a:lstStyle/>
          <a:p>
            <a:r>
              <a:rPr lang="ja-JP" altLang="en-US"/>
              <a:t>*</a:t>
            </a:r>
            <a:endParaRPr lang="ja-JP" altLang="en-US" sz="1200" i="0"/>
          </a:p>
        </p:txBody>
      </p:sp>
      <p:sp>
        <p:nvSpPr>
          <p:cNvPr id="7" name="Rectangle 7"/>
          <p:cNvSpPr>
            <a:spLocks noGrp="1" noChangeArrowheads="1"/>
          </p:cNvSpPr>
          <p:nvPr>
            <p:ph type="sldNum" sz="quarter" idx="5"/>
          </p:nvPr>
        </p:nvSpPr>
        <p:spPr>
          <a:ln/>
        </p:spPr>
        <p:txBody>
          <a:bodyPr/>
          <a:lstStyle/>
          <a:p>
            <a:r>
              <a:rPr lang="en-US" altLang="ja-JP"/>
              <a:t>##</a:t>
            </a:r>
            <a:endParaRPr lang="en-US" altLang="ja-JP"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ビッグデータをどう活用するか、関心が高まっている。</a:t>
            </a:r>
            <a:endParaRPr lang="en-US" altLang="ja-JP" dirty="0" smtClean="0"/>
          </a:p>
          <a:p>
            <a:r>
              <a:rPr lang="ja-JP" altLang="en-US" dirty="0" smtClean="0"/>
              <a:t>取り巻く環境もデータ量の増加。</a:t>
            </a:r>
            <a:endParaRPr lang="en-US" altLang="ja-JP" dirty="0" smtClean="0"/>
          </a:p>
          <a:p>
            <a:r>
              <a:rPr lang="ja-JP" altLang="en-US" dirty="0" smtClean="0"/>
              <a:t>データセンターに着目すると、どう変わってきたか</a:t>
            </a:r>
            <a:r>
              <a:rPr lang="en-US" altLang="ja-JP" dirty="0" smtClean="0"/>
              <a:t>?</a:t>
            </a:r>
          </a:p>
          <a:p>
            <a:r>
              <a:rPr lang="ja-JP" altLang="en-US" dirty="0" smtClean="0"/>
              <a:t>リソースが増加したことにより安定的な運用を行おうと冗長化によって信頼性を高めています</a:t>
            </a:r>
            <a:endParaRPr 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9313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SNS</a:t>
            </a:r>
            <a:r>
              <a:rPr kumimoji="1" lang="ja-JP" altLang="en-US" dirty="0" smtClean="0"/>
              <a:t>や</a:t>
            </a:r>
            <a:r>
              <a:rPr kumimoji="1" lang="en-US" altLang="ja-JP" dirty="0" smtClean="0"/>
              <a:t>EC</a:t>
            </a:r>
            <a:r>
              <a:rPr kumimoji="1" lang="ja-JP" altLang="en-US" dirty="0" smtClean="0"/>
              <a:t>サイトでは段数をもたせた構成により効率的な運用をしている。</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98854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Tahoma" pitchFamily="34" charset="0"/>
                <a:ea typeface="+mn-ea"/>
                <a:cs typeface="+mn-cs"/>
              </a:rPr>
              <a:t>なんですが、ショートフローが他のサイズの大きいロングフローに対して圧迫されてしまう</a:t>
            </a:r>
            <a:endParaRPr kumimoji="1" lang="en-US" altLang="ja-JP" sz="1200" kern="1200" dirty="0" smtClean="0">
              <a:solidFill>
                <a:schemeClr val="tx1"/>
              </a:solidFill>
              <a:effectLst/>
              <a:latin typeface="Tahoma" pitchFamily="34" charset="0"/>
              <a:ea typeface="+mn-ea"/>
              <a:cs typeface="+mn-cs"/>
            </a:endParaRPr>
          </a:p>
          <a:p>
            <a:r>
              <a:rPr kumimoji="1" lang="ja-JP" altLang="en-US" sz="1200" kern="1200" dirty="0" smtClean="0">
                <a:solidFill>
                  <a:schemeClr val="tx1"/>
                </a:solidFill>
                <a:effectLst/>
                <a:latin typeface="Tahoma" pitchFamily="34" charset="0"/>
                <a:ea typeface="+mn-ea"/>
                <a:cs typeface="+mn-cs"/>
              </a:rPr>
              <a:t>低レイテンシが実現できていない。</a:t>
            </a:r>
            <a:endParaRPr kumimoji="1" lang="en-US" altLang="ja-JP" sz="1200" kern="1200" dirty="0">
              <a:solidFill>
                <a:schemeClr val="tx1"/>
              </a:solidFill>
              <a:effectLst/>
              <a:latin typeface="Tahoma" pitchFamily="34" charset="0"/>
              <a:ea typeface="+mn-ea"/>
              <a:cs typeface="+mn-cs"/>
            </a:endParaRPr>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374863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34996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264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続いて管理ノードと処理ノードという観点から見たときのグラフを二種類示します</a:t>
            </a:r>
            <a:r>
              <a:rPr kumimoji="1" lang="en-US" altLang="ja-JP" dirty="0" smtClean="0"/>
              <a:t>.</a:t>
            </a:r>
          </a:p>
          <a:p>
            <a:r>
              <a:rPr kumimoji="1" lang="ja-JP" altLang="en-US" dirty="0" smtClean="0"/>
              <a:t>まずは定常状態から</a:t>
            </a:r>
            <a:endParaRPr kumimoji="1" lang="en-US" altLang="ja-JP" dirty="0" smtClean="0"/>
          </a:p>
          <a:p>
            <a:r>
              <a:rPr kumimoji="1" lang="ja-JP" altLang="en-US" dirty="0" smtClean="0"/>
              <a:t>割合と同時接続数を示したもの</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61967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444821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5838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smtClean="0"/>
              <a:t>2014/11/04</a:t>
            </a:r>
            <a:endParaRPr lang="en-US" altLang="ja-JP"/>
          </a:p>
        </p:txBody>
      </p:sp>
      <p:sp>
        <p:nvSpPr>
          <p:cNvPr id="3" name="フッター プレースホルダー 2"/>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smtClean="0"/>
              <a:t>2014/11/04</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smtClean="0"/>
              <a:t>2014/11/04</a:t>
            </a:r>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smtClean="0"/>
              <a:t>2014/11/04</a:t>
            </a:r>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smtClean="0"/>
              <a:t>2014/11/04</a:t>
            </a:r>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2014/11/04</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2014/11/04</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smtClean="0"/>
              <a:t>2014/11/04</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ja-JP" altLang="en-US" smtClean="0"/>
              <a:t>インターネットコンファレンス</a:t>
            </a:r>
            <a:r>
              <a:rPr lang="en-US" altLang="ja-JP" smtClean="0"/>
              <a:t>2014</a:t>
            </a:r>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emf"/><Relationship Id="rId5"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21.png"/><Relationship Id="rId10"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ja-JP" altLang="en-US" sz="3200" dirty="0" smtClean="0">
                <a:ea typeface="ＭＳ Ｐゴシック" charset="-128"/>
              </a:rPr>
              <a:t>データセンター環境におけるショートフロー通信改善手法の一提案</a:t>
            </a:r>
            <a:endParaRPr lang="en-US" altLang="ja-JP" sz="3200"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ja-JP" altLang="en-US" dirty="0" smtClean="0">
                <a:latin typeface="ＭＳ Ｐゴシック"/>
                <a:ea typeface="ＭＳ Ｐゴシック"/>
                <a:cs typeface="ＭＳ Ｐゴシック"/>
              </a:rPr>
              <a:t>東京大学工学系研究科</a:t>
            </a:r>
            <a:endParaRPr lang="en-US" altLang="ja-JP" dirty="0" smtClean="0">
              <a:latin typeface="ＭＳ Ｐゴシック"/>
              <a:ea typeface="ＭＳ Ｐゴシック"/>
              <a:cs typeface="ＭＳ Ｐゴシック"/>
            </a:endParaRPr>
          </a:p>
          <a:p>
            <a:r>
              <a:rPr lang="ja-JP" altLang="en-US" dirty="0" smtClean="0">
                <a:latin typeface="ＭＳ Ｐゴシック"/>
                <a:ea typeface="ＭＳ Ｐゴシック"/>
                <a:cs typeface="ＭＳ Ｐゴシック"/>
              </a:rPr>
              <a:t>藤居</a:t>
            </a:r>
            <a:r>
              <a:rPr lang="ja-JP" altLang="en-US" dirty="0" smtClean="0">
                <a:latin typeface="ＭＳ Ｐゴシック"/>
                <a:ea typeface="ＭＳ Ｐゴシック"/>
                <a:cs typeface="ＭＳ Ｐゴシック"/>
              </a:rPr>
              <a:t>翔吾</a:t>
            </a:r>
            <a:endParaRPr lang="en-US" altLang="ja-JP" dirty="0">
              <a:latin typeface="ＭＳ Ｐゴシック"/>
              <a:ea typeface="ＭＳ Ｐゴシック"/>
              <a:cs typeface="ＭＳ Ｐゴシック"/>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a:p>
        </p:txBody>
      </p:sp>
      <p:sp>
        <p:nvSpPr>
          <p:cNvPr id="3" name="日付プレースホルダー 2"/>
          <p:cNvSpPr>
            <a:spLocks noGrp="1"/>
          </p:cNvSpPr>
          <p:nvPr>
            <p:ph type="dt" sz="half" idx="10"/>
          </p:nvPr>
        </p:nvSpPr>
        <p:spPr/>
        <p:txBody>
          <a:bodyPr/>
          <a:lstStyle/>
          <a:p>
            <a:r>
              <a:rPr lang="en-US" altLang="ja-JP" smtClean="0"/>
              <a:t>2014/11/04</a:t>
            </a:r>
            <a:endParaRPr lang="en-US" altLang="ja-JP" dirty="0"/>
          </a:p>
        </p:txBody>
      </p:sp>
      <p:sp>
        <p:nvSpPr>
          <p:cNvPr id="4" name="フッター プレースホルダー 3"/>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実トラフィック解析</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10</a:t>
            </a:fld>
            <a:endParaRPr lang="en-US" altLang="ja-JP"/>
          </a:p>
        </p:txBody>
      </p:sp>
      <p:sp>
        <p:nvSpPr>
          <p:cNvPr id="2" name="フッター プレースホルダー 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33179953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dirty="0" smtClean="0"/>
              <a:t>実トラフィック解析環境</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E6095C52-7FA9-489B-9C9A-63D366B5FA4B}" type="slidenum">
              <a:rPr lang="ja-JP" altLang="en-US" smtClean="0"/>
              <a:pPr/>
              <a:t>11</a:t>
            </a:fld>
            <a:endParaRPr lang="en-US" altLang="ja-JP"/>
          </a:p>
        </p:txBody>
      </p:sp>
      <p:pic>
        <p:nvPicPr>
          <p:cNvPr id="1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71" y="2923106"/>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347" y="18662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1027" y="24504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3055" y="348638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6"/>
          <p:cNvSpPr txBox="1"/>
          <p:nvPr/>
        </p:nvSpPr>
        <p:spPr>
          <a:xfrm rot="20750146">
            <a:off x="8982705" y="3214006"/>
            <a:ext cx="461665" cy="438582"/>
          </a:xfrm>
          <a:prstGeom prst="rect">
            <a:avLst/>
          </a:prstGeom>
          <a:noFill/>
        </p:spPr>
        <p:txBody>
          <a:bodyPr vert="eaVert" wrap="none" rtlCol="0">
            <a:spAutoFit/>
          </a:bodyPr>
          <a:lstStyle/>
          <a:p>
            <a:r>
              <a:rPr kumimoji="1" lang="ja-JP" altLang="en-US" dirty="0" smtClean="0"/>
              <a:t>・・・</a:t>
            </a:r>
            <a:endParaRPr kumimoji="1" lang="ja-JP" altLang="en-US" dirty="0"/>
          </a:p>
        </p:txBody>
      </p:sp>
      <p:sp>
        <p:nvSpPr>
          <p:cNvPr id="21" name="テキスト ボックス 20"/>
          <p:cNvSpPr txBox="1"/>
          <p:nvPr/>
        </p:nvSpPr>
        <p:spPr>
          <a:xfrm>
            <a:off x="8055874" y="3864213"/>
            <a:ext cx="1037326" cy="369332"/>
          </a:xfrm>
          <a:prstGeom prst="rect">
            <a:avLst/>
          </a:prstGeom>
          <a:noFill/>
        </p:spPr>
        <p:txBody>
          <a:bodyPr wrap="none" rtlCol="0">
            <a:spAutoFit/>
          </a:bodyPr>
          <a:lstStyle/>
          <a:p>
            <a:r>
              <a:rPr kumimoji="1" lang="en-US" altLang="ja-JP" dirty="0" smtClean="0">
                <a:latin typeface="+mn-lt"/>
              </a:rPr>
              <a:t>10</a:t>
            </a:r>
            <a:r>
              <a:rPr kumimoji="1" lang="en-US" altLang="ja-JP" dirty="0" smtClean="0">
                <a:latin typeface="+mn-lt"/>
              </a:rPr>
              <a:t> </a:t>
            </a:r>
            <a:r>
              <a:rPr kumimoji="1" lang="en-US" altLang="ja-JP" dirty="0" smtClean="0">
                <a:latin typeface="+mn-lt"/>
              </a:rPr>
              <a:t>slaves</a:t>
            </a:r>
            <a:endParaRPr kumimoji="1" lang="en-US" altLang="ja-JP" dirty="0" smtClean="0"/>
          </a:p>
        </p:txBody>
      </p:sp>
      <p:cxnSp>
        <p:nvCxnSpPr>
          <p:cNvPr id="23" name="直線コネクタ 22"/>
          <p:cNvCxnSpPr>
            <a:stCxn id="14" idx="1"/>
            <a:endCxn id="13" idx="3"/>
          </p:cNvCxnSpPr>
          <p:nvPr/>
        </p:nvCxnSpPr>
        <p:spPr bwMode="auto">
          <a:xfrm flipH="1">
            <a:off x="8483984" y="2308322"/>
            <a:ext cx="199363" cy="7719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4" name="直線コネクタ 23"/>
          <p:cNvCxnSpPr>
            <a:stCxn id="15" idx="1"/>
            <a:endCxn id="13" idx="3"/>
          </p:cNvCxnSpPr>
          <p:nvPr/>
        </p:nvCxnSpPr>
        <p:spPr bwMode="auto">
          <a:xfrm flipH="1">
            <a:off x="8483984" y="2892522"/>
            <a:ext cx="337043" cy="1877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7" name="直線コネクタ 26"/>
          <p:cNvCxnSpPr>
            <a:stCxn id="16" idx="1"/>
            <a:endCxn id="13" idx="3"/>
          </p:cNvCxnSpPr>
          <p:nvPr/>
        </p:nvCxnSpPr>
        <p:spPr bwMode="auto">
          <a:xfrm flipH="1" flipV="1">
            <a:off x="8483984" y="3080269"/>
            <a:ext cx="589071" cy="848233"/>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0"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8286" y="263814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線コネクタ 30"/>
          <p:cNvCxnSpPr>
            <a:stCxn id="13" idx="1"/>
            <a:endCxn id="30" idx="3"/>
          </p:cNvCxnSpPr>
          <p:nvPr/>
        </p:nvCxnSpPr>
        <p:spPr bwMode="auto">
          <a:xfrm flipH="1" flipV="1">
            <a:off x="6930261" y="3080268"/>
            <a:ext cx="818710" cy="1"/>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7" name="Picture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171" y="1839872"/>
            <a:ext cx="612068" cy="48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円/楕円 37"/>
          <p:cNvSpPr/>
          <p:nvPr/>
        </p:nvSpPr>
        <p:spPr bwMode="auto">
          <a:xfrm>
            <a:off x="7281441" y="2730299"/>
            <a:ext cx="245913" cy="687003"/>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39" name="テキスト ボックス 38"/>
          <p:cNvSpPr txBox="1"/>
          <p:nvPr/>
        </p:nvSpPr>
        <p:spPr>
          <a:xfrm>
            <a:off x="7407336" y="2371187"/>
            <a:ext cx="813043"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1400" dirty="0" err="1" smtClean="0">
                <a:latin typeface="+mn-lt"/>
              </a:rPr>
              <a:t>tcpdump</a:t>
            </a:r>
            <a:endParaRPr kumimoji="1" lang="ja-JP" altLang="en-US" sz="1400" dirty="0">
              <a:latin typeface="+mn-lt"/>
            </a:endParaRPr>
          </a:p>
        </p:txBody>
      </p:sp>
      <p:cxnSp>
        <p:nvCxnSpPr>
          <p:cNvPr id="41" name="直線コネクタ 40"/>
          <p:cNvCxnSpPr>
            <a:stCxn id="38" idx="0"/>
            <a:endCxn id="37" idx="2"/>
          </p:cNvCxnSpPr>
          <p:nvPr/>
        </p:nvCxnSpPr>
        <p:spPr bwMode="auto">
          <a:xfrm flipV="1">
            <a:off x="7404398" y="2328676"/>
            <a:ext cx="807" cy="401623"/>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6285148" y="3486383"/>
            <a:ext cx="800219" cy="369332"/>
          </a:xfrm>
          <a:prstGeom prst="rect">
            <a:avLst/>
          </a:prstGeom>
          <a:noFill/>
        </p:spPr>
        <p:txBody>
          <a:bodyPr wrap="none" rtlCol="0">
            <a:spAutoFit/>
          </a:bodyPr>
          <a:lstStyle/>
          <a:p>
            <a:r>
              <a:rPr kumimoji="1" lang="en-US" altLang="ja-JP" dirty="0" smtClean="0">
                <a:latin typeface="+mn-lt"/>
              </a:rPr>
              <a:t>master</a:t>
            </a:r>
            <a:endParaRPr kumimoji="1" lang="en-US" altLang="ja-JP" dirty="0" smtClean="0"/>
          </a:p>
        </p:txBody>
      </p:sp>
      <p:sp>
        <p:nvSpPr>
          <p:cNvPr id="46" name="コンテンツ プレースホルダー 45"/>
          <p:cNvSpPr>
            <a:spLocks noGrp="1"/>
          </p:cNvSpPr>
          <p:nvPr>
            <p:ph idx="1"/>
          </p:nvPr>
        </p:nvSpPr>
        <p:spPr>
          <a:xfrm>
            <a:off x="812800" y="1135622"/>
            <a:ext cx="8280400" cy="4863753"/>
          </a:xfrm>
        </p:spPr>
        <p:txBody>
          <a:bodyPr>
            <a:normAutofit/>
          </a:bodyPr>
          <a:lstStyle/>
          <a:p>
            <a:pPr marL="0" indent="0">
              <a:buNone/>
            </a:pPr>
            <a:r>
              <a:rPr lang="ja-JP" altLang="en-US" b="1" u="sng" dirty="0"/>
              <a:t>位置づけ</a:t>
            </a:r>
            <a:endParaRPr kumimoji="1" lang="en-US" altLang="ja-JP" b="1" u="sng" dirty="0" smtClean="0"/>
          </a:p>
          <a:p>
            <a:pPr marL="0" indent="0">
              <a:buNone/>
            </a:pPr>
            <a:r>
              <a:rPr lang="ja-JP" altLang="en-US" sz="1800" dirty="0" smtClean="0"/>
              <a:t>データセンタートラフィックの</a:t>
            </a:r>
            <a:r>
              <a:rPr lang="ja-JP" altLang="en-US" sz="1800" b="1" dirty="0" smtClean="0"/>
              <a:t>一例</a:t>
            </a:r>
            <a:r>
              <a:rPr lang="ja-JP" altLang="en-US" sz="1800" dirty="0" smtClean="0"/>
              <a:t>として</a:t>
            </a:r>
            <a:r>
              <a:rPr lang="en-US" altLang="ja-JP" sz="1800" dirty="0" smtClean="0"/>
              <a:t>, </a:t>
            </a:r>
            <a:r>
              <a:rPr lang="ja-JP" altLang="en-US" sz="1800" dirty="0" smtClean="0"/>
              <a:t>広く利用</a:t>
            </a:r>
            <a:endParaRPr lang="en-US" altLang="ja-JP" sz="1800" dirty="0" smtClean="0"/>
          </a:p>
          <a:p>
            <a:pPr marL="0" indent="0">
              <a:buNone/>
            </a:pPr>
            <a:r>
              <a:rPr lang="ja-JP" altLang="en-US" sz="1800" dirty="0" smtClean="0"/>
              <a:t>されている並列分散処理システムの生成する通信を観測</a:t>
            </a:r>
            <a:endParaRPr lang="en-US" altLang="ja-JP" sz="1800" dirty="0"/>
          </a:p>
          <a:p>
            <a:pPr marL="0" indent="0">
              <a:buNone/>
            </a:pPr>
            <a:r>
              <a:rPr kumimoji="1" lang="ja-JP" altLang="en-US" b="1" u="sng" dirty="0" smtClean="0"/>
              <a:t>並列分散処理アプリケーション</a:t>
            </a:r>
            <a:endParaRPr kumimoji="1" lang="en-US" altLang="ja-JP" b="1" u="sng" dirty="0" smtClean="0"/>
          </a:p>
          <a:p>
            <a:pPr marL="0" indent="0">
              <a:buNone/>
            </a:pPr>
            <a:r>
              <a:rPr kumimoji="1" lang="ja-JP" altLang="en-US" sz="1800" dirty="0" smtClean="0"/>
              <a:t>・</a:t>
            </a:r>
            <a:r>
              <a:rPr kumimoji="1" lang="en-US" altLang="ja-JP" sz="1800" dirty="0" smtClean="0"/>
              <a:t>Presto : </a:t>
            </a:r>
            <a:r>
              <a:rPr kumimoji="1" lang="en-US" altLang="ja-JP" sz="1800" dirty="0" err="1" smtClean="0"/>
              <a:t>hadoop</a:t>
            </a:r>
            <a:r>
              <a:rPr kumimoji="1" lang="ja-JP" altLang="en-US" sz="1800" dirty="0" smtClean="0"/>
              <a:t>ベース分散</a:t>
            </a:r>
            <a:r>
              <a:rPr kumimoji="1" lang="en-US" altLang="ja-JP" sz="1800" dirty="0" smtClean="0"/>
              <a:t>SQL</a:t>
            </a:r>
            <a:r>
              <a:rPr kumimoji="1" lang="ja-JP" altLang="en-US" sz="1800" dirty="0" smtClean="0"/>
              <a:t>エンジン</a:t>
            </a:r>
            <a:endParaRPr kumimoji="1" lang="en-US" altLang="ja-JP" sz="1800" dirty="0" smtClean="0"/>
          </a:p>
          <a:p>
            <a:pPr marL="0" indent="0">
              <a:buNone/>
            </a:pPr>
            <a:r>
              <a:rPr lang="ja-JP" altLang="en-US" sz="1800" dirty="0" smtClean="0"/>
              <a:t>・</a:t>
            </a:r>
            <a:r>
              <a:rPr lang="ja-JP" altLang="en-US" sz="1800" dirty="0" smtClean="0"/>
              <a:t>定常</a:t>
            </a:r>
            <a:r>
              <a:rPr lang="ja-JP" altLang="en-US" sz="1800" dirty="0" smtClean="0"/>
              <a:t>状態</a:t>
            </a:r>
            <a:r>
              <a:rPr lang="ja-JP" altLang="en-US" sz="1800" dirty="0" smtClean="0"/>
              <a:t>：</a:t>
            </a:r>
            <a:r>
              <a:rPr lang="ja-JP" altLang="en-US" sz="1800" dirty="0" smtClean="0"/>
              <a:t>処理</a:t>
            </a:r>
            <a:r>
              <a:rPr lang="ja-JP" altLang="en-US" sz="1800" dirty="0"/>
              <a:t>ノード</a:t>
            </a:r>
            <a:r>
              <a:rPr lang="ja-JP" altLang="en-US" sz="1800" dirty="0" smtClean="0"/>
              <a:t>の監視</a:t>
            </a:r>
            <a:r>
              <a:rPr lang="en-US" altLang="ja-JP" sz="1800" dirty="0" smtClean="0"/>
              <a:t>, </a:t>
            </a:r>
            <a:r>
              <a:rPr lang="ja-JP" altLang="en-US" sz="1800" dirty="0" smtClean="0"/>
              <a:t>データベースの更新</a:t>
            </a:r>
            <a:endParaRPr lang="en-US" altLang="ja-JP" sz="1800" dirty="0" smtClean="0"/>
          </a:p>
          <a:p>
            <a:pPr marL="0" indent="0">
              <a:buNone/>
            </a:pPr>
            <a:r>
              <a:rPr kumimoji="1" lang="ja-JP" altLang="en-US" sz="1800" dirty="0" smtClean="0"/>
              <a:t>・ジョブ実行：クエリー</a:t>
            </a:r>
            <a:r>
              <a:rPr kumimoji="1" lang="en-US" altLang="ja-JP" sz="1800" dirty="0" smtClean="0"/>
              <a:t>, </a:t>
            </a:r>
            <a:r>
              <a:rPr lang="ja-JP" altLang="en-US" sz="1800" dirty="0" smtClean="0"/>
              <a:t>検索結果の出力</a:t>
            </a:r>
            <a:endParaRPr kumimoji="1" lang="en-US" altLang="ja-JP" sz="2000" dirty="0" smtClean="0"/>
          </a:p>
          <a:p>
            <a:pPr marL="0" indent="0">
              <a:buNone/>
            </a:pPr>
            <a:r>
              <a:rPr kumimoji="1" lang="ja-JP" altLang="en-US" b="1" u="sng" dirty="0" smtClean="0"/>
              <a:t>測定</a:t>
            </a:r>
            <a:endParaRPr kumimoji="1" lang="en-US" altLang="ja-JP" b="1" u="sng" dirty="0" smtClean="0"/>
          </a:p>
          <a:p>
            <a:pPr marL="0" indent="0">
              <a:buNone/>
            </a:pPr>
            <a:r>
              <a:rPr lang="ja-JP" altLang="en-US" sz="1800" dirty="0" smtClean="0"/>
              <a:t>・定常</a:t>
            </a:r>
            <a:r>
              <a:rPr lang="ja-JP" altLang="en-US" sz="1800" dirty="0"/>
              <a:t>状態：ジョブ命令を与えていない中で約</a:t>
            </a:r>
            <a:r>
              <a:rPr lang="en-US" altLang="ja-JP" sz="1800" dirty="0"/>
              <a:t>10</a:t>
            </a:r>
            <a:r>
              <a:rPr lang="ja-JP" altLang="en-US" sz="1800" dirty="0"/>
              <a:t>時間程度</a:t>
            </a:r>
            <a:endParaRPr lang="en-US" altLang="ja-JP" sz="1800" dirty="0"/>
          </a:p>
          <a:p>
            <a:pPr marL="0" indent="0">
              <a:buNone/>
            </a:pPr>
            <a:r>
              <a:rPr lang="ja-JP" altLang="en-US" sz="1800" dirty="0" smtClean="0"/>
              <a:t>・ジョブ</a:t>
            </a:r>
            <a:r>
              <a:rPr lang="ja-JP" altLang="en-US" sz="1800" dirty="0"/>
              <a:t>実行：処理ノード全体に対し１分程度で完了する</a:t>
            </a:r>
            <a:r>
              <a:rPr lang="ja-JP" altLang="en-US" sz="1800" dirty="0" smtClean="0"/>
              <a:t>ジョブ</a:t>
            </a:r>
            <a:endParaRPr lang="en-US" altLang="ja-JP" sz="1800" dirty="0" smtClean="0"/>
          </a:p>
          <a:p>
            <a:pPr marL="0" indent="0">
              <a:buNone/>
            </a:pPr>
            <a:r>
              <a:rPr lang="ja-JP" altLang="en-US" sz="1800" dirty="0" smtClean="0"/>
              <a:t>・ジョブ：</a:t>
            </a:r>
            <a:r>
              <a:rPr lang="en-US" altLang="ja-JP" sz="1800" u="sng" dirty="0" smtClean="0"/>
              <a:t>" </a:t>
            </a:r>
            <a:r>
              <a:rPr lang="en-US" altLang="ja-JP" sz="1800" u="sng" dirty="0"/>
              <a:t>\</a:t>
            </a:r>
            <a:r>
              <a:rPr lang="en-US" altLang="ja-JP" sz="1800" i="1" u="sng" dirty="0"/>
              <a:t>select  from</a:t>
            </a:r>
            <a:r>
              <a:rPr lang="en-US" altLang="ja-JP" sz="1800" u="sng" dirty="0"/>
              <a:t>$</a:t>
            </a:r>
            <a:r>
              <a:rPr lang="ja-JP" altLang="en-US" sz="1800" u="sng" dirty="0"/>
              <a:t>テーブル</a:t>
            </a:r>
            <a:r>
              <a:rPr lang="en-US" altLang="ja-JP" sz="1800" i="1" u="sng" dirty="0"/>
              <a:t>where </a:t>
            </a:r>
            <a:r>
              <a:rPr lang="en-US" altLang="ja-JP" sz="1800" u="sng" dirty="0"/>
              <a:t>$</a:t>
            </a:r>
            <a:r>
              <a:rPr lang="ja-JP" altLang="en-US" sz="1800" u="sng" dirty="0"/>
              <a:t>条件</a:t>
            </a:r>
            <a:r>
              <a:rPr lang="en-US" altLang="ja-JP" sz="1800" u="sng" dirty="0"/>
              <a:t>"</a:t>
            </a:r>
            <a:endParaRPr lang="ja-JP" altLang="en-US" sz="1800" u="sng" dirty="0"/>
          </a:p>
          <a:p>
            <a:pPr marL="0" indent="0">
              <a:buNone/>
            </a:pPr>
            <a:endParaRPr lang="en-US" altLang="ja-JP" dirty="0"/>
          </a:p>
        </p:txBody>
      </p:sp>
      <p:sp>
        <p:nvSpPr>
          <p:cNvPr id="25" name="テキスト ボックス 24"/>
          <p:cNvSpPr txBox="1"/>
          <p:nvPr/>
        </p:nvSpPr>
        <p:spPr>
          <a:xfrm>
            <a:off x="7179145" y="4412141"/>
            <a:ext cx="1998564" cy="276999"/>
          </a:xfrm>
          <a:prstGeom prst="rect">
            <a:avLst/>
          </a:prstGeom>
          <a:noFill/>
        </p:spPr>
        <p:txBody>
          <a:bodyPr wrap="none" rtlCol="0">
            <a:spAutoFit/>
          </a:bodyPr>
          <a:lstStyle/>
          <a:p>
            <a:r>
              <a:rPr kumimoji="1" lang="en-US" altLang="ja-JP" sz="1200" dirty="0" smtClean="0">
                <a:latin typeface="+mj-lt"/>
              </a:rPr>
              <a:t>Fig3. </a:t>
            </a:r>
            <a:r>
              <a:rPr kumimoji="1" lang="ja-JP" altLang="en-US" sz="1200" dirty="0" smtClean="0">
                <a:latin typeface="+mj-lt"/>
              </a:rPr>
              <a:t>実トラフィック解析環境</a:t>
            </a:r>
            <a:endParaRPr kumimoji="1" lang="ja-JP" altLang="en-US" sz="1200" dirty="0">
              <a:latin typeface="+mj-lt"/>
            </a:endParaRPr>
          </a:p>
        </p:txBody>
      </p:sp>
    </p:spTree>
    <p:extLst>
      <p:ext uri="{BB962C8B-B14F-4D97-AF65-F5344CB8AC3E}">
        <p14:creationId xmlns:p14="http://schemas.microsoft.com/office/powerpoint/2010/main" val="21051144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解析：トラフィック量</a:t>
            </a:r>
            <a:endParaRPr kumimoji="1" lang="ja-JP" altLang="en-US" dirty="0"/>
          </a:p>
        </p:txBody>
      </p:sp>
      <p:sp>
        <p:nvSpPr>
          <p:cNvPr id="3" name="コンテンツ プレースホルダー 2"/>
          <p:cNvSpPr>
            <a:spLocks noGrp="1"/>
          </p:cNvSpPr>
          <p:nvPr>
            <p:ph idx="1"/>
          </p:nvPr>
        </p:nvSpPr>
        <p:spPr>
          <a:xfrm>
            <a:off x="812800" y="4617132"/>
            <a:ext cx="8280400" cy="1691593"/>
          </a:xfrm>
          <a:ln>
            <a:solidFill>
              <a:srgbClr val="0071BC"/>
            </a:solidFill>
          </a:ln>
        </p:spPr>
        <p:txBody>
          <a:bodyPr>
            <a:normAutofit/>
          </a:bodyPr>
          <a:lstStyle/>
          <a:p>
            <a:r>
              <a:rPr lang="ja-JP" altLang="en-US" dirty="0" smtClean="0"/>
              <a:t>ショートフローの割合が大きい</a:t>
            </a:r>
            <a:endParaRPr lang="en-US" altLang="ja-JP" dirty="0" smtClean="0"/>
          </a:p>
          <a:p>
            <a:r>
              <a:rPr lang="ja-JP" altLang="en-US" dirty="0" smtClean="0"/>
              <a:t>フロー数</a:t>
            </a:r>
            <a:r>
              <a:rPr lang="ja-JP" altLang="en-US" dirty="0"/>
              <a:t>は少ないがサイズの大きいフローが大部分の</a:t>
            </a:r>
            <a:r>
              <a:rPr lang="ja-JP" altLang="en-US" dirty="0" smtClean="0"/>
              <a:t>通信量</a:t>
            </a:r>
            <a:r>
              <a:rPr lang="ja-JP" altLang="en-US" dirty="0"/>
              <a:t>を</a:t>
            </a:r>
            <a:r>
              <a:rPr lang="ja-JP" altLang="en-US" dirty="0" smtClean="0"/>
              <a:t>占める</a:t>
            </a:r>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12</a:t>
            </a:fld>
            <a:endParaRPr lang="en-US" altLang="ja-JP"/>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23" y="1458088"/>
            <a:ext cx="4419577" cy="266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484" y="1434102"/>
            <a:ext cx="4424008" cy="273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1092759" y="4124889"/>
            <a:ext cx="3238762" cy="276999"/>
          </a:xfrm>
          <a:prstGeom prst="rect">
            <a:avLst/>
          </a:prstGeom>
          <a:noFill/>
        </p:spPr>
        <p:txBody>
          <a:bodyPr wrap="none" rtlCol="0">
            <a:spAutoFit/>
          </a:bodyPr>
          <a:lstStyle/>
          <a:p>
            <a:r>
              <a:rPr kumimoji="1" lang="en-US" altLang="ja-JP" sz="1200" dirty="0" smtClean="0">
                <a:latin typeface="+mj-lt"/>
              </a:rPr>
              <a:t>Fig</a:t>
            </a:r>
            <a:r>
              <a:rPr kumimoji="1" lang="ja-JP" altLang="ja-JP" sz="1200" dirty="0">
                <a:latin typeface="+mj-lt"/>
              </a:rPr>
              <a:t>4</a:t>
            </a:r>
            <a:r>
              <a:rPr kumimoji="1" lang="en-US" altLang="ja-JP" sz="1200" dirty="0" smtClean="0">
                <a:latin typeface="+mj-lt"/>
              </a:rPr>
              <a:t>. </a:t>
            </a:r>
            <a:r>
              <a:rPr lang="en-US" altLang="ja-JP" sz="1200" dirty="0">
                <a:latin typeface="+mn-lt"/>
              </a:rPr>
              <a:t>Presto</a:t>
            </a:r>
            <a:r>
              <a:rPr lang="en-US" altLang="ja-JP" sz="1200" dirty="0"/>
              <a:t> </a:t>
            </a:r>
            <a:r>
              <a:rPr lang="ja-JP" altLang="en-US" sz="1200" dirty="0"/>
              <a:t>クラスタの定常時のトラフィック分布</a:t>
            </a:r>
            <a:endParaRPr kumimoji="1" lang="ja-JP" altLang="en-US" sz="1200" dirty="0">
              <a:latin typeface="+mj-lt"/>
            </a:endParaRPr>
          </a:p>
        </p:txBody>
      </p:sp>
      <p:sp>
        <p:nvSpPr>
          <p:cNvPr id="10" name="テキスト ボックス 9"/>
          <p:cNvSpPr txBox="1"/>
          <p:nvPr/>
        </p:nvSpPr>
        <p:spPr>
          <a:xfrm>
            <a:off x="5364660" y="4173524"/>
            <a:ext cx="3609657" cy="276999"/>
          </a:xfrm>
          <a:prstGeom prst="rect">
            <a:avLst/>
          </a:prstGeom>
          <a:noFill/>
        </p:spPr>
        <p:txBody>
          <a:bodyPr wrap="none" rtlCol="0">
            <a:spAutoFit/>
          </a:bodyPr>
          <a:lstStyle/>
          <a:p>
            <a:r>
              <a:rPr kumimoji="1" lang="en-US" altLang="ja-JP" sz="1200" dirty="0" smtClean="0">
                <a:latin typeface="+mj-lt"/>
              </a:rPr>
              <a:t>Fig5. </a:t>
            </a:r>
            <a:r>
              <a:rPr lang="en-US" altLang="ja-JP" sz="1200" dirty="0">
                <a:latin typeface="+mn-lt"/>
              </a:rPr>
              <a:t>Presto</a:t>
            </a:r>
            <a:r>
              <a:rPr lang="en-US" altLang="ja-JP" sz="1200" dirty="0"/>
              <a:t> </a:t>
            </a:r>
            <a:r>
              <a:rPr lang="ja-JP" altLang="en-US" sz="1200" dirty="0"/>
              <a:t>クラスタ</a:t>
            </a:r>
            <a:r>
              <a:rPr lang="ja-JP" altLang="en-US" sz="1200" dirty="0" smtClean="0"/>
              <a:t>のジョブ実行時</a:t>
            </a:r>
            <a:r>
              <a:rPr lang="ja-JP" altLang="en-US" sz="1200" dirty="0"/>
              <a:t>のトラフィック分布</a:t>
            </a:r>
            <a:endParaRPr kumimoji="1" lang="ja-JP" altLang="en-US" sz="1200" dirty="0">
              <a:latin typeface="+mj-lt"/>
            </a:endParaRPr>
          </a:p>
        </p:txBody>
      </p:sp>
    </p:spTree>
    <p:extLst>
      <p:ext uri="{BB962C8B-B14F-4D97-AF65-F5344CB8AC3E}">
        <p14:creationId xmlns:p14="http://schemas.microsoft.com/office/powerpoint/2010/main" val="178713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a:t>
            </a:r>
            <a:r>
              <a:rPr kumimoji="1" lang="ja-JP" altLang="en-US" dirty="0" smtClean="0"/>
              <a:t>定常状態</a:t>
            </a:r>
            <a:endParaRPr kumimoji="1" lang="ja-JP" altLang="en-US" dirty="0"/>
          </a:p>
        </p:txBody>
      </p:sp>
      <p:sp>
        <p:nvSpPr>
          <p:cNvPr id="3" name="コンテンツ プレースホルダー 2"/>
          <p:cNvSpPr>
            <a:spLocks noGrp="1"/>
          </p:cNvSpPr>
          <p:nvPr>
            <p:ph idx="1"/>
          </p:nvPr>
        </p:nvSpPr>
        <p:spPr>
          <a:xfrm>
            <a:off x="812800" y="4833156"/>
            <a:ext cx="8280400" cy="1475569"/>
          </a:xfrm>
          <a:ln>
            <a:solidFill>
              <a:srgbClr val="0071BC"/>
            </a:solidFill>
          </a:ln>
        </p:spPr>
        <p:txBody>
          <a:bodyPr>
            <a:normAutofit lnSpcReduction="10000"/>
          </a:bodyPr>
          <a:lstStyle/>
          <a:p>
            <a:r>
              <a:rPr lang="ja-JP" altLang="en-US" dirty="0"/>
              <a:t>管理</a:t>
            </a:r>
            <a:r>
              <a:rPr lang="ja-JP" altLang="en-US" dirty="0" smtClean="0"/>
              <a:t>ノードへのトラフィック量が多く、比較的通信時間が短いフローが存在している</a:t>
            </a:r>
            <a:endParaRPr lang="en-US" altLang="ja-JP" dirty="0" smtClean="0"/>
          </a:p>
          <a:p>
            <a:r>
              <a:rPr lang="ja-JP" altLang="en-US" dirty="0" smtClean="0"/>
              <a:t>長時間通信を行うフローが固定的に存在している</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13</a:t>
            </a:fld>
            <a:endParaRPr lang="en-US" altLang="ja-JP" dirty="0"/>
          </a:p>
        </p:txBody>
      </p:sp>
      <p:sp>
        <p:nvSpPr>
          <p:cNvPr id="8" name="テキスト ボックス 7"/>
          <p:cNvSpPr txBox="1"/>
          <p:nvPr/>
        </p:nvSpPr>
        <p:spPr>
          <a:xfrm>
            <a:off x="1375017" y="3962091"/>
            <a:ext cx="2930610" cy="461665"/>
          </a:xfrm>
          <a:prstGeom prst="rect">
            <a:avLst/>
          </a:prstGeom>
          <a:noFill/>
        </p:spPr>
        <p:txBody>
          <a:bodyPr wrap="none" rtlCol="0">
            <a:spAutoFit/>
          </a:bodyPr>
          <a:lstStyle/>
          <a:p>
            <a:r>
              <a:rPr kumimoji="1" lang="en-US" altLang="ja-JP" sz="1200" dirty="0" smtClean="0">
                <a:latin typeface="+mj-lt"/>
              </a:rPr>
              <a:t>Fig5.</a:t>
            </a:r>
            <a:r>
              <a:rPr lang="ja-JP" altLang="en-US" sz="1200" dirty="0"/>
              <a:t>管理ノードから見た定常時のトラフィッ</a:t>
            </a:r>
          </a:p>
          <a:p>
            <a:r>
              <a:rPr lang="ja-JP" altLang="en-US" sz="1200" dirty="0"/>
              <a:t>ク累積分布</a:t>
            </a:r>
            <a:endParaRPr kumimoji="1" lang="ja-JP" altLang="en-US" sz="1200" dirty="0">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04" y="1268760"/>
            <a:ext cx="4489473" cy="2666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5674892" y="3962091"/>
            <a:ext cx="2927404" cy="276999"/>
          </a:xfrm>
          <a:prstGeom prst="rect">
            <a:avLst/>
          </a:prstGeom>
          <a:noFill/>
        </p:spPr>
        <p:txBody>
          <a:bodyPr wrap="none" rtlCol="0">
            <a:spAutoFit/>
          </a:bodyPr>
          <a:lstStyle/>
          <a:p>
            <a:r>
              <a:rPr kumimoji="1" lang="en-US" altLang="ja-JP" sz="1200" dirty="0" smtClean="0">
                <a:latin typeface="+mj-lt"/>
              </a:rPr>
              <a:t>Fig6.</a:t>
            </a:r>
            <a:r>
              <a:rPr lang="ja-JP" altLang="en-US" sz="1200" dirty="0"/>
              <a:t>定常時トラフィック</a:t>
            </a:r>
            <a:r>
              <a:rPr lang="en-US" altLang="ja-JP" sz="1200" dirty="0"/>
              <a:t>:</a:t>
            </a:r>
            <a:r>
              <a:rPr lang="ja-JP" altLang="en-US" sz="1200" dirty="0"/>
              <a:t>同時接続数の分布</a:t>
            </a:r>
            <a:endParaRPr kumimoji="1" lang="ja-JP" altLang="en-US" sz="1200" dirty="0">
              <a:latin typeface="+mj-lt"/>
            </a:endParaRPr>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pic>
        <p:nvPicPr>
          <p:cNvPr id="7" name="図 6" descr="constant_cdf.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004" y="1196752"/>
            <a:ext cx="4581592" cy="2752110"/>
          </a:xfrm>
          <a:prstGeom prst="rect">
            <a:avLst/>
          </a:prstGeom>
        </p:spPr>
      </p:pic>
    </p:spTree>
    <p:extLst>
      <p:ext uri="{BB962C8B-B14F-4D97-AF65-F5344CB8AC3E}">
        <p14:creationId xmlns:p14="http://schemas.microsoft.com/office/powerpoint/2010/main" val="3608102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a:t>
            </a:r>
            <a:r>
              <a:rPr lang="ja-JP" altLang="en-US" dirty="0"/>
              <a:t>並列分散処理実行時</a:t>
            </a:r>
            <a:endParaRPr kumimoji="1" lang="ja-JP" altLang="en-US" dirty="0"/>
          </a:p>
        </p:txBody>
      </p:sp>
      <p:sp>
        <p:nvSpPr>
          <p:cNvPr id="3" name="コンテンツ プレースホルダー 2"/>
          <p:cNvSpPr>
            <a:spLocks noGrp="1"/>
          </p:cNvSpPr>
          <p:nvPr>
            <p:ph idx="1"/>
          </p:nvPr>
        </p:nvSpPr>
        <p:spPr>
          <a:xfrm>
            <a:off x="812800" y="4833156"/>
            <a:ext cx="8280400" cy="1475569"/>
          </a:xfrm>
          <a:ln>
            <a:solidFill>
              <a:srgbClr val="0071BC"/>
            </a:solidFill>
          </a:ln>
        </p:spPr>
        <p:txBody>
          <a:bodyPr>
            <a:normAutofit lnSpcReduction="10000"/>
          </a:bodyPr>
          <a:lstStyle/>
          <a:p>
            <a:r>
              <a:rPr lang="ja-JP" altLang="en-US" dirty="0"/>
              <a:t>管理</a:t>
            </a:r>
            <a:r>
              <a:rPr lang="ja-JP" altLang="en-US" dirty="0" smtClean="0"/>
              <a:t>ノードへのトラフィック量が多く、</a:t>
            </a:r>
            <a:r>
              <a:rPr lang="ja-JP" altLang="en-US" dirty="0"/>
              <a:t>長時間通信を行うフローが固定的に存在</a:t>
            </a:r>
            <a:r>
              <a:rPr lang="ja-JP" altLang="en-US" dirty="0" smtClean="0"/>
              <a:t>している</a:t>
            </a:r>
            <a:endParaRPr lang="en-US" altLang="ja-JP" dirty="0" smtClean="0"/>
          </a:p>
          <a:p>
            <a:r>
              <a:rPr lang="ja-JP" altLang="en-US" dirty="0" smtClean="0"/>
              <a:t>ジョブ開始</a:t>
            </a:r>
            <a:r>
              <a:rPr lang="ja-JP" altLang="en-US" dirty="0"/>
              <a:t>直後</a:t>
            </a:r>
            <a:r>
              <a:rPr lang="ja-JP" altLang="en-US" dirty="0" smtClean="0"/>
              <a:t>にバースト性のあるトラフィック</a:t>
            </a:r>
            <a:endParaRPr lang="en-US" altLang="ja-JP"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14</a:t>
            </a:fld>
            <a:endParaRPr lang="en-US" altLang="ja-JP" dirty="0"/>
          </a:p>
        </p:txBody>
      </p:sp>
      <p:sp>
        <p:nvSpPr>
          <p:cNvPr id="8" name="テキスト ボックス 7"/>
          <p:cNvSpPr txBox="1"/>
          <p:nvPr/>
        </p:nvSpPr>
        <p:spPr>
          <a:xfrm>
            <a:off x="1163641" y="3962091"/>
            <a:ext cx="3300904" cy="461665"/>
          </a:xfrm>
          <a:prstGeom prst="rect">
            <a:avLst/>
          </a:prstGeom>
          <a:noFill/>
        </p:spPr>
        <p:txBody>
          <a:bodyPr wrap="none" rtlCol="0">
            <a:spAutoFit/>
          </a:bodyPr>
          <a:lstStyle/>
          <a:p>
            <a:r>
              <a:rPr kumimoji="1" lang="en-US" altLang="ja-JP" sz="1200" dirty="0" smtClean="0">
                <a:latin typeface="+mj-lt"/>
              </a:rPr>
              <a:t>Fig7.</a:t>
            </a:r>
            <a:r>
              <a:rPr lang="ja-JP" altLang="en-US" sz="1200" dirty="0"/>
              <a:t>管理ノードから</a:t>
            </a:r>
            <a:r>
              <a:rPr lang="ja-JP" altLang="en-US" sz="1200" dirty="0" smtClean="0"/>
              <a:t>見たジョブ実行時</a:t>
            </a:r>
            <a:r>
              <a:rPr lang="ja-JP" altLang="en-US" sz="1200" dirty="0"/>
              <a:t>のトラフィッ</a:t>
            </a:r>
          </a:p>
          <a:p>
            <a:r>
              <a:rPr lang="ja-JP" altLang="en-US" sz="1200" dirty="0"/>
              <a:t>ク累積分布</a:t>
            </a:r>
            <a:endParaRPr kumimoji="1" lang="ja-JP" altLang="en-US" sz="1200" dirty="0">
              <a:latin typeface="+mj-lt"/>
            </a:endParaRPr>
          </a:p>
        </p:txBody>
      </p:sp>
      <p:sp>
        <p:nvSpPr>
          <p:cNvPr id="13" name="テキスト ボックス 12"/>
          <p:cNvSpPr txBox="1"/>
          <p:nvPr/>
        </p:nvSpPr>
        <p:spPr>
          <a:xfrm>
            <a:off x="5602011" y="3962091"/>
            <a:ext cx="2927404" cy="276999"/>
          </a:xfrm>
          <a:prstGeom prst="rect">
            <a:avLst/>
          </a:prstGeom>
          <a:noFill/>
        </p:spPr>
        <p:txBody>
          <a:bodyPr wrap="none" rtlCol="0">
            <a:spAutoFit/>
          </a:bodyPr>
          <a:lstStyle/>
          <a:p>
            <a:r>
              <a:rPr kumimoji="1" lang="en-US" altLang="ja-JP" sz="1200" dirty="0" smtClean="0">
                <a:latin typeface="+mj-lt"/>
              </a:rPr>
              <a:t>Fig8.</a:t>
            </a:r>
            <a:r>
              <a:rPr lang="ja-JP" altLang="en-US" sz="1200" dirty="0"/>
              <a:t>定常時トラフィック</a:t>
            </a:r>
            <a:r>
              <a:rPr lang="en-US" altLang="ja-JP" sz="1200" dirty="0"/>
              <a:t>:</a:t>
            </a:r>
            <a:r>
              <a:rPr lang="ja-JP" altLang="en-US" sz="1200" dirty="0"/>
              <a:t>同時接続数の分布</a:t>
            </a:r>
            <a:endParaRPr kumimoji="1" lang="ja-JP" altLang="en-US" sz="12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6" y="1542787"/>
            <a:ext cx="4914765" cy="245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pic>
        <p:nvPicPr>
          <p:cNvPr id="7" name="図 6" descr="job_cdf.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9004" y="1268760"/>
            <a:ext cx="4550049" cy="2728452"/>
          </a:xfrm>
          <a:prstGeom prst="rect">
            <a:avLst/>
          </a:prstGeom>
        </p:spPr>
      </p:pic>
    </p:spTree>
    <p:extLst>
      <p:ext uri="{BB962C8B-B14F-4D97-AF65-F5344CB8AC3E}">
        <p14:creationId xmlns:p14="http://schemas.microsoft.com/office/powerpoint/2010/main" val="19639840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解析：フロー完結時間</a:t>
            </a:r>
            <a:endParaRPr kumimoji="1" lang="ja-JP" altLang="en-US" dirty="0"/>
          </a:p>
        </p:txBody>
      </p:sp>
      <p:sp>
        <p:nvSpPr>
          <p:cNvPr id="3" name="コンテンツ プレースホルダー 2"/>
          <p:cNvSpPr>
            <a:spLocks noGrp="1"/>
          </p:cNvSpPr>
          <p:nvPr>
            <p:ph idx="1"/>
          </p:nvPr>
        </p:nvSpPr>
        <p:spPr>
          <a:xfrm>
            <a:off x="812800" y="4976813"/>
            <a:ext cx="8280400" cy="1331912"/>
          </a:xfrm>
          <a:ln>
            <a:solidFill>
              <a:srgbClr val="0071BC"/>
            </a:solidFill>
          </a:ln>
        </p:spPr>
        <p:txBody>
          <a:bodyPr>
            <a:normAutofit/>
          </a:bodyPr>
          <a:lstStyle/>
          <a:p>
            <a:r>
              <a:rPr lang="ja-JP" altLang="en-US" dirty="0"/>
              <a:t>サイズが小さい</a:t>
            </a:r>
            <a:r>
              <a:rPr lang="ja-JP" altLang="en-US" dirty="0" smtClean="0"/>
              <a:t>フローであっても遅延が生じている</a:t>
            </a:r>
            <a:endParaRPr lang="ja-JP" altLang="en-US" dirty="0"/>
          </a:p>
          <a:p>
            <a:r>
              <a:rPr kumimoji="1" lang="ja-JP" altLang="en-US" dirty="0" smtClean="0"/>
              <a:t>ショートフローの遅延問題</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15</a:t>
            </a:fld>
            <a:endParaRPr lang="en-US" altLang="ja-JP"/>
          </a:p>
        </p:txBody>
      </p:sp>
      <p:sp>
        <p:nvSpPr>
          <p:cNvPr id="9" name="テキスト ボックス 8"/>
          <p:cNvSpPr txBox="1"/>
          <p:nvPr/>
        </p:nvSpPr>
        <p:spPr>
          <a:xfrm>
            <a:off x="3332868" y="4596260"/>
            <a:ext cx="3240265" cy="276999"/>
          </a:xfrm>
          <a:prstGeom prst="rect">
            <a:avLst/>
          </a:prstGeom>
          <a:noFill/>
        </p:spPr>
        <p:txBody>
          <a:bodyPr wrap="none" rtlCol="0">
            <a:spAutoFit/>
          </a:bodyPr>
          <a:lstStyle/>
          <a:p>
            <a:r>
              <a:rPr kumimoji="1" lang="en-US" altLang="ja-JP" sz="1200" dirty="0" smtClean="0">
                <a:latin typeface="+mj-lt"/>
              </a:rPr>
              <a:t>Fig</a:t>
            </a:r>
            <a:r>
              <a:rPr kumimoji="1" lang="ja-JP" altLang="ja-JP" sz="1200" dirty="0">
                <a:latin typeface="+mn-lt"/>
              </a:rPr>
              <a:t>9</a:t>
            </a:r>
            <a:r>
              <a:rPr kumimoji="1" lang="en-US" altLang="ja-JP" sz="1200" dirty="0" smtClean="0">
                <a:latin typeface="+mj-lt"/>
              </a:rPr>
              <a:t>. </a:t>
            </a:r>
            <a:r>
              <a:rPr lang="en-US" altLang="ja-JP" sz="1200" dirty="0">
                <a:latin typeface="+mn-lt"/>
              </a:rPr>
              <a:t>Presto</a:t>
            </a:r>
            <a:r>
              <a:rPr lang="en-US" altLang="ja-JP" sz="1200" dirty="0"/>
              <a:t> </a:t>
            </a:r>
            <a:r>
              <a:rPr lang="ja-JP" altLang="en-US" sz="1200" dirty="0"/>
              <a:t>クラスタ</a:t>
            </a:r>
            <a:r>
              <a:rPr lang="ja-JP" altLang="en-US" sz="1200" dirty="0" smtClean="0"/>
              <a:t>の</a:t>
            </a:r>
            <a:r>
              <a:rPr lang="en-US" altLang="ja-JP" sz="1200" dirty="0" smtClean="0">
                <a:latin typeface="+mn-lt"/>
              </a:rPr>
              <a:t>2KB</a:t>
            </a:r>
            <a:r>
              <a:rPr lang="ja-JP" altLang="en-US" sz="1200" dirty="0" smtClean="0"/>
              <a:t>以下のフローの</a:t>
            </a:r>
            <a:r>
              <a:rPr lang="en-US" altLang="ja-JP" sz="1200" dirty="0" smtClean="0">
                <a:latin typeface="+mn-lt"/>
              </a:rPr>
              <a:t>FCT</a:t>
            </a:r>
            <a:endParaRPr kumimoji="1" lang="ja-JP" altLang="en-US" sz="1200" dirty="0">
              <a:latin typeface="+mn-lt"/>
            </a:endParaRPr>
          </a:p>
        </p:txBody>
      </p:sp>
      <p:pic>
        <p:nvPicPr>
          <p:cNvPr id="7" name="図 6" descr="delay_grap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28" y="1052736"/>
            <a:ext cx="5868145" cy="3520886"/>
          </a:xfrm>
          <a:prstGeom prst="rect">
            <a:avLst/>
          </a:prstGeom>
        </p:spPr>
      </p:pic>
    </p:spTree>
    <p:extLst>
      <p:ext uri="{BB962C8B-B14F-4D97-AF65-F5344CB8AC3E}">
        <p14:creationId xmlns:p14="http://schemas.microsoft.com/office/powerpoint/2010/main" val="60826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解析：考察</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b="1" u="sng" dirty="0" smtClean="0"/>
              <a:t>データセンター内ネットワークを想定したトラフィックの特徴</a:t>
            </a:r>
            <a:endParaRPr lang="en-US" altLang="ja-JP" b="1" u="sng" dirty="0"/>
          </a:p>
          <a:p>
            <a:pPr marL="857250" lvl="1" indent="-457200">
              <a:buFont typeface="+mj-lt"/>
              <a:buAutoNum type="arabicPeriod"/>
            </a:pPr>
            <a:r>
              <a:rPr lang="ja-JP" altLang="en-US" dirty="0" smtClean="0">
                <a:latin typeface="+mn-ea"/>
                <a:ea typeface="+mn-ea"/>
              </a:rPr>
              <a:t>管理ノード</a:t>
            </a:r>
            <a:r>
              <a:rPr lang="ja-JP" altLang="en-US" dirty="0">
                <a:latin typeface="+mn-ea"/>
                <a:ea typeface="+mn-ea"/>
              </a:rPr>
              <a:t>へ送信されるトラフィック量</a:t>
            </a:r>
            <a:r>
              <a:rPr lang="ja-JP" altLang="en-US" dirty="0" smtClean="0">
                <a:latin typeface="+mn-ea"/>
                <a:ea typeface="+mn-ea"/>
              </a:rPr>
              <a:t>は</a:t>
            </a:r>
            <a:r>
              <a:rPr lang="ja-JP" altLang="en-US" dirty="0">
                <a:latin typeface="+mn-ea"/>
                <a:ea typeface="+mn-ea"/>
              </a:rPr>
              <a:t>大きい</a:t>
            </a:r>
            <a:endParaRPr lang="en-US" altLang="ja-JP" dirty="0" smtClean="0">
              <a:latin typeface="+mn-ea"/>
              <a:ea typeface="+mn-ea"/>
            </a:endParaRPr>
          </a:p>
          <a:p>
            <a:pPr marL="857250" lvl="1" indent="-457200">
              <a:buFont typeface="+mj-lt"/>
              <a:buAutoNum type="arabicPeriod"/>
            </a:pPr>
            <a:r>
              <a:rPr lang="ja-JP" altLang="en-US" dirty="0">
                <a:latin typeface="+mn-ea"/>
                <a:ea typeface="+mn-ea"/>
              </a:rPr>
              <a:t>長い</a:t>
            </a:r>
            <a:r>
              <a:rPr lang="ja-JP" altLang="en-US" dirty="0" smtClean="0">
                <a:latin typeface="+mn-ea"/>
                <a:ea typeface="+mn-ea"/>
              </a:rPr>
              <a:t>時間通信を行うフローが固定的に存在している</a:t>
            </a:r>
            <a:endParaRPr lang="en-US" altLang="ja-JP" dirty="0" smtClean="0">
              <a:latin typeface="+mn-ea"/>
              <a:ea typeface="+mn-ea"/>
            </a:endParaRPr>
          </a:p>
          <a:p>
            <a:pPr marL="857250" lvl="1" indent="-457200">
              <a:buFont typeface="+mj-lt"/>
              <a:buAutoNum type="arabicPeriod"/>
            </a:pPr>
            <a:r>
              <a:rPr lang="ja-JP" altLang="en-US" dirty="0">
                <a:latin typeface="+mn-ea"/>
                <a:ea typeface="+mn-ea"/>
              </a:rPr>
              <a:t>ジョブ実行時</a:t>
            </a:r>
            <a:r>
              <a:rPr lang="ja-JP" altLang="en-US" dirty="0" smtClean="0">
                <a:latin typeface="+mn-ea"/>
                <a:ea typeface="+mn-ea"/>
              </a:rPr>
              <a:t>の管理ノードへ</a:t>
            </a:r>
            <a:r>
              <a:rPr lang="ja-JP" altLang="en-US" dirty="0">
                <a:latin typeface="+mn-ea"/>
                <a:ea typeface="+mn-ea"/>
              </a:rPr>
              <a:t>のトラフィックには</a:t>
            </a:r>
            <a:r>
              <a:rPr lang="en-US" altLang="ja-JP" dirty="0">
                <a:latin typeface="+mn-ea"/>
                <a:ea typeface="+mn-ea"/>
              </a:rPr>
              <a:t>, </a:t>
            </a:r>
            <a:r>
              <a:rPr lang="ja-JP" altLang="en-US" dirty="0">
                <a:latin typeface="+mn-ea"/>
                <a:ea typeface="+mn-ea"/>
              </a:rPr>
              <a:t>フローサイズも</a:t>
            </a:r>
            <a:r>
              <a:rPr lang="ja-JP" altLang="en-US" dirty="0" smtClean="0">
                <a:latin typeface="+mn-ea"/>
                <a:ea typeface="+mn-ea"/>
              </a:rPr>
              <a:t>小さく</a:t>
            </a:r>
            <a:r>
              <a:rPr lang="en-US" altLang="ja-JP" dirty="0">
                <a:latin typeface="+mn-ea"/>
                <a:ea typeface="+mn-ea"/>
              </a:rPr>
              <a:t>, </a:t>
            </a:r>
            <a:r>
              <a:rPr lang="ja-JP" altLang="en-US" dirty="0">
                <a:latin typeface="+mn-ea"/>
                <a:ea typeface="+mn-ea"/>
              </a:rPr>
              <a:t>バースト性が</a:t>
            </a:r>
            <a:r>
              <a:rPr lang="ja-JP" altLang="en-US" dirty="0" smtClean="0">
                <a:latin typeface="+mn-ea"/>
                <a:ea typeface="+mn-ea"/>
              </a:rPr>
              <a:t>ある</a:t>
            </a:r>
            <a:endParaRPr lang="en-US" altLang="ja-JP" dirty="0" smtClean="0">
              <a:latin typeface="+mn-ea"/>
              <a:ea typeface="+mn-ea"/>
            </a:endParaRPr>
          </a:p>
          <a:p>
            <a:pPr marL="0" indent="0">
              <a:buNone/>
            </a:pPr>
            <a:r>
              <a:rPr kumimoji="1" lang="ja-JP" altLang="en-US" b="1" u="sng" dirty="0">
                <a:latin typeface="+mn-ea"/>
              </a:rPr>
              <a:t>検討す</a:t>
            </a:r>
            <a:r>
              <a:rPr kumimoji="1" lang="ja-JP" altLang="en-US" b="1" u="sng" dirty="0" smtClean="0">
                <a:latin typeface="+mn-ea"/>
              </a:rPr>
              <a:t>べきトラフィックパターン</a:t>
            </a:r>
            <a:r>
              <a:rPr kumimoji="1" lang="en-US" altLang="ja-JP" sz="1400" dirty="0" smtClean="0"/>
              <a:t>[</a:t>
            </a:r>
            <a:r>
              <a:rPr lang="en-US" altLang="ja-JP" sz="1400" dirty="0"/>
              <a:t>8</a:t>
            </a:r>
            <a:r>
              <a:rPr kumimoji="1" lang="en-US" altLang="ja-JP" sz="1400" dirty="0" smtClean="0"/>
              <a:t>]</a:t>
            </a:r>
          </a:p>
          <a:p>
            <a:r>
              <a:rPr lang="ja-JP" altLang="en-US" dirty="0"/>
              <a:t>ジョブ開始時のバースト性のある</a:t>
            </a:r>
            <a:r>
              <a:rPr lang="ja-JP" altLang="en-US" dirty="0" smtClean="0"/>
              <a:t>ショートフロートラフィック</a:t>
            </a:r>
            <a:endParaRPr lang="en-US" altLang="ja-JP" dirty="0" smtClean="0"/>
          </a:p>
          <a:p>
            <a:r>
              <a:rPr lang="ja-JP" altLang="en-US" dirty="0" smtClean="0"/>
              <a:t>バックグラウンドトラフィックが</a:t>
            </a:r>
            <a:r>
              <a:rPr lang="ja-JP" altLang="en-US" dirty="0"/>
              <a:t>通信している中で</a:t>
            </a:r>
            <a:r>
              <a:rPr lang="en-US" altLang="ja-JP" dirty="0"/>
              <a:t>, </a:t>
            </a:r>
            <a:r>
              <a:rPr lang="ja-JP" altLang="en-US" dirty="0" smtClean="0"/>
              <a:t>低レイテンシ</a:t>
            </a:r>
            <a:r>
              <a:rPr lang="ja-JP" altLang="en-US" dirty="0"/>
              <a:t>通信が求められている</a:t>
            </a:r>
            <a:r>
              <a:rPr lang="ja-JP" altLang="en-US" dirty="0" smtClean="0"/>
              <a:t>ショートフロー</a:t>
            </a:r>
            <a:r>
              <a:rPr lang="ja-JP" altLang="en-US" dirty="0"/>
              <a:t>の通信</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16</a:t>
            </a:fld>
            <a:endParaRPr lang="en-US" altLang="ja-JP" dirty="0"/>
          </a:p>
        </p:txBody>
      </p:sp>
      <p:sp>
        <p:nvSpPr>
          <p:cNvPr id="6" name="正方形/長方形 5"/>
          <p:cNvSpPr/>
          <p:nvPr/>
        </p:nvSpPr>
        <p:spPr>
          <a:xfrm>
            <a:off x="3584848" y="5876339"/>
            <a:ext cx="6120680" cy="215444"/>
          </a:xfrm>
          <a:prstGeom prst="rect">
            <a:avLst/>
          </a:prstGeom>
        </p:spPr>
        <p:txBody>
          <a:bodyPr wrap="square">
            <a:spAutoFit/>
          </a:bodyPr>
          <a:lstStyle/>
          <a:p>
            <a:r>
              <a:rPr lang="en-US" altLang="ja-JP" sz="800" dirty="0" smtClean="0">
                <a:latin typeface="+mn-lt"/>
              </a:rPr>
              <a:t>[</a:t>
            </a:r>
            <a:r>
              <a:rPr lang="en-US" altLang="ja-JP" sz="800" dirty="0">
                <a:latin typeface="+mn-lt"/>
              </a:rPr>
              <a:t>8</a:t>
            </a:r>
            <a:r>
              <a:rPr lang="en-US" altLang="ja-JP" sz="800" dirty="0" smtClean="0">
                <a:latin typeface="+mn-lt"/>
              </a:rPr>
              <a:t>] </a:t>
            </a:r>
            <a:r>
              <a:rPr lang="en-US" altLang="ja-JP" sz="800" dirty="0" err="1">
                <a:latin typeface="+mn-lt"/>
              </a:rPr>
              <a:t>Alizadeh</a:t>
            </a:r>
            <a:r>
              <a:rPr lang="en-US" altLang="ja-JP" sz="800" dirty="0">
                <a:latin typeface="+mn-lt"/>
              </a:rPr>
              <a:t>, Mohammad, et al. "Data center </a:t>
            </a:r>
            <a:r>
              <a:rPr lang="en-US" altLang="ja-JP" sz="800" dirty="0" err="1">
                <a:latin typeface="+mn-lt"/>
              </a:rPr>
              <a:t>tcp</a:t>
            </a:r>
            <a:r>
              <a:rPr lang="en-US" altLang="ja-JP" sz="800" dirty="0">
                <a:latin typeface="+mn-lt"/>
              </a:rPr>
              <a:t> (</a:t>
            </a:r>
            <a:r>
              <a:rPr lang="en-US" altLang="ja-JP" sz="800" dirty="0" err="1">
                <a:latin typeface="+mn-lt"/>
              </a:rPr>
              <a:t>dctcp</a:t>
            </a:r>
            <a:r>
              <a:rPr lang="en-US" altLang="ja-JP" sz="800" dirty="0">
                <a:latin typeface="+mn-lt"/>
              </a:rPr>
              <a:t>)." ACM SIGCOMM computer communication review 41.4 (2011): </a:t>
            </a:r>
            <a:r>
              <a:rPr lang="en-US" altLang="ja-JP" sz="800" dirty="0" smtClean="0">
                <a:latin typeface="+mn-lt"/>
              </a:rPr>
              <a:t>63-74</a:t>
            </a:r>
            <a:endParaRPr lang="en-US" altLang="ja-JP" sz="800" dirty="0">
              <a:latin typeface="+mn-lt"/>
            </a:endParaRPr>
          </a:p>
        </p:txBody>
      </p:sp>
      <p:sp>
        <p:nvSpPr>
          <p:cNvPr id="7" name="フッター プレースホルダー 6"/>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17577840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性能障害：スイッチ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並列分散処理のアーキテクチャ：マスタースレーブ</a:t>
            </a:r>
            <a:endParaRPr kumimoji="1" lang="en-US" altLang="ja-JP" b="1" u="sng" dirty="0" smtClean="0"/>
          </a:p>
          <a:p>
            <a:pPr marL="0" indent="0">
              <a:buNone/>
            </a:pPr>
            <a:r>
              <a:rPr lang="ja-JP" altLang="en-US" b="1" u="sng" dirty="0" smtClean="0"/>
              <a:t>データセンターで用いられる機器：汎用的なもの</a:t>
            </a:r>
            <a:endParaRPr lang="en-US" altLang="ja-JP" b="1" u="sng" dirty="0" smtClean="0"/>
          </a:p>
          <a:p>
            <a:pPr lvl="1"/>
            <a:r>
              <a:rPr lang="ja-JP" altLang="en-US" dirty="0" smtClean="0"/>
              <a:t>メモリ量が限られている</a:t>
            </a:r>
            <a:r>
              <a:rPr lang="en-US" altLang="ja-JP" dirty="0" smtClean="0"/>
              <a:t>[20]</a:t>
            </a:r>
          </a:p>
          <a:p>
            <a:pPr lvl="1"/>
            <a:r>
              <a:rPr lang="ja-JP" altLang="en-US" dirty="0"/>
              <a:t>基本的</a:t>
            </a:r>
            <a:r>
              <a:rPr lang="ja-JP" altLang="en-US" dirty="0" smtClean="0"/>
              <a:t>に</a:t>
            </a:r>
            <a:r>
              <a:rPr lang="en-US" altLang="ja-JP" dirty="0" smtClean="0"/>
              <a:t>1NIC, 1CPU</a:t>
            </a:r>
            <a:r>
              <a:rPr lang="ja-JP" altLang="en-US" dirty="0" smtClean="0"/>
              <a:t>コアで処理が行われる</a:t>
            </a:r>
            <a:r>
              <a:rPr lang="en-US" altLang="ja-JP" dirty="0" smtClean="0"/>
              <a:t>[16]</a:t>
            </a:r>
            <a:endParaRPr lang="en-US" altLang="ja-JP" sz="1600" dirty="0"/>
          </a:p>
          <a:p>
            <a:pPr marL="0" indent="0">
              <a:buNone/>
            </a:pPr>
            <a:r>
              <a:rPr kumimoji="1" lang="ja-JP" altLang="en-US" b="1" u="sng" dirty="0" smtClean="0"/>
              <a:t>スイッチでの性能障害</a:t>
            </a:r>
            <a:endParaRPr kumimoji="1" lang="en-US" altLang="ja-JP" b="1" u="sng" dirty="0" smtClean="0"/>
          </a:p>
          <a:p>
            <a:r>
              <a:rPr kumimoji="1" lang="en-US" altLang="ja-JP" dirty="0" err="1" smtClean="0"/>
              <a:t>Incast</a:t>
            </a:r>
            <a:r>
              <a:rPr lang="ja-JP" altLang="en-US" dirty="0" smtClean="0"/>
              <a:t>：短期間に一つの</a:t>
            </a:r>
            <a:r>
              <a:rPr lang="en-US" altLang="ja-JP" dirty="0" smtClean="0"/>
              <a:t>NIC</a:t>
            </a:r>
            <a:r>
              <a:rPr lang="ja-JP" altLang="en-US" dirty="0" smtClean="0"/>
              <a:t>に</a:t>
            </a:r>
            <a:r>
              <a:rPr lang="ja-JP" altLang="en-US" dirty="0" smtClean="0">
                <a:solidFill>
                  <a:srgbClr val="E03253"/>
                </a:solidFill>
              </a:rPr>
              <a:t>多数のフローが集中する</a:t>
            </a:r>
            <a:endParaRPr lang="en-US" altLang="ja-JP" dirty="0" smtClean="0">
              <a:solidFill>
                <a:srgbClr val="E03253"/>
              </a:solidFill>
            </a:endParaRPr>
          </a:p>
          <a:p>
            <a:r>
              <a:rPr kumimoji="1" lang="en-US" altLang="ja-JP" dirty="0" smtClean="0"/>
              <a:t>Queue buildup</a:t>
            </a:r>
            <a:r>
              <a:rPr kumimoji="1" lang="ja-JP" altLang="en-US" dirty="0" smtClean="0"/>
              <a:t>：レスポンスに影響しない</a:t>
            </a:r>
            <a:r>
              <a:rPr lang="ja-JP" altLang="en-US" dirty="0" smtClean="0">
                <a:solidFill>
                  <a:srgbClr val="E03253"/>
                </a:solidFill>
              </a:rPr>
              <a:t>バックグラウンドトラフィックが</a:t>
            </a:r>
            <a:r>
              <a:rPr lang="en-US" altLang="ja-JP" dirty="0" smtClean="0">
                <a:solidFill>
                  <a:srgbClr val="E03253"/>
                </a:solidFill>
              </a:rPr>
              <a:t>NIC</a:t>
            </a:r>
            <a:r>
              <a:rPr lang="ja-JP" altLang="en-US" dirty="0">
                <a:solidFill>
                  <a:srgbClr val="E03253"/>
                </a:solidFill>
              </a:rPr>
              <a:t>キュー</a:t>
            </a:r>
            <a:r>
              <a:rPr lang="ja-JP" altLang="en-US" dirty="0" smtClean="0">
                <a:solidFill>
                  <a:srgbClr val="E03253"/>
                </a:solidFill>
              </a:rPr>
              <a:t>を圧迫</a:t>
            </a:r>
            <a:endParaRPr kumimoji="1" lang="ja-JP" altLang="en-US" dirty="0">
              <a:solidFill>
                <a:srgbClr val="E03253"/>
              </a:solidFill>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17</a:t>
            </a:fld>
            <a:endParaRPr lang="en-US" altLang="ja-JP"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 y="5013176"/>
            <a:ext cx="4265139" cy="1166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1473301" y="6041149"/>
            <a:ext cx="2736647" cy="276999"/>
          </a:xfrm>
          <a:prstGeom prst="rect">
            <a:avLst/>
          </a:prstGeom>
          <a:noFill/>
        </p:spPr>
        <p:txBody>
          <a:bodyPr wrap="none" rtlCol="0">
            <a:spAutoFit/>
          </a:bodyPr>
          <a:lstStyle/>
          <a:p>
            <a:r>
              <a:rPr kumimoji="1" lang="en-US" altLang="ja-JP" sz="1200" dirty="0" smtClean="0">
                <a:latin typeface="+mj-lt"/>
              </a:rPr>
              <a:t>Fig10.</a:t>
            </a:r>
            <a:r>
              <a:rPr kumimoji="1" lang="ja-JP" altLang="en-US" sz="1200" dirty="0" smtClean="0">
                <a:latin typeface="+mj-lt"/>
              </a:rPr>
              <a:t>スイッチで引き起こすボトルネック</a:t>
            </a:r>
            <a:endParaRPr kumimoji="1" lang="ja-JP" altLang="en-US" sz="1200" dirty="0">
              <a:latin typeface="+mj-lt"/>
            </a:endParaRPr>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9" name="正方形/長方形 8"/>
          <p:cNvSpPr/>
          <p:nvPr/>
        </p:nvSpPr>
        <p:spPr>
          <a:xfrm>
            <a:off x="5008708" y="5445224"/>
            <a:ext cx="4094150" cy="584776"/>
          </a:xfrm>
          <a:prstGeom prst="rect">
            <a:avLst/>
          </a:prstGeom>
        </p:spPr>
        <p:txBody>
          <a:bodyPr wrap="square">
            <a:spAutoFit/>
          </a:bodyPr>
          <a:lstStyle/>
          <a:p>
            <a:r>
              <a:rPr lang="en-US" altLang="ja-JP" sz="800" dirty="0">
                <a:latin typeface="+mn-lt"/>
              </a:rPr>
              <a:t>[16] Microsoft corporation. scalable networking with </a:t>
            </a:r>
            <a:r>
              <a:rPr lang="en-US" altLang="ja-JP" sz="800" dirty="0" err="1">
                <a:latin typeface="+mn-lt"/>
              </a:rPr>
              <a:t>rss</a:t>
            </a:r>
            <a:r>
              <a:rPr lang="en-US" altLang="ja-JP" sz="800" dirty="0">
                <a:latin typeface="+mn-lt"/>
              </a:rPr>
              <a:t>, 2005</a:t>
            </a:r>
            <a:r>
              <a:rPr lang="en-US" altLang="ja-JP" sz="800" dirty="0" smtClean="0">
                <a:latin typeface="+mn-lt"/>
              </a:rPr>
              <a:t>.</a:t>
            </a:r>
          </a:p>
          <a:p>
            <a:endParaRPr lang="en-US" altLang="ja-JP" sz="800" dirty="0">
              <a:latin typeface="+mn-lt"/>
            </a:endParaRPr>
          </a:p>
          <a:p>
            <a:r>
              <a:rPr lang="en-US" altLang="ja-JP" sz="800" dirty="0">
                <a:latin typeface="+mn-lt"/>
              </a:rPr>
              <a:t>[20] P. </a:t>
            </a:r>
            <a:r>
              <a:rPr lang="en-US" altLang="ja-JP" sz="800" dirty="0" err="1">
                <a:latin typeface="+mn-lt"/>
              </a:rPr>
              <a:t>Agarwal</a:t>
            </a:r>
            <a:r>
              <a:rPr lang="en-US" altLang="ja-JP" sz="800" dirty="0">
                <a:latin typeface="+mn-lt"/>
              </a:rPr>
              <a:t>, B. Kwan, and L. </a:t>
            </a:r>
            <a:r>
              <a:rPr lang="en-US" altLang="ja-JP" sz="800" dirty="0" err="1">
                <a:latin typeface="+mn-lt"/>
              </a:rPr>
              <a:t>Ashvin</a:t>
            </a:r>
            <a:r>
              <a:rPr lang="en-US" altLang="ja-JP" sz="800" dirty="0">
                <a:latin typeface="+mn-lt"/>
              </a:rPr>
              <a:t>. Flexible buffer allocation entities for traffic aggregate containment. US Patent 20090207848, August 2009. </a:t>
            </a:r>
          </a:p>
        </p:txBody>
      </p:sp>
    </p:spTree>
    <p:extLst>
      <p:ext uri="{BB962C8B-B14F-4D97-AF65-F5344CB8AC3E}">
        <p14:creationId xmlns:p14="http://schemas.microsoft.com/office/powerpoint/2010/main" val="19130395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性能障害：エンドノード</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b="1" u="sng" dirty="0" smtClean="0"/>
              <a:t>エンドノードでのボトルネック：受信処理での割り込み</a:t>
            </a:r>
            <a:endParaRPr kumimoji="1" lang="en-US" altLang="ja-JP" b="1" u="sng" dirty="0" smtClean="0"/>
          </a:p>
          <a:p>
            <a:pPr lvl="1"/>
            <a:r>
              <a:rPr lang="en-US" altLang="ja-JP" dirty="0" smtClean="0"/>
              <a:t>i.e. 1GbE</a:t>
            </a:r>
            <a:r>
              <a:rPr lang="ja-JP" altLang="en-US" dirty="0">
                <a:latin typeface="+mn-ea"/>
                <a:ea typeface="+mn-ea"/>
              </a:rPr>
              <a:t>の</a:t>
            </a:r>
            <a:r>
              <a:rPr lang="en-US" altLang="ja-JP" dirty="0" smtClean="0">
                <a:ea typeface="+mn-ea"/>
              </a:rPr>
              <a:t>64</a:t>
            </a:r>
            <a:r>
              <a:rPr lang="ja-JP" altLang="en-US" dirty="0" smtClean="0">
                <a:latin typeface="+mn-ea"/>
                <a:ea typeface="+mn-ea"/>
              </a:rPr>
              <a:t>バイトフレームの最大受信可能数：毎秒</a:t>
            </a:r>
            <a:r>
              <a:rPr lang="en-US" altLang="ja-JP" dirty="0" smtClean="0">
                <a:latin typeface="+mn-ea"/>
                <a:ea typeface="+mn-ea"/>
              </a:rPr>
              <a:t>150</a:t>
            </a:r>
            <a:r>
              <a:rPr lang="ja-JP" altLang="en-US" dirty="0" smtClean="0">
                <a:latin typeface="+mn-ea"/>
                <a:ea typeface="+mn-ea"/>
              </a:rPr>
              <a:t>万</a:t>
            </a:r>
            <a:endParaRPr lang="en-US" altLang="ja-JP" dirty="0" smtClean="0">
              <a:latin typeface="+mn-ea"/>
              <a:ea typeface="+mn-ea"/>
            </a:endParaRPr>
          </a:p>
          <a:p>
            <a:pPr marL="0" indent="0" algn="ctr">
              <a:buNone/>
            </a:pPr>
            <a:r>
              <a:rPr kumimoji="1" lang="ja-JP" altLang="en-US" dirty="0" smtClean="0">
                <a:latin typeface="+mn-ea"/>
                <a:ea typeface="+mn-ea"/>
              </a:rPr>
              <a:t>割り込み回数を抑え、</a:t>
            </a:r>
            <a:r>
              <a:rPr kumimoji="1" lang="en-US" altLang="ja-JP" dirty="0" smtClean="0">
                <a:ea typeface="+mn-ea"/>
              </a:rPr>
              <a:t>CPU</a:t>
            </a:r>
            <a:r>
              <a:rPr lang="ja-JP" altLang="en-US" dirty="0" smtClean="0">
                <a:latin typeface="+mn-ea"/>
              </a:rPr>
              <a:t>リソースを効率的に利用する</a:t>
            </a:r>
            <a:endParaRPr lang="en-US" altLang="ja-JP" dirty="0" smtClean="0">
              <a:latin typeface="+mn-ea"/>
            </a:endParaRPr>
          </a:p>
          <a:p>
            <a:r>
              <a:rPr kumimoji="1" lang="ja-JP" altLang="en-US" dirty="0" smtClean="0">
                <a:latin typeface="+mn-ea"/>
                <a:ea typeface="+mn-ea"/>
              </a:rPr>
              <a:t>割り込み処理：</a:t>
            </a:r>
            <a:r>
              <a:rPr kumimoji="1" lang="en-US" altLang="ja-JP" dirty="0" smtClean="0">
                <a:ea typeface="+mn-ea"/>
              </a:rPr>
              <a:t>interrupt coalescing</a:t>
            </a:r>
            <a:r>
              <a:rPr kumimoji="1" lang="en-US" altLang="ja-JP" dirty="0" smtClean="0">
                <a:latin typeface="+mn-ea"/>
                <a:ea typeface="+mn-ea"/>
              </a:rPr>
              <a:t>, </a:t>
            </a:r>
            <a:r>
              <a:rPr kumimoji="1" lang="ja-JP" altLang="en-US" dirty="0" smtClean="0">
                <a:latin typeface="+mn-ea"/>
                <a:ea typeface="+mn-ea"/>
              </a:rPr>
              <a:t>ポーリング</a:t>
            </a:r>
            <a:endParaRPr lang="en-US" altLang="ja-JP" dirty="0">
              <a:latin typeface="+mn-ea"/>
            </a:endParaRPr>
          </a:p>
          <a:p>
            <a:pPr lvl="1"/>
            <a:r>
              <a:rPr kumimoji="1" lang="ja-JP" altLang="en-US" dirty="0" smtClean="0">
                <a:latin typeface="+mn-ea"/>
                <a:ea typeface="+mn-ea"/>
              </a:rPr>
              <a:t>一定期間待ってからまとめて割り込ませる</a:t>
            </a:r>
            <a:endParaRPr kumimoji="1" lang="en-US" altLang="ja-JP" dirty="0" smtClean="0">
              <a:latin typeface="+mn-ea"/>
              <a:ea typeface="+mn-ea"/>
            </a:endParaRPr>
          </a:p>
          <a:p>
            <a:pPr lvl="1"/>
            <a:r>
              <a:rPr lang="ja-JP" altLang="en-US" dirty="0" smtClean="0">
                <a:solidFill>
                  <a:srgbClr val="E03253"/>
                </a:solidFill>
                <a:latin typeface="+mn-ea"/>
                <a:ea typeface="+mn-ea"/>
              </a:rPr>
              <a:t>高負荷時に即座に処理することができない</a:t>
            </a:r>
            <a:endParaRPr kumimoji="1" lang="en-US" altLang="ja-JP" dirty="0" smtClean="0">
              <a:solidFill>
                <a:srgbClr val="E03253"/>
              </a:solidFill>
              <a:latin typeface="+mn-ea"/>
              <a:ea typeface="+mn-ea"/>
            </a:endParaRPr>
          </a:p>
          <a:p>
            <a:r>
              <a:rPr lang="ja-JP" altLang="en-US" dirty="0" smtClean="0">
                <a:latin typeface="+mn-ea"/>
              </a:rPr>
              <a:t>プロトコル処理：</a:t>
            </a:r>
            <a:r>
              <a:rPr lang="en-US" altLang="ja-JP" dirty="0" smtClean="0"/>
              <a:t>Receive Side Scaling(RSS), </a:t>
            </a:r>
            <a:r>
              <a:rPr lang="ja-JP" altLang="en-US" dirty="0" smtClean="0"/>
              <a:t>オフロード</a:t>
            </a:r>
            <a:endParaRPr lang="en-US" altLang="ja-JP" dirty="0" smtClean="0"/>
          </a:p>
          <a:p>
            <a:pPr lvl="1"/>
            <a:r>
              <a:rPr lang="ja-JP" altLang="en-US" dirty="0" smtClean="0">
                <a:latin typeface="+mn-ea"/>
                <a:ea typeface="+mn-ea"/>
              </a:rPr>
              <a:t>複数の受信</a:t>
            </a:r>
            <a:r>
              <a:rPr lang="ja-JP" altLang="en-US" dirty="0">
                <a:latin typeface="+mn-ea"/>
                <a:ea typeface="+mn-ea"/>
              </a:rPr>
              <a:t>キューを</a:t>
            </a:r>
            <a:r>
              <a:rPr lang="ja-JP" altLang="en-US" dirty="0" smtClean="0">
                <a:latin typeface="+mn-ea"/>
                <a:ea typeface="+mn-ea"/>
              </a:rPr>
              <a:t>持った</a:t>
            </a:r>
            <a:r>
              <a:rPr lang="en-US" altLang="ja-JP" dirty="0" smtClean="0">
                <a:ea typeface="+mn-ea"/>
              </a:rPr>
              <a:t>NIC</a:t>
            </a:r>
            <a:r>
              <a:rPr lang="ja-JP" altLang="en-US" dirty="0" smtClean="0">
                <a:latin typeface="+mn-ea"/>
                <a:ea typeface="+mn-ea"/>
              </a:rPr>
              <a:t>を用いてキューを分散させる</a:t>
            </a:r>
            <a:endParaRPr lang="en-US" altLang="ja-JP" dirty="0" smtClean="0">
              <a:latin typeface="+mn-ea"/>
              <a:ea typeface="+mn-ea"/>
            </a:endParaRPr>
          </a:p>
          <a:p>
            <a:pPr lvl="1"/>
            <a:r>
              <a:rPr lang="en-US" altLang="ja-JP" dirty="0" smtClean="0">
                <a:ea typeface="+mn-ea"/>
              </a:rPr>
              <a:t>CPU</a:t>
            </a:r>
            <a:r>
              <a:rPr lang="ja-JP" altLang="en-US" dirty="0" smtClean="0">
                <a:latin typeface="+mn-ea"/>
                <a:ea typeface="+mn-ea"/>
              </a:rPr>
              <a:t>にかかるネットワーク処理の負荷を軽減</a:t>
            </a:r>
            <a:endParaRPr lang="en-US" altLang="ja-JP" dirty="0" smtClean="0">
              <a:latin typeface="+mn-ea"/>
              <a:ea typeface="+mn-ea"/>
            </a:endParaRPr>
          </a:p>
          <a:p>
            <a:pPr lvl="1"/>
            <a:r>
              <a:rPr lang="ja-JP" altLang="en-US" dirty="0" smtClean="0">
                <a:solidFill>
                  <a:srgbClr val="E03253"/>
                </a:solidFill>
                <a:latin typeface="+mn-ea"/>
                <a:ea typeface="+mn-ea"/>
              </a:rPr>
              <a:t>構造</a:t>
            </a:r>
            <a:r>
              <a:rPr lang="ja-JP" altLang="en-US" dirty="0" smtClean="0">
                <a:solidFill>
                  <a:srgbClr val="E03253"/>
                </a:solidFill>
                <a:latin typeface="+mn-ea"/>
                <a:ea typeface="+mn-ea"/>
              </a:rPr>
              <a:t>の</a:t>
            </a:r>
            <a:r>
              <a:rPr lang="ja-JP" altLang="en-US" dirty="0" smtClean="0">
                <a:solidFill>
                  <a:srgbClr val="E03253"/>
                </a:solidFill>
                <a:latin typeface="+mn-ea"/>
                <a:ea typeface="+mn-ea"/>
              </a:rPr>
              <a:t>複雑化</a:t>
            </a:r>
            <a:r>
              <a:rPr lang="en-US" altLang="ja-JP" dirty="0" smtClean="0">
                <a:solidFill>
                  <a:srgbClr val="E03253"/>
                </a:solidFill>
                <a:latin typeface="+mn-ea"/>
                <a:ea typeface="+mn-ea"/>
              </a:rPr>
              <a:t>, </a:t>
            </a:r>
            <a:r>
              <a:rPr lang="ja-JP" altLang="en-US" dirty="0" smtClean="0">
                <a:solidFill>
                  <a:srgbClr val="E03253"/>
                </a:solidFill>
                <a:latin typeface="+mn-ea"/>
                <a:ea typeface="+mn-ea"/>
              </a:rPr>
              <a:t>即座に処理できない</a:t>
            </a:r>
            <a:endParaRPr lang="en-US" altLang="ja-JP" dirty="0" smtClean="0">
              <a:solidFill>
                <a:srgbClr val="E03253"/>
              </a:solidFill>
              <a:latin typeface="+mn-ea"/>
              <a:ea typeface="+mn-ea"/>
            </a:endParaRPr>
          </a:p>
          <a:p>
            <a:pPr lvl="1"/>
            <a:endParaRPr lang="ja-JP" altLang="en-US" dirty="0" smtClean="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18</a:t>
            </a:fld>
            <a:endParaRPr lang="en-US" altLang="ja-JP" dirty="0"/>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22929568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提案手法：検証項目</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19</a:t>
            </a:fld>
            <a:endParaRPr lang="en-US" altLang="ja-JP" dirty="0"/>
          </a:p>
        </p:txBody>
      </p:sp>
      <p:sp>
        <p:nvSpPr>
          <p:cNvPr id="2" name="フッター プレースホルダー 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27938114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bwMode="auto">
          <a:xfrm>
            <a:off x="-15552" y="4081"/>
            <a:ext cx="2094778" cy="6853919"/>
          </a:xfrm>
          <a:prstGeom prst="rect">
            <a:avLst/>
          </a:prstGeom>
          <a:solidFill>
            <a:srgbClr val="0071BC"/>
          </a:solid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0071BC"/>
              </a:solidFill>
              <a:effectLst/>
              <a:latin typeface="Arial" charset="0"/>
              <a:ea typeface="ＭＳ Ｐゴシック" charset="-128"/>
            </a:endParaRPr>
          </a:p>
        </p:txBody>
      </p:sp>
      <p:sp>
        <p:nvSpPr>
          <p:cNvPr id="4" name="日付プレースホルダー 3"/>
          <p:cNvSpPr>
            <a:spLocks noGrp="1"/>
          </p:cNvSpPr>
          <p:nvPr>
            <p:ph type="dt" sz="half" idx="10"/>
          </p:nvPr>
        </p:nvSpPr>
        <p:spPr/>
        <p:txBody>
          <a:bodyPr/>
          <a:lstStyle/>
          <a:p>
            <a:r>
              <a:rPr lang="en-US" altLang="ja-JP" smtClean="0">
                <a:solidFill>
                  <a:srgbClr val="EAEAEA"/>
                </a:solidFill>
              </a:rPr>
              <a:t>2014/11/04</a:t>
            </a:r>
            <a:endParaRPr lang="en-US" altLang="ja-JP" dirty="0">
              <a:solidFill>
                <a:srgbClr val="EAEAEA"/>
              </a:solidFill>
            </a:endParaRPr>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a:t>
            </a:fld>
            <a:endParaRPr lang="en-US" altLang="ja-JP"/>
          </a:p>
        </p:txBody>
      </p:sp>
      <p:sp>
        <p:nvSpPr>
          <p:cNvPr id="13" name="タイトル 1"/>
          <p:cNvSpPr txBox="1">
            <a:spLocks/>
          </p:cNvSpPr>
          <p:nvPr/>
        </p:nvSpPr>
        <p:spPr bwMode="auto">
          <a:xfrm>
            <a:off x="777874" y="297690"/>
            <a:ext cx="8370565" cy="50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kumimoji="1" sz="2400" b="1">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a:lstStyle>
          <a:p>
            <a:pPr algn="l"/>
            <a:r>
              <a:rPr lang="en-US" altLang="ja-JP" dirty="0" smtClean="0">
                <a:solidFill>
                  <a:srgbClr val="EAEAEA"/>
                </a:solidFill>
              </a:rPr>
              <a:t>Outline</a:t>
            </a:r>
            <a:endParaRPr lang="ja-JP" altLang="en-US" dirty="0">
              <a:solidFill>
                <a:srgbClr val="EAEAEA"/>
              </a:solidFill>
            </a:endParaRPr>
          </a:p>
        </p:txBody>
      </p:sp>
      <p:sp>
        <p:nvSpPr>
          <p:cNvPr id="14" name="コンテンツ プレースホルダー 2"/>
          <p:cNvSpPr txBox="1">
            <a:spLocks/>
          </p:cNvSpPr>
          <p:nvPr/>
        </p:nvSpPr>
        <p:spPr bwMode="auto">
          <a:xfrm>
            <a:off x="2360712" y="1157535"/>
            <a:ext cx="7020780" cy="61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342900" indent="-342900" algn="l">
              <a:buFont typeface="Arial"/>
              <a:buChar char="•"/>
            </a:pPr>
            <a:r>
              <a:rPr lang="ja-JP" altLang="en-US" dirty="0">
                <a:ea typeface="ＭＳ Ｐゴシック" charset="-128"/>
              </a:rPr>
              <a:t>データセンター環境におけるショートフロー通信改善手法の一提案</a:t>
            </a:r>
            <a:endParaRPr lang="en-US" altLang="ja-JP" b="1" dirty="0" smtClean="0">
              <a:solidFill>
                <a:srgbClr val="0071BC"/>
              </a:solidFill>
              <a:cs typeface="Times New Roman"/>
            </a:endParaRPr>
          </a:p>
        </p:txBody>
      </p:sp>
      <p:sp>
        <p:nvSpPr>
          <p:cNvPr id="15" name="コンテンツ プレースホルダー 2"/>
          <p:cNvSpPr txBox="1">
            <a:spLocks/>
          </p:cNvSpPr>
          <p:nvPr/>
        </p:nvSpPr>
        <p:spPr bwMode="auto">
          <a:xfrm>
            <a:off x="2360712" y="1874153"/>
            <a:ext cx="6390887" cy="394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457200" indent="-457200" algn="l">
              <a:buClr>
                <a:srgbClr val="4D4D4D"/>
              </a:buClr>
              <a:buFont typeface="+mj-lt"/>
              <a:buAutoNum type="arabicPeriod"/>
            </a:pPr>
            <a:r>
              <a:rPr lang="ja-JP" altLang="en-US" b="1" dirty="0" smtClean="0">
                <a:cs typeface="Times New Roman"/>
              </a:rPr>
              <a:t>研究背景</a:t>
            </a:r>
            <a:endParaRPr lang="en-US" altLang="ja-JP" b="1" dirty="0" smtClean="0">
              <a:cs typeface="Times New Roman"/>
            </a:endParaRPr>
          </a:p>
          <a:p>
            <a:pPr marL="457200" indent="-457200" algn="l">
              <a:buClr>
                <a:srgbClr val="4D4D4D"/>
              </a:buClr>
              <a:buFont typeface="+mj-lt"/>
              <a:buAutoNum type="arabicPeriod"/>
            </a:pPr>
            <a:r>
              <a:rPr lang="ja-JP" altLang="en-US" b="1" dirty="0" smtClean="0"/>
              <a:t>関連研究</a:t>
            </a:r>
            <a:endParaRPr lang="en-US" altLang="ja-JP" b="1" dirty="0" smtClean="0"/>
          </a:p>
          <a:p>
            <a:pPr marL="457200" indent="-457200" algn="l">
              <a:buClr>
                <a:srgbClr val="4D4D4D"/>
              </a:buClr>
              <a:buFont typeface="+mj-lt"/>
              <a:buAutoNum type="arabicPeriod"/>
            </a:pPr>
            <a:r>
              <a:rPr lang="ja-JP" altLang="en-US" b="1" dirty="0" smtClean="0">
                <a:cs typeface="Times New Roman"/>
              </a:rPr>
              <a:t>実トラフィック解析</a:t>
            </a:r>
            <a:endParaRPr lang="en-US" altLang="ja-JP" b="1" dirty="0" smtClean="0">
              <a:cs typeface="Times New Roman"/>
            </a:endParaRPr>
          </a:p>
          <a:p>
            <a:pPr marL="457200" indent="-457200" algn="l">
              <a:buClr>
                <a:srgbClr val="4D4D4D"/>
              </a:buClr>
              <a:buFont typeface="+mj-lt"/>
              <a:buAutoNum type="arabicPeriod"/>
            </a:pPr>
            <a:r>
              <a:rPr lang="ja-JP" altLang="en-US" b="1" dirty="0" smtClean="0">
                <a:cs typeface="Times New Roman"/>
              </a:rPr>
              <a:t>検証</a:t>
            </a:r>
            <a:r>
              <a:rPr lang="ja-JP" altLang="en-US" b="1" dirty="0" smtClean="0">
                <a:cs typeface="Times New Roman"/>
              </a:rPr>
              <a:t>実験</a:t>
            </a:r>
            <a:endParaRPr lang="en-US" altLang="ja-JP" b="1" dirty="0" smtClean="0">
              <a:cs typeface="Times New Roman"/>
            </a:endParaRPr>
          </a:p>
          <a:p>
            <a:pPr marL="457200" indent="-457200" algn="l">
              <a:buClr>
                <a:srgbClr val="4D4D4D"/>
              </a:buClr>
              <a:buFont typeface="+mj-lt"/>
              <a:buAutoNum type="arabicPeriod"/>
            </a:pPr>
            <a:r>
              <a:rPr lang="ja-JP" altLang="en-US" b="1" dirty="0" smtClean="0">
                <a:cs typeface="Times New Roman"/>
              </a:rPr>
              <a:t>結論</a:t>
            </a:r>
            <a:endParaRPr lang="en-US" altLang="ja-JP" b="1" dirty="0" smtClean="0">
              <a:cs typeface="Times New Roman"/>
            </a:endParaRPr>
          </a:p>
          <a:p>
            <a:pPr marL="457200" indent="-457200" algn="l">
              <a:buClr>
                <a:srgbClr val="4D4D4D"/>
              </a:buClr>
              <a:buFont typeface="+mj-lt"/>
              <a:buAutoNum type="arabicPeriod"/>
            </a:pPr>
            <a:r>
              <a:rPr lang="en-US" altLang="ja-JP" b="1" dirty="0" smtClean="0">
                <a:cs typeface="Times New Roman"/>
              </a:rPr>
              <a:t>(</a:t>
            </a:r>
            <a:r>
              <a:rPr lang="ja-JP" altLang="en-US" b="1" dirty="0" smtClean="0">
                <a:cs typeface="Times New Roman"/>
              </a:rPr>
              <a:t>提案手法</a:t>
            </a:r>
            <a:r>
              <a:rPr lang="en-US" altLang="ja-JP" b="1" dirty="0" smtClean="0">
                <a:cs typeface="Times New Roman"/>
              </a:rPr>
              <a:t>)</a:t>
            </a:r>
          </a:p>
        </p:txBody>
      </p:sp>
      <p:sp>
        <p:nvSpPr>
          <p:cNvPr id="2" name="フッター プレースホルダー 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14217173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提案手法：想定環境</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kumimoji="1" lang="ja-JP" altLang="en-US" b="1" u="sng" dirty="0" smtClean="0"/>
              <a:t>性能障害ボトルネック：単一</a:t>
            </a:r>
            <a:r>
              <a:rPr lang="en-US" altLang="ja-JP" b="1" u="sng" dirty="0" smtClean="0"/>
              <a:t>NIC</a:t>
            </a:r>
            <a:r>
              <a:rPr lang="ja-JP" altLang="en-US" b="1" u="sng" dirty="0" err="1" smtClean="0"/>
              <a:t>への</a:t>
            </a:r>
            <a:r>
              <a:rPr lang="ja-JP" altLang="en-US" b="1" u="sng" dirty="0" smtClean="0"/>
              <a:t>負荷集中</a:t>
            </a:r>
            <a:endParaRPr lang="en-US" altLang="ja-JP" b="1" u="sng" dirty="0" smtClean="0"/>
          </a:p>
          <a:p>
            <a:r>
              <a:rPr kumimoji="1" lang="ja-JP" altLang="en-US" dirty="0" smtClean="0"/>
              <a:t>想定環境</a:t>
            </a:r>
            <a:r>
              <a:rPr lang="ja-JP" altLang="en-US" dirty="0"/>
              <a:t>：</a:t>
            </a:r>
            <a:r>
              <a:rPr kumimoji="1" lang="ja-JP" altLang="en-US" dirty="0" smtClean="0">
                <a:latin typeface="+mn-ea"/>
                <a:ea typeface="+mn-ea"/>
              </a:rPr>
              <a:t>マルチパス環境</a:t>
            </a:r>
            <a:r>
              <a:rPr kumimoji="1" lang="en-US" altLang="ja-JP" dirty="0" smtClean="0">
                <a:latin typeface="+mn-ea"/>
                <a:ea typeface="+mn-ea"/>
              </a:rPr>
              <a:t>(</a:t>
            </a:r>
            <a:r>
              <a:rPr kumimoji="1" lang="en-US" altLang="ja-JP" dirty="0" smtClean="0">
                <a:ea typeface="+mn-ea"/>
              </a:rPr>
              <a:t>i.e. Multipath TCP</a:t>
            </a:r>
            <a:r>
              <a:rPr kumimoji="1" lang="en-US" altLang="ja-JP" dirty="0" smtClean="0">
                <a:latin typeface="+mn-ea"/>
                <a:ea typeface="+mn-ea"/>
              </a:rPr>
              <a:t>)</a:t>
            </a:r>
          </a:p>
          <a:p>
            <a:pPr lvl="1"/>
            <a:r>
              <a:rPr lang="ja-JP" altLang="en-US" dirty="0">
                <a:latin typeface="+mn-ea"/>
                <a:ea typeface="+mn-ea"/>
              </a:rPr>
              <a:t>複数</a:t>
            </a:r>
            <a:r>
              <a:rPr lang="ja-JP" altLang="en-US" dirty="0" smtClean="0">
                <a:latin typeface="+mn-ea"/>
                <a:ea typeface="+mn-ea"/>
              </a:rPr>
              <a:t>の</a:t>
            </a:r>
            <a:r>
              <a:rPr lang="en-US" altLang="ja-JP" dirty="0" smtClean="0">
                <a:ea typeface="+mn-ea"/>
              </a:rPr>
              <a:t>NIC</a:t>
            </a:r>
            <a:r>
              <a:rPr lang="ja-JP" altLang="en-US" dirty="0" smtClean="0">
                <a:latin typeface="+mn-ea"/>
                <a:ea typeface="+mn-ea"/>
              </a:rPr>
              <a:t>により複数の通信経路がある</a:t>
            </a:r>
            <a:endParaRPr lang="en-US" altLang="ja-JP" dirty="0" smtClean="0">
              <a:latin typeface="+mn-ea"/>
              <a:ea typeface="+mn-ea"/>
            </a:endParaRPr>
          </a:p>
          <a:p>
            <a:pPr lvl="1"/>
            <a:r>
              <a:rPr kumimoji="1" lang="ja-JP" altLang="en-US" dirty="0" smtClean="0">
                <a:latin typeface="+mn-ea"/>
                <a:ea typeface="+mn-ea"/>
              </a:rPr>
              <a:t>既存の実装では</a:t>
            </a:r>
            <a:r>
              <a:rPr kumimoji="1" lang="ja-JP" altLang="en-US" dirty="0" smtClean="0">
                <a:solidFill>
                  <a:srgbClr val="E03253"/>
                </a:solidFill>
                <a:latin typeface="+mn-ea"/>
                <a:ea typeface="+mn-ea"/>
              </a:rPr>
              <a:t>サイズの小さいフローの場合複数経路を使えない</a:t>
            </a:r>
            <a:r>
              <a:rPr lang="ja-JP" altLang="en-US" dirty="0" smtClean="0">
                <a:latin typeface="+mn-ea"/>
                <a:ea typeface="+mn-ea"/>
              </a:rPr>
              <a:t>：通信完了まで</a:t>
            </a:r>
            <a:r>
              <a:rPr lang="ja-JP" altLang="en-US" dirty="0">
                <a:latin typeface="+mn-ea"/>
              </a:rPr>
              <a:t>コネクションを確立した経路を</a:t>
            </a:r>
            <a:r>
              <a:rPr lang="ja-JP" altLang="en-US" dirty="0" smtClean="0">
                <a:latin typeface="+mn-ea"/>
                <a:ea typeface="+mn-ea"/>
              </a:rPr>
              <a:t>使い続ける</a:t>
            </a:r>
            <a:endParaRPr kumimoji="1" lang="en-US" altLang="ja-JP" dirty="0" smtClean="0">
              <a:latin typeface="+mn-ea"/>
              <a:ea typeface="+mn-ea"/>
            </a:endParaRPr>
          </a:p>
          <a:p>
            <a:pPr marL="0" indent="0">
              <a:buNone/>
            </a:pPr>
            <a:r>
              <a:rPr lang="ja-JP" altLang="en-US" b="1" u="sng" dirty="0" smtClean="0">
                <a:latin typeface="+mn-ea"/>
              </a:rPr>
              <a:t>仮定：</a:t>
            </a:r>
            <a:endParaRPr lang="en-US" altLang="ja-JP" b="1" u="sng" dirty="0" smtClean="0">
              <a:latin typeface="+mn-ea"/>
            </a:endParaRPr>
          </a:p>
          <a:p>
            <a:pPr marL="400050" lvl="1" indent="0">
              <a:buNone/>
            </a:pPr>
            <a:r>
              <a:rPr lang="ja-JP" altLang="en-US" dirty="0" smtClean="0">
                <a:latin typeface="+mn-ea"/>
                <a:ea typeface="+mn-ea"/>
              </a:rPr>
              <a:t>・複数の経路を利用し</a:t>
            </a:r>
            <a:r>
              <a:rPr lang="en-US" altLang="ja-JP" dirty="0" smtClean="0">
                <a:latin typeface="+mn-ea"/>
                <a:ea typeface="+mn-ea"/>
              </a:rPr>
              <a:t>, </a:t>
            </a:r>
            <a:r>
              <a:rPr lang="ja-JP" altLang="en-US" dirty="0" smtClean="0">
                <a:latin typeface="+mn-ea"/>
                <a:ea typeface="+mn-ea"/>
              </a:rPr>
              <a:t>それぞれの</a:t>
            </a:r>
            <a:r>
              <a:rPr lang="ja-JP" altLang="en-US" dirty="0" smtClean="0">
                <a:solidFill>
                  <a:srgbClr val="0071BC"/>
                </a:solidFill>
                <a:latin typeface="+mn-ea"/>
                <a:ea typeface="+mn-ea"/>
              </a:rPr>
              <a:t>キューへ負荷を分散</a:t>
            </a:r>
            <a:r>
              <a:rPr lang="ja-JP" altLang="en-US" dirty="0" smtClean="0">
                <a:latin typeface="+mn-ea"/>
                <a:ea typeface="+mn-ea"/>
              </a:rPr>
              <a:t>させるようにトラフィック制御を行うことで</a:t>
            </a:r>
            <a:r>
              <a:rPr lang="en-US" altLang="ja-JP" dirty="0" smtClean="0">
                <a:latin typeface="+mn-ea"/>
                <a:ea typeface="+mn-ea"/>
              </a:rPr>
              <a:t>, </a:t>
            </a:r>
            <a:r>
              <a:rPr lang="ja-JP" altLang="en-US" dirty="0" smtClean="0">
                <a:latin typeface="+mn-ea"/>
                <a:ea typeface="+mn-ea"/>
              </a:rPr>
              <a:t>ショートフローの遅延を改善</a:t>
            </a:r>
            <a:endParaRPr lang="en-US" altLang="ja-JP" dirty="0" smtClean="0">
              <a:latin typeface="+mn-ea"/>
              <a:ea typeface="+mn-ea"/>
            </a:endParaRPr>
          </a:p>
          <a:p>
            <a:pPr marL="0" indent="0">
              <a:buNone/>
            </a:pPr>
            <a:r>
              <a:rPr lang="ja-JP" altLang="en-US" b="1" u="sng" dirty="0" smtClean="0">
                <a:latin typeface="+mn-ea"/>
                <a:ea typeface="+mn-ea"/>
              </a:rPr>
              <a:t>手法</a:t>
            </a:r>
            <a:r>
              <a:rPr lang="ja-JP" altLang="en-US" b="1" u="sng" dirty="0" smtClean="0">
                <a:latin typeface="+mn-ea"/>
              </a:rPr>
              <a:t>：</a:t>
            </a:r>
            <a:endParaRPr lang="en-US" altLang="ja-JP" b="1" u="sng" dirty="0" smtClean="0">
              <a:latin typeface="+mn-ea"/>
              <a:ea typeface="+mn-ea"/>
            </a:endParaRPr>
          </a:p>
          <a:p>
            <a:pPr marL="400050" lvl="1" indent="0">
              <a:buNone/>
            </a:pPr>
            <a:r>
              <a:rPr lang="ja-JP" altLang="en-US" dirty="0" smtClean="0">
                <a:latin typeface="+mn-ea"/>
                <a:ea typeface="+mn-ea"/>
              </a:rPr>
              <a:t>・複数</a:t>
            </a:r>
            <a:r>
              <a:rPr lang="ja-JP" altLang="en-US" dirty="0" smtClean="0">
                <a:latin typeface="+mn-ea"/>
                <a:ea typeface="+mn-ea"/>
              </a:rPr>
              <a:t>経路</a:t>
            </a:r>
            <a:r>
              <a:rPr lang="ja-JP" altLang="en-US" dirty="0">
                <a:latin typeface="+mn-ea"/>
                <a:ea typeface="+mn-ea"/>
              </a:rPr>
              <a:t>のうちロングフローレーン</a:t>
            </a:r>
            <a:r>
              <a:rPr lang="en-US" altLang="ja-JP" dirty="0">
                <a:ea typeface="+mn-ea"/>
              </a:rPr>
              <a:t>(LFL), </a:t>
            </a:r>
            <a:r>
              <a:rPr lang="ja-JP" altLang="en-US" dirty="0" smtClean="0">
                <a:latin typeface="+mn-ea"/>
                <a:ea typeface="+mn-ea"/>
              </a:rPr>
              <a:t>ショートフローレーン</a:t>
            </a:r>
            <a:r>
              <a:rPr lang="en-US" altLang="ja-JP" dirty="0">
                <a:ea typeface="+mn-ea"/>
              </a:rPr>
              <a:t>(SFL) </a:t>
            </a:r>
            <a:r>
              <a:rPr lang="ja-JP" altLang="en-US" dirty="0">
                <a:latin typeface="+mn-ea"/>
                <a:ea typeface="+mn-ea"/>
              </a:rPr>
              <a:t>を設置し</a:t>
            </a:r>
            <a:r>
              <a:rPr lang="en-US" altLang="ja-JP" dirty="0">
                <a:latin typeface="+mn-ea"/>
                <a:ea typeface="+mn-ea"/>
              </a:rPr>
              <a:t>, </a:t>
            </a:r>
            <a:r>
              <a:rPr lang="ja-JP" altLang="en-US" dirty="0" smtClean="0">
                <a:latin typeface="+mn-ea"/>
                <a:ea typeface="+mn-ea"/>
              </a:rPr>
              <a:t>優先度</a:t>
            </a:r>
            <a:r>
              <a:rPr lang="en-US" altLang="ja-JP" dirty="0" smtClean="0">
                <a:latin typeface="+mn-ea"/>
                <a:ea typeface="+mn-ea"/>
              </a:rPr>
              <a:t>(</a:t>
            </a:r>
            <a:r>
              <a:rPr lang="ja-JP" altLang="en-US" dirty="0" smtClean="0">
                <a:latin typeface="+mn-ea"/>
                <a:ea typeface="+mn-ea"/>
              </a:rPr>
              <a:t>通信時間、通信経路状況</a:t>
            </a:r>
            <a:r>
              <a:rPr lang="en-US" altLang="ja-JP" dirty="0" smtClean="0">
                <a:latin typeface="+mn-ea"/>
                <a:ea typeface="+mn-ea"/>
              </a:rPr>
              <a:t>)</a:t>
            </a:r>
            <a:r>
              <a:rPr lang="ja-JP" altLang="en-US" dirty="0" smtClean="0">
                <a:latin typeface="+mn-ea"/>
                <a:ea typeface="+mn-ea"/>
              </a:rPr>
              <a:t>によって</a:t>
            </a:r>
            <a:r>
              <a:rPr lang="ja-JP" altLang="en-US" dirty="0" smtClean="0">
                <a:solidFill>
                  <a:srgbClr val="0071BC"/>
                </a:solidFill>
                <a:latin typeface="+mn-ea"/>
                <a:ea typeface="+mn-ea"/>
              </a:rPr>
              <a:t>切り換えて通信</a:t>
            </a:r>
            <a:r>
              <a:rPr lang="ja-JP" altLang="en-US" dirty="0">
                <a:latin typeface="+mn-ea"/>
                <a:ea typeface="+mn-ea"/>
              </a:rPr>
              <a:t>を行う</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20</a:t>
            </a:fld>
            <a:endParaRPr lang="en-US" altLang="ja-JP" dirty="0"/>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23183867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検証実験</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21</a:t>
            </a:fld>
            <a:endParaRPr lang="en-US" altLang="ja-JP" dirty="0"/>
          </a:p>
        </p:txBody>
      </p:sp>
      <p:sp>
        <p:nvSpPr>
          <p:cNvPr id="2" name="フッター プレースホルダー 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34235381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検証実験</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検証</a:t>
            </a:r>
            <a:r>
              <a:rPr lang="en-US" altLang="ja-JP" b="1" dirty="0" smtClean="0"/>
              <a:t>1</a:t>
            </a:r>
            <a:r>
              <a:rPr lang="ja-JP" altLang="en-US" b="1" dirty="0" smtClean="0"/>
              <a:t>：</a:t>
            </a:r>
            <a:r>
              <a:rPr lang="ja-JP" altLang="en-US" b="1" dirty="0"/>
              <a:t>中継スイッチに対する負荷実験</a:t>
            </a:r>
            <a:endParaRPr lang="en-US" altLang="ja-JP" b="1" dirty="0" smtClean="0"/>
          </a:p>
          <a:p>
            <a:pPr marL="457200" lvl="1" indent="0">
              <a:buNone/>
            </a:pPr>
            <a:r>
              <a:rPr lang="ja-JP" altLang="en-US" dirty="0" smtClean="0">
                <a:latin typeface="+mn-ea"/>
                <a:ea typeface="+mn-ea"/>
              </a:rPr>
              <a:t>バックグラウンドトラフィック</a:t>
            </a:r>
            <a:r>
              <a:rPr lang="ja-JP" altLang="en-US" dirty="0">
                <a:latin typeface="+mn-ea"/>
                <a:ea typeface="+mn-ea"/>
              </a:rPr>
              <a:t>が</a:t>
            </a:r>
            <a:r>
              <a:rPr lang="ja-JP" altLang="en-US" dirty="0" smtClean="0">
                <a:latin typeface="+mn-ea"/>
                <a:ea typeface="+mn-ea"/>
              </a:rPr>
              <a:t>利用</a:t>
            </a:r>
            <a:r>
              <a:rPr lang="ja-JP" altLang="en-US" dirty="0">
                <a:latin typeface="+mn-ea"/>
                <a:ea typeface="+mn-ea"/>
              </a:rPr>
              <a:t>して</a:t>
            </a:r>
            <a:r>
              <a:rPr lang="ja-JP" altLang="en-US" dirty="0" smtClean="0">
                <a:latin typeface="+mn-ea"/>
                <a:ea typeface="+mn-ea"/>
              </a:rPr>
              <a:t>いるスイッチ</a:t>
            </a:r>
            <a:r>
              <a:rPr lang="en-US" altLang="ja-JP" dirty="0" smtClean="0">
                <a:ea typeface="+mn-ea"/>
              </a:rPr>
              <a:t>NIC</a:t>
            </a:r>
            <a:r>
              <a:rPr lang="ja-JP" altLang="en-US" dirty="0" smtClean="0">
                <a:latin typeface="+mn-ea"/>
                <a:ea typeface="+mn-ea"/>
              </a:rPr>
              <a:t>を</a:t>
            </a:r>
            <a:r>
              <a:rPr lang="ja-JP" altLang="en-US" dirty="0">
                <a:latin typeface="+mn-ea"/>
                <a:ea typeface="+mn-ea"/>
              </a:rPr>
              <a:t>回避</a:t>
            </a:r>
            <a:r>
              <a:rPr lang="ja-JP" altLang="en-US" dirty="0" smtClean="0">
                <a:latin typeface="+mn-ea"/>
                <a:ea typeface="+mn-ea"/>
              </a:rPr>
              <a:t>し</a:t>
            </a:r>
            <a:r>
              <a:rPr lang="ja-JP" altLang="en-US" dirty="0">
                <a:latin typeface="+mn-ea"/>
                <a:ea typeface="+mn-ea"/>
              </a:rPr>
              <a:t>ショートフローのフロー完結</a:t>
            </a:r>
            <a:r>
              <a:rPr lang="ja-JP" altLang="en-US" dirty="0" smtClean="0">
                <a:latin typeface="+mn-ea"/>
                <a:ea typeface="+mn-ea"/>
              </a:rPr>
              <a:t>時間</a:t>
            </a:r>
            <a:r>
              <a:rPr lang="en-US" altLang="ja-JP" dirty="0" smtClean="0">
                <a:ea typeface="+mn-ea"/>
              </a:rPr>
              <a:t>(</a:t>
            </a:r>
            <a:r>
              <a:rPr lang="en-US" altLang="ja-JP" dirty="0">
                <a:ea typeface="+mn-ea"/>
              </a:rPr>
              <a:t>FCT) </a:t>
            </a:r>
            <a:r>
              <a:rPr lang="ja-JP" altLang="en-US" dirty="0">
                <a:latin typeface="+mn-ea"/>
                <a:ea typeface="+mn-ea"/>
              </a:rPr>
              <a:t>が改善</a:t>
            </a:r>
            <a:r>
              <a:rPr lang="ja-JP" altLang="en-US" dirty="0" smtClean="0">
                <a:latin typeface="+mn-ea"/>
                <a:ea typeface="+mn-ea"/>
              </a:rPr>
              <a:t>できる</a:t>
            </a:r>
            <a:endParaRPr lang="en-US" altLang="ja-JP" dirty="0" smtClean="0">
              <a:latin typeface="+mn-ea"/>
              <a:ea typeface="+mn-ea"/>
            </a:endParaRPr>
          </a:p>
          <a:p>
            <a:pPr marL="0" indent="0">
              <a:buNone/>
            </a:pPr>
            <a:r>
              <a:rPr kumimoji="1" lang="ja-JP" altLang="en-US" b="1" dirty="0" smtClean="0"/>
              <a:t>トラフィックパターン</a:t>
            </a:r>
            <a:r>
              <a:rPr lang="ja-JP" altLang="en-US" b="1" dirty="0" smtClean="0"/>
              <a:t>：</a:t>
            </a:r>
            <a:endParaRPr kumimoji="1" lang="en-US" altLang="ja-JP" sz="2000" b="1" dirty="0" smtClean="0"/>
          </a:p>
          <a:p>
            <a:pPr marL="0" indent="0">
              <a:buNone/>
            </a:pPr>
            <a:r>
              <a:rPr lang="ja-JP" altLang="en-US" sz="2000" dirty="0" smtClean="0"/>
              <a:t>・ショートフロー：</a:t>
            </a:r>
            <a:r>
              <a:rPr lang="en-US" altLang="ja-JP" sz="2000" dirty="0" smtClean="0"/>
              <a:t>70KB</a:t>
            </a:r>
            <a:r>
              <a:rPr lang="ja-JP" altLang="en-US" sz="2000" dirty="0" smtClean="0"/>
              <a:t>毎</a:t>
            </a:r>
            <a:r>
              <a:rPr lang="en-US" altLang="ja-JP" sz="2000" dirty="0" smtClean="0"/>
              <a:t>10ms</a:t>
            </a:r>
            <a:r>
              <a:rPr lang="ja-JP" altLang="en-US" sz="2000" dirty="0"/>
              <a:t>一様</a:t>
            </a:r>
            <a:r>
              <a:rPr lang="ja-JP" altLang="en-US" sz="2000" dirty="0" smtClean="0"/>
              <a:t>分布</a:t>
            </a:r>
            <a:r>
              <a:rPr lang="en-US" altLang="ja-JP" sz="2000" dirty="0" smtClean="0"/>
              <a:t>, 3</a:t>
            </a:r>
            <a:r>
              <a:rPr lang="ja-JP" altLang="en-US" sz="2000" dirty="0" smtClean="0"/>
              <a:t>種類のルート</a:t>
            </a:r>
            <a:endParaRPr lang="en-US" altLang="ja-JP" sz="2000" dirty="0" smtClean="0"/>
          </a:p>
          <a:p>
            <a:pPr marL="0" indent="0">
              <a:buNone/>
            </a:pPr>
            <a:r>
              <a:rPr kumimoji="1" lang="ja-JP" altLang="en-US" sz="2000" dirty="0" smtClean="0"/>
              <a:t>・</a:t>
            </a:r>
            <a:r>
              <a:rPr kumimoji="1" lang="ja-JP" altLang="en-US" sz="2000" dirty="0" smtClean="0">
                <a:solidFill>
                  <a:srgbClr val="E03253"/>
                </a:solidFill>
              </a:rPr>
              <a:t>バックグラウンドフロー</a:t>
            </a:r>
            <a:r>
              <a:rPr kumimoji="1" lang="ja-JP" altLang="en-US" sz="2000" dirty="0" smtClean="0"/>
              <a:t>：実験中継続してデータ</a:t>
            </a:r>
            <a:r>
              <a:rPr lang="ja-JP" altLang="en-US" sz="2000" dirty="0" smtClean="0"/>
              <a:t>を転送する</a:t>
            </a:r>
            <a:endParaRPr lang="en-US" altLang="ja-JP" sz="2000" dirty="0" smtClean="0"/>
          </a:p>
          <a:p>
            <a:pPr marL="0" indent="0">
              <a:buNone/>
            </a:pPr>
            <a:endParaRPr kumimoji="1" lang="ja-JP" altLang="en-US" sz="2000"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22</a:t>
            </a:fld>
            <a:endParaRPr lang="en-US" altLang="ja-JP" dirty="0"/>
          </a:p>
        </p:txBody>
      </p:sp>
      <p:sp>
        <p:nvSpPr>
          <p:cNvPr id="7" name="テキスト ボックス 6"/>
          <p:cNvSpPr txBox="1"/>
          <p:nvPr/>
        </p:nvSpPr>
        <p:spPr>
          <a:xfrm>
            <a:off x="2693935" y="5840296"/>
            <a:ext cx="1655020" cy="276999"/>
          </a:xfrm>
          <a:prstGeom prst="rect">
            <a:avLst/>
          </a:prstGeom>
          <a:noFill/>
        </p:spPr>
        <p:txBody>
          <a:bodyPr wrap="none" rtlCol="0">
            <a:spAutoFit/>
          </a:bodyPr>
          <a:lstStyle/>
          <a:p>
            <a:r>
              <a:rPr kumimoji="1" lang="en-US" altLang="ja-JP" sz="1200" dirty="0" smtClean="0">
                <a:latin typeface="+mj-lt"/>
              </a:rPr>
              <a:t>Fig11.</a:t>
            </a:r>
            <a:r>
              <a:rPr kumimoji="1" lang="ja-JP" altLang="en-US" sz="1200" dirty="0" smtClean="0">
                <a:latin typeface="+mj-lt"/>
              </a:rPr>
              <a:t>検証１トポロジー</a:t>
            </a:r>
            <a:endParaRPr kumimoji="1" lang="ja-JP" altLang="en-US" sz="1200" dirty="0">
              <a:latin typeface="+mj-lt"/>
            </a:endParaRPr>
          </a:p>
        </p:txBody>
      </p:sp>
      <p:sp>
        <p:nvSpPr>
          <p:cNvPr id="9" name="テキスト ボックス 8"/>
          <p:cNvSpPr txBox="1"/>
          <p:nvPr/>
        </p:nvSpPr>
        <p:spPr>
          <a:xfrm>
            <a:off x="6886214" y="4149080"/>
            <a:ext cx="1257524" cy="276999"/>
          </a:xfrm>
          <a:prstGeom prst="rect">
            <a:avLst/>
          </a:prstGeom>
          <a:noFill/>
        </p:spPr>
        <p:txBody>
          <a:bodyPr wrap="none" rtlCol="0">
            <a:spAutoFit/>
          </a:bodyPr>
          <a:lstStyle/>
          <a:p>
            <a:r>
              <a:rPr kumimoji="1" lang="en-US" altLang="ja-JP" sz="1200" dirty="0" smtClean="0">
                <a:latin typeface="+mj-lt"/>
              </a:rPr>
              <a:t>Table2.</a:t>
            </a:r>
            <a:r>
              <a:rPr kumimoji="1" lang="ja-JP" altLang="en-US" sz="1200" dirty="0" smtClean="0">
                <a:latin typeface="+mj-lt"/>
              </a:rPr>
              <a:t>実験環境</a:t>
            </a:r>
            <a:endParaRPr kumimoji="1" lang="ja-JP" altLang="en-US" sz="1200" dirty="0">
              <a:latin typeface="+mj-lt"/>
            </a:endParaRPr>
          </a:p>
        </p:txBody>
      </p:sp>
      <p:sp>
        <p:nvSpPr>
          <p:cNvPr id="6" name="右矢印 5"/>
          <p:cNvSpPr/>
          <p:nvPr/>
        </p:nvSpPr>
        <p:spPr bwMode="auto">
          <a:xfrm>
            <a:off x="1389526" y="4356232"/>
            <a:ext cx="4248472" cy="332908"/>
          </a:xfrm>
          <a:prstGeom prst="rightArrow">
            <a:avLst/>
          </a:prstGeom>
          <a:solidFill>
            <a:srgbClr val="E03253">
              <a:alpha val="5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8" name="テキスト ボックス 7"/>
          <p:cNvSpPr txBox="1"/>
          <p:nvPr/>
        </p:nvSpPr>
        <p:spPr>
          <a:xfrm>
            <a:off x="480957" y="5047753"/>
            <a:ext cx="987771" cy="30777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sz="1400" dirty="0" smtClean="0"/>
              <a:t>1.NIC</a:t>
            </a:r>
            <a:r>
              <a:rPr kumimoji="1" lang="ja-JP" altLang="en-US" sz="1400" dirty="0" smtClean="0"/>
              <a:t>共有</a:t>
            </a:r>
            <a:endParaRPr kumimoji="1" lang="ja-JP" altLang="en-US" sz="1400" dirty="0"/>
          </a:p>
        </p:txBody>
      </p:sp>
      <p:sp>
        <p:nvSpPr>
          <p:cNvPr id="12" name="テキスト ボックス 11"/>
          <p:cNvSpPr txBox="1"/>
          <p:nvPr/>
        </p:nvSpPr>
        <p:spPr>
          <a:xfrm>
            <a:off x="1894677" y="5200872"/>
            <a:ext cx="1282723"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1400" dirty="0" smtClean="0"/>
              <a:t>2.</a:t>
            </a:r>
            <a:r>
              <a:rPr kumimoji="1" lang="ja-JP" altLang="en-US" sz="1400" dirty="0" smtClean="0"/>
              <a:t>スイッチ共有</a:t>
            </a:r>
            <a:endParaRPr kumimoji="1" lang="ja-JP" altLang="en-US" sz="1400" dirty="0"/>
          </a:p>
        </p:txBody>
      </p:sp>
      <p:sp>
        <p:nvSpPr>
          <p:cNvPr id="13" name="テキスト ボックス 12"/>
          <p:cNvSpPr txBox="1"/>
          <p:nvPr/>
        </p:nvSpPr>
        <p:spPr>
          <a:xfrm>
            <a:off x="1253315" y="5867163"/>
            <a:ext cx="678391" cy="307777"/>
          </a:xfrm>
          <a:prstGeom prst="rect">
            <a:avLst/>
          </a:prstGeom>
          <a:solidFill>
            <a:srgbClr val="E03253"/>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sz="1400" dirty="0" smtClean="0"/>
              <a:t>3.</a:t>
            </a:r>
            <a:r>
              <a:rPr kumimoji="1" lang="ja-JP" altLang="en-US" sz="1400" dirty="0" smtClean="0"/>
              <a:t>独立</a:t>
            </a:r>
            <a:endParaRPr kumimoji="1" lang="ja-JP" altLang="en-US" sz="1400" dirty="0"/>
          </a:p>
        </p:txBody>
      </p:sp>
      <p:sp>
        <p:nvSpPr>
          <p:cNvPr id="11" name="正方形/長方形 10"/>
          <p:cNvSpPr/>
          <p:nvPr/>
        </p:nvSpPr>
        <p:spPr bwMode="auto">
          <a:xfrm>
            <a:off x="1064568" y="4393793"/>
            <a:ext cx="254318" cy="254318"/>
          </a:xfrm>
          <a:prstGeom prst="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6" name="正方形/長方形 15"/>
          <p:cNvSpPr/>
          <p:nvPr/>
        </p:nvSpPr>
        <p:spPr bwMode="auto">
          <a:xfrm>
            <a:off x="1064568" y="5550946"/>
            <a:ext cx="254318" cy="254318"/>
          </a:xfrm>
          <a:prstGeom prst="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7" name="正方形/長方形 16"/>
          <p:cNvSpPr/>
          <p:nvPr/>
        </p:nvSpPr>
        <p:spPr bwMode="auto">
          <a:xfrm>
            <a:off x="5654845" y="4393793"/>
            <a:ext cx="254318" cy="254318"/>
          </a:xfrm>
          <a:prstGeom prst="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8" name="正方形/長方形 17"/>
          <p:cNvSpPr/>
          <p:nvPr/>
        </p:nvSpPr>
        <p:spPr bwMode="auto">
          <a:xfrm>
            <a:off x="5654845" y="5550946"/>
            <a:ext cx="254318" cy="254318"/>
          </a:xfrm>
          <a:prstGeom prst="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4" name="円/楕円 13"/>
          <p:cNvSpPr/>
          <p:nvPr/>
        </p:nvSpPr>
        <p:spPr bwMode="auto">
          <a:xfrm>
            <a:off x="2612740" y="4412940"/>
            <a:ext cx="216024" cy="216024"/>
          </a:xfrm>
          <a:prstGeom prst="ellipse">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0" name="円/楕円 19"/>
          <p:cNvSpPr/>
          <p:nvPr/>
        </p:nvSpPr>
        <p:spPr bwMode="auto">
          <a:xfrm>
            <a:off x="2612740" y="5570093"/>
            <a:ext cx="216024" cy="216024"/>
          </a:xfrm>
          <a:prstGeom prst="ellipse">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1" name="円/楕円 20"/>
          <p:cNvSpPr/>
          <p:nvPr/>
        </p:nvSpPr>
        <p:spPr bwMode="auto">
          <a:xfrm>
            <a:off x="4160912" y="5570093"/>
            <a:ext cx="216024" cy="216024"/>
          </a:xfrm>
          <a:prstGeom prst="ellipse">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2" name="円/楕円 21"/>
          <p:cNvSpPr/>
          <p:nvPr/>
        </p:nvSpPr>
        <p:spPr bwMode="auto">
          <a:xfrm>
            <a:off x="4124908" y="4412940"/>
            <a:ext cx="216024" cy="216024"/>
          </a:xfrm>
          <a:prstGeom prst="ellipse">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9" name="直線コネクタ 18"/>
          <p:cNvCxnSpPr/>
          <p:nvPr/>
        </p:nvCxnSpPr>
        <p:spPr bwMode="auto">
          <a:xfrm>
            <a:off x="1318886" y="4520952"/>
            <a:ext cx="129385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p:cNvCxnSpPr>
            <a:stCxn id="14" idx="6"/>
            <a:endCxn id="22" idx="2"/>
          </p:cNvCxnSpPr>
          <p:nvPr/>
        </p:nvCxnSpPr>
        <p:spPr bwMode="auto">
          <a:xfrm>
            <a:off x="2828764" y="4520952"/>
            <a:ext cx="129614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コネクタ 27"/>
          <p:cNvCxnSpPr>
            <a:stCxn id="22" idx="6"/>
            <a:endCxn id="17" idx="1"/>
          </p:cNvCxnSpPr>
          <p:nvPr/>
        </p:nvCxnSpPr>
        <p:spPr bwMode="auto">
          <a:xfrm>
            <a:off x="4340932" y="4520952"/>
            <a:ext cx="131391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コネクタ 30"/>
          <p:cNvCxnSpPr>
            <a:stCxn id="16" idx="3"/>
            <a:endCxn id="20" idx="2"/>
          </p:cNvCxnSpPr>
          <p:nvPr/>
        </p:nvCxnSpPr>
        <p:spPr bwMode="auto">
          <a:xfrm>
            <a:off x="1318886" y="5678105"/>
            <a:ext cx="129385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コネクタ 33"/>
          <p:cNvCxnSpPr>
            <a:stCxn id="20" idx="6"/>
            <a:endCxn id="21" idx="2"/>
          </p:cNvCxnSpPr>
          <p:nvPr/>
        </p:nvCxnSpPr>
        <p:spPr bwMode="auto">
          <a:xfrm>
            <a:off x="2828764" y="5678105"/>
            <a:ext cx="1332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コネクタ 34"/>
          <p:cNvCxnSpPr>
            <a:stCxn id="21" idx="6"/>
            <a:endCxn id="18" idx="1"/>
          </p:cNvCxnSpPr>
          <p:nvPr/>
        </p:nvCxnSpPr>
        <p:spPr bwMode="auto">
          <a:xfrm>
            <a:off x="4376936" y="5678105"/>
            <a:ext cx="127790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コネクタ 39"/>
          <p:cNvCxnSpPr>
            <a:stCxn id="14" idx="6"/>
            <a:endCxn id="21" idx="2"/>
          </p:cNvCxnSpPr>
          <p:nvPr/>
        </p:nvCxnSpPr>
        <p:spPr bwMode="auto">
          <a:xfrm>
            <a:off x="2828764" y="4520952"/>
            <a:ext cx="1332148" cy="11571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コネクタ 42"/>
          <p:cNvCxnSpPr>
            <a:stCxn id="16" idx="3"/>
            <a:endCxn id="14" idx="2"/>
          </p:cNvCxnSpPr>
          <p:nvPr/>
        </p:nvCxnSpPr>
        <p:spPr bwMode="auto">
          <a:xfrm flipV="1">
            <a:off x="1318886" y="4520952"/>
            <a:ext cx="1293854" cy="11571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コネクタ 45"/>
          <p:cNvCxnSpPr>
            <a:stCxn id="22" idx="6"/>
            <a:endCxn id="18" idx="1"/>
          </p:cNvCxnSpPr>
          <p:nvPr/>
        </p:nvCxnSpPr>
        <p:spPr bwMode="auto">
          <a:xfrm>
            <a:off x="4340932" y="4520952"/>
            <a:ext cx="1313913" cy="11571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7" name="グループ化 46"/>
          <p:cNvGrpSpPr/>
          <p:nvPr/>
        </p:nvGrpSpPr>
        <p:grpSpPr>
          <a:xfrm>
            <a:off x="1316596" y="4509120"/>
            <a:ext cx="4335959" cy="1157153"/>
            <a:chOff x="1316596" y="4509120"/>
            <a:chExt cx="4335959" cy="1157153"/>
          </a:xfrm>
        </p:grpSpPr>
        <p:cxnSp>
          <p:nvCxnSpPr>
            <p:cNvPr id="49" name="直線コネクタ 48"/>
            <p:cNvCxnSpPr/>
            <p:nvPr/>
          </p:nvCxnSpPr>
          <p:spPr bwMode="auto">
            <a:xfrm>
              <a:off x="4374646" y="5666273"/>
              <a:ext cx="1277909" cy="0"/>
            </a:xfrm>
            <a:prstGeom prst="line">
              <a:avLst/>
            </a:prstGeom>
            <a:ln>
              <a:solidFill>
                <a:schemeClr val="accent2">
                  <a:alpha val="50000"/>
                </a:schemeClr>
              </a:solidFill>
              <a:headEnd type="none" w="med" len="med"/>
              <a:tailEnd type="triangle" w="lg" len="med"/>
            </a:ln>
            <a:extLst/>
          </p:spPr>
          <p:style>
            <a:lnRef idx="3">
              <a:schemeClr val="accent2"/>
            </a:lnRef>
            <a:fillRef idx="0">
              <a:schemeClr val="accent2"/>
            </a:fillRef>
            <a:effectRef idx="2">
              <a:schemeClr val="accent2"/>
            </a:effectRef>
            <a:fontRef idx="minor">
              <a:schemeClr val="tx1"/>
            </a:fontRef>
          </p:style>
        </p:cxnSp>
        <p:cxnSp>
          <p:nvCxnSpPr>
            <p:cNvPr id="50" name="直線コネクタ 49"/>
            <p:cNvCxnSpPr/>
            <p:nvPr/>
          </p:nvCxnSpPr>
          <p:spPr bwMode="auto">
            <a:xfrm>
              <a:off x="2826474" y="4509120"/>
              <a:ext cx="1332148" cy="1157153"/>
            </a:xfrm>
            <a:prstGeom prst="line">
              <a:avLst/>
            </a:prstGeom>
            <a:ln>
              <a:solidFill>
                <a:schemeClr val="accent2">
                  <a:alpha val="50000"/>
                </a:schemeClr>
              </a:solidFill>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51" name="直線コネクタ 50"/>
            <p:cNvCxnSpPr/>
            <p:nvPr/>
          </p:nvCxnSpPr>
          <p:spPr bwMode="auto">
            <a:xfrm flipV="1">
              <a:off x="1316596" y="4509120"/>
              <a:ext cx="1293854" cy="1157153"/>
            </a:xfrm>
            <a:prstGeom prst="line">
              <a:avLst/>
            </a:prstGeom>
            <a:ln>
              <a:solidFill>
                <a:schemeClr val="accent2">
                  <a:alpha val="50000"/>
                </a:schemeClr>
              </a:solidFill>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grpSp>
      <p:grpSp>
        <p:nvGrpSpPr>
          <p:cNvPr id="48" name="グループ化 47"/>
          <p:cNvGrpSpPr/>
          <p:nvPr/>
        </p:nvGrpSpPr>
        <p:grpSpPr>
          <a:xfrm>
            <a:off x="1316596" y="4473116"/>
            <a:ext cx="4335959" cy="1157153"/>
            <a:chOff x="1316596" y="4473116"/>
            <a:chExt cx="4335959" cy="1157153"/>
          </a:xfrm>
        </p:grpSpPr>
        <p:cxnSp>
          <p:nvCxnSpPr>
            <p:cNvPr id="53" name="直線コネクタ 52"/>
            <p:cNvCxnSpPr/>
            <p:nvPr/>
          </p:nvCxnSpPr>
          <p:spPr bwMode="auto">
            <a:xfrm>
              <a:off x="2826474" y="4473116"/>
              <a:ext cx="1296144" cy="0"/>
            </a:xfrm>
            <a:prstGeom prst="line">
              <a:avLst/>
            </a:prstGeom>
            <a:ln>
              <a:solidFill>
                <a:schemeClr val="accent5">
                  <a:alpha val="50000"/>
                </a:schemeClr>
              </a:solidFill>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V="1">
              <a:off x="1316596" y="4473116"/>
              <a:ext cx="1293854" cy="1157153"/>
            </a:xfrm>
            <a:prstGeom prst="line">
              <a:avLst/>
            </a:prstGeom>
            <a:ln>
              <a:solidFill>
                <a:schemeClr val="accent5">
                  <a:alpha val="50000"/>
                </a:schemeClr>
              </a:solidFill>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a:off x="4338642" y="4473116"/>
              <a:ext cx="1313913" cy="1157153"/>
            </a:xfrm>
            <a:prstGeom prst="line">
              <a:avLst/>
            </a:prstGeom>
            <a:ln>
              <a:solidFill>
                <a:schemeClr val="accent5">
                  <a:alpha val="50000"/>
                </a:schemeClr>
              </a:solidFill>
              <a:headEnd type="none" w="med" len="med"/>
              <a:tailEnd type="triangle" w="lg" len="med"/>
            </a:ln>
            <a:extLst/>
          </p:spPr>
          <p:style>
            <a:lnRef idx="3">
              <a:schemeClr val="accent5"/>
            </a:lnRef>
            <a:fillRef idx="0">
              <a:schemeClr val="accent5"/>
            </a:fillRef>
            <a:effectRef idx="2">
              <a:schemeClr val="accent5"/>
            </a:effectRef>
            <a:fontRef idx="minor">
              <a:schemeClr val="tx1"/>
            </a:fontRef>
          </p:style>
        </p:cxnSp>
      </p:grpSp>
      <p:grpSp>
        <p:nvGrpSpPr>
          <p:cNvPr id="52" name="グループ化 51"/>
          <p:cNvGrpSpPr/>
          <p:nvPr/>
        </p:nvGrpSpPr>
        <p:grpSpPr>
          <a:xfrm>
            <a:off x="1316596" y="5661248"/>
            <a:ext cx="4335959" cy="0"/>
            <a:chOff x="1316596" y="5661248"/>
            <a:chExt cx="4335959" cy="0"/>
          </a:xfrm>
        </p:grpSpPr>
        <p:cxnSp>
          <p:nvCxnSpPr>
            <p:cNvPr id="57" name="直線コネクタ 56"/>
            <p:cNvCxnSpPr/>
            <p:nvPr/>
          </p:nvCxnSpPr>
          <p:spPr bwMode="auto">
            <a:xfrm>
              <a:off x="1316596" y="5661248"/>
              <a:ext cx="1293854" cy="0"/>
            </a:xfrm>
            <a:prstGeom prst="line">
              <a:avLst/>
            </a:prstGeom>
            <a:ln>
              <a:solidFill>
                <a:srgbClr val="E03253">
                  <a:alpha val="50000"/>
                </a:srgbClr>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58" name="直線コネクタ 57"/>
            <p:cNvCxnSpPr/>
            <p:nvPr/>
          </p:nvCxnSpPr>
          <p:spPr bwMode="auto">
            <a:xfrm>
              <a:off x="2826474" y="5661248"/>
              <a:ext cx="1332148" cy="0"/>
            </a:xfrm>
            <a:prstGeom prst="line">
              <a:avLst/>
            </a:prstGeom>
            <a:ln>
              <a:solidFill>
                <a:srgbClr val="E03253">
                  <a:alpha val="50000"/>
                </a:srgbClr>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59" name="直線コネクタ 58"/>
            <p:cNvCxnSpPr/>
            <p:nvPr/>
          </p:nvCxnSpPr>
          <p:spPr bwMode="auto">
            <a:xfrm>
              <a:off x="4374646" y="5661248"/>
              <a:ext cx="1277909" cy="0"/>
            </a:xfrm>
            <a:prstGeom prst="line">
              <a:avLst/>
            </a:prstGeom>
            <a:ln>
              <a:solidFill>
                <a:srgbClr val="E03253">
                  <a:alpha val="50000"/>
                </a:srgbClr>
              </a:solidFill>
              <a:headEnd type="none" w="med" len="med"/>
              <a:tailEnd type="triangle" w="lg" len="med"/>
            </a:ln>
            <a:extLst/>
          </p:spPr>
          <p:style>
            <a:lnRef idx="3">
              <a:schemeClr val="accent4"/>
            </a:lnRef>
            <a:fillRef idx="0">
              <a:schemeClr val="accent4"/>
            </a:fillRef>
            <a:effectRef idx="2">
              <a:schemeClr val="accent4"/>
            </a:effectRef>
            <a:fontRef idx="minor">
              <a:schemeClr val="tx1"/>
            </a:fontRef>
          </p:style>
        </p:cxnSp>
      </p:grpSp>
      <p:sp>
        <p:nvSpPr>
          <p:cNvPr id="56" name="テキスト ボックス 55"/>
          <p:cNvSpPr txBox="1"/>
          <p:nvPr/>
        </p:nvSpPr>
        <p:spPr>
          <a:xfrm>
            <a:off x="956556" y="4144856"/>
            <a:ext cx="490840" cy="246221"/>
          </a:xfrm>
          <a:prstGeom prst="rect">
            <a:avLst/>
          </a:prstGeom>
          <a:noFill/>
        </p:spPr>
        <p:txBody>
          <a:bodyPr wrap="none" rtlCol="0">
            <a:spAutoFit/>
          </a:bodyPr>
          <a:lstStyle/>
          <a:p>
            <a:r>
              <a:rPr kumimoji="1" lang="ja-JP" altLang="en-US" sz="1000" b="1" dirty="0" smtClean="0"/>
              <a:t>ノード</a:t>
            </a:r>
            <a:endParaRPr kumimoji="1" lang="ja-JP" altLang="en-US" sz="1000" b="1" dirty="0"/>
          </a:p>
        </p:txBody>
      </p:sp>
      <p:sp>
        <p:nvSpPr>
          <p:cNvPr id="62" name="テキスト ボックス 61"/>
          <p:cNvSpPr txBox="1"/>
          <p:nvPr/>
        </p:nvSpPr>
        <p:spPr>
          <a:xfrm>
            <a:off x="2425708" y="4156657"/>
            <a:ext cx="619080" cy="246221"/>
          </a:xfrm>
          <a:prstGeom prst="rect">
            <a:avLst/>
          </a:prstGeom>
          <a:noFill/>
        </p:spPr>
        <p:txBody>
          <a:bodyPr wrap="none" rtlCol="0">
            <a:spAutoFit/>
          </a:bodyPr>
          <a:lstStyle/>
          <a:p>
            <a:r>
              <a:rPr kumimoji="1" lang="ja-JP" altLang="en-US" sz="1000" b="1" dirty="0" smtClean="0"/>
              <a:t>スイッチ</a:t>
            </a:r>
            <a:endParaRPr kumimoji="1" lang="ja-JP" altLang="en-US" sz="1000" b="1" dirty="0"/>
          </a:p>
        </p:txBody>
      </p:sp>
      <p:sp>
        <p:nvSpPr>
          <p:cNvPr id="63" name="テキスト ボックス 62"/>
          <p:cNvSpPr txBox="1"/>
          <p:nvPr/>
        </p:nvSpPr>
        <p:spPr>
          <a:xfrm>
            <a:off x="3937876" y="4149080"/>
            <a:ext cx="619080" cy="246221"/>
          </a:xfrm>
          <a:prstGeom prst="rect">
            <a:avLst/>
          </a:prstGeom>
          <a:noFill/>
        </p:spPr>
        <p:txBody>
          <a:bodyPr wrap="none" rtlCol="0">
            <a:spAutoFit/>
          </a:bodyPr>
          <a:lstStyle/>
          <a:p>
            <a:r>
              <a:rPr kumimoji="1" lang="ja-JP" altLang="en-US" sz="1000" b="1" dirty="0" smtClean="0"/>
              <a:t>スイッチ</a:t>
            </a:r>
            <a:endParaRPr kumimoji="1" lang="ja-JP" altLang="en-US" sz="1000" b="1" dirty="0"/>
          </a:p>
        </p:txBody>
      </p:sp>
      <p:sp>
        <p:nvSpPr>
          <p:cNvPr id="64" name="テキスト ボックス 63"/>
          <p:cNvSpPr txBox="1"/>
          <p:nvPr/>
        </p:nvSpPr>
        <p:spPr>
          <a:xfrm>
            <a:off x="5542280" y="4154887"/>
            <a:ext cx="490840" cy="246221"/>
          </a:xfrm>
          <a:prstGeom prst="rect">
            <a:avLst/>
          </a:prstGeom>
          <a:noFill/>
        </p:spPr>
        <p:txBody>
          <a:bodyPr wrap="none" rtlCol="0">
            <a:spAutoFit/>
          </a:bodyPr>
          <a:lstStyle/>
          <a:p>
            <a:r>
              <a:rPr kumimoji="1" lang="ja-JP" altLang="en-US" sz="1000" b="1" dirty="0" smtClean="0"/>
              <a:t>ノード</a:t>
            </a:r>
            <a:endParaRPr kumimoji="1" lang="ja-JP" altLang="en-US" sz="1000" b="1" dirty="0"/>
          </a:p>
        </p:txBody>
      </p:sp>
      <p:graphicFrame>
        <p:nvGraphicFramePr>
          <p:cNvPr id="60" name="表 59"/>
          <p:cNvGraphicFramePr>
            <a:graphicFrameLocks noGrp="1"/>
          </p:cNvGraphicFramePr>
          <p:nvPr>
            <p:extLst>
              <p:ext uri="{D42A27DB-BD31-4B8C-83A1-F6EECF244321}">
                <p14:modId xmlns:p14="http://schemas.microsoft.com/office/powerpoint/2010/main" val="4293452568"/>
              </p:ext>
            </p:extLst>
          </p:nvPr>
        </p:nvGraphicFramePr>
        <p:xfrm>
          <a:off x="6393160" y="4523172"/>
          <a:ext cx="2448272" cy="1395018"/>
        </p:xfrm>
        <a:graphic>
          <a:graphicData uri="http://schemas.openxmlformats.org/drawingml/2006/table">
            <a:tbl>
              <a:tblPr firstRow="1">
                <a:tableStyleId>{9D7B26C5-4107-4FEC-AEDC-1716B250A1EF}</a:tableStyleId>
              </a:tblPr>
              <a:tblGrid>
                <a:gridCol w="1224136"/>
                <a:gridCol w="1224136"/>
              </a:tblGrid>
              <a:tr h="232503">
                <a:tc>
                  <a:txBody>
                    <a:bodyPr/>
                    <a:lstStyle/>
                    <a:p>
                      <a:pPr algn="ctr"/>
                      <a:r>
                        <a:rPr kumimoji="1" lang="ja-JP" altLang="en-US" sz="900" dirty="0" smtClean="0"/>
                        <a:t>項目</a:t>
                      </a:r>
                      <a:endParaRPr kumimoji="1" lang="en-US" altLang="ja-JP" sz="900" dirty="0" smtClean="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ja-JP" altLang="en-US" sz="900" dirty="0" smtClean="0"/>
                        <a:t>スペック</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en-US" altLang="ja-JP" sz="900" dirty="0" smtClean="0"/>
                        <a:t>OS</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Linux 3.13.0</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en-US" altLang="ja-JP" sz="900" dirty="0" smtClean="0"/>
                        <a:t>CPU</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Intel Xeon CPU L3426</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900" dirty="0" smtClean="0"/>
                        <a:t>メモリ</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4GB</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en-US" altLang="ja-JP" sz="900" dirty="0" smtClean="0"/>
                        <a:t>NIC</a:t>
                      </a:r>
                      <a:r>
                        <a:rPr kumimoji="1" lang="ja-JP" altLang="en-US" sz="900" dirty="0" smtClean="0"/>
                        <a:t>対応ドライバ</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E1000(RSS off)</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900" dirty="0" smtClean="0"/>
                        <a:t>リンク</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100M</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bl>
          </a:graphicData>
        </a:graphic>
      </p:graphicFrame>
      <p:sp>
        <p:nvSpPr>
          <p:cNvPr id="10" name="フッター プレースホルダー 9"/>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4047818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8"/>
                                        </p:tgtEl>
                                      </p:cBhvr>
                                    </p:animEffect>
                                    <p:set>
                                      <p:cBhvr>
                                        <p:cTn id="17" dur="1" fill="hold">
                                          <p:stCondLst>
                                            <p:cond delay="499"/>
                                          </p:stCondLst>
                                        </p:cTn>
                                        <p:tgtEl>
                                          <p:spTgt spid="48"/>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7"/>
                                        </p:tgtEl>
                                      </p:cBhvr>
                                    </p:animEffect>
                                    <p:set>
                                      <p:cBhvr>
                                        <p:cTn id="38" dur="1" fill="hold">
                                          <p:stCondLst>
                                            <p:cond delay="499"/>
                                          </p:stCondLst>
                                        </p:cTn>
                                        <p:tgtEl>
                                          <p:spTgt spid="4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ppt_x"/>
                                          </p:val>
                                        </p:tav>
                                        <p:tav tm="100000">
                                          <p:val>
                                            <p:strVal val="#ppt_x"/>
                                          </p:val>
                                        </p:tav>
                                      </p:tavLst>
                                    </p:anim>
                                    <p:anim calcmode="lin" valueType="num">
                                      <p:cBhvr additive="base">
                                        <p:cTn id="4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52"/>
                                        </p:tgtEl>
                                      </p:cBhvr>
                                    </p:animEffect>
                                    <p:set>
                                      <p:cBhvr>
                                        <p:cTn id="56"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3" grpId="0" animBg="1"/>
      <p:bldP spid="1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検証実験</a:t>
            </a:r>
            <a:r>
              <a:rPr kumimoji="1" lang="en-US" altLang="ja-JP" dirty="0" smtClean="0"/>
              <a:t>1</a:t>
            </a:r>
            <a:r>
              <a:rPr kumimoji="1" lang="ja-JP" altLang="en-US" dirty="0" smtClean="0"/>
              <a:t>：</a:t>
            </a:r>
            <a:r>
              <a:rPr lang="ja-JP" altLang="en-US" dirty="0"/>
              <a:t>結果</a:t>
            </a:r>
            <a:endParaRPr kumimoji="1" lang="ja-JP" altLang="en-US" dirty="0"/>
          </a:p>
        </p:txBody>
      </p:sp>
      <p:sp>
        <p:nvSpPr>
          <p:cNvPr id="3" name="コンテンツ プレースホルダー 2"/>
          <p:cNvSpPr>
            <a:spLocks noGrp="1"/>
          </p:cNvSpPr>
          <p:nvPr>
            <p:ph idx="1"/>
          </p:nvPr>
        </p:nvSpPr>
        <p:spPr>
          <a:xfrm>
            <a:off x="812800" y="4581128"/>
            <a:ext cx="8280400" cy="1727597"/>
          </a:xfrm>
          <a:ln>
            <a:solidFill>
              <a:srgbClr val="0071BC"/>
            </a:solidFill>
          </a:ln>
        </p:spPr>
        <p:txBody>
          <a:bodyPr/>
          <a:lstStyle/>
          <a:p>
            <a:r>
              <a:rPr lang="ja-JP" altLang="en-US" dirty="0" smtClean="0"/>
              <a:t>バックグラウンドフローと</a:t>
            </a:r>
            <a:r>
              <a:rPr lang="ja-JP" altLang="en-US" dirty="0"/>
              <a:t>経路</a:t>
            </a:r>
            <a:r>
              <a:rPr lang="ja-JP" altLang="en-US" dirty="0" smtClean="0"/>
              <a:t>および</a:t>
            </a:r>
            <a:r>
              <a:rPr lang="en-US" altLang="ja-JP" dirty="0" smtClean="0"/>
              <a:t>NIC</a:t>
            </a:r>
            <a:r>
              <a:rPr lang="ja-JP" altLang="en-US" dirty="0" err="1" smtClean="0"/>
              <a:t>を</a:t>
            </a:r>
            <a:r>
              <a:rPr lang="ja-JP" altLang="en-US" dirty="0" err="1"/>
              <a:t>共</a:t>
            </a:r>
            <a:r>
              <a:rPr lang="ja-JP" altLang="en-US" dirty="0"/>
              <a:t>有した</a:t>
            </a:r>
            <a:r>
              <a:rPr lang="ja-JP" altLang="en-US" dirty="0" smtClean="0"/>
              <a:t>影響で一部のフローが大きく遅延</a:t>
            </a:r>
            <a:endParaRPr lang="en-US" altLang="ja-JP" dirty="0" smtClean="0"/>
          </a:p>
          <a:p>
            <a:r>
              <a:rPr lang="en-US" altLang="ja-JP" dirty="0" smtClean="0"/>
              <a:t>NIC</a:t>
            </a:r>
            <a:r>
              <a:rPr lang="ja-JP" altLang="en-US" dirty="0" err="1" smtClean="0"/>
              <a:t>を共</a:t>
            </a:r>
            <a:r>
              <a:rPr lang="ja-JP" altLang="en-US" dirty="0" smtClean="0"/>
              <a:t>有した影響は小さい</a:t>
            </a:r>
            <a:r>
              <a:rPr lang="en-US" altLang="ja-JP" dirty="0" smtClean="0"/>
              <a:t>(</a:t>
            </a:r>
            <a:r>
              <a:rPr lang="ja-JP" altLang="en-US" dirty="0" smtClean="0"/>
              <a:t>伝送遅延は小さい</a:t>
            </a:r>
            <a:r>
              <a:rPr lang="en-US" altLang="ja-JP" dirty="0" smtClean="0"/>
              <a:t>)</a:t>
            </a:r>
          </a:p>
          <a:p>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23</a:t>
            </a:fld>
            <a:endParaRPr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660" y="953422"/>
            <a:ext cx="5403273" cy="3411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7189757" y="3645024"/>
            <a:ext cx="2287610" cy="584776"/>
          </a:xfrm>
          <a:prstGeom prst="rect">
            <a:avLst/>
          </a:prstGeom>
          <a:noFill/>
        </p:spPr>
        <p:txBody>
          <a:bodyPr wrap="none" rtlCol="0">
            <a:spAutoFit/>
          </a:bodyPr>
          <a:lstStyle/>
          <a:p>
            <a:r>
              <a:rPr kumimoji="1" lang="ja-JP" altLang="en-US" sz="1600" dirty="0" smtClean="0">
                <a:solidFill>
                  <a:srgbClr val="4D4D4D"/>
                </a:solidFill>
                <a:latin typeface="+mn-ea"/>
                <a:ea typeface="+mn-ea"/>
              </a:rPr>
              <a:t>・箱</a:t>
            </a:r>
            <a:r>
              <a:rPr kumimoji="1" lang="ja-JP" altLang="en-US" sz="1600" dirty="0" err="1" smtClean="0">
                <a:solidFill>
                  <a:srgbClr val="4D4D4D"/>
                </a:solidFill>
                <a:latin typeface="+mn-ea"/>
                <a:ea typeface="+mn-ea"/>
              </a:rPr>
              <a:t>ひげ</a:t>
            </a:r>
            <a:r>
              <a:rPr kumimoji="1" lang="ja-JP" altLang="en-US" sz="1600" dirty="0" smtClean="0">
                <a:solidFill>
                  <a:srgbClr val="4D4D4D"/>
                </a:solidFill>
                <a:latin typeface="+mn-ea"/>
                <a:ea typeface="+mn-ea"/>
              </a:rPr>
              <a:t>図の上端</a:t>
            </a:r>
            <a:endParaRPr kumimoji="1" lang="en-US" altLang="ja-JP" sz="1600" dirty="0" smtClean="0">
              <a:solidFill>
                <a:srgbClr val="4D4D4D"/>
              </a:solidFill>
              <a:latin typeface="+mn-ea"/>
              <a:ea typeface="+mn-ea"/>
            </a:endParaRPr>
          </a:p>
          <a:p>
            <a:r>
              <a:rPr kumimoji="1" lang="ja-JP" altLang="en-US" sz="1600" dirty="0" smtClean="0">
                <a:solidFill>
                  <a:srgbClr val="4D4D4D"/>
                </a:solidFill>
                <a:latin typeface="+mn-ea"/>
                <a:ea typeface="+mn-ea"/>
              </a:rPr>
              <a:t>は</a:t>
            </a:r>
            <a:r>
              <a:rPr kumimoji="1" lang="en-US" altLang="ja-JP" sz="1600" dirty="0" smtClean="0">
                <a:solidFill>
                  <a:srgbClr val="4D4D4D"/>
                </a:solidFill>
                <a:latin typeface="+mn-ea"/>
                <a:ea typeface="+mn-ea"/>
              </a:rPr>
              <a:t>95</a:t>
            </a:r>
            <a:r>
              <a:rPr kumimoji="1" lang="ja-JP" altLang="en-US" sz="1600" dirty="0" smtClean="0">
                <a:solidFill>
                  <a:srgbClr val="4D4D4D"/>
                </a:solidFill>
                <a:latin typeface="+mn-ea"/>
                <a:ea typeface="+mn-ea"/>
              </a:rPr>
              <a:t>パーセンタイル値</a:t>
            </a:r>
            <a:endParaRPr kumimoji="1" lang="ja-JP" altLang="en-US" sz="1600" dirty="0">
              <a:solidFill>
                <a:srgbClr val="4D4D4D"/>
              </a:solidFill>
              <a:latin typeface="+mn-ea"/>
              <a:ea typeface="+mn-ea"/>
            </a:endParaRPr>
          </a:p>
        </p:txBody>
      </p:sp>
      <p:sp>
        <p:nvSpPr>
          <p:cNvPr id="8" name="テキスト ボックス 7"/>
          <p:cNvSpPr txBox="1"/>
          <p:nvPr/>
        </p:nvSpPr>
        <p:spPr>
          <a:xfrm>
            <a:off x="1275626" y="4304129"/>
            <a:ext cx="7354748" cy="276999"/>
          </a:xfrm>
          <a:prstGeom prst="rect">
            <a:avLst/>
          </a:prstGeom>
          <a:noFill/>
        </p:spPr>
        <p:txBody>
          <a:bodyPr wrap="none" rtlCol="0">
            <a:spAutoFit/>
          </a:bodyPr>
          <a:lstStyle/>
          <a:p>
            <a:r>
              <a:rPr kumimoji="1" lang="en-US" altLang="ja-JP" sz="1200" dirty="0" smtClean="0">
                <a:latin typeface="+mj-lt"/>
              </a:rPr>
              <a:t>Fig12.</a:t>
            </a:r>
            <a:r>
              <a:rPr lang="ja-JP" altLang="en-US" sz="1200" dirty="0"/>
              <a:t>中継スイッチに対する負荷実験での </a:t>
            </a:r>
            <a:r>
              <a:rPr lang="en-US" altLang="ja-JP" sz="1200" dirty="0">
                <a:latin typeface="+mn-lt"/>
              </a:rPr>
              <a:t>70kb </a:t>
            </a:r>
            <a:r>
              <a:rPr lang="ja-JP" altLang="en-US" sz="1200" dirty="0"/>
              <a:t>ベンチマークトラフィックに対する</a:t>
            </a:r>
            <a:r>
              <a:rPr lang="ja-JP" altLang="en-US" sz="1200" dirty="0" smtClean="0"/>
              <a:t>フロー</a:t>
            </a:r>
            <a:r>
              <a:rPr lang="ja-JP" altLang="en-US" sz="1200" dirty="0"/>
              <a:t>完結時間とリンク利用率 </a:t>
            </a:r>
          </a:p>
        </p:txBody>
      </p:sp>
      <p:sp>
        <p:nvSpPr>
          <p:cNvPr id="7" name="フッター プレースホルダー 6"/>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6790922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検証実験</a:t>
            </a:r>
            <a:r>
              <a:rPr lang="en-US" altLang="ja-JP" b="1" dirty="0" smtClean="0"/>
              <a:t>2</a:t>
            </a:r>
            <a:r>
              <a:rPr lang="ja-JP" altLang="en-US" b="1" dirty="0" smtClean="0"/>
              <a:t>：エンドノードに対する負荷実験</a:t>
            </a:r>
            <a:endParaRPr lang="en-US" altLang="ja-JP" b="1" dirty="0" smtClean="0"/>
          </a:p>
          <a:p>
            <a:pPr marL="400050" lvl="2" indent="0">
              <a:buSzPct val="60000"/>
              <a:buNone/>
            </a:pPr>
            <a:r>
              <a:rPr lang="ja-JP" altLang="en-US" dirty="0">
                <a:latin typeface="+mn-ea"/>
              </a:rPr>
              <a:t>バックグラウンドトラフィックが利用して</a:t>
            </a:r>
            <a:r>
              <a:rPr lang="ja-JP" altLang="en-US" dirty="0" smtClean="0">
                <a:latin typeface="+mn-ea"/>
              </a:rPr>
              <a:t>いるエンドノード</a:t>
            </a:r>
            <a:r>
              <a:rPr lang="en-US" altLang="ja-JP" dirty="0" smtClean="0"/>
              <a:t>NIC</a:t>
            </a:r>
            <a:r>
              <a:rPr lang="ja-JP" altLang="en-US" dirty="0">
                <a:latin typeface="+mn-ea"/>
              </a:rPr>
              <a:t>を回避しショートフローのフロー完結時間</a:t>
            </a:r>
            <a:r>
              <a:rPr lang="en-US" altLang="ja-JP" dirty="0"/>
              <a:t>(FCT) </a:t>
            </a:r>
            <a:r>
              <a:rPr lang="ja-JP" altLang="en-US" dirty="0">
                <a:latin typeface="+mn-ea"/>
              </a:rPr>
              <a:t>が改善</a:t>
            </a:r>
            <a:r>
              <a:rPr lang="ja-JP" altLang="en-US" dirty="0" smtClean="0">
                <a:latin typeface="+mn-ea"/>
              </a:rPr>
              <a:t>できる</a:t>
            </a:r>
            <a:endParaRPr lang="en-US" altLang="ja-JP" dirty="0" smtClean="0"/>
          </a:p>
          <a:p>
            <a:pPr marL="0" indent="0">
              <a:buNone/>
            </a:pPr>
            <a:r>
              <a:rPr lang="ja-JP" altLang="en-US" b="1" dirty="0"/>
              <a:t>トラフィックパターン：</a:t>
            </a:r>
            <a:endParaRPr lang="en-US" altLang="ja-JP" b="1" dirty="0"/>
          </a:p>
          <a:p>
            <a:pPr marL="400050" lvl="1" indent="0">
              <a:buNone/>
            </a:pPr>
            <a:r>
              <a:rPr lang="ja-JP" altLang="en-US" dirty="0" smtClean="0">
                <a:latin typeface="+mn-ea"/>
                <a:ea typeface="+mn-ea"/>
              </a:rPr>
              <a:t>ショートフロー</a:t>
            </a:r>
            <a:r>
              <a:rPr lang="ja-JP" altLang="en-US" dirty="0">
                <a:latin typeface="+mn-ea"/>
                <a:ea typeface="+mn-ea"/>
              </a:rPr>
              <a:t>：</a:t>
            </a:r>
            <a:r>
              <a:rPr lang="en-US" altLang="ja-JP" dirty="0">
                <a:ea typeface="+mn-ea"/>
              </a:rPr>
              <a:t>70KB</a:t>
            </a:r>
            <a:r>
              <a:rPr lang="ja-JP" altLang="en-US" dirty="0">
                <a:latin typeface="+mn-ea"/>
                <a:ea typeface="+mn-ea"/>
              </a:rPr>
              <a:t>毎</a:t>
            </a:r>
            <a:r>
              <a:rPr lang="en-US" altLang="ja-JP" dirty="0">
                <a:ea typeface="+mn-ea"/>
              </a:rPr>
              <a:t>10ms</a:t>
            </a:r>
            <a:r>
              <a:rPr lang="ja-JP" altLang="en-US" dirty="0">
                <a:latin typeface="+mn-ea"/>
                <a:ea typeface="+mn-ea"/>
              </a:rPr>
              <a:t>一様分布</a:t>
            </a:r>
            <a:r>
              <a:rPr lang="en-US" altLang="ja-JP" dirty="0">
                <a:latin typeface="+mn-ea"/>
                <a:ea typeface="+mn-ea"/>
              </a:rPr>
              <a:t>, </a:t>
            </a:r>
            <a:r>
              <a:rPr lang="en-US" altLang="ja-JP" dirty="0" smtClean="0">
                <a:ea typeface="+mn-ea"/>
              </a:rPr>
              <a:t>3</a:t>
            </a:r>
            <a:r>
              <a:rPr lang="en-US" altLang="en-US" dirty="0" smtClean="0">
                <a:latin typeface="+mn-ea"/>
                <a:ea typeface="+mn-ea"/>
              </a:rPr>
              <a:t>種類</a:t>
            </a:r>
            <a:r>
              <a:rPr lang="ja-JP" altLang="en-US" dirty="0" smtClean="0">
                <a:latin typeface="+mn-ea"/>
                <a:ea typeface="+mn-ea"/>
              </a:rPr>
              <a:t>の</a:t>
            </a:r>
            <a:r>
              <a:rPr lang="en-US" altLang="en-US" dirty="0" smtClean="0">
                <a:latin typeface="+mn-ea"/>
                <a:ea typeface="+mn-ea"/>
              </a:rPr>
              <a:t>ルート</a:t>
            </a:r>
            <a:endParaRPr lang="en-US" altLang="ja-JP" dirty="0" smtClean="0">
              <a:latin typeface="+mn-ea"/>
              <a:ea typeface="+mn-ea"/>
            </a:endParaRPr>
          </a:p>
          <a:p>
            <a:pPr marL="400050" lvl="1" indent="0">
              <a:buNone/>
            </a:pPr>
            <a:r>
              <a:rPr lang="ja-JP" altLang="en-US" dirty="0" smtClean="0">
                <a:solidFill>
                  <a:srgbClr val="E03253"/>
                </a:solidFill>
                <a:latin typeface="+mn-ea"/>
                <a:ea typeface="+mn-ea"/>
              </a:rPr>
              <a:t>バックグラウンドフロー</a:t>
            </a:r>
            <a:r>
              <a:rPr lang="ja-JP" altLang="en-US" dirty="0">
                <a:latin typeface="+mn-ea"/>
                <a:ea typeface="+mn-ea"/>
              </a:rPr>
              <a:t>：実験中継続してデータを転送する</a:t>
            </a:r>
            <a:endParaRPr lang="en-US" altLang="ja-JP"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24</a:t>
            </a:fld>
            <a:endParaRPr lang="en-US" altLang="ja-JP"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4097600"/>
            <a:ext cx="5572125" cy="1981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4136911" y="6032321"/>
            <a:ext cx="1632478" cy="276999"/>
          </a:xfrm>
          <a:prstGeom prst="rect">
            <a:avLst/>
          </a:prstGeom>
          <a:noFill/>
        </p:spPr>
        <p:txBody>
          <a:bodyPr wrap="none" rtlCol="0">
            <a:spAutoFit/>
          </a:bodyPr>
          <a:lstStyle/>
          <a:p>
            <a:r>
              <a:rPr kumimoji="1" lang="en-US" altLang="ja-JP" sz="1200" dirty="0" smtClean="0">
                <a:latin typeface="+mj-lt"/>
              </a:rPr>
              <a:t>Fig13.</a:t>
            </a:r>
            <a:r>
              <a:rPr kumimoji="1" lang="ja-JP" altLang="en-US" sz="1200" dirty="0" smtClean="0">
                <a:latin typeface="+mj-lt"/>
              </a:rPr>
              <a:t>検証</a:t>
            </a:r>
            <a:r>
              <a:rPr kumimoji="1" lang="en-US" altLang="ja-JP" sz="1200" dirty="0" smtClean="0">
                <a:latin typeface="+mj-lt"/>
              </a:rPr>
              <a:t>2</a:t>
            </a:r>
            <a:r>
              <a:rPr kumimoji="1" lang="ja-JP" altLang="en-US" sz="1200" dirty="0" smtClean="0">
                <a:latin typeface="+mj-lt"/>
              </a:rPr>
              <a:t>トポロジー</a:t>
            </a:r>
            <a:endParaRPr kumimoji="1" lang="ja-JP" altLang="en-US" sz="1200" dirty="0">
              <a:latin typeface="+mj-lt"/>
            </a:endParaRPr>
          </a:p>
        </p:txBody>
      </p:sp>
      <p:sp>
        <p:nvSpPr>
          <p:cNvPr id="8" name="右矢印 7"/>
          <p:cNvSpPr/>
          <p:nvPr/>
        </p:nvSpPr>
        <p:spPr bwMode="auto">
          <a:xfrm>
            <a:off x="2889007" y="4645680"/>
            <a:ext cx="4248472" cy="332908"/>
          </a:xfrm>
          <a:prstGeom prst="rightArrow">
            <a:avLst/>
          </a:prstGeom>
          <a:solidFill>
            <a:srgbClr val="E03253">
              <a:alpha val="5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9" name="右矢印 8"/>
          <p:cNvSpPr/>
          <p:nvPr/>
        </p:nvSpPr>
        <p:spPr bwMode="auto">
          <a:xfrm>
            <a:off x="2900772" y="5281998"/>
            <a:ext cx="4248472" cy="155305"/>
          </a:xfrm>
          <a:prstGeom prst="righ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0" name="右矢印 9"/>
          <p:cNvSpPr/>
          <p:nvPr/>
        </p:nvSpPr>
        <p:spPr bwMode="auto">
          <a:xfrm>
            <a:off x="2900772" y="4745630"/>
            <a:ext cx="4248472" cy="155305"/>
          </a:xfrm>
          <a:prstGeom prst="righ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1" name="右矢印 10"/>
          <p:cNvSpPr/>
          <p:nvPr/>
        </p:nvSpPr>
        <p:spPr bwMode="auto">
          <a:xfrm>
            <a:off x="2900772" y="5265204"/>
            <a:ext cx="4248472" cy="155305"/>
          </a:xfrm>
          <a:prstGeom prst="righ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6" name="テキスト ボックス 5"/>
          <p:cNvSpPr txBox="1"/>
          <p:nvPr/>
        </p:nvSpPr>
        <p:spPr>
          <a:xfrm>
            <a:off x="7653300" y="5235843"/>
            <a:ext cx="104387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en-US" altLang="ja-JP" dirty="0" smtClean="0"/>
              <a:t>NIC</a:t>
            </a:r>
            <a:r>
              <a:rPr kumimoji="1" lang="ja-JP" altLang="en-US" dirty="0" smtClean="0"/>
              <a:t>分散</a:t>
            </a:r>
            <a:endParaRPr kumimoji="1" lang="ja-JP" altLang="en-US" dirty="0"/>
          </a:p>
        </p:txBody>
      </p:sp>
      <p:sp>
        <p:nvSpPr>
          <p:cNvPr id="13" name="テキスト ボックス 12"/>
          <p:cNvSpPr txBox="1"/>
          <p:nvPr/>
        </p:nvSpPr>
        <p:spPr>
          <a:xfrm>
            <a:off x="7653300" y="4609256"/>
            <a:ext cx="1043876"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NIC</a:t>
            </a:r>
            <a:r>
              <a:rPr kumimoji="1" lang="ja-JP" altLang="en-US" dirty="0" smtClean="0"/>
              <a:t>共有</a:t>
            </a:r>
            <a:endParaRPr kumimoji="1" lang="ja-JP" altLang="en-US" dirty="0"/>
          </a:p>
        </p:txBody>
      </p:sp>
      <p:sp>
        <p:nvSpPr>
          <p:cNvPr id="12" name="フッター プレースホルダー 1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2811040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2"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2" animBg="1"/>
      <p:bldP spid="6" grpId="0" animBg="1"/>
      <p:bldP spid="6" grpId="1" animBg="1"/>
      <p:bldP spid="13" grpId="0" animBg="1"/>
      <p:bldP spid="1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検証実験</a:t>
            </a:r>
            <a:r>
              <a:rPr lang="en-US" altLang="ja-JP" dirty="0" smtClean="0"/>
              <a:t>2</a:t>
            </a:r>
            <a:r>
              <a:rPr lang="ja-JP" altLang="en-US" dirty="0" smtClean="0"/>
              <a:t>：結果</a:t>
            </a:r>
            <a:endParaRPr kumimoji="1" lang="ja-JP" altLang="en-US" dirty="0"/>
          </a:p>
        </p:txBody>
      </p:sp>
      <p:sp>
        <p:nvSpPr>
          <p:cNvPr id="3" name="コンテンツ プレースホルダー 2"/>
          <p:cNvSpPr>
            <a:spLocks noGrp="1"/>
          </p:cNvSpPr>
          <p:nvPr>
            <p:ph idx="1"/>
          </p:nvPr>
        </p:nvSpPr>
        <p:spPr>
          <a:xfrm>
            <a:off x="812800" y="4976813"/>
            <a:ext cx="8280400" cy="1044475"/>
          </a:xfrm>
          <a:ln>
            <a:solidFill>
              <a:srgbClr val="0071BC"/>
            </a:solidFill>
          </a:ln>
        </p:spPr>
        <p:txBody>
          <a:bodyPr/>
          <a:lstStyle/>
          <a:p>
            <a:r>
              <a:rPr lang="ja-JP" altLang="en-US" dirty="0"/>
              <a:t>単一</a:t>
            </a:r>
            <a:r>
              <a:rPr lang="en-US" altLang="ja-JP" dirty="0"/>
              <a:t>NIC </a:t>
            </a:r>
            <a:r>
              <a:rPr lang="ja-JP" altLang="en-US" dirty="0"/>
              <a:t>に対して二つのトラフィック</a:t>
            </a:r>
            <a:r>
              <a:rPr lang="ja-JP" altLang="en-US" dirty="0" smtClean="0"/>
              <a:t>が集中</a:t>
            </a:r>
            <a:r>
              <a:rPr lang="ja-JP" altLang="en-US" dirty="0"/>
              <a:t>したことによる負荷分散の効果</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25</a:t>
            </a:fld>
            <a:endParaRPr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59" y="980728"/>
            <a:ext cx="5846445" cy="3677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7473280" y="3937412"/>
            <a:ext cx="2287610" cy="584776"/>
          </a:xfrm>
          <a:prstGeom prst="rect">
            <a:avLst/>
          </a:prstGeom>
          <a:noFill/>
        </p:spPr>
        <p:txBody>
          <a:bodyPr wrap="none" rtlCol="0">
            <a:spAutoFit/>
          </a:bodyPr>
          <a:lstStyle/>
          <a:p>
            <a:r>
              <a:rPr kumimoji="1" lang="ja-JP" altLang="en-US" sz="1600" dirty="0" smtClean="0">
                <a:solidFill>
                  <a:srgbClr val="4D4D4D"/>
                </a:solidFill>
                <a:latin typeface="+mn-ea"/>
                <a:ea typeface="+mn-ea"/>
              </a:rPr>
              <a:t>・箱</a:t>
            </a:r>
            <a:r>
              <a:rPr kumimoji="1" lang="ja-JP" altLang="en-US" sz="1600" dirty="0" err="1" smtClean="0">
                <a:solidFill>
                  <a:srgbClr val="4D4D4D"/>
                </a:solidFill>
                <a:latin typeface="+mn-ea"/>
                <a:ea typeface="+mn-ea"/>
              </a:rPr>
              <a:t>ひげ</a:t>
            </a:r>
            <a:r>
              <a:rPr kumimoji="1" lang="ja-JP" altLang="en-US" sz="1600" dirty="0" smtClean="0">
                <a:solidFill>
                  <a:srgbClr val="4D4D4D"/>
                </a:solidFill>
                <a:latin typeface="+mn-ea"/>
                <a:ea typeface="+mn-ea"/>
              </a:rPr>
              <a:t>図の上端</a:t>
            </a:r>
            <a:endParaRPr kumimoji="1" lang="en-US" altLang="ja-JP" sz="1600" dirty="0" smtClean="0">
              <a:solidFill>
                <a:srgbClr val="4D4D4D"/>
              </a:solidFill>
              <a:latin typeface="+mn-ea"/>
              <a:ea typeface="+mn-ea"/>
            </a:endParaRPr>
          </a:p>
          <a:p>
            <a:r>
              <a:rPr kumimoji="1" lang="ja-JP" altLang="en-US" sz="1600" dirty="0" smtClean="0">
                <a:solidFill>
                  <a:srgbClr val="4D4D4D"/>
                </a:solidFill>
                <a:latin typeface="+mn-ea"/>
                <a:ea typeface="+mn-ea"/>
              </a:rPr>
              <a:t>は</a:t>
            </a:r>
            <a:r>
              <a:rPr kumimoji="1" lang="en-US" altLang="ja-JP" sz="1600" dirty="0" smtClean="0">
                <a:solidFill>
                  <a:srgbClr val="4D4D4D"/>
                </a:solidFill>
                <a:latin typeface="+mn-ea"/>
                <a:ea typeface="+mn-ea"/>
              </a:rPr>
              <a:t>95</a:t>
            </a:r>
            <a:r>
              <a:rPr kumimoji="1" lang="ja-JP" altLang="en-US" sz="1600" dirty="0" smtClean="0">
                <a:solidFill>
                  <a:srgbClr val="4D4D4D"/>
                </a:solidFill>
                <a:latin typeface="+mn-ea"/>
                <a:ea typeface="+mn-ea"/>
              </a:rPr>
              <a:t>パーセンタイル値</a:t>
            </a:r>
            <a:endParaRPr kumimoji="1" lang="ja-JP" altLang="en-US" sz="1600" dirty="0">
              <a:solidFill>
                <a:srgbClr val="4D4D4D"/>
              </a:solidFill>
              <a:latin typeface="+mn-ea"/>
              <a:ea typeface="+mn-ea"/>
            </a:endParaRPr>
          </a:p>
        </p:txBody>
      </p:sp>
      <p:sp>
        <p:nvSpPr>
          <p:cNvPr id="8" name="テキスト ボックス 7"/>
          <p:cNvSpPr txBox="1"/>
          <p:nvPr/>
        </p:nvSpPr>
        <p:spPr>
          <a:xfrm>
            <a:off x="1275626" y="4668107"/>
            <a:ext cx="7366620" cy="276999"/>
          </a:xfrm>
          <a:prstGeom prst="rect">
            <a:avLst/>
          </a:prstGeom>
          <a:noFill/>
        </p:spPr>
        <p:txBody>
          <a:bodyPr wrap="none" rtlCol="0">
            <a:spAutoFit/>
          </a:bodyPr>
          <a:lstStyle/>
          <a:p>
            <a:r>
              <a:rPr kumimoji="1" lang="en-US" altLang="ja-JP" sz="1200" dirty="0" smtClean="0">
                <a:latin typeface="+mj-lt"/>
              </a:rPr>
              <a:t>Fig14.</a:t>
            </a:r>
            <a:r>
              <a:rPr lang="ja-JP" altLang="en-US" sz="1200" dirty="0"/>
              <a:t>エンドノード </a:t>
            </a:r>
            <a:r>
              <a:rPr lang="ja-JP" altLang="en-US" sz="1200" dirty="0" smtClean="0"/>
              <a:t>に</a:t>
            </a:r>
            <a:r>
              <a:rPr lang="ja-JP" altLang="en-US" sz="1200" dirty="0"/>
              <a:t>対する負荷実験での </a:t>
            </a:r>
            <a:r>
              <a:rPr lang="en-US" altLang="ja-JP" sz="1200" dirty="0">
                <a:latin typeface="+mn-lt"/>
              </a:rPr>
              <a:t>70kb </a:t>
            </a:r>
            <a:r>
              <a:rPr lang="ja-JP" altLang="en-US" sz="1200" dirty="0"/>
              <a:t>ベンチマークトラフィックに対する</a:t>
            </a:r>
            <a:r>
              <a:rPr lang="ja-JP" altLang="en-US" sz="1200" dirty="0" smtClean="0"/>
              <a:t>フロー</a:t>
            </a:r>
            <a:r>
              <a:rPr lang="ja-JP" altLang="en-US" sz="1200" dirty="0"/>
              <a:t>完結時間とリンク利用率 </a:t>
            </a:r>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25117510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データセンターにおける</a:t>
            </a:r>
            <a:r>
              <a:rPr lang="ja-JP" altLang="en-US" dirty="0" smtClean="0"/>
              <a:t>ショートフロー</a:t>
            </a:r>
            <a:r>
              <a:rPr lang="ja-JP" altLang="en-US" dirty="0"/>
              <a:t>遅延の問題を解決する為に</a:t>
            </a:r>
            <a:r>
              <a:rPr lang="en-US" altLang="ja-JP" dirty="0"/>
              <a:t>, </a:t>
            </a:r>
            <a:r>
              <a:rPr lang="ja-JP" altLang="en-US" dirty="0"/>
              <a:t>二つの</a:t>
            </a:r>
            <a:r>
              <a:rPr lang="ja-JP" altLang="en-US" dirty="0" smtClean="0"/>
              <a:t>検証を行った</a:t>
            </a:r>
            <a:endParaRPr lang="en-US" altLang="ja-JP" dirty="0" smtClean="0"/>
          </a:p>
          <a:p>
            <a:pPr lvl="1"/>
            <a:r>
              <a:rPr kumimoji="1" lang="ja-JP" altLang="en-US" dirty="0" smtClean="0">
                <a:solidFill>
                  <a:srgbClr val="0071BC"/>
                </a:solidFill>
                <a:latin typeface="+mn-ea"/>
                <a:ea typeface="+mn-ea"/>
              </a:rPr>
              <a:t>実環境トラフィックの解析</a:t>
            </a:r>
            <a:endParaRPr kumimoji="1" lang="en-US" altLang="ja-JP" dirty="0" smtClean="0">
              <a:solidFill>
                <a:srgbClr val="0071BC"/>
              </a:solidFill>
              <a:latin typeface="+mn-ea"/>
              <a:ea typeface="+mn-ea"/>
            </a:endParaRPr>
          </a:p>
          <a:p>
            <a:pPr lvl="2"/>
            <a:r>
              <a:rPr lang="ja-JP" altLang="en-US" dirty="0" smtClean="0">
                <a:latin typeface="+mn-ea"/>
                <a:ea typeface="+mn-ea"/>
              </a:rPr>
              <a:t>二種類のトラフィックパターン</a:t>
            </a:r>
            <a:r>
              <a:rPr lang="ja-JP" altLang="en-US" dirty="0">
                <a:latin typeface="+mn-ea"/>
                <a:ea typeface="+mn-ea"/>
              </a:rPr>
              <a:t>により汎用的なシングルキュー</a:t>
            </a:r>
            <a:r>
              <a:rPr lang="en-US" altLang="ja-JP" dirty="0">
                <a:ea typeface="+mn-ea"/>
              </a:rPr>
              <a:t>NIC</a:t>
            </a:r>
            <a:r>
              <a:rPr lang="en-US" altLang="ja-JP" dirty="0">
                <a:latin typeface="+mn-ea"/>
                <a:ea typeface="+mn-ea"/>
              </a:rPr>
              <a:t> </a:t>
            </a:r>
            <a:r>
              <a:rPr lang="ja-JP" altLang="en-US" dirty="0">
                <a:latin typeface="+mn-ea"/>
                <a:ea typeface="+mn-ea"/>
              </a:rPr>
              <a:t>を</a:t>
            </a:r>
            <a:r>
              <a:rPr lang="ja-JP" altLang="en-US" dirty="0" smtClean="0">
                <a:latin typeface="+mn-ea"/>
                <a:ea typeface="+mn-ea"/>
              </a:rPr>
              <a:t>用いた</a:t>
            </a:r>
            <a:r>
              <a:rPr lang="ja-JP" altLang="en-US" dirty="0">
                <a:latin typeface="+mn-ea"/>
                <a:ea typeface="+mn-ea"/>
              </a:rPr>
              <a:t>ネットワーク</a:t>
            </a:r>
            <a:r>
              <a:rPr lang="ja-JP" altLang="en-US" dirty="0" smtClean="0">
                <a:latin typeface="+mn-ea"/>
                <a:ea typeface="+mn-ea"/>
              </a:rPr>
              <a:t>機器で機能障害が引き起こされる</a:t>
            </a:r>
            <a:endParaRPr lang="en-US" altLang="ja-JP" dirty="0" smtClean="0">
              <a:latin typeface="+mn-ea"/>
              <a:ea typeface="+mn-ea"/>
            </a:endParaRPr>
          </a:p>
          <a:p>
            <a:pPr lvl="1"/>
            <a:r>
              <a:rPr lang="ja-JP" altLang="en-US" dirty="0">
                <a:solidFill>
                  <a:srgbClr val="0071BC"/>
                </a:solidFill>
                <a:latin typeface="+mn-ea"/>
              </a:rPr>
              <a:t>改善</a:t>
            </a:r>
            <a:r>
              <a:rPr lang="ja-JP" altLang="en-US" dirty="0" smtClean="0">
                <a:solidFill>
                  <a:srgbClr val="0071BC"/>
                </a:solidFill>
                <a:latin typeface="+mn-ea"/>
              </a:rPr>
              <a:t>手法</a:t>
            </a:r>
            <a:r>
              <a:rPr lang="ja-JP" altLang="en-US" dirty="0">
                <a:solidFill>
                  <a:srgbClr val="0071BC"/>
                </a:solidFill>
                <a:latin typeface="+mn-ea"/>
              </a:rPr>
              <a:t>に向けて</a:t>
            </a:r>
            <a:r>
              <a:rPr lang="ja-JP" altLang="en-US" dirty="0" smtClean="0">
                <a:solidFill>
                  <a:srgbClr val="0071BC"/>
                </a:solidFill>
                <a:latin typeface="+mn-ea"/>
              </a:rPr>
              <a:t>の予備実験</a:t>
            </a:r>
            <a:endParaRPr lang="en-US" altLang="ja-JP" dirty="0" smtClean="0">
              <a:solidFill>
                <a:srgbClr val="0071BC"/>
              </a:solidFill>
              <a:latin typeface="+mn-ea"/>
            </a:endParaRPr>
          </a:p>
          <a:p>
            <a:pPr lvl="2"/>
            <a:r>
              <a:rPr lang="ja-JP" altLang="en-US" dirty="0" smtClean="0">
                <a:latin typeface="+mn-ea"/>
                <a:ea typeface="+mn-ea"/>
              </a:rPr>
              <a:t>スイッチ、エンドノードに対して複数の</a:t>
            </a:r>
            <a:r>
              <a:rPr lang="en-US" altLang="ja-JP" dirty="0" smtClean="0">
                <a:ea typeface="+mn-ea"/>
              </a:rPr>
              <a:t>NIC</a:t>
            </a:r>
            <a:r>
              <a:rPr lang="ja-JP" altLang="en-US" dirty="0" smtClean="0">
                <a:latin typeface="+mn-ea"/>
                <a:ea typeface="+mn-ea"/>
              </a:rPr>
              <a:t>を用いた負荷分散によりショートフローの</a:t>
            </a:r>
            <a:r>
              <a:rPr lang="en-US" altLang="ja-JP" dirty="0" smtClean="0">
                <a:ea typeface="+mn-ea"/>
              </a:rPr>
              <a:t>FCT</a:t>
            </a:r>
            <a:r>
              <a:rPr lang="ja-JP" altLang="en-US" dirty="0" smtClean="0">
                <a:latin typeface="+mn-ea"/>
                <a:ea typeface="+mn-ea"/>
              </a:rPr>
              <a:t>を改善できた</a:t>
            </a:r>
            <a:endParaRPr lang="en-US" altLang="ja-JP" dirty="0" smtClean="0">
              <a:latin typeface="+mn-ea"/>
              <a:ea typeface="+mn-ea"/>
            </a:endParaRPr>
          </a:p>
          <a:p>
            <a:r>
              <a:rPr lang="ja-JP" altLang="en-US" dirty="0">
                <a:latin typeface="+mn-ea"/>
              </a:rPr>
              <a:t>今後の</a:t>
            </a:r>
            <a:r>
              <a:rPr lang="ja-JP" altLang="en-US" dirty="0" smtClean="0">
                <a:latin typeface="+mn-ea"/>
              </a:rPr>
              <a:t>計画</a:t>
            </a:r>
            <a:endParaRPr lang="en-US" altLang="ja-JP" dirty="0" smtClean="0">
              <a:latin typeface="+mn-ea"/>
            </a:endParaRPr>
          </a:p>
          <a:p>
            <a:pPr lvl="1"/>
            <a:r>
              <a:rPr lang="ja-JP" altLang="en-US" dirty="0" smtClean="0">
                <a:latin typeface="+mn-ea"/>
                <a:ea typeface="+mn-ea"/>
              </a:rPr>
              <a:t>提案手法：</a:t>
            </a:r>
            <a:r>
              <a:rPr lang="ja-JP" altLang="en-US" dirty="0" smtClean="0">
                <a:solidFill>
                  <a:srgbClr val="0071BC"/>
                </a:solidFill>
                <a:latin typeface="+mn-ea"/>
                <a:ea typeface="+mn-ea"/>
              </a:rPr>
              <a:t>通信時間ベースの経路切り替えアルゴリズム</a:t>
            </a:r>
            <a:endParaRPr lang="en-US" altLang="ja-JP" dirty="0" smtClean="0">
              <a:solidFill>
                <a:srgbClr val="0071BC"/>
              </a:solidFill>
              <a:latin typeface="+mn-ea"/>
              <a:ea typeface="+mn-ea"/>
            </a:endParaRPr>
          </a:p>
          <a:p>
            <a:pPr lvl="1"/>
            <a:r>
              <a:rPr lang="ja-JP" altLang="en-US" dirty="0">
                <a:latin typeface="+mn-ea"/>
                <a:ea typeface="+mn-ea"/>
              </a:rPr>
              <a:t>提案手法の</a:t>
            </a:r>
            <a:r>
              <a:rPr lang="ja-JP" altLang="en-US" dirty="0" smtClean="0">
                <a:latin typeface="+mn-ea"/>
                <a:ea typeface="+mn-ea"/>
              </a:rPr>
              <a:t>実装</a:t>
            </a:r>
            <a:endParaRPr lang="en-US" altLang="ja-JP"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26</a:t>
            </a:fld>
            <a:endParaRPr lang="en-US" altLang="ja-JP" dirty="0"/>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1658213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27</a:t>
            </a:fld>
            <a:endParaRPr lang="en-US" altLang="ja-JP"/>
          </a:p>
        </p:txBody>
      </p:sp>
    </p:spTree>
    <p:extLst>
      <p:ext uri="{BB962C8B-B14F-4D97-AF65-F5344CB8AC3E}">
        <p14:creationId xmlns:p14="http://schemas.microsoft.com/office/powerpoint/2010/main" val="55914761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28</a:t>
            </a:fld>
            <a:endParaRPr lang="en-US" altLang="ja-JP"/>
          </a:p>
        </p:txBody>
      </p:sp>
    </p:spTree>
    <p:extLst>
      <p:ext uri="{BB962C8B-B14F-4D97-AF65-F5344CB8AC3E}">
        <p14:creationId xmlns:p14="http://schemas.microsoft.com/office/powerpoint/2010/main" val="1867972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提案手法</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29</a:t>
            </a:fld>
            <a:endParaRPr lang="en-US" altLang="ja-JP" dirty="0"/>
          </a:p>
        </p:txBody>
      </p:sp>
      <p:sp>
        <p:nvSpPr>
          <p:cNvPr id="2" name="フッター プレースホルダー 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30116131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研究背景</a:t>
            </a:r>
            <a:endParaRPr kumimoji="1" lang="ja-JP" altLang="en-US" dirty="0"/>
          </a:p>
        </p:txBody>
      </p:sp>
      <p:sp>
        <p:nvSpPr>
          <p:cNvPr id="7" name="コンテンツ プレースホルダー 6"/>
          <p:cNvSpPr>
            <a:spLocks noGrp="1"/>
          </p:cNvSpPr>
          <p:nvPr>
            <p:ph idx="1"/>
          </p:nvPr>
        </p:nvSpPr>
        <p:spPr>
          <a:xfrm>
            <a:off x="812800" y="1157535"/>
            <a:ext cx="8280400" cy="4863753"/>
          </a:xfrm>
        </p:spPr>
        <p:txBody>
          <a:bodyPr/>
          <a:lstStyle/>
          <a:p>
            <a:pPr marL="0" indent="0">
              <a:buNone/>
            </a:pPr>
            <a:r>
              <a:rPr lang="ja-JP" altLang="en-US" b="1" dirty="0" smtClean="0"/>
              <a:t>ビッグデータ</a:t>
            </a:r>
            <a:r>
              <a:rPr lang="en-US" altLang="ja-JP" b="1" dirty="0" smtClean="0"/>
              <a:t> : </a:t>
            </a:r>
            <a:r>
              <a:rPr lang="ja-JP" altLang="en-US" b="1" dirty="0" smtClean="0"/>
              <a:t>データの爆発的増加が</a:t>
            </a:r>
            <a:r>
              <a:rPr lang="ja-JP" altLang="en-US" b="1" dirty="0" smtClean="0"/>
              <a:t>深刻</a:t>
            </a:r>
            <a:r>
              <a:rPr lang="en-US" altLang="ja-JP" b="1" dirty="0" smtClean="0"/>
              <a:t>…</a:t>
            </a:r>
            <a:endParaRPr lang="en-US" altLang="ja-JP" b="1" dirty="0" smtClean="0"/>
          </a:p>
          <a:p>
            <a:pPr marL="0" indent="0">
              <a:buNone/>
            </a:pPr>
            <a:r>
              <a:rPr lang="en-US" altLang="ja-JP" sz="1800" dirty="0" smtClean="0"/>
              <a:t>Facebook</a:t>
            </a:r>
            <a:r>
              <a:rPr lang="ja-JP" altLang="en-US" sz="1800" dirty="0" smtClean="0"/>
              <a:t>では約</a:t>
            </a:r>
            <a:r>
              <a:rPr lang="en-US" altLang="ja-JP" sz="1800" dirty="0" smtClean="0"/>
              <a:t>300</a:t>
            </a:r>
            <a:r>
              <a:rPr lang="ja-JP" altLang="en-US" sz="1800" dirty="0" smtClean="0"/>
              <a:t>ペタバイトのデータを保有</a:t>
            </a:r>
            <a:endParaRPr lang="en-US" altLang="ja-JP" sz="1800" dirty="0" smtClean="0"/>
          </a:p>
          <a:p>
            <a:pPr marL="0" indent="0">
              <a:buNone/>
            </a:pPr>
            <a:r>
              <a:rPr lang="en-US" altLang="ja-JP" sz="1800" dirty="0" smtClean="0"/>
              <a:t>1</a:t>
            </a:r>
            <a:r>
              <a:rPr lang="ja-JP" altLang="en-US" sz="1800" dirty="0" smtClean="0"/>
              <a:t>日に</a:t>
            </a:r>
            <a:r>
              <a:rPr lang="en-US" altLang="ja-JP" sz="1800" dirty="0" smtClean="0"/>
              <a:t>1</a:t>
            </a:r>
            <a:r>
              <a:rPr lang="ja-JP" altLang="en-US" sz="1800" dirty="0" smtClean="0"/>
              <a:t>ペタバイトのデータを処理</a:t>
            </a:r>
            <a:r>
              <a:rPr lang="en-US" altLang="ja-JP" sz="1800" dirty="0" smtClean="0"/>
              <a:t>[3].</a:t>
            </a:r>
            <a:endParaRPr lang="en-US" altLang="ja-JP" sz="1800" dirty="0"/>
          </a:p>
          <a:p>
            <a:pPr marL="0" indent="0">
              <a:buNone/>
            </a:pPr>
            <a:r>
              <a:rPr lang="ja-JP" altLang="en-US" b="1" dirty="0" smtClean="0">
                <a:solidFill>
                  <a:srgbClr val="0071BC"/>
                </a:solidFill>
              </a:rPr>
              <a:t>データセンターでは</a:t>
            </a:r>
            <a:r>
              <a:rPr lang="en-US" altLang="ja-JP" b="1" dirty="0" smtClean="0">
                <a:solidFill>
                  <a:srgbClr val="0071BC"/>
                </a:solidFill>
              </a:rPr>
              <a:t>..</a:t>
            </a:r>
            <a:endParaRPr lang="en-US" altLang="ja-JP" b="1" dirty="0">
              <a:solidFill>
                <a:srgbClr val="0071BC"/>
              </a:solidFill>
            </a:endParaRPr>
          </a:p>
          <a:p>
            <a:pPr marL="0" indent="0">
              <a:buNone/>
            </a:pPr>
            <a:r>
              <a:rPr lang="ja-JP" altLang="en-US" sz="1800" dirty="0" smtClean="0"/>
              <a:t>スケールアウト</a:t>
            </a:r>
            <a:r>
              <a:rPr lang="en-US" altLang="ja-JP" sz="1800" dirty="0" smtClean="0"/>
              <a:t> : </a:t>
            </a:r>
            <a:r>
              <a:rPr lang="ja-JP" altLang="en-US" sz="1800" dirty="0" smtClean="0"/>
              <a:t>サーバ台数の増加</a:t>
            </a:r>
            <a:r>
              <a:rPr lang="en-US" altLang="ja-JP" sz="1800" dirty="0" smtClean="0"/>
              <a:t>, </a:t>
            </a:r>
            <a:r>
              <a:rPr lang="ja-JP" altLang="en-US" sz="1800" dirty="0" smtClean="0"/>
              <a:t>数万</a:t>
            </a:r>
            <a:r>
              <a:rPr lang="en-US" altLang="ja-JP" sz="1800" dirty="0"/>
              <a:t>~</a:t>
            </a:r>
            <a:r>
              <a:rPr lang="ja-JP" altLang="en-US" sz="1800" dirty="0" smtClean="0"/>
              <a:t>十万台規模</a:t>
            </a:r>
            <a:endParaRPr lang="en-US" altLang="ja-JP" sz="1800" dirty="0" smtClean="0"/>
          </a:p>
          <a:p>
            <a:pPr marL="0" indent="0">
              <a:buNone/>
            </a:pPr>
            <a:r>
              <a:rPr lang="ja-JP" altLang="en-US" sz="1800" dirty="0" smtClean="0"/>
              <a:t>信頼性</a:t>
            </a:r>
            <a:r>
              <a:rPr lang="en-US" altLang="ja-JP" sz="1800" dirty="0" smtClean="0"/>
              <a:t> : </a:t>
            </a:r>
            <a:r>
              <a:rPr lang="ja-JP" altLang="en-US" sz="1800" dirty="0" smtClean="0"/>
              <a:t>ホスト間通信で複数パスにより冗長化</a:t>
            </a:r>
            <a:endParaRPr lang="en-US" altLang="ja-JP" sz="1800" dirty="0" smtClean="0"/>
          </a:p>
          <a:p>
            <a:pPr marL="0" indent="0">
              <a:buNone/>
            </a:pPr>
            <a:r>
              <a:rPr lang="ja-JP" altLang="en-US" sz="1800" dirty="0" smtClean="0"/>
              <a:t>クラウドサービス</a:t>
            </a:r>
            <a:r>
              <a:rPr lang="en-US" altLang="ja-JP" sz="1800" dirty="0" smtClean="0"/>
              <a:t> : </a:t>
            </a:r>
            <a:r>
              <a:rPr lang="ja-JP" altLang="en-US" sz="1800" dirty="0" smtClean="0"/>
              <a:t>データセンター内での横のトラフィック増加</a:t>
            </a:r>
            <a:endParaRPr lang="en-US" altLang="ja-JP" sz="1800" dirty="0" smtClean="0"/>
          </a:p>
          <a:p>
            <a:pPr marL="0" indent="0">
              <a:buNone/>
            </a:pPr>
            <a:endParaRPr lang="en-US" altLang="ja-JP" sz="1800" dirty="0" smtClean="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スライド番号プレースホルダー 4"/>
          <p:cNvSpPr>
            <a:spLocks noGrp="1"/>
          </p:cNvSpPr>
          <p:nvPr>
            <p:ph type="sldNum" sz="quarter" idx="12"/>
          </p:nvPr>
        </p:nvSpPr>
        <p:spPr/>
        <p:txBody>
          <a:bodyPr/>
          <a:lstStyle/>
          <a:p>
            <a:fld id="{E6095C52-7FA9-489B-9C9A-63D366B5FA4B}" type="slidenum">
              <a:rPr lang="ja-JP" altLang="en-US" smtClean="0"/>
              <a:pPr/>
              <a:t>3</a:t>
            </a:fld>
            <a:endParaRPr lang="en-US" altLang="ja-JP"/>
          </a:p>
        </p:txBody>
      </p:sp>
      <p:sp>
        <p:nvSpPr>
          <p:cNvPr id="8" name="正方形/長方形 7"/>
          <p:cNvSpPr/>
          <p:nvPr/>
        </p:nvSpPr>
        <p:spPr>
          <a:xfrm>
            <a:off x="812800" y="5970766"/>
            <a:ext cx="8316664" cy="215444"/>
          </a:xfrm>
          <a:prstGeom prst="rect">
            <a:avLst/>
          </a:prstGeom>
        </p:spPr>
        <p:txBody>
          <a:bodyPr wrap="square">
            <a:spAutoFit/>
          </a:bodyPr>
          <a:lstStyle/>
          <a:p>
            <a:r>
              <a:rPr lang="en-US" altLang="ja-JP" sz="800" dirty="0" smtClean="0"/>
              <a:t>[3]https</a:t>
            </a:r>
            <a:r>
              <a:rPr lang="en-US" altLang="ja-JP" sz="800" dirty="0"/>
              <a:t>://www.facebook.com/notes/facebook-engineering/presto-interacting-with-petabytes-of-data-at-facebook/</a:t>
            </a:r>
            <a:r>
              <a:rPr lang="en-US" altLang="ja-JP" sz="800" dirty="0" smtClean="0"/>
              <a:t>10151786197628920</a:t>
            </a:r>
          </a:p>
        </p:txBody>
      </p:sp>
      <p:sp>
        <p:nvSpPr>
          <p:cNvPr id="9" name="コンテンツ プレースホルダー 6"/>
          <p:cNvSpPr txBox="1">
            <a:spLocks/>
          </p:cNvSpPr>
          <p:nvPr/>
        </p:nvSpPr>
        <p:spPr bwMode="auto">
          <a:xfrm>
            <a:off x="-20898" y="4977172"/>
            <a:ext cx="10019284" cy="93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5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5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5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5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dirty="0">
                <a:solidFill>
                  <a:srgbClr val="0071BC"/>
                </a:solidFill>
              </a:rPr>
              <a:t>大量</a:t>
            </a:r>
            <a:r>
              <a:rPr lang="ja-JP" altLang="en-US" dirty="0" smtClean="0">
                <a:solidFill>
                  <a:srgbClr val="0071BC"/>
                </a:solidFill>
              </a:rPr>
              <a:t>の機器</a:t>
            </a:r>
            <a:r>
              <a:rPr lang="en-US" altLang="ja-JP" dirty="0" smtClean="0">
                <a:solidFill>
                  <a:srgbClr val="0071BC"/>
                </a:solidFill>
              </a:rPr>
              <a:t>, </a:t>
            </a:r>
            <a:r>
              <a:rPr lang="ja-JP" altLang="en-US" dirty="0">
                <a:solidFill>
                  <a:srgbClr val="0071BC"/>
                </a:solidFill>
              </a:rPr>
              <a:t>大容量の</a:t>
            </a:r>
            <a:r>
              <a:rPr lang="ja-JP" altLang="en-US" dirty="0" smtClean="0">
                <a:solidFill>
                  <a:srgbClr val="0071BC"/>
                </a:solidFill>
              </a:rPr>
              <a:t>リンク</a:t>
            </a:r>
            <a:r>
              <a:rPr lang="ja-JP" altLang="en-US" dirty="0" smtClean="0"/>
              <a:t>でデータセンターを改善</a:t>
            </a:r>
            <a:r>
              <a:rPr lang="en-US" altLang="ja-JP" dirty="0" smtClean="0"/>
              <a:t>!!</a:t>
            </a:r>
            <a:endParaRPr lang="en-US" altLang="ja-JP" sz="3200" b="1" dirty="0" smtClean="0">
              <a:solidFill>
                <a:srgbClr val="0071BC"/>
              </a:solidFill>
            </a:endParaRPr>
          </a:p>
        </p:txBody>
      </p:sp>
      <p:sp>
        <p:nvSpPr>
          <p:cNvPr id="10" name="下矢印 9"/>
          <p:cNvSpPr/>
          <p:nvPr/>
        </p:nvSpPr>
        <p:spPr bwMode="auto">
          <a:xfrm>
            <a:off x="4710684" y="4345540"/>
            <a:ext cx="484632" cy="775648"/>
          </a:xfrm>
          <a:prstGeom prst="down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 name="フッター プレースホルダー 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104029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提案手法</a:t>
            </a:r>
            <a:endParaRPr kumimoji="1" lang="ja-JP" altLang="en-US" dirty="0"/>
          </a:p>
        </p:txBody>
      </p:sp>
      <p:sp>
        <p:nvSpPr>
          <p:cNvPr id="8" name="コンテンツ プレースホルダー 7"/>
          <p:cNvSpPr>
            <a:spLocks noGrp="1"/>
          </p:cNvSpPr>
          <p:nvPr>
            <p:ph idx="1"/>
          </p:nvPr>
        </p:nvSpPr>
        <p:spPr/>
        <p:txBody>
          <a:bodyPr/>
          <a:lstStyle/>
          <a:p>
            <a:r>
              <a:rPr lang="ja-JP" altLang="en-US" dirty="0" smtClean="0"/>
              <a:t>提案手法：エンドノードから見たときのキュー遅延</a:t>
            </a:r>
            <a:endParaRPr lang="en-US" altLang="ja-JP" dirty="0" smtClean="0"/>
          </a:p>
          <a:p>
            <a:pPr lvl="1"/>
            <a:r>
              <a:rPr lang="en-US" altLang="ja-JP" dirty="0" smtClean="0"/>
              <a:t>RTT</a:t>
            </a:r>
            <a:r>
              <a:rPr lang="ja-JP" altLang="en-US" dirty="0" smtClean="0">
                <a:latin typeface="+mn-ea"/>
                <a:ea typeface="+mn-ea"/>
              </a:rPr>
              <a:t>を</a:t>
            </a:r>
            <a:r>
              <a:rPr lang="ja-JP" altLang="en-US" dirty="0" smtClean="0">
                <a:latin typeface="+mn-ea"/>
              </a:rPr>
              <a:t>用いた</a:t>
            </a:r>
            <a:r>
              <a:rPr lang="ja-JP" altLang="en-US" dirty="0">
                <a:latin typeface="+mn-ea"/>
              </a:rPr>
              <a:t>リンクコストベースのマルチパス選択</a:t>
            </a:r>
            <a:r>
              <a:rPr lang="ja-JP" altLang="en-US" dirty="0" smtClean="0">
                <a:latin typeface="+mn-ea"/>
              </a:rPr>
              <a:t>手法</a:t>
            </a:r>
            <a:endParaRPr lang="en-US" altLang="ja-JP" dirty="0">
              <a:latin typeface="+mn-ea"/>
            </a:endParaRPr>
          </a:p>
          <a:p>
            <a:pPr lvl="1"/>
            <a:r>
              <a:rPr lang="ja-JP" altLang="en-US" dirty="0">
                <a:latin typeface="+mn-ea"/>
              </a:rPr>
              <a:t>データセンターモデル：レーンごとの</a:t>
            </a:r>
            <a:r>
              <a:rPr lang="ja-JP" altLang="en-US" dirty="0" smtClean="0">
                <a:latin typeface="+mn-ea"/>
              </a:rPr>
              <a:t>通信切り替え</a:t>
            </a:r>
            <a:endParaRPr lang="en-US" altLang="ja-JP" dirty="0" smtClean="0">
              <a:latin typeface="+mn-ea"/>
            </a:endParaRPr>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E6095C52-7FA9-489B-9C9A-63D366B5FA4B}" type="slidenum">
              <a:rPr lang="ja-JP" altLang="en-US" smtClean="0"/>
              <a:pPr/>
              <a:t>30</a:t>
            </a:fld>
            <a:endParaRPr lang="en-US" altLang="ja-JP"/>
          </a:p>
        </p:txBody>
      </p:sp>
      <p:sp>
        <p:nvSpPr>
          <p:cNvPr id="9" name="正方形/長方形 8"/>
          <p:cNvSpPr/>
          <p:nvPr/>
        </p:nvSpPr>
        <p:spPr bwMode="auto">
          <a:xfrm>
            <a:off x="6916202" y="2978236"/>
            <a:ext cx="149512" cy="14951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0" name="正方形/長方形 9"/>
          <p:cNvSpPr/>
          <p:nvPr/>
        </p:nvSpPr>
        <p:spPr bwMode="auto">
          <a:xfrm>
            <a:off x="8661412" y="2978236"/>
            <a:ext cx="149512" cy="14951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14" name="直線コネクタ 13"/>
          <p:cNvCxnSpPr>
            <a:stCxn id="9" idx="3"/>
          </p:cNvCxnSpPr>
          <p:nvPr/>
        </p:nvCxnSpPr>
        <p:spPr bwMode="auto">
          <a:xfrm flipV="1">
            <a:off x="7065714" y="2780928"/>
            <a:ext cx="794431" cy="272064"/>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17" name="直線コネクタ 16"/>
          <p:cNvCxnSpPr>
            <a:stCxn id="10" idx="1"/>
          </p:cNvCxnSpPr>
          <p:nvPr/>
        </p:nvCxnSpPr>
        <p:spPr bwMode="auto">
          <a:xfrm flipH="1" flipV="1">
            <a:off x="7860145" y="2780928"/>
            <a:ext cx="801267" cy="272064"/>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20" name="直線コネクタ 19"/>
          <p:cNvCxnSpPr>
            <a:stCxn id="10" idx="1"/>
          </p:cNvCxnSpPr>
          <p:nvPr/>
        </p:nvCxnSpPr>
        <p:spPr bwMode="auto">
          <a:xfrm flipH="1">
            <a:off x="7860145" y="3052992"/>
            <a:ext cx="801267" cy="304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コネクタ 20"/>
          <p:cNvCxnSpPr>
            <a:stCxn id="9" idx="3"/>
          </p:cNvCxnSpPr>
          <p:nvPr/>
        </p:nvCxnSpPr>
        <p:spPr bwMode="auto">
          <a:xfrm>
            <a:off x="7065714" y="3052992"/>
            <a:ext cx="794431" cy="304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テキスト ボックス 36"/>
          <p:cNvSpPr txBox="1"/>
          <p:nvPr/>
        </p:nvSpPr>
        <p:spPr>
          <a:xfrm>
            <a:off x="6825208" y="3167390"/>
            <a:ext cx="348173" cy="261610"/>
          </a:xfrm>
          <a:prstGeom prst="rect">
            <a:avLst/>
          </a:prstGeom>
          <a:noFill/>
        </p:spPr>
        <p:txBody>
          <a:bodyPr wrap="none" rtlCol="0">
            <a:spAutoFit/>
          </a:bodyPr>
          <a:lstStyle/>
          <a:p>
            <a:pPr algn="ctr"/>
            <a:r>
              <a:rPr kumimoji="1" lang="en-US" altLang="ja-JP" sz="1100" dirty="0" err="1" smtClean="0">
                <a:latin typeface="+mn-lt"/>
              </a:rPr>
              <a:t>src</a:t>
            </a:r>
            <a:endParaRPr kumimoji="1" lang="ja-JP" altLang="en-US" sz="1100" dirty="0">
              <a:latin typeface="+mn-lt"/>
            </a:endParaRPr>
          </a:p>
        </p:txBody>
      </p:sp>
      <p:sp>
        <p:nvSpPr>
          <p:cNvPr id="38" name="テキスト ボックス 37"/>
          <p:cNvSpPr txBox="1"/>
          <p:nvPr/>
        </p:nvSpPr>
        <p:spPr>
          <a:xfrm>
            <a:off x="8565267" y="3167390"/>
            <a:ext cx="348173" cy="261610"/>
          </a:xfrm>
          <a:prstGeom prst="rect">
            <a:avLst/>
          </a:prstGeom>
          <a:noFill/>
        </p:spPr>
        <p:txBody>
          <a:bodyPr wrap="none" rtlCol="0">
            <a:spAutoFit/>
          </a:bodyPr>
          <a:lstStyle/>
          <a:p>
            <a:pPr algn="ctr"/>
            <a:r>
              <a:rPr kumimoji="1" lang="en-US" altLang="ja-JP" sz="1100" dirty="0" err="1" smtClean="0">
                <a:latin typeface="+mn-lt"/>
              </a:rPr>
              <a:t>dst</a:t>
            </a:r>
            <a:endParaRPr kumimoji="1" lang="ja-JP" altLang="en-US" sz="1100" dirty="0">
              <a:latin typeface="+mn-lt"/>
            </a:endParaRPr>
          </a:p>
        </p:txBody>
      </p:sp>
      <p:sp>
        <p:nvSpPr>
          <p:cNvPr id="39" name="テキスト ボックス 38"/>
          <p:cNvSpPr txBox="1"/>
          <p:nvPr/>
        </p:nvSpPr>
        <p:spPr>
          <a:xfrm>
            <a:off x="7388133" y="2513381"/>
            <a:ext cx="329509" cy="26754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en-US" altLang="ja-JP" sz="1100" dirty="0" smtClean="0"/>
              <a:t>10</a:t>
            </a:r>
            <a:endParaRPr kumimoji="1" lang="ja-JP" altLang="en-US" sz="1100" dirty="0"/>
          </a:p>
        </p:txBody>
      </p:sp>
      <p:sp>
        <p:nvSpPr>
          <p:cNvPr id="40" name="テキスト ボックス 39"/>
          <p:cNvSpPr txBox="1"/>
          <p:nvPr/>
        </p:nvSpPr>
        <p:spPr>
          <a:xfrm>
            <a:off x="7353534" y="3447295"/>
            <a:ext cx="398706" cy="2432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en-US" altLang="ja-JP" sz="1100" dirty="0" smtClean="0"/>
              <a:t>100</a:t>
            </a:r>
            <a:endParaRPr kumimoji="1" lang="ja-JP" altLang="en-US" sz="1100" dirty="0"/>
          </a:p>
        </p:txBody>
      </p:sp>
      <p:sp>
        <p:nvSpPr>
          <p:cNvPr id="41" name="テキスト ボックス 40"/>
          <p:cNvSpPr txBox="1"/>
          <p:nvPr/>
        </p:nvSpPr>
        <p:spPr>
          <a:xfrm>
            <a:off x="8098473" y="2642428"/>
            <a:ext cx="466794" cy="276999"/>
          </a:xfrm>
          <a:prstGeom prst="rect">
            <a:avLst/>
          </a:prstGeom>
          <a:noFill/>
        </p:spPr>
        <p:txBody>
          <a:bodyPr wrap="none" rtlCol="0">
            <a:spAutoFit/>
          </a:bodyPr>
          <a:lstStyle/>
          <a:p>
            <a:r>
              <a:rPr kumimoji="1" lang="en-US" altLang="ja-JP" sz="1200" dirty="0" smtClean="0"/>
              <a:t>SFL</a:t>
            </a:r>
            <a:endParaRPr kumimoji="1" lang="ja-JP" altLang="en-US" sz="1200" dirty="0"/>
          </a:p>
        </p:txBody>
      </p:sp>
      <p:sp>
        <p:nvSpPr>
          <p:cNvPr id="42" name="テキスト ボックス 41"/>
          <p:cNvSpPr txBox="1"/>
          <p:nvPr/>
        </p:nvSpPr>
        <p:spPr>
          <a:xfrm>
            <a:off x="8107289" y="3290500"/>
            <a:ext cx="449162" cy="276999"/>
          </a:xfrm>
          <a:prstGeom prst="rect">
            <a:avLst/>
          </a:prstGeom>
          <a:noFill/>
        </p:spPr>
        <p:txBody>
          <a:bodyPr wrap="none" rtlCol="0">
            <a:spAutoFit/>
          </a:bodyPr>
          <a:lstStyle/>
          <a:p>
            <a:r>
              <a:rPr kumimoji="1" lang="en-US" altLang="ja-JP" sz="1200" dirty="0"/>
              <a:t>L</a:t>
            </a:r>
            <a:r>
              <a:rPr kumimoji="1" lang="en-US" altLang="ja-JP" sz="1200" dirty="0" smtClean="0"/>
              <a:t>FL</a:t>
            </a:r>
            <a:endParaRPr kumimoji="1" lang="ja-JP" altLang="en-US" sz="1200" dirty="0"/>
          </a:p>
        </p:txBody>
      </p:sp>
      <p:sp>
        <p:nvSpPr>
          <p:cNvPr id="43" name="テキスト ボックス 42"/>
          <p:cNvSpPr txBox="1"/>
          <p:nvPr/>
        </p:nvSpPr>
        <p:spPr>
          <a:xfrm>
            <a:off x="7941332" y="1933091"/>
            <a:ext cx="1476164"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ja-JP" altLang="en-US" sz="1400" dirty="0" smtClean="0"/>
              <a:t>リンクコスト値</a:t>
            </a:r>
            <a:endParaRPr kumimoji="1" lang="ja-JP" altLang="en-US" sz="1400" dirty="0"/>
          </a:p>
        </p:txBody>
      </p:sp>
      <p:cxnSp>
        <p:nvCxnSpPr>
          <p:cNvPr id="44" name="直線コネクタ 43"/>
          <p:cNvCxnSpPr/>
          <p:nvPr/>
        </p:nvCxnSpPr>
        <p:spPr bwMode="auto">
          <a:xfrm>
            <a:off x="7941332" y="2452246"/>
            <a:ext cx="287276" cy="0"/>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sp>
        <p:nvSpPr>
          <p:cNvPr id="45" name="テキスト ボックス 44"/>
          <p:cNvSpPr txBox="1"/>
          <p:nvPr/>
        </p:nvSpPr>
        <p:spPr>
          <a:xfrm>
            <a:off x="8193360" y="2267580"/>
            <a:ext cx="992579" cy="307777"/>
          </a:xfrm>
          <a:prstGeom prst="rect">
            <a:avLst/>
          </a:prstGeom>
          <a:noFill/>
        </p:spPr>
        <p:txBody>
          <a:bodyPr wrap="none" rtlCol="0">
            <a:spAutoFit/>
          </a:bodyPr>
          <a:lstStyle/>
          <a:p>
            <a:r>
              <a:rPr kumimoji="1" lang="ja-JP" altLang="en-US" sz="1400" dirty="0" smtClean="0"/>
              <a:t>：選択経路</a:t>
            </a:r>
            <a:endParaRPr kumimoji="1" lang="ja-JP" altLang="en-US" sz="1400" dirty="0"/>
          </a:p>
        </p:txBody>
      </p:sp>
      <p:pic>
        <p:nvPicPr>
          <p:cNvPr id="47" name="Picture 8"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604" y="2642428"/>
            <a:ext cx="3613085" cy="1016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9"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864" y="3869194"/>
            <a:ext cx="762501" cy="38125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676" y="3972727"/>
            <a:ext cx="298158" cy="244392"/>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p:cNvSpPr txBox="1"/>
          <p:nvPr/>
        </p:nvSpPr>
        <p:spPr>
          <a:xfrm>
            <a:off x="3923766" y="3874631"/>
            <a:ext cx="1160895" cy="369332"/>
          </a:xfrm>
          <a:prstGeom prst="rect">
            <a:avLst/>
          </a:prstGeom>
          <a:noFill/>
        </p:spPr>
        <p:txBody>
          <a:bodyPr wrap="none" rtlCol="0">
            <a:spAutoFit/>
          </a:bodyPr>
          <a:lstStyle/>
          <a:p>
            <a:r>
              <a:rPr kumimoji="1" lang="ja-JP" altLang="en-US" dirty="0" smtClean="0"/>
              <a:t>：キュー長</a:t>
            </a:r>
            <a:endParaRPr kumimoji="1" lang="ja-JP" altLang="en-US" dirty="0"/>
          </a:p>
        </p:txBody>
      </p:sp>
      <p:sp>
        <p:nvSpPr>
          <p:cNvPr id="51" name="テキスト ボックス 50"/>
          <p:cNvSpPr txBox="1"/>
          <p:nvPr/>
        </p:nvSpPr>
        <p:spPr>
          <a:xfrm>
            <a:off x="5255190" y="3874631"/>
            <a:ext cx="1317990" cy="369332"/>
          </a:xfrm>
          <a:prstGeom prst="rect">
            <a:avLst/>
          </a:prstGeom>
          <a:noFill/>
        </p:spPr>
        <p:txBody>
          <a:bodyPr wrap="none" rtlCol="0">
            <a:spAutoFit/>
          </a:bodyPr>
          <a:lstStyle/>
          <a:p>
            <a:r>
              <a:rPr kumimoji="1" lang="ja-JP" altLang="en-US" dirty="0" smtClean="0"/>
              <a:t>：リンク容量</a:t>
            </a:r>
            <a:endParaRPr kumimoji="1" lang="ja-JP" altLang="en-US" dirty="0"/>
          </a:p>
        </p:txBody>
      </p:sp>
      <p:sp>
        <p:nvSpPr>
          <p:cNvPr id="52" name="正方形/長方形 51"/>
          <p:cNvSpPr/>
          <p:nvPr/>
        </p:nvSpPr>
        <p:spPr bwMode="auto">
          <a:xfrm>
            <a:off x="5174985" y="2830515"/>
            <a:ext cx="779704"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53" name="正方形/長方形 52"/>
          <p:cNvSpPr/>
          <p:nvPr/>
        </p:nvSpPr>
        <p:spPr bwMode="auto">
          <a:xfrm>
            <a:off x="3984045" y="2642427"/>
            <a:ext cx="884181" cy="944171"/>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54" name="テキスト ボックス 53"/>
          <p:cNvSpPr txBox="1"/>
          <p:nvPr/>
        </p:nvSpPr>
        <p:spPr>
          <a:xfrm>
            <a:off x="1640632" y="2951656"/>
            <a:ext cx="782202" cy="369332"/>
          </a:xfrm>
          <a:prstGeom prst="rect">
            <a:avLst/>
          </a:prstGeom>
          <a:noFill/>
        </p:spPr>
        <p:txBody>
          <a:bodyPr wrap="none" rtlCol="0">
            <a:spAutoFit/>
          </a:bodyPr>
          <a:lstStyle/>
          <a:p>
            <a:r>
              <a:rPr kumimoji="1" lang="en-US" altLang="ja-JP" dirty="0" smtClean="0">
                <a:latin typeface="+mn-lt"/>
              </a:rPr>
              <a:t>RTT : </a:t>
            </a:r>
            <a:endParaRPr kumimoji="1" lang="ja-JP" altLang="en-US" dirty="0">
              <a:latin typeface="+mn-lt"/>
            </a:endParaRPr>
          </a:p>
        </p:txBody>
      </p:sp>
      <p:sp>
        <p:nvSpPr>
          <p:cNvPr id="55" name="屈折矢印 54"/>
          <p:cNvSpPr/>
          <p:nvPr/>
        </p:nvSpPr>
        <p:spPr bwMode="auto">
          <a:xfrm rot="5400000">
            <a:off x="632237" y="3999836"/>
            <a:ext cx="1912509" cy="1047846"/>
          </a:xfrm>
          <a:prstGeom prst="bentUpArrow">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56" name="正方形/長方形 55"/>
          <p:cNvSpPr/>
          <p:nvPr/>
        </p:nvSpPr>
        <p:spPr>
          <a:xfrm>
            <a:off x="2179378" y="5110679"/>
            <a:ext cx="205354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ja-JP" altLang="en-US" dirty="0"/>
              <a:t>リンクコスト関数</a:t>
            </a:r>
          </a:p>
        </p:txBody>
      </p:sp>
      <p:pic>
        <p:nvPicPr>
          <p:cNvPr id="57" name="Picture 10"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799" y="5615598"/>
            <a:ext cx="6383508" cy="40569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1" descr="E:\Users\admin\Downloads\BPR1.png"/>
          <p:cNvPicPr>
            <a:picLocks noChangeAspect="1" noChangeArrowheads="1"/>
          </p:cNvPicPr>
          <p:nvPr/>
        </p:nvPicPr>
        <p:blipFill rotWithShape="1">
          <a:blip r:embed="rId6">
            <a:extLst>
              <a:ext uri="{28A0092B-C50C-407E-A947-70E740481C1C}">
                <a14:useLocalDpi xmlns:a14="http://schemas.microsoft.com/office/drawing/2010/main" val="0"/>
              </a:ext>
            </a:extLst>
          </a:blip>
          <a:srcRect l="26235" t="30873" r="16563" b="11050"/>
          <a:stretch/>
        </p:blipFill>
        <p:spPr bwMode="auto">
          <a:xfrm>
            <a:off x="7049689" y="3760126"/>
            <a:ext cx="1789897" cy="1775552"/>
          </a:xfrm>
          <a:prstGeom prst="rect">
            <a:avLst/>
          </a:prstGeom>
          <a:noFill/>
          <a:extLst>
            <a:ext uri="{909E8E84-426E-40dd-AFC4-6F175D3DCCD1}">
              <a14:hiddenFill xmlns:a14="http://schemas.microsoft.com/office/drawing/2010/main">
                <a:solidFill>
                  <a:srgbClr val="FFFFFF"/>
                </a:solidFill>
              </a14:hiddenFill>
            </a:ext>
          </a:extLst>
        </p:spPr>
      </p:pic>
      <p:sp>
        <p:nvSpPr>
          <p:cNvPr id="59" name="テキスト ボックス 58"/>
          <p:cNvSpPr txBox="1"/>
          <p:nvPr/>
        </p:nvSpPr>
        <p:spPr>
          <a:xfrm>
            <a:off x="6717196" y="3681028"/>
            <a:ext cx="458780" cy="276999"/>
          </a:xfrm>
          <a:prstGeom prst="rect">
            <a:avLst/>
          </a:prstGeom>
          <a:noFill/>
        </p:spPr>
        <p:txBody>
          <a:bodyPr wrap="none" rtlCol="0">
            <a:spAutoFit/>
          </a:bodyPr>
          <a:lstStyle/>
          <a:p>
            <a:r>
              <a:rPr kumimoji="1" lang="en-US" altLang="ja-JP" sz="1200" dirty="0"/>
              <a:t>t</a:t>
            </a:r>
            <a:r>
              <a:rPr kumimoji="1" lang="en-US" altLang="ja-JP" sz="1200" dirty="0" smtClean="0"/>
              <a:t>a(t)</a:t>
            </a:r>
            <a:endParaRPr kumimoji="1" lang="ja-JP" altLang="en-US" sz="1200" dirty="0"/>
          </a:p>
        </p:txBody>
      </p:sp>
      <p:sp>
        <p:nvSpPr>
          <p:cNvPr id="60" name="テキスト ボックス 59"/>
          <p:cNvSpPr txBox="1"/>
          <p:nvPr/>
        </p:nvSpPr>
        <p:spPr>
          <a:xfrm>
            <a:off x="8511076" y="5453707"/>
            <a:ext cx="407484" cy="276999"/>
          </a:xfrm>
          <a:prstGeom prst="rect">
            <a:avLst/>
          </a:prstGeom>
          <a:noFill/>
        </p:spPr>
        <p:txBody>
          <a:bodyPr wrap="none" rtlCol="0">
            <a:spAutoFit/>
          </a:bodyPr>
          <a:lstStyle/>
          <a:p>
            <a:r>
              <a:rPr kumimoji="1" lang="en-US" altLang="ja-JP" sz="1200" dirty="0" smtClean="0"/>
              <a:t>ν(t)</a:t>
            </a:r>
            <a:endParaRPr kumimoji="1" lang="ja-JP" altLang="en-US" sz="1200" dirty="0"/>
          </a:p>
        </p:txBody>
      </p:sp>
      <p:sp>
        <p:nvSpPr>
          <p:cNvPr id="36" name="テキスト ボックス 35"/>
          <p:cNvSpPr txBox="1"/>
          <p:nvPr/>
        </p:nvSpPr>
        <p:spPr>
          <a:xfrm>
            <a:off x="7353534" y="5755322"/>
            <a:ext cx="1622860" cy="276999"/>
          </a:xfrm>
          <a:prstGeom prst="rect">
            <a:avLst/>
          </a:prstGeom>
          <a:noFill/>
        </p:spPr>
        <p:txBody>
          <a:bodyPr wrap="none" rtlCol="0">
            <a:spAutoFit/>
          </a:bodyPr>
          <a:lstStyle/>
          <a:p>
            <a:r>
              <a:rPr kumimoji="1" lang="en-US" altLang="ja-JP" sz="1200" dirty="0" smtClean="0">
                <a:latin typeface="+mj-lt"/>
              </a:rPr>
              <a:t>Fig10.</a:t>
            </a:r>
            <a:r>
              <a:rPr kumimoji="1" lang="ja-JP" altLang="en-US" sz="1200" dirty="0" smtClean="0">
                <a:latin typeface="+mj-lt"/>
              </a:rPr>
              <a:t>リンクコスト関数</a:t>
            </a:r>
            <a:endParaRPr kumimoji="1" lang="ja-JP" altLang="en-US" sz="1200" dirty="0">
              <a:latin typeface="+mj-lt"/>
            </a:endParaRPr>
          </a:p>
        </p:txBody>
      </p:sp>
    </p:spTree>
    <p:extLst>
      <p:ext uri="{BB962C8B-B14F-4D97-AF65-F5344CB8AC3E}">
        <p14:creationId xmlns:p14="http://schemas.microsoft.com/office/powerpoint/2010/main" val="8888142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FatTree</a:t>
            </a:r>
            <a:r>
              <a:rPr kumimoji="1" lang="ja-JP" altLang="en-US" dirty="0" smtClean="0"/>
              <a:t>トポロジー</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31</a:t>
            </a:fld>
            <a:endParaRPr lang="en-US" altLang="ja-JP"/>
          </a:p>
        </p:txBody>
      </p:sp>
      <p:grpSp>
        <p:nvGrpSpPr>
          <p:cNvPr id="7" name="図形グループ 6"/>
          <p:cNvGrpSpPr/>
          <p:nvPr/>
        </p:nvGrpSpPr>
        <p:grpSpPr>
          <a:xfrm>
            <a:off x="966209" y="1686624"/>
            <a:ext cx="7973583" cy="3484753"/>
            <a:chOff x="395538" y="2708918"/>
            <a:chExt cx="8572503" cy="3746497"/>
          </a:xfrm>
        </p:grpSpPr>
        <p:pic>
          <p:nvPicPr>
            <p:cNvPr id="8" name="図 7" descr="fattree_rep.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8" y="2708918"/>
              <a:ext cx="8572503" cy="3746497"/>
            </a:xfrm>
            <a:prstGeom prst="rect">
              <a:avLst/>
            </a:prstGeom>
          </p:spPr>
        </p:pic>
        <p:sp>
          <p:nvSpPr>
            <p:cNvPr id="9" name="テキスト ボックス 8"/>
            <p:cNvSpPr txBox="1"/>
            <p:nvPr/>
          </p:nvSpPr>
          <p:spPr>
            <a:xfrm>
              <a:off x="2041114" y="2798587"/>
              <a:ext cx="544683" cy="497319"/>
            </a:xfrm>
            <a:prstGeom prst="rect">
              <a:avLst/>
            </a:prstGeom>
            <a:noFill/>
          </p:spPr>
          <p:txBody>
            <a:bodyPr wrap="none" rtlCol="0">
              <a:spAutoFit/>
            </a:bodyPr>
            <a:lstStyle/>
            <a:p>
              <a:r>
                <a:rPr lang="en-US" altLang="ja-JP" sz="800" dirty="0">
                  <a:latin typeface="Times New Roman"/>
                  <a:cs typeface="Times New Roman"/>
                </a:rPr>
                <a:t>1</a:t>
              </a:r>
              <a:endParaRPr kumimoji="1" lang="ja-JP" altLang="en-US" sz="800" dirty="0">
                <a:latin typeface="Times New Roman"/>
                <a:cs typeface="Times New Roman"/>
              </a:endParaRPr>
            </a:p>
          </p:txBody>
        </p:sp>
        <p:sp>
          <p:nvSpPr>
            <p:cNvPr id="10" name="テキスト ボックス 9"/>
            <p:cNvSpPr txBox="1"/>
            <p:nvPr/>
          </p:nvSpPr>
          <p:spPr>
            <a:xfrm>
              <a:off x="3688234" y="2798587"/>
              <a:ext cx="544683" cy="497319"/>
            </a:xfrm>
            <a:prstGeom prst="rect">
              <a:avLst/>
            </a:prstGeom>
            <a:noFill/>
          </p:spPr>
          <p:txBody>
            <a:bodyPr wrap="none" rtlCol="0">
              <a:spAutoFit/>
            </a:bodyPr>
            <a:lstStyle/>
            <a:p>
              <a:r>
                <a:rPr lang="en-US" altLang="ja-JP" sz="800" dirty="0">
                  <a:latin typeface="Times New Roman"/>
                  <a:cs typeface="Times New Roman"/>
                </a:rPr>
                <a:t>2</a:t>
              </a:r>
              <a:endParaRPr kumimoji="1" lang="ja-JP" altLang="en-US" sz="800" dirty="0">
                <a:latin typeface="Times New Roman"/>
                <a:cs typeface="Times New Roman"/>
              </a:endParaRPr>
            </a:p>
          </p:txBody>
        </p:sp>
        <p:sp>
          <p:nvSpPr>
            <p:cNvPr id="11" name="テキスト ボックス 10"/>
            <p:cNvSpPr txBox="1"/>
            <p:nvPr/>
          </p:nvSpPr>
          <p:spPr>
            <a:xfrm>
              <a:off x="5335354" y="2798587"/>
              <a:ext cx="544683" cy="497319"/>
            </a:xfrm>
            <a:prstGeom prst="rect">
              <a:avLst/>
            </a:prstGeom>
            <a:noFill/>
          </p:spPr>
          <p:txBody>
            <a:bodyPr wrap="none" rtlCol="0">
              <a:spAutoFit/>
            </a:bodyPr>
            <a:lstStyle/>
            <a:p>
              <a:r>
                <a:rPr lang="en-US" altLang="ja-JP" sz="800" dirty="0" smtClean="0">
                  <a:latin typeface="Times New Roman"/>
                  <a:cs typeface="Times New Roman"/>
                </a:rPr>
                <a:t>3</a:t>
              </a:r>
              <a:endParaRPr kumimoji="1" lang="ja-JP" altLang="en-US" sz="800" dirty="0">
                <a:latin typeface="Times New Roman"/>
                <a:cs typeface="Times New Roman"/>
              </a:endParaRPr>
            </a:p>
          </p:txBody>
        </p:sp>
        <p:sp>
          <p:nvSpPr>
            <p:cNvPr id="12" name="テキスト ボックス 11"/>
            <p:cNvSpPr txBox="1"/>
            <p:nvPr/>
          </p:nvSpPr>
          <p:spPr>
            <a:xfrm>
              <a:off x="6982466" y="2798589"/>
              <a:ext cx="544683" cy="497319"/>
            </a:xfrm>
            <a:prstGeom prst="rect">
              <a:avLst/>
            </a:prstGeom>
            <a:noFill/>
          </p:spPr>
          <p:txBody>
            <a:bodyPr wrap="none" rtlCol="0">
              <a:spAutoFit/>
            </a:bodyPr>
            <a:lstStyle/>
            <a:p>
              <a:r>
                <a:rPr lang="en-US" altLang="ja-JP" sz="800" dirty="0" smtClean="0">
                  <a:latin typeface="Times New Roman"/>
                  <a:cs typeface="Times New Roman"/>
                </a:rPr>
                <a:t>4</a:t>
              </a:r>
              <a:endParaRPr kumimoji="1" lang="ja-JP" altLang="en-US" sz="800" dirty="0">
                <a:latin typeface="Times New Roman"/>
                <a:cs typeface="Times New Roman"/>
              </a:endParaRPr>
            </a:p>
          </p:txBody>
        </p:sp>
      </p:grpSp>
    </p:spTree>
    <p:extLst>
      <p:ext uri="{BB962C8B-B14F-4D97-AF65-F5344CB8AC3E}">
        <p14:creationId xmlns:p14="http://schemas.microsoft.com/office/powerpoint/2010/main" val="1716370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想定する</a:t>
            </a:r>
            <a:r>
              <a:rPr kumimoji="1" lang="ja-JP" altLang="en-US" dirty="0" smtClean="0"/>
              <a:t>シナリオ</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32</a:t>
            </a:fld>
            <a:endParaRPr lang="en-US" altLang="ja-JP" dirty="0"/>
          </a:p>
        </p:txBody>
      </p:sp>
      <p:grpSp>
        <p:nvGrpSpPr>
          <p:cNvPr id="5" name="図形グループ 4"/>
          <p:cNvGrpSpPr/>
          <p:nvPr/>
        </p:nvGrpSpPr>
        <p:grpSpPr>
          <a:xfrm>
            <a:off x="920552" y="2050470"/>
            <a:ext cx="6079296" cy="469232"/>
            <a:chOff x="1755204" y="3221659"/>
            <a:chExt cx="6079296" cy="469232"/>
          </a:xfrm>
        </p:grpSpPr>
        <p:sp>
          <p:nvSpPr>
            <p:cNvPr id="6" name="正方形/長方形 5"/>
            <p:cNvSpPr/>
            <p:nvPr/>
          </p:nvSpPr>
          <p:spPr bwMode="auto">
            <a:xfrm>
              <a:off x="1755204"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正方形/長方形 6"/>
            <p:cNvSpPr/>
            <p:nvPr/>
          </p:nvSpPr>
          <p:spPr bwMode="auto">
            <a:xfrm>
              <a:off x="7365268"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cxnSp>
        <p:nvCxnSpPr>
          <p:cNvPr id="8" name="直線コネクタ 7"/>
          <p:cNvCxnSpPr>
            <a:stCxn id="6" idx="3"/>
          </p:cNvCxnSpPr>
          <p:nvPr/>
        </p:nvCxnSpPr>
        <p:spPr bwMode="auto">
          <a:xfrm flipV="1">
            <a:off x="1389784" y="1069679"/>
            <a:ext cx="2570416" cy="121540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9" name="直線コネクタ 8"/>
          <p:cNvCxnSpPr>
            <a:endCxn id="7" idx="1"/>
          </p:cNvCxnSpPr>
          <p:nvPr/>
        </p:nvCxnSpPr>
        <p:spPr bwMode="auto">
          <a:xfrm>
            <a:off x="3960200" y="1069679"/>
            <a:ext cx="2570416" cy="121540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10" name="直線コネクタ 9"/>
          <p:cNvCxnSpPr>
            <a:stCxn id="6" idx="3"/>
          </p:cNvCxnSpPr>
          <p:nvPr/>
        </p:nvCxnSpPr>
        <p:spPr bwMode="auto">
          <a:xfrm>
            <a:off x="1389784" y="2285086"/>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コネクタ 10"/>
          <p:cNvCxnSpPr>
            <a:endCxn id="7" idx="1"/>
          </p:cNvCxnSpPr>
          <p:nvPr/>
        </p:nvCxnSpPr>
        <p:spPr bwMode="auto">
          <a:xfrm flipV="1">
            <a:off x="3960200" y="2285086"/>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p:cNvCxnSpPr>
            <a:stCxn id="6" idx="3"/>
          </p:cNvCxnSpPr>
          <p:nvPr/>
        </p:nvCxnSpPr>
        <p:spPr bwMode="auto">
          <a:xfrm>
            <a:off x="1389784" y="2285086"/>
            <a:ext cx="2570416" cy="6207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p:cNvCxnSpPr>
            <a:endCxn id="7" idx="1"/>
          </p:cNvCxnSpPr>
          <p:nvPr/>
        </p:nvCxnSpPr>
        <p:spPr bwMode="auto">
          <a:xfrm flipV="1">
            <a:off x="3960200" y="2285086"/>
            <a:ext cx="2570416" cy="6207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a:stCxn id="6" idx="3"/>
          </p:cNvCxnSpPr>
          <p:nvPr/>
        </p:nvCxnSpPr>
        <p:spPr bwMode="auto">
          <a:xfrm flipV="1">
            <a:off x="1389784" y="1609739"/>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a:endCxn id="7" idx="1"/>
          </p:cNvCxnSpPr>
          <p:nvPr/>
        </p:nvCxnSpPr>
        <p:spPr bwMode="auto">
          <a:xfrm>
            <a:off x="3960200" y="1609739"/>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円柱 15"/>
          <p:cNvSpPr/>
          <p:nvPr/>
        </p:nvSpPr>
        <p:spPr bwMode="auto">
          <a:xfrm rot="16200000">
            <a:off x="3331190" y="215234"/>
            <a:ext cx="1258019" cy="2789008"/>
          </a:xfrm>
          <a:prstGeom prst="can">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7" name="円柱 16"/>
          <p:cNvSpPr/>
          <p:nvPr/>
        </p:nvSpPr>
        <p:spPr bwMode="auto">
          <a:xfrm rot="16200000">
            <a:off x="3321539" y="1852357"/>
            <a:ext cx="1258019" cy="2789008"/>
          </a:xfrm>
          <a:prstGeom prst="can">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8" name="テキスト ボックス 17"/>
          <p:cNvSpPr txBox="1"/>
          <p:nvPr/>
        </p:nvSpPr>
        <p:spPr>
          <a:xfrm>
            <a:off x="935738" y="2464543"/>
            <a:ext cx="454046" cy="369332"/>
          </a:xfrm>
          <a:prstGeom prst="rect">
            <a:avLst/>
          </a:prstGeom>
          <a:noFill/>
        </p:spPr>
        <p:txBody>
          <a:bodyPr wrap="none" rtlCol="0">
            <a:spAutoFit/>
          </a:bodyPr>
          <a:lstStyle/>
          <a:p>
            <a:r>
              <a:rPr kumimoji="1" lang="en-US" altLang="ja-JP" dirty="0" err="1" smtClean="0">
                <a:latin typeface="+mj-lt"/>
              </a:rPr>
              <a:t>dst</a:t>
            </a:r>
            <a:endParaRPr kumimoji="1" lang="ja-JP" altLang="en-US" dirty="0">
              <a:latin typeface="+mj-lt"/>
            </a:endParaRPr>
          </a:p>
        </p:txBody>
      </p:sp>
      <p:sp>
        <p:nvSpPr>
          <p:cNvPr id="19" name="テキスト ボックス 18"/>
          <p:cNvSpPr txBox="1"/>
          <p:nvPr/>
        </p:nvSpPr>
        <p:spPr>
          <a:xfrm>
            <a:off x="6546028" y="2464543"/>
            <a:ext cx="453820" cy="369332"/>
          </a:xfrm>
          <a:prstGeom prst="rect">
            <a:avLst/>
          </a:prstGeom>
          <a:noFill/>
        </p:spPr>
        <p:txBody>
          <a:bodyPr wrap="none" rtlCol="0">
            <a:spAutoFit/>
          </a:bodyPr>
          <a:lstStyle/>
          <a:p>
            <a:r>
              <a:rPr kumimoji="1" lang="en-US" altLang="ja-JP" dirty="0" err="1" smtClean="0">
                <a:latin typeface="+mj-lt"/>
              </a:rPr>
              <a:t>src</a:t>
            </a:r>
            <a:endParaRPr kumimoji="1" lang="ja-JP" altLang="en-US" dirty="0">
              <a:latin typeface="+mj-lt"/>
            </a:endParaRPr>
          </a:p>
        </p:txBody>
      </p:sp>
      <p:sp>
        <p:nvSpPr>
          <p:cNvPr id="20" name="テキスト ボックス 19"/>
          <p:cNvSpPr txBox="1"/>
          <p:nvPr/>
        </p:nvSpPr>
        <p:spPr>
          <a:xfrm>
            <a:off x="1558814" y="1398511"/>
            <a:ext cx="607859" cy="369332"/>
          </a:xfrm>
          <a:prstGeom prst="rect">
            <a:avLst/>
          </a:prstGeom>
          <a:noFill/>
        </p:spPr>
        <p:txBody>
          <a:bodyPr wrap="none" rtlCol="0">
            <a:spAutoFit/>
          </a:bodyPr>
          <a:lstStyle/>
          <a:p>
            <a:r>
              <a:rPr kumimoji="1" lang="en-US" altLang="ja-JP" dirty="0" smtClean="0"/>
              <a:t>SFL</a:t>
            </a:r>
            <a:endParaRPr kumimoji="1" lang="ja-JP" altLang="en-US" dirty="0"/>
          </a:p>
        </p:txBody>
      </p:sp>
      <p:sp>
        <p:nvSpPr>
          <p:cNvPr id="21" name="テキスト ボックス 20"/>
          <p:cNvSpPr txBox="1"/>
          <p:nvPr/>
        </p:nvSpPr>
        <p:spPr>
          <a:xfrm>
            <a:off x="1571638" y="3157911"/>
            <a:ext cx="582211" cy="369332"/>
          </a:xfrm>
          <a:prstGeom prst="rect">
            <a:avLst/>
          </a:prstGeom>
          <a:noFill/>
        </p:spPr>
        <p:txBody>
          <a:bodyPr wrap="none" rtlCol="0">
            <a:spAutoFit/>
          </a:bodyPr>
          <a:lstStyle/>
          <a:p>
            <a:r>
              <a:rPr kumimoji="1" lang="en-US" altLang="ja-JP" smtClean="0"/>
              <a:t>LFL</a:t>
            </a:r>
            <a:endParaRPr kumimoji="1" lang="ja-JP" altLang="en-US" dirty="0"/>
          </a:p>
        </p:txBody>
      </p:sp>
      <p:grpSp>
        <p:nvGrpSpPr>
          <p:cNvPr id="22" name="図形グループ 21"/>
          <p:cNvGrpSpPr/>
          <p:nvPr/>
        </p:nvGrpSpPr>
        <p:grpSpPr>
          <a:xfrm>
            <a:off x="941244" y="4987975"/>
            <a:ext cx="6079296" cy="469232"/>
            <a:chOff x="1755204" y="3221659"/>
            <a:chExt cx="6079296" cy="469232"/>
          </a:xfrm>
        </p:grpSpPr>
        <p:sp>
          <p:nvSpPr>
            <p:cNvPr id="23" name="正方形/長方形 22"/>
            <p:cNvSpPr/>
            <p:nvPr/>
          </p:nvSpPr>
          <p:spPr bwMode="auto">
            <a:xfrm>
              <a:off x="1755204"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4" name="正方形/長方形 23"/>
            <p:cNvSpPr/>
            <p:nvPr/>
          </p:nvSpPr>
          <p:spPr bwMode="auto">
            <a:xfrm>
              <a:off x="7365268"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cxnSp>
        <p:nvCxnSpPr>
          <p:cNvPr id="25" name="直線コネクタ 24"/>
          <p:cNvCxnSpPr>
            <a:stCxn id="23" idx="3"/>
          </p:cNvCxnSpPr>
          <p:nvPr/>
        </p:nvCxnSpPr>
        <p:spPr bwMode="auto">
          <a:xfrm flipV="1">
            <a:off x="1410476" y="4007184"/>
            <a:ext cx="2570416" cy="12154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p:cNvCxnSpPr>
            <a:endCxn id="24" idx="1"/>
          </p:cNvCxnSpPr>
          <p:nvPr/>
        </p:nvCxnSpPr>
        <p:spPr bwMode="auto">
          <a:xfrm>
            <a:off x="3980892" y="4007184"/>
            <a:ext cx="2570416" cy="12154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p:cNvCxnSpPr>
            <a:stCxn id="23" idx="3"/>
          </p:cNvCxnSpPr>
          <p:nvPr/>
        </p:nvCxnSpPr>
        <p:spPr bwMode="auto">
          <a:xfrm>
            <a:off x="1410476" y="5222591"/>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コネクタ 27"/>
          <p:cNvCxnSpPr>
            <a:endCxn id="24" idx="1"/>
          </p:cNvCxnSpPr>
          <p:nvPr/>
        </p:nvCxnSpPr>
        <p:spPr bwMode="auto">
          <a:xfrm flipV="1">
            <a:off x="3980892" y="5222591"/>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コネクタ 28"/>
          <p:cNvCxnSpPr>
            <a:stCxn id="23" idx="3"/>
          </p:cNvCxnSpPr>
          <p:nvPr/>
        </p:nvCxnSpPr>
        <p:spPr bwMode="auto">
          <a:xfrm>
            <a:off x="1410476" y="5222591"/>
            <a:ext cx="2570416" cy="62079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30" name="直線コネクタ 29"/>
          <p:cNvCxnSpPr>
            <a:endCxn id="24" idx="1"/>
          </p:cNvCxnSpPr>
          <p:nvPr/>
        </p:nvCxnSpPr>
        <p:spPr bwMode="auto">
          <a:xfrm flipV="1">
            <a:off x="3980892" y="5222591"/>
            <a:ext cx="2570416" cy="62079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31" name="直線コネクタ 30"/>
          <p:cNvCxnSpPr>
            <a:stCxn id="23" idx="3"/>
          </p:cNvCxnSpPr>
          <p:nvPr/>
        </p:nvCxnSpPr>
        <p:spPr bwMode="auto">
          <a:xfrm flipV="1">
            <a:off x="1410476" y="4547244"/>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p:cNvCxnSpPr>
            <a:endCxn id="24" idx="1"/>
          </p:cNvCxnSpPr>
          <p:nvPr/>
        </p:nvCxnSpPr>
        <p:spPr bwMode="auto">
          <a:xfrm>
            <a:off x="3980892" y="4547244"/>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円柱 32"/>
          <p:cNvSpPr/>
          <p:nvPr/>
        </p:nvSpPr>
        <p:spPr bwMode="auto">
          <a:xfrm rot="16200000">
            <a:off x="3351882" y="3152739"/>
            <a:ext cx="1258019" cy="2789008"/>
          </a:xfrm>
          <a:prstGeom prst="can">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4" name="円柱 33"/>
          <p:cNvSpPr/>
          <p:nvPr/>
        </p:nvSpPr>
        <p:spPr bwMode="auto">
          <a:xfrm rot="16200000">
            <a:off x="3342231" y="4789862"/>
            <a:ext cx="1258019" cy="2789008"/>
          </a:xfrm>
          <a:prstGeom prst="can">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5" name="テキスト ボックス 34"/>
          <p:cNvSpPr txBox="1"/>
          <p:nvPr/>
        </p:nvSpPr>
        <p:spPr>
          <a:xfrm>
            <a:off x="956430" y="5402048"/>
            <a:ext cx="454046" cy="369332"/>
          </a:xfrm>
          <a:prstGeom prst="rect">
            <a:avLst/>
          </a:prstGeom>
          <a:noFill/>
        </p:spPr>
        <p:txBody>
          <a:bodyPr wrap="none" rtlCol="0">
            <a:spAutoFit/>
          </a:bodyPr>
          <a:lstStyle/>
          <a:p>
            <a:r>
              <a:rPr kumimoji="1" lang="en-US" altLang="ja-JP" dirty="0" err="1" smtClean="0">
                <a:latin typeface="+mj-lt"/>
              </a:rPr>
              <a:t>dst</a:t>
            </a:r>
            <a:endParaRPr kumimoji="1" lang="ja-JP" altLang="en-US" dirty="0">
              <a:latin typeface="+mj-lt"/>
            </a:endParaRPr>
          </a:p>
        </p:txBody>
      </p:sp>
      <p:sp>
        <p:nvSpPr>
          <p:cNvPr id="36" name="テキスト ボックス 35"/>
          <p:cNvSpPr txBox="1"/>
          <p:nvPr/>
        </p:nvSpPr>
        <p:spPr>
          <a:xfrm>
            <a:off x="6566720" y="5402048"/>
            <a:ext cx="453820" cy="369332"/>
          </a:xfrm>
          <a:prstGeom prst="rect">
            <a:avLst/>
          </a:prstGeom>
          <a:noFill/>
        </p:spPr>
        <p:txBody>
          <a:bodyPr wrap="none" rtlCol="0">
            <a:spAutoFit/>
          </a:bodyPr>
          <a:lstStyle/>
          <a:p>
            <a:r>
              <a:rPr kumimoji="1" lang="en-US" altLang="ja-JP" dirty="0" err="1" smtClean="0">
                <a:latin typeface="+mj-lt"/>
              </a:rPr>
              <a:t>src</a:t>
            </a:r>
            <a:endParaRPr kumimoji="1" lang="ja-JP" altLang="en-US" dirty="0">
              <a:latin typeface="+mj-lt"/>
            </a:endParaRPr>
          </a:p>
        </p:txBody>
      </p:sp>
      <p:sp>
        <p:nvSpPr>
          <p:cNvPr id="39" name="テキスト ボックス 38"/>
          <p:cNvSpPr txBox="1"/>
          <p:nvPr/>
        </p:nvSpPr>
        <p:spPr>
          <a:xfrm>
            <a:off x="345053" y="1475015"/>
            <a:ext cx="1107996" cy="369332"/>
          </a:xfrm>
          <a:prstGeom prst="rect">
            <a:avLst/>
          </a:prstGeom>
          <a:noFill/>
        </p:spPr>
        <p:txBody>
          <a:bodyPr wrap="none" rtlCol="0">
            <a:spAutoFit/>
          </a:bodyPr>
          <a:lstStyle/>
          <a:p>
            <a:r>
              <a:rPr kumimoji="1" lang="ja-JP" altLang="en-US" dirty="0" smtClean="0"/>
              <a:t>通信直後</a:t>
            </a:r>
            <a:endParaRPr kumimoji="1" lang="ja-JP" altLang="en-US" dirty="0"/>
          </a:p>
        </p:txBody>
      </p:sp>
      <p:sp>
        <p:nvSpPr>
          <p:cNvPr id="40" name="テキスト ボックス 39"/>
          <p:cNvSpPr txBox="1"/>
          <p:nvPr/>
        </p:nvSpPr>
        <p:spPr>
          <a:xfrm>
            <a:off x="229637" y="4607481"/>
            <a:ext cx="1338828" cy="369332"/>
          </a:xfrm>
          <a:prstGeom prst="rect">
            <a:avLst/>
          </a:prstGeom>
          <a:noFill/>
        </p:spPr>
        <p:txBody>
          <a:bodyPr wrap="none" rtlCol="0">
            <a:spAutoFit/>
          </a:bodyPr>
          <a:lstStyle/>
          <a:p>
            <a:r>
              <a:rPr kumimoji="1" lang="ja-JP" altLang="en-US" dirty="0" smtClean="0"/>
              <a:t>一定時間後</a:t>
            </a:r>
            <a:endParaRPr kumimoji="1" lang="ja-JP" altLang="en-US" dirty="0"/>
          </a:p>
        </p:txBody>
      </p:sp>
      <p:sp>
        <p:nvSpPr>
          <p:cNvPr id="41" name="テキスト ボックス 40"/>
          <p:cNvSpPr txBox="1"/>
          <p:nvPr/>
        </p:nvSpPr>
        <p:spPr>
          <a:xfrm>
            <a:off x="3176446" y="1029179"/>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10</a:t>
            </a:r>
            <a:endParaRPr kumimoji="1" lang="ja-JP" altLang="en-US" dirty="0"/>
          </a:p>
        </p:txBody>
      </p:sp>
      <p:sp>
        <p:nvSpPr>
          <p:cNvPr id="42" name="テキスト ボックス 41"/>
          <p:cNvSpPr txBox="1"/>
          <p:nvPr/>
        </p:nvSpPr>
        <p:spPr>
          <a:xfrm>
            <a:off x="3176446" y="1511856"/>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15</a:t>
            </a:r>
            <a:endParaRPr kumimoji="1" lang="ja-JP" altLang="en-US" dirty="0"/>
          </a:p>
        </p:txBody>
      </p:sp>
      <p:sp>
        <p:nvSpPr>
          <p:cNvPr id="43" name="テキスト ボックス 42"/>
          <p:cNvSpPr txBox="1"/>
          <p:nvPr/>
        </p:nvSpPr>
        <p:spPr>
          <a:xfrm>
            <a:off x="3176446" y="2708920"/>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60</a:t>
            </a:r>
            <a:endParaRPr kumimoji="1" lang="ja-JP" altLang="en-US" dirty="0"/>
          </a:p>
        </p:txBody>
      </p:sp>
      <p:sp>
        <p:nvSpPr>
          <p:cNvPr id="44" name="テキスト ボックス 43"/>
          <p:cNvSpPr txBox="1"/>
          <p:nvPr/>
        </p:nvSpPr>
        <p:spPr>
          <a:xfrm>
            <a:off x="3176446" y="3242933"/>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a:t>7</a:t>
            </a:r>
            <a:r>
              <a:rPr kumimoji="1" lang="en-US" altLang="ja-JP" dirty="0" smtClean="0"/>
              <a:t>0</a:t>
            </a:r>
            <a:endParaRPr kumimoji="1" lang="ja-JP" altLang="en-US" dirty="0"/>
          </a:p>
        </p:txBody>
      </p:sp>
      <p:sp>
        <p:nvSpPr>
          <p:cNvPr id="45" name="テキスト ボックス 44"/>
          <p:cNvSpPr txBox="1"/>
          <p:nvPr/>
        </p:nvSpPr>
        <p:spPr>
          <a:xfrm>
            <a:off x="3112257" y="4005064"/>
            <a:ext cx="569800"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100</a:t>
            </a:r>
            <a:endParaRPr kumimoji="1" lang="ja-JP" altLang="en-US" dirty="0"/>
          </a:p>
        </p:txBody>
      </p:sp>
      <p:sp>
        <p:nvSpPr>
          <p:cNvPr id="46" name="テキスト ボックス 45"/>
          <p:cNvSpPr txBox="1"/>
          <p:nvPr/>
        </p:nvSpPr>
        <p:spPr>
          <a:xfrm>
            <a:off x="3112257" y="4777324"/>
            <a:ext cx="569800"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150</a:t>
            </a:r>
            <a:endParaRPr kumimoji="1" lang="ja-JP" altLang="en-US" dirty="0"/>
          </a:p>
        </p:txBody>
      </p:sp>
      <p:sp>
        <p:nvSpPr>
          <p:cNvPr id="47" name="テキスト ボックス 46"/>
          <p:cNvSpPr txBox="1"/>
          <p:nvPr/>
        </p:nvSpPr>
        <p:spPr>
          <a:xfrm>
            <a:off x="3176446" y="5730011"/>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60</a:t>
            </a:r>
            <a:endParaRPr kumimoji="1" lang="ja-JP" altLang="en-US" dirty="0"/>
          </a:p>
        </p:txBody>
      </p:sp>
      <p:sp>
        <p:nvSpPr>
          <p:cNvPr id="48" name="テキスト ボックス 47"/>
          <p:cNvSpPr txBox="1"/>
          <p:nvPr/>
        </p:nvSpPr>
        <p:spPr>
          <a:xfrm>
            <a:off x="3176446" y="6264024"/>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a:t>7</a:t>
            </a:r>
            <a:r>
              <a:rPr kumimoji="1" lang="en-US" altLang="ja-JP" dirty="0" smtClean="0"/>
              <a:t>0</a:t>
            </a:r>
            <a:endParaRPr kumimoji="1" lang="ja-JP" altLang="en-US" dirty="0"/>
          </a:p>
        </p:txBody>
      </p:sp>
      <p:sp>
        <p:nvSpPr>
          <p:cNvPr id="49" name="テキスト ボックス 48"/>
          <p:cNvSpPr txBox="1"/>
          <p:nvPr/>
        </p:nvSpPr>
        <p:spPr>
          <a:xfrm>
            <a:off x="1558814" y="4407992"/>
            <a:ext cx="607859" cy="369332"/>
          </a:xfrm>
          <a:prstGeom prst="rect">
            <a:avLst/>
          </a:prstGeom>
          <a:noFill/>
        </p:spPr>
        <p:txBody>
          <a:bodyPr wrap="none" rtlCol="0">
            <a:spAutoFit/>
          </a:bodyPr>
          <a:lstStyle/>
          <a:p>
            <a:r>
              <a:rPr kumimoji="1" lang="en-US" altLang="ja-JP" dirty="0" smtClean="0"/>
              <a:t>SFL</a:t>
            </a:r>
            <a:endParaRPr kumimoji="1" lang="ja-JP" altLang="en-US" dirty="0"/>
          </a:p>
        </p:txBody>
      </p:sp>
      <p:sp>
        <p:nvSpPr>
          <p:cNvPr id="50" name="テキスト ボックス 49"/>
          <p:cNvSpPr txBox="1"/>
          <p:nvPr/>
        </p:nvSpPr>
        <p:spPr>
          <a:xfrm>
            <a:off x="1571638" y="6167392"/>
            <a:ext cx="582211" cy="369332"/>
          </a:xfrm>
          <a:prstGeom prst="rect">
            <a:avLst/>
          </a:prstGeom>
          <a:noFill/>
        </p:spPr>
        <p:txBody>
          <a:bodyPr wrap="none" rtlCol="0">
            <a:spAutoFit/>
          </a:bodyPr>
          <a:lstStyle/>
          <a:p>
            <a:r>
              <a:rPr kumimoji="1" lang="en-US" altLang="ja-JP" dirty="0" smtClean="0"/>
              <a:t>LFL</a:t>
            </a:r>
            <a:endParaRPr kumimoji="1" lang="ja-JP" altLang="en-US" dirty="0"/>
          </a:p>
        </p:txBody>
      </p:sp>
      <p:sp>
        <p:nvSpPr>
          <p:cNvPr id="3" name="テキスト ボックス 2"/>
          <p:cNvSpPr txBox="1"/>
          <p:nvPr/>
        </p:nvSpPr>
        <p:spPr>
          <a:xfrm>
            <a:off x="7221252" y="1327190"/>
            <a:ext cx="1800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ja-JP" altLang="en-US" dirty="0" smtClean="0"/>
              <a:t>リンクコスト値</a:t>
            </a:r>
            <a:endParaRPr kumimoji="1" lang="ja-JP" altLang="en-US" dirty="0"/>
          </a:p>
        </p:txBody>
      </p:sp>
      <p:cxnSp>
        <p:nvCxnSpPr>
          <p:cNvPr id="38" name="直線コネクタ 37"/>
          <p:cNvCxnSpPr/>
          <p:nvPr/>
        </p:nvCxnSpPr>
        <p:spPr bwMode="auto">
          <a:xfrm>
            <a:off x="7294016" y="2137502"/>
            <a:ext cx="431292" cy="0"/>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sp>
        <p:nvSpPr>
          <p:cNvPr id="52" name="テキスト ボックス 51"/>
          <p:cNvSpPr txBox="1"/>
          <p:nvPr/>
        </p:nvSpPr>
        <p:spPr>
          <a:xfrm>
            <a:off x="7761312" y="1952836"/>
            <a:ext cx="1223412" cy="369332"/>
          </a:xfrm>
          <a:prstGeom prst="rect">
            <a:avLst/>
          </a:prstGeom>
          <a:noFill/>
        </p:spPr>
        <p:txBody>
          <a:bodyPr wrap="none" rtlCol="0">
            <a:spAutoFit/>
          </a:bodyPr>
          <a:lstStyle/>
          <a:p>
            <a:r>
              <a:rPr kumimoji="1" lang="ja-JP" altLang="en-US" dirty="0" smtClean="0"/>
              <a:t>：選択経路</a:t>
            </a:r>
            <a:endParaRPr kumimoji="1" lang="ja-JP" altLang="en-US" dirty="0"/>
          </a:p>
        </p:txBody>
      </p:sp>
      <p:sp>
        <p:nvSpPr>
          <p:cNvPr id="37" name="日付プレースホルダー 36"/>
          <p:cNvSpPr>
            <a:spLocks noGrp="1"/>
          </p:cNvSpPr>
          <p:nvPr>
            <p:ph type="dt" sz="half" idx="10"/>
          </p:nvPr>
        </p:nvSpPr>
        <p:spPr/>
        <p:txBody>
          <a:bodyPr/>
          <a:lstStyle/>
          <a:p>
            <a:r>
              <a:rPr lang="en-US" altLang="ja-JP" smtClean="0"/>
              <a:t>2014/11/04</a:t>
            </a:r>
            <a:endParaRPr lang="en-US" altLang="ja-JP"/>
          </a:p>
        </p:txBody>
      </p:sp>
      <p:sp>
        <p:nvSpPr>
          <p:cNvPr id="51" name="フッター プレースホルダー 50"/>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157500666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優先</a:t>
            </a:r>
            <a:r>
              <a:rPr kumimoji="1" lang="ja-JP" altLang="en-US" dirty="0" smtClean="0"/>
              <a:t>対象とするフロー</a:t>
            </a:r>
            <a:endParaRPr kumimoji="1" lang="en-US" altLang="ja-JP" dirty="0" smtClean="0"/>
          </a:p>
          <a:p>
            <a:pPr lvl="1"/>
            <a:r>
              <a:rPr lang="ja-JP" altLang="en-US" dirty="0">
                <a:latin typeface="+mn-ea"/>
                <a:ea typeface="+mn-ea"/>
              </a:rPr>
              <a:t>通信時間</a:t>
            </a:r>
            <a:r>
              <a:rPr lang="ja-JP" altLang="en-US" dirty="0" smtClean="0">
                <a:latin typeface="+mn-ea"/>
                <a:ea typeface="+mn-ea"/>
              </a:rPr>
              <a:t>ベースでの優先付け：通信開始時は優先度が最大</a:t>
            </a:r>
            <a:endParaRPr lang="en-US" altLang="ja-JP" dirty="0" smtClean="0">
              <a:latin typeface="+mn-ea"/>
              <a:ea typeface="+mn-ea"/>
            </a:endParaRPr>
          </a:p>
          <a:p>
            <a:pPr lvl="1"/>
            <a:r>
              <a:rPr kumimoji="1" lang="ja-JP" altLang="en-US" dirty="0">
                <a:latin typeface="+mn-ea"/>
                <a:ea typeface="+mn-ea"/>
              </a:rPr>
              <a:t>通信</a:t>
            </a:r>
            <a:r>
              <a:rPr kumimoji="1" lang="ja-JP" altLang="en-US" dirty="0" smtClean="0">
                <a:latin typeface="+mn-ea"/>
                <a:ea typeface="+mn-ea"/>
              </a:rPr>
              <a:t>時間</a:t>
            </a:r>
            <a:r>
              <a:rPr lang="ja-JP" altLang="en-US" dirty="0" smtClean="0">
                <a:latin typeface="+mn-ea"/>
                <a:ea typeface="+mn-ea"/>
              </a:rPr>
              <a:t>が長くなれば</a:t>
            </a:r>
            <a:r>
              <a:rPr lang="en-US" altLang="ja-JP" dirty="0" smtClean="0">
                <a:latin typeface="+mn-ea"/>
                <a:ea typeface="+mn-ea"/>
              </a:rPr>
              <a:t>, LFL</a:t>
            </a:r>
            <a:r>
              <a:rPr lang="ja-JP" altLang="en-US" dirty="0" smtClean="0">
                <a:latin typeface="+mn-ea"/>
                <a:ea typeface="+mn-ea"/>
              </a:rPr>
              <a:t>へ移動</a:t>
            </a:r>
            <a:r>
              <a:rPr lang="en-US" altLang="ja-JP" dirty="0" smtClean="0">
                <a:latin typeface="+mn-ea"/>
                <a:ea typeface="+mn-ea"/>
              </a:rPr>
              <a:t>(</a:t>
            </a:r>
            <a:r>
              <a:rPr lang="ja-JP" altLang="en-US" dirty="0" smtClean="0">
                <a:latin typeface="+mn-ea"/>
                <a:ea typeface="+mn-ea"/>
              </a:rPr>
              <a:t>デッドラインベース</a:t>
            </a:r>
            <a:r>
              <a:rPr lang="en-US" altLang="ja-JP" dirty="0" smtClean="0">
                <a:latin typeface="+mn-ea"/>
                <a:ea typeface="+mn-ea"/>
              </a:rPr>
              <a:t>)</a:t>
            </a:r>
          </a:p>
          <a:p>
            <a:r>
              <a:rPr lang="ja-JP" altLang="en-US" dirty="0" smtClean="0">
                <a:latin typeface="+mn-ea"/>
              </a:rPr>
              <a:t>リンクコストの更新</a:t>
            </a:r>
            <a:endParaRPr lang="en-US" altLang="ja-JP" dirty="0" smtClean="0">
              <a:latin typeface="+mn-ea"/>
            </a:endParaRPr>
          </a:p>
          <a:p>
            <a:pPr lvl="1"/>
            <a:r>
              <a:rPr kumimoji="1" lang="en-US" altLang="ja-JP" dirty="0" smtClean="0">
                <a:latin typeface="+mn-ea"/>
                <a:ea typeface="+mn-ea"/>
              </a:rPr>
              <a:t>RTT</a:t>
            </a:r>
            <a:r>
              <a:rPr kumimoji="1" lang="ja-JP" altLang="en-US" dirty="0" smtClean="0">
                <a:latin typeface="+mn-ea"/>
                <a:ea typeface="+mn-ea"/>
              </a:rPr>
              <a:t>を用いて中継スイッチの</a:t>
            </a:r>
            <a:r>
              <a:rPr kumimoji="1" lang="en-US" altLang="ja-JP" dirty="0" smtClean="0">
                <a:latin typeface="+mn-ea"/>
                <a:ea typeface="+mn-ea"/>
              </a:rPr>
              <a:t>NIC</a:t>
            </a:r>
            <a:r>
              <a:rPr kumimoji="1" lang="ja-JP" altLang="en-US" dirty="0" smtClean="0">
                <a:latin typeface="+mn-ea"/>
                <a:ea typeface="+mn-ea"/>
              </a:rPr>
              <a:t>キュー長の影響を考慮</a:t>
            </a:r>
            <a:endParaRPr kumimoji="1" lang="en-US" altLang="ja-JP" dirty="0" smtClean="0">
              <a:latin typeface="+mn-ea"/>
              <a:ea typeface="+mn-ea"/>
            </a:endParaRPr>
          </a:p>
          <a:p>
            <a:pPr lvl="1"/>
            <a:r>
              <a:rPr lang="ja-JP" altLang="en-US" dirty="0">
                <a:latin typeface="+mn-ea"/>
                <a:ea typeface="+mn-ea"/>
              </a:rPr>
              <a:t>通信が行われていない</a:t>
            </a:r>
            <a:r>
              <a:rPr lang="ja-JP" altLang="en-US" dirty="0" smtClean="0">
                <a:latin typeface="+mn-ea"/>
                <a:ea typeface="+mn-ea"/>
              </a:rPr>
              <a:t>経路</a:t>
            </a:r>
            <a:r>
              <a:rPr lang="ja-JP" altLang="en-US" dirty="0">
                <a:latin typeface="+mn-ea"/>
                <a:ea typeface="+mn-ea"/>
              </a:rPr>
              <a:t>について</a:t>
            </a:r>
            <a:r>
              <a:rPr lang="ja-JP" altLang="en-US" dirty="0" smtClean="0">
                <a:latin typeface="+mn-ea"/>
                <a:ea typeface="+mn-ea"/>
              </a:rPr>
              <a:t>は定期的に監視</a:t>
            </a:r>
            <a:endParaRPr lang="en-US" altLang="ja-JP" dirty="0" smtClean="0">
              <a:latin typeface="+mn-ea"/>
              <a:ea typeface="+mn-ea"/>
            </a:endParaRPr>
          </a:p>
          <a:p>
            <a:r>
              <a:rPr kumimoji="1" lang="ja-JP" altLang="en-US" dirty="0">
                <a:latin typeface="+mn-ea"/>
              </a:rPr>
              <a:t>実装</a:t>
            </a:r>
            <a:r>
              <a:rPr kumimoji="1" lang="ja-JP" altLang="en-US" dirty="0" smtClean="0">
                <a:latin typeface="+mn-ea"/>
              </a:rPr>
              <a:t>方法</a:t>
            </a:r>
            <a:r>
              <a:rPr kumimoji="1" lang="ja-JP" altLang="en-US" dirty="0">
                <a:latin typeface="+mn-ea"/>
              </a:rPr>
              <a:t>に</a:t>
            </a:r>
            <a:r>
              <a:rPr kumimoji="1" lang="ja-JP" altLang="en-US" dirty="0" smtClean="0">
                <a:latin typeface="+mn-ea"/>
              </a:rPr>
              <a:t>ついて</a:t>
            </a:r>
            <a:endParaRPr kumimoji="1" lang="en-US" altLang="ja-JP" dirty="0" smtClean="0">
              <a:latin typeface="+mn-ea"/>
            </a:endParaRPr>
          </a:p>
          <a:p>
            <a:pPr lvl="1"/>
            <a:r>
              <a:rPr lang="en-US" altLang="ja-JP" dirty="0" smtClean="0">
                <a:latin typeface="+mn-ea"/>
                <a:ea typeface="+mn-ea"/>
              </a:rPr>
              <a:t>Multipath TCP</a:t>
            </a:r>
            <a:r>
              <a:rPr lang="ja-JP" altLang="en-US" dirty="0" smtClean="0">
                <a:latin typeface="+mn-ea"/>
                <a:ea typeface="+mn-ea"/>
              </a:rPr>
              <a:t>を用いて経路情報を保持</a:t>
            </a:r>
            <a:r>
              <a:rPr lang="en-US" altLang="ja-JP" dirty="0" smtClean="0">
                <a:latin typeface="+mn-ea"/>
                <a:ea typeface="+mn-ea"/>
              </a:rPr>
              <a:t>, </a:t>
            </a:r>
            <a:r>
              <a:rPr lang="ja-JP" altLang="en-US" dirty="0" smtClean="0">
                <a:latin typeface="+mn-ea"/>
                <a:ea typeface="+mn-ea"/>
              </a:rPr>
              <a:t>リンクコストに基づき用いる経路を選択する</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33</a:t>
            </a:fld>
            <a:endParaRPr lang="en-US" altLang="ja-JP"/>
          </a:p>
        </p:txBody>
      </p:sp>
    </p:spTree>
    <p:extLst>
      <p:ext uri="{BB962C8B-B14F-4D97-AF65-F5344CB8AC3E}">
        <p14:creationId xmlns:p14="http://schemas.microsoft.com/office/powerpoint/2010/main" val="309790488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提案手法の実現可能性について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TCP/IP</a:t>
            </a:r>
            <a:r>
              <a:rPr lang="ja-JP" altLang="en-US" dirty="0" smtClean="0"/>
              <a:t>層のみの実装</a:t>
            </a:r>
            <a:endParaRPr lang="en-US" altLang="ja-JP" dirty="0" smtClean="0"/>
          </a:p>
          <a:p>
            <a:pPr lvl="1"/>
            <a:r>
              <a:rPr kumimoji="1" lang="ja-JP" altLang="en-US" dirty="0">
                <a:latin typeface="+mn-ea"/>
                <a:ea typeface="+mn-ea"/>
              </a:rPr>
              <a:t>既存</a:t>
            </a:r>
            <a:r>
              <a:rPr kumimoji="1" lang="ja-JP" altLang="en-US" dirty="0" smtClean="0">
                <a:latin typeface="+mn-ea"/>
                <a:ea typeface="+mn-ea"/>
              </a:rPr>
              <a:t>のアプリケーションも意識せずに通信ができる</a:t>
            </a:r>
            <a:endParaRPr kumimoji="1" lang="en-US" altLang="ja-JP" dirty="0" smtClean="0">
              <a:latin typeface="+mn-ea"/>
              <a:ea typeface="+mn-ea"/>
            </a:endParaRPr>
          </a:p>
          <a:p>
            <a:pPr lvl="1"/>
            <a:r>
              <a:rPr lang="ja-JP" altLang="en-US" dirty="0" smtClean="0">
                <a:latin typeface="+mn-ea"/>
                <a:ea typeface="+mn-ea"/>
              </a:rPr>
              <a:t>エンドノード同士の情報のみ使用</a:t>
            </a:r>
            <a:endParaRPr lang="en-US" altLang="ja-JP" dirty="0" smtClean="0">
              <a:latin typeface="+mn-ea"/>
              <a:ea typeface="+mn-ea"/>
            </a:endParaRPr>
          </a:p>
          <a:p>
            <a:pPr lvl="2"/>
            <a:r>
              <a:rPr kumimoji="1" lang="ja-JP" altLang="en-US" dirty="0" smtClean="0">
                <a:latin typeface="+mn-ea"/>
                <a:ea typeface="+mn-ea"/>
              </a:rPr>
              <a:t>スイッチに対して特別な実装を必要としない</a:t>
            </a:r>
            <a:endParaRPr kumimoji="1" lang="en-US" altLang="ja-JP" dirty="0" smtClean="0">
              <a:latin typeface="+mn-ea"/>
              <a:ea typeface="+mn-ea"/>
            </a:endParaRPr>
          </a:p>
          <a:p>
            <a:pPr lvl="1"/>
            <a:r>
              <a:rPr lang="ja-JP" altLang="en-US" dirty="0" smtClean="0">
                <a:latin typeface="+mn-ea"/>
                <a:ea typeface="+mn-ea"/>
              </a:rPr>
              <a:t>データセンター内トラフィック経路のみに適用</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34</a:t>
            </a:fld>
            <a:endParaRPr lang="en-US" altLang="ja-JP"/>
          </a:p>
        </p:txBody>
      </p:sp>
    </p:spTree>
    <p:extLst>
      <p:ext uri="{BB962C8B-B14F-4D97-AF65-F5344CB8AC3E}">
        <p14:creationId xmlns:p14="http://schemas.microsoft.com/office/powerpoint/2010/main" val="79810423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RTT</a:t>
            </a:r>
            <a:r>
              <a:rPr kumimoji="1" lang="ja-JP" altLang="en-US" dirty="0" smtClean="0"/>
              <a:t>モデル化</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35</a:t>
            </a:fld>
            <a:endParaRPr lang="en-US" altLang="ja-JP" dirty="0"/>
          </a:p>
        </p:txBody>
      </p:sp>
      <p:pic>
        <p:nvPicPr>
          <p:cNvPr id="1026"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48" y="1556792"/>
            <a:ext cx="4858504" cy="92379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616" y="2455928"/>
            <a:ext cx="542105"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126" y="2491093"/>
            <a:ext cx="742062"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540" y="2491093"/>
            <a:ext cx="790940"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0810" y="2479723"/>
            <a:ext cx="764278"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552" y="3016521"/>
            <a:ext cx="346592" cy="1732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57" y="4105009"/>
            <a:ext cx="3613085" cy="101617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1461336" y="2479723"/>
            <a:ext cx="1223412" cy="369332"/>
          </a:xfrm>
          <a:prstGeom prst="rect">
            <a:avLst/>
          </a:prstGeom>
          <a:noFill/>
        </p:spPr>
        <p:txBody>
          <a:bodyPr wrap="none" rtlCol="0">
            <a:spAutoFit/>
          </a:bodyPr>
          <a:lstStyle/>
          <a:p>
            <a:r>
              <a:rPr kumimoji="1" lang="ja-JP" altLang="en-US" dirty="0" smtClean="0"/>
              <a:t>：</a:t>
            </a:r>
            <a:r>
              <a:rPr kumimoji="1" lang="ja-JP" altLang="en-US" dirty="0"/>
              <a:t>伝播</a:t>
            </a:r>
            <a:r>
              <a:rPr kumimoji="1" lang="ja-JP" altLang="en-US" dirty="0" smtClean="0"/>
              <a:t>遅延</a:t>
            </a:r>
            <a:endParaRPr kumimoji="1" lang="ja-JP" altLang="en-US" dirty="0"/>
          </a:p>
        </p:txBody>
      </p:sp>
      <p:sp>
        <p:nvSpPr>
          <p:cNvPr id="16" name="テキスト ボックス 15"/>
          <p:cNvSpPr txBox="1"/>
          <p:nvPr/>
        </p:nvSpPr>
        <p:spPr>
          <a:xfrm>
            <a:off x="3260812" y="2479723"/>
            <a:ext cx="1779654" cy="369332"/>
          </a:xfrm>
          <a:prstGeom prst="rect">
            <a:avLst/>
          </a:prstGeom>
          <a:noFill/>
        </p:spPr>
        <p:txBody>
          <a:bodyPr wrap="none" rtlCol="0">
            <a:spAutoFit/>
          </a:bodyPr>
          <a:lstStyle/>
          <a:p>
            <a:r>
              <a:rPr kumimoji="1" lang="ja-JP" altLang="en-US" dirty="0" smtClean="0"/>
              <a:t>：リンク伝送遅延</a:t>
            </a:r>
            <a:endParaRPr kumimoji="1" lang="ja-JP" altLang="en-US" dirty="0"/>
          </a:p>
        </p:txBody>
      </p:sp>
      <p:sp>
        <p:nvSpPr>
          <p:cNvPr id="17" name="テキスト ボックス 16"/>
          <p:cNvSpPr txBox="1"/>
          <p:nvPr/>
        </p:nvSpPr>
        <p:spPr>
          <a:xfrm>
            <a:off x="5578220" y="2447600"/>
            <a:ext cx="1391728" cy="369332"/>
          </a:xfrm>
          <a:prstGeom prst="rect">
            <a:avLst/>
          </a:prstGeom>
          <a:noFill/>
        </p:spPr>
        <p:txBody>
          <a:bodyPr wrap="none" rtlCol="0">
            <a:spAutoFit/>
          </a:bodyPr>
          <a:lstStyle/>
          <a:p>
            <a:r>
              <a:rPr kumimoji="1" lang="ja-JP" altLang="en-US" dirty="0" smtClean="0"/>
              <a:t>：キュー遅延</a:t>
            </a:r>
            <a:endParaRPr kumimoji="1" lang="ja-JP" altLang="en-US" dirty="0"/>
          </a:p>
        </p:txBody>
      </p:sp>
      <p:sp>
        <p:nvSpPr>
          <p:cNvPr id="18" name="テキスト ボックス 17"/>
          <p:cNvSpPr txBox="1"/>
          <p:nvPr/>
        </p:nvSpPr>
        <p:spPr>
          <a:xfrm>
            <a:off x="7305688" y="2430363"/>
            <a:ext cx="1391728" cy="369332"/>
          </a:xfrm>
          <a:prstGeom prst="rect">
            <a:avLst/>
          </a:prstGeom>
          <a:noFill/>
        </p:spPr>
        <p:txBody>
          <a:bodyPr wrap="none" rtlCol="0">
            <a:spAutoFit/>
          </a:bodyPr>
          <a:lstStyle/>
          <a:p>
            <a:r>
              <a:rPr kumimoji="1" lang="ja-JP" altLang="en-US" dirty="0" smtClean="0"/>
              <a:t>：キュー遅延</a:t>
            </a:r>
            <a:endParaRPr kumimoji="1" lang="ja-JP" altLang="en-US" dirty="0"/>
          </a:p>
        </p:txBody>
      </p:sp>
      <p:sp>
        <p:nvSpPr>
          <p:cNvPr id="19" name="テキスト ボックス 18"/>
          <p:cNvSpPr txBox="1"/>
          <p:nvPr/>
        </p:nvSpPr>
        <p:spPr>
          <a:xfrm>
            <a:off x="1101296" y="2879648"/>
            <a:ext cx="1988045" cy="369332"/>
          </a:xfrm>
          <a:prstGeom prst="rect">
            <a:avLst/>
          </a:prstGeom>
          <a:noFill/>
        </p:spPr>
        <p:txBody>
          <a:bodyPr wrap="none" rtlCol="0">
            <a:spAutoFit/>
          </a:bodyPr>
          <a:lstStyle/>
          <a:p>
            <a:r>
              <a:rPr kumimoji="1" lang="ja-JP" altLang="en-US" dirty="0" smtClean="0"/>
              <a:t>：リンク上のパス数</a:t>
            </a:r>
            <a:endParaRPr kumimoji="1" lang="ja-JP" altLang="en-US" dirty="0"/>
          </a:p>
        </p:txBody>
      </p:sp>
      <p:sp>
        <p:nvSpPr>
          <p:cNvPr id="9" name="正方形/長方形 8"/>
          <p:cNvSpPr/>
          <p:nvPr/>
        </p:nvSpPr>
        <p:spPr bwMode="auto">
          <a:xfrm>
            <a:off x="4088904" y="1700808"/>
            <a:ext cx="1980220"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1" name="正方形/長方形 20"/>
          <p:cNvSpPr/>
          <p:nvPr/>
        </p:nvSpPr>
        <p:spPr bwMode="auto">
          <a:xfrm>
            <a:off x="6429164" y="1700808"/>
            <a:ext cx="792088" cy="540060"/>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0" name="下矢印 9"/>
          <p:cNvSpPr/>
          <p:nvPr/>
        </p:nvSpPr>
        <p:spPr bwMode="auto">
          <a:xfrm>
            <a:off x="3211662" y="3312921"/>
            <a:ext cx="3482676" cy="68407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dirty="0">
                <a:solidFill>
                  <a:schemeClr val="bg1"/>
                </a:solidFill>
              </a:rPr>
              <a:t>単純化</a:t>
            </a:r>
            <a:endParaRPr kumimoji="0" lang="ja-JP" altLang="en-US" sz="1800" b="0" i="0" u="none" strike="noStrike" cap="none" normalizeH="0" baseline="0" dirty="0" smtClean="0">
              <a:ln>
                <a:noFill/>
              </a:ln>
              <a:solidFill>
                <a:schemeClr val="bg1"/>
              </a:solidFill>
              <a:effectLst/>
            </a:endParaRPr>
          </a:p>
        </p:txBody>
      </p:sp>
      <p:pic>
        <p:nvPicPr>
          <p:cNvPr id="1033" name="Picture 9"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8804" y="5331775"/>
            <a:ext cx="762501" cy="3812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Users\admin\Downloads\eq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3616" y="5435308"/>
            <a:ext cx="298158" cy="244392"/>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3798706" y="5337212"/>
            <a:ext cx="1160895" cy="369332"/>
          </a:xfrm>
          <a:prstGeom prst="rect">
            <a:avLst/>
          </a:prstGeom>
          <a:noFill/>
        </p:spPr>
        <p:txBody>
          <a:bodyPr wrap="none" rtlCol="0">
            <a:spAutoFit/>
          </a:bodyPr>
          <a:lstStyle/>
          <a:p>
            <a:r>
              <a:rPr kumimoji="1" lang="ja-JP" altLang="en-US" dirty="0" smtClean="0"/>
              <a:t>：キュー長</a:t>
            </a:r>
            <a:endParaRPr kumimoji="1" lang="ja-JP" altLang="en-US" dirty="0"/>
          </a:p>
        </p:txBody>
      </p:sp>
      <p:sp>
        <p:nvSpPr>
          <p:cNvPr id="26" name="テキスト ボックス 25"/>
          <p:cNvSpPr txBox="1"/>
          <p:nvPr/>
        </p:nvSpPr>
        <p:spPr>
          <a:xfrm>
            <a:off x="5130130" y="5337212"/>
            <a:ext cx="1317990" cy="369332"/>
          </a:xfrm>
          <a:prstGeom prst="rect">
            <a:avLst/>
          </a:prstGeom>
          <a:noFill/>
        </p:spPr>
        <p:txBody>
          <a:bodyPr wrap="none" rtlCol="0">
            <a:spAutoFit/>
          </a:bodyPr>
          <a:lstStyle/>
          <a:p>
            <a:r>
              <a:rPr kumimoji="1" lang="ja-JP" altLang="en-US" dirty="0" smtClean="0"/>
              <a:t>：リンク容量</a:t>
            </a:r>
            <a:endParaRPr kumimoji="1" lang="ja-JP" altLang="en-US" dirty="0"/>
          </a:p>
        </p:txBody>
      </p:sp>
      <p:sp>
        <p:nvSpPr>
          <p:cNvPr id="27" name="正方形/長方形 26"/>
          <p:cNvSpPr/>
          <p:nvPr/>
        </p:nvSpPr>
        <p:spPr bwMode="auto">
          <a:xfrm>
            <a:off x="5979838" y="4293096"/>
            <a:ext cx="779704"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4788898" y="4105008"/>
            <a:ext cx="884181" cy="944171"/>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392482024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相対キュー遅延</a:t>
            </a:r>
            <a:endParaRPr kumimoji="1" lang="en-US" altLang="ja-JP" dirty="0" smtClean="0"/>
          </a:p>
          <a:p>
            <a:endParaRPr lang="en-US" altLang="ja-JP" dirty="0"/>
          </a:p>
          <a:p>
            <a:endParaRPr lang="en-US" altLang="ja-JP" dirty="0" smtClean="0"/>
          </a:p>
          <a:p>
            <a:r>
              <a:rPr lang="ja-JP" altLang="en-US" dirty="0"/>
              <a:t>リンクコスト関数</a:t>
            </a:r>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36</a:t>
            </a:fld>
            <a:endParaRPr lang="en-US" altLang="ja-JP" dirty="0"/>
          </a:p>
        </p:txBody>
      </p:sp>
      <p:pic>
        <p:nvPicPr>
          <p:cNvPr id="2050"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213" y="1671542"/>
            <a:ext cx="4335165" cy="46131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519" y="2276828"/>
            <a:ext cx="542105" cy="3465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2850" y="2312876"/>
            <a:ext cx="297714" cy="2221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3351" y="2237337"/>
            <a:ext cx="297714" cy="29771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30738" y="2240868"/>
            <a:ext cx="1454244" cy="369332"/>
          </a:xfrm>
          <a:prstGeom prst="rect">
            <a:avLst/>
          </a:prstGeom>
          <a:noFill/>
        </p:spPr>
        <p:txBody>
          <a:bodyPr wrap="none" rtlCol="0">
            <a:spAutoFit/>
          </a:bodyPr>
          <a:lstStyle/>
          <a:p>
            <a:r>
              <a:rPr kumimoji="1" lang="ja-JP" altLang="en-US" dirty="0" smtClean="0"/>
              <a:t>：</a:t>
            </a:r>
            <a:r>
              <a:rPr kumimoji="1" lang="ja-JP" altLang="en-US" dirty="0"/>
              <a:t>相対遅延量</a:t>
            </a:r>
          </a:p>
        </p:txBody>
      </p:sp>
      <p:sp>
        <p:nvSpPr>
          <p:cNvPr id="11" name="テキスト ボックス 10"/>
          <p:cNvSpPr txBox="1"/>
          <p:nvPr/>
        </p:nvSpPr>
        <p:spPr>
          <a:xfrm>
            <a:off x="4343371" y="2204864"/>
            <a:ext cx="1206421" cy="369332"/>
          </a:xfrm>
          <a:prstGeom prst="rect">
            <a:avLst/>
          </a:prstGeom>
          <a:noFill/>
        </p:spPr>
        <p:txBody>
          <a:bodyPr wrap="none" rtlCol="0">
            <a:spAutoFit/>
          </a:bodyPr>
          <a:lstStyle/>
          <a:p>
            <a:r>
              <a:rPr kumimoji="1" lang="ja-JP" altLang="en-US" dirty="0" smtClean="0"/>
              <a:t>：最小</a:t>
            </a:r>
            <a:r>
              <a:rPr kumimoji="1" lang="en-US" altLang="ja-JP" dirty="0" smtClean="0"/>
              <a:t>RTT</a:t>
            </a:r>
            <a:endParaRPr kumimoji="1" lang="ja-JP" altLang="en-US" dirty="0"/>
          </a:p>
        </p:txBody>
      </p:sp>
      <p:sp>
        <p:nvSpPr>
          <p:cNvPr id="12" name="テキスト ボックス 11"/>
          <p:cNvSpPr txBox="1"/>
          <p:nvPr/>
        </p:nvSpPr>
        <p:spPr>
          <a:xfrm>
            <a:off x="5727900" y="2195572"/>
            <a:ext cx="1853392" cy="369332"/>
          </a:xfrm>
          <a:prstGeom prst="rect">
            <a:avLst/>
          </a:prstGeom>
          <a:noFill/>
        </p:spPr>
        <p:txBody>
          <a:bodyPr wrap="none" rtlCol="0">
            <a:spAutoFit/>
          </a:bodyPr>
          <a:lstStyle/>
          <a:p>
            <a:r>
              <a:rPr kumimoji="1" lang="ja-JP" altLang="en-US" dirty="0" smtClean="0"/>
              <a:t>：最小</a:t>
            </a:r>
            <a:r>
              <a:rPr kumimoji="1" lang="ja-JP" altLang="en-US" dirty="0"/>
              <a:t>キュー遅延</a:t>
            </a:r>
          </a:p>
        </p:txBody>
      </p:sp>
      <p:pic>
        <p:nvPicPr>
          <p:cNvPr id="2055" name="Picture 7"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7627" y="3774829"/>
            <a:ext cx="4150746" cy="4462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5470" y="4365104"/>
            <a:ext cx="650082" cy="38125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692" y="4436278"/>
            <a:ext cx="405690" cy="29815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163338" y="3313806"/>
            <a:ext cx="1133644" cy="369332"/>
          </a:xfrm>
          <a:prstGeom prst="rect">
            <a:avLst/>
          </a:prstGeom>
          <a:noFill/>
        </p:spPr>
        <p:txBody>
          <a:bodyPr wrap="none" rtlCol="0">
            <a:spAutoFit/>
          </a:bodyPr>
          <a:lstStyle/>
          <a:p>
            <a:r>
              <a:rPr kumimoji="1" lang="en-US" altLang="ja-JP" dirty="0" smtClean="0"/>
              <a:t>For SFL</a:t>
            </a:r>
            <a:r>
              <a:rPr kumimoji="1" lang="ja-JP" altLang="en-US" dirty="0" smtClean="0"/>
              <a:t>：</a:t>
            </a:r>
            <a:endParaRPr kumimoji="1" lang="ja-JP" altLang="en-US" dirty="0"/>
          </a:p>
        </p:txBody>
      </p:sp>
      <p:sp>
        <p:nvSpPr>
          <p:cNvPr id="19" name="テキスト ボックス 18"/>
          <p:cNvSpPr txBox="1"/>
          <p:nvPr/>
        </p:nvSpPr>
        <p:spPr>
          <a:xfrm>
            <a:off x="1185875" y="3851756"/>
            <a:ext cx="1133644" cy="369332"/>
          </a:xfrm>
          <a:prstGeom prst="rect">
            <a:avLst/>
          </a:prstGeom>
          <a:noFill/>
        </p:spPr>
        <p:txBody>
          <a:bodyPr wrap="none" rtlCol="0">
            <a:spAutoFit/>
          </a:bodyPr>
          <a:lstStyle/>
          <a:p>
            <a:r>
              <a:rPr kumimoji="1" lang="en-US" altLang="ja-JP" dirty="0" smtClean="0"/>
              <a:t>For LFL</a:t>
            </a:r>
            <a:r>
              <a:rPr kumimoji="1" lang="ja-JP" altLang="en-US" dirty="0" smtClean="0"/>
              <a:t>：</a:t>
            </a:r>
            <a:endParaRPr kumimoji="1" lang="ja-JP" altLang="en-US" dirty="0"/>
          </a:p>
        </p:txBody>
      </p:sp>
      <p:sp>
        <p:nvSpPr>
          <p:cNvPr id="8" name="テキスト ボックス 7"/>
          <p:cNvSpPr txBox="1"/>
          <p:nvPr/>
        </p:nvSpPr>
        <p:spPr>
          <a:xfrm>
            <a:off x="2475552" y="4365104"/>
            <a:ext cx="1398140" cy="369332"/>
          </a:xfrm>
          <a:prstGeom prst="rect">
            <a:avLst/>
          </a:prstGeom>
          <a:noFill/>
        </p:spPr>
        <p:txBody>
          <a:bodyPr wrap="none" rtlCol="0">
            <a:spAutoFit/>
          </a:bodyPr>
          <a:lstStyle/>
          <a:p>
            <a:r>
              <a:rPr kumimoji="1" lang="ja-JP" altLang="en-US" dirty="0" smtClean="0"/>
              <a:t>：リンクコスト</a:t>
            </a:r>
            <a:endParaRPr kumimoji="1" lang="ja-JP" altLang="en-US" dirty="0"/>
          </a:p>
        </p:txBody>
      </p:sp>
      <p:sp>
        <p:nvSpPr>
          <p:cNvPr id="21" name="テキスト ボックス 20"/>
          <p:cNvSpPr txBox="1"/>
          <p:nvPr/>
        </p:nvSpPr>
        <p:spPr>
          <a:xfrm>
            <a:off x="4147179" y="4365104"/>
            <a:ext cx="1398140" cy="369332"/>
          </a:xfrm>
          <a:prstGeom prst="rect">
            <a:avLst/>
          </a:prstGeom>
          <a:noFill/>
        </p:spPr>
        <p:txBody>
          <a:bodyPr wrap="none" rtlCol="0">
            <a:spAutoFit/>
          </a:bodyPr>
          <a:lstStyle/>
          <a:p>
            <a:r>
              <a:rPr kumimoji="1" lang="ja-JP" altLang="en-US" dirty="0" smtClean="0"/>
              <a:t>：リンクコスト</a:t>
            </a:r>
            <a:endParaRPr kumimoji="1" lang="ja-JP" altLang="en-US" dirty="0"/>
          </a:p>
        </p:txBody>
      </p:sp>
      <p:pic>
        <p:nvPicPr>
          <p:cNvPr id="2058" name="Picture 10"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2700" y="3284984"/>
            <a:ext cx="6383508" cy="40569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p:cNvSpPr txBox="1"/>
          <p:nvPr/>
        </p:nvSpPr>
        <p:spPr>
          <a:xfrm>
            <a:off x="5499076" y="4365104"/>
            <a:ext cx="1677062" cy="369332"/>
          </a:xfrm>
          <a:prstGeom prst="rect">
            <a:avLst/>
          </a:prstGeom>
          <a:noFill/>
        </p:spPr>
        <p:txBody>
          <a:bodyPr wrap="none" rtlCol="0">
            <a:spAutoFit/>
          </a:bodyPr>
          <a:lstStyle/>
          <a:p>
            <a:r>
              <a:rPr kumimoji="1" lang="en-US" altLang="ja-JP" dirty="0" smtClean="0"/>
              <a:t>α~δ</a:t>
            </a:r>
            <a:r>
              <a:rPr kumimoji="1" lang="ja-JP" altLang="en-US" dirty="0" smtClean="0"/>
              <a:t>：パラメータ</a:t>
            </a:r>
            <a:endParaRPr kumimoji="1" lang="ja-JP" altLang="en-US" dirty="0"/>
          </a:p>
        </p:txBody>
      </p:sp>
      <p:pic>
        <p:nvPicPr>
          <p:cNvPr id="2059" name="Picture 11" descr="E:\Users\admin\Downloads\BPR1.png"/>
          <p:cNvPicPr>
            <a:picLocks noChangeAspect="1" noChangeArrowheads="1"/>
          </p:cNvPicPr>
          <p:nvPr/>
        </p:nvPicPr>
        <p:blipFill rotWithShape="1">
          <a:blip r:embed="rId10">
            <a:extLst>
              <a:ext uri="{28A0092B-C50C-407E-A947-70E740481C1C}">
                <a14:useLocalDpi xmlns:a14="http://schemas.microsoft.com/office/drawing/2010/main" val="0"/>
              </a:ext>
            </a:extLst>
          </a:blip>
          <a:srcRect l="26235" t="30873" r="16563" b="11050"/>
          <a:stretch/>
        </p:blipFill>
        <p:spPr bwMode="auto">
          <a:xfrm>
            <a:off x="7567201" y="4255699"/>
            <a:ext cx="1789897" cy="1775552"/>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7234708" y="4176601"/>
            <a:ext cx="458780" cy="276999"/>
          </a:xfrm>
          <a:prstGeom prst="rect">
            <a:avLst/>
          </a:prstGeom>
          <a:noFill/>
        </p:spPr>
        <p:txBody>
          <a:bodyPr wrap="none" rtlCol="0">
            <a:spAutoFit/>
          </a:bodyPr>
          <a:lstStyle/>
          <a:p>
            <a:r>
              <a:rPr kumimoji="1" lang="en-US" altLang="ja-JP" sz="1200" dirty="0"/>
              <a:t>t</a:t>
            </a:r>
            <a:r>
              <a:rPr kumimoji="1" lang="en-US" altLang="ja-JP" sz="1200" dirty="0" smtClean="0"/>
              <a:t>a(t)</a:t>
            </a:r>
            <a:endParaRPr kumimoji="1" lang="ja-JP" altLang="en-US" sz="1200" dirty="0"/>
          </a:p>
        </p:txBody>
      </p:sp>
      <p:sp>
        <p:nvSpPr>
          <p:cNvPr id="26" name="テキスト ボックス 25"/>
          <p:cNvSpPr txBox="1"/>
          <p:nvPr/>
        </p:nvSpPr>
        <p:spPr>
          <a:xfrm>
            <a:off x="9028588" y="5949280"/>
            <a:ext cx="407484" cy="276999"/>
          </a:xfrm>
          <a:prstGeom prst="rect">
            <a:avLst/>
          </a:prstGeom>
          <a:noFill/>
        </p:spPr>
        <p:txBody>
          <a:bodyPr wrap="none" rtlCol="0">
            <a:spAutoFit/>
          </a:bodyPr>
          <a:lstStyle/>
          <a:p>
            <a:r>
              <a:rPr kumimoji="1" lang="en-US" altLang="ja-JP" sz="1200" dirty="0" smtClean="0"/>
              <a:t>ν(t)</a:t>
            </a:r>
            <a:endParaRPr kumimoji="1" lang="ja-JP" altLang="en-US" sz="1200" dirty="0"/>
          </a:p>
        </p:txBody>
      </p:sp>
      <p:sp>
        <p:nvSpPr>
          <p:cNvPr id="9" name="テキスト ボックス 8"/>
          <p:cNvSpPr txBox="1"/>
          <p:nvPr/>
        </p:nvSpPr>
        <p:spPr>
          <a:xfrm>
            <a:off x="1964668" y="5157192"/>
            <a:ext cx="4144083"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dirty="0" smtClean="0"/>
              <a:t>リンクコスト値によって経路を決定し、</a:t>
            </a:r>
            <a:endParaRPr kumimoji="1" lang="en-US" altLang="ja-JP" dirty="0" smtClean="0"/>
          </a:p>
          <a:p>
            <a:r>
              <a:rPr kumimoji="1" lang="ja-JP" altLang="en-US" dirty="0" smtClean="0"/>
              <a:t>ロングフローであるかどうかの判定を行う</a:t>
            </a:r>
            <a:endParaRPr kumimoji="1" lang="ja-JP" altLang="en-US" dirty="0"/>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150890426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今後の課題</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37</a:t>
            </a:fld>
            <a:endParaRPr lang="en-US" altLang="ja-JP"/>
          </a:p>
        </p:txBody>
      </p:sp>
      <p:sp>
        <p:nvSpPr>
          <p:cNvPr id="2" name="フッター プレースホルダー 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35359861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提案手法</a:t>
            </a:r>
            <a:endParaRPr kumimoji="1" lang="en-US" altLang="ja-JP" dirty="0" smtClean="0"/>
          </a:p>
          <a:p>
            <a:pPr lvl="1"/>
            <a:r>
              <a:rPr kumimoji="1" lang="en-US" altLang="ja-JP" dirty="0" smtClean="0"/>
              <a:t>RTT</a:t>
            </a:r>
            <a:r>
              <a:rPr kumimoji="1" lang="ja-JP" altLang="en-US" dirty="0" smtClean="0">
                <a:latin typeface="+mn-ea"/>
                <a:ea typeface="+mn-ea"/>
              </a:rPr>
              <a:t>を用いたリンクコストベースのマルチパス選択手法</a:t>
            </a:r>
            <a:endParaRPr kumimoji="1" lang="en-US" altLang="ja-JP" dirty="0" smtClean="0">
              <a:latin typeface="+mn-ea"/>
              <a:ea typeface="+mn-ea"/>
            </a:endParaRPr>
          </a:p>
          <a:p>
            <a:pPr lvl="1"/>
            <a:r>
              <a:rPr lang="ja-JP" altLang="en-US" dirty="0">
                <a:latin typeface="+mn-ea"/>
                <a:ea typeface="+mn-ea"/>
              </a:rPr>
              <a:t>データセンター</a:t>
            </a:r>
            <a:r>
              <a:rPr kumimoji="1" lang="ja-JP" altLang="en-US" dirty="0" smtClean="0">
                <a:latin typeface="+mn-ea"/>
                <a:ea typeface="+mn-ea"/>
              </a:rPr>
              <a:t>モデル：レーンごとの通信切り分け</a:t>
            </a:r>
            <a:endParaRPr kumimoji="1" lang="en-US" altLang="ja-JP" dirty="0" smtClean="0">
              <a:latin typeface="+mn-ea"/>
              <a:ea typeface="+mn-ea"/>
            </a:endParaRPr>
          </a:p>
          <a:p>
            <a:pPr lvl="2"/>
            <a:r>
              <a:rPr lang="ja-JP" altLang="en-US" dirty="0">
                <a:latin typeface="+mn-ea"/>
                <a:ea typeface="+mn-ea"/>
              </a:rPr>
              <a:t>有効性の</a:t>
            </a:r>
            <a:r>
              <a:rPr lang="ja-JP" altLang="en-US" dirty="0" smtClean="0">
                <a:latin typeface="+mn-ea"/>
                <a:ea typeface="+mn-ea"/>
              </a:rPr>
              <a:t>検証</a:t>
            </a:r>
            <a:endParaRPr kumimoji="1" lang="en-US" altLang="ja-JP" dirty="0" smtClean="0">
              <a:latin typeface="+mn-ea"/>
              <a:ea typeface="+mn-ea"/>
            </a:endParaRPr>
          </a:p>
          <a:p>
            <a:r>
              <a:rPr kumimoji="1" lang="ja-JP" altLang="en-US" dirty="0" smtClean="0"/>
              <a:t>今後の課題</a:t>
            </a:r>
            <a:endParaRPr kumimoji="1" lang="en-US" altLang="ja-JP" dirty="0" smtClean="0"/>
          </a:p>
          <a:p>
            <a:pPr lvl="1"/>
            <a:r>
              <a:rPr kumimoji="1" lang="ja-JP" altLang="en-US" dirty="0" smtClean="0">
                <a:latin typeface="+mn-ea"/>
                <a:ea typeface="+mn-ea"/>
              </a:rPr>
              <a:t>理論に基づいた</a:t>
            </a:r>
            <a:r>
              <a:rPr lang="ja-JP" altLang="en-US" sz="1800" dirty="0">
                <a:latin typeface="+mn-ea"/>
              </a:rPr>
              <a:t>提案手法</a:t>
            </a:r>
            <a:r>
              <a:rPr kumimoji="1" lang="ja-JP" altLang="en-US" dirty="0" smtClean="0">
                <a:latin typeface="+mn-ea"/>
                <a:ea typeface="+mn-ea"/>
              </a:rPr>
              <a:t>の有効性の検証</a:t>
            </a:r>
            <a:endParaRPr kumimoji="1" lang="en-US" altLang="ja-JP" dirty="0" smtClean="0">
              <a:latin typeface="+mn-ea"/>
              <a:ea typeface="+mn-ea"/>
            </a:endParaRPr>
          </a:p>
          <a:p>
            <a:pPr lvl="1"/>
            <a:r>
              <a:rPr kumimoji="1" lang="ja-JP" altLang="en-US" dirty="0" smtClean="0">
                <a:latin typeface="+mn-ea"/>
                <a:ea typeface="+mn-ea"/>
              </a:rPr>
              <a:t>提案手法の実装</a:t>
            </a:r>
            <a:endParaRPr kumimoji="1" lang="en-US" altLang="ja-JP" dirty="0" smtClean="0">
              <a:latin typeface="+mn-ea"/>
              <a:ea typeface="+mn-ea"/>
            </a:endParaRPr>
          </a:p>
          <a:p>
            <a:pPr lvl="1"/>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38</a:t>
            </a:fld>
            <a:endParaRPr lang="en-US" altLang="ja-JP"/>
          </a:p>
        </p:txBody>
      </p:sp>
    </p:spTree>
    <p:extLst>
      <p:ext uri="{BB962C8B-B14F-4D97-AF65-F5344CB8AC3E}">
        <p14:creationId xmlns:p14="http://schemas.microsoft.com/office/powerpoint/2010/main" val="298491140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39</a:t>
            </a:fld>
            <a:endParaRPr lang="en-US" altLang="ja-JP"/>
          </a:p>
        </p:txBody>
      </p:sp>
    </p:spTree>
    <p:extLst>
      <p:ext uri="{BB962C8B-B14F-4D97-AF65-F5344CB8AC3E}">
        <p14:creationId xmlns:p14="http://schemas.microsoft.com/office/powerpoint/2010/main" val="30193243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812800" y="4976813"/>
            <a:ext cx="8280400" cy="1331912"/>
          </a:xfrm>
        </p:spPr>
        <p:txBody>
          <a:bodyPr>
            <a:normAutofit fontScale="92500" lnSpcReduction="10000"/>
          </a:bodyPr>
          <a:lstStyle/>
          <a:p>
            <a:r>
              <a:rPr kumimoji="1" lang="ja-JP" altLang="en-US" dirty="0" smtClean="0"/>
              <a:t>クエリー</a:t>
            </a:r>
            <a:r>
              <a:rPr kumimoji="1" lang="en-US" altLang="ja-JP" dirty="0" smtClean="0"/>
              <a:t>/</a:t>
            </a:r>
            <a:r>
              <a:rPr kumimoji="1" lang="ja-JP" altLang="en-US" dirty="0" smtClean="0"/>
              <a:t>レスポンス：サイズの小さいフロー</a:t>
            </a:r>
            <a:r>
              <a:rPr kumimoji="1" lang="en-US" altLang="ja-JP" dirty="0" smtClean="0"/>
              <a:t>(</a:t>
            </a:r>
            <a:r>
              <a:rPr kumimoji="1" lang="ja-JP" altLang="en-US" dirty="0" smtClean="0"/>
              <a:t>ショートフロー</a:t>
            </a:r>
            <a:r>
              <a:rPr kumimoji="1" lang="en-US" altLang="ja-JP" dirty="0" smtClean="0"/>
              <a:t>)</a:t>
            </a:r>
          </a:p>
          <a:p>
            <a:r>
              <a:rPr kumimoji="1" lang="ja-JP" altLang="en-US" dirty="0" smtClean="0"/>
              <a:t>低レイテンシ通信が求められている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a:t>
            </a:fld>
            <a:endParaRPr lang="en-US" altLang="ja-JP"/>
          </a:p>
        </p:txBody>
      </p:sp>
      <p:sp>
        <p:nvSpPr>
          <p:cNvPr id="8" name="角丸四角形 7"/>
          <p:cNvSpPr/>
          <p:nvPr/>
        </p:nvSpPr>
        <p:spPr bwMode="auto">
          <a:xfrm>
            <a:off x="6254987" y="1052736"/>
            <a:ext cx="1404156" cy="432048"/>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小塚明朝 Pro M" pitchFamily="18" charset="-128"/>
              </a:rPr>
              <a:t>Aggregator</a:t>
            </a:r>
            <a:endParaRPr kumimoji="0" lang="ja-JP" altLang="en-US" sz="1800" b="0" i="0" u="none" strike="noStrike" cap="none" normalizeH="0" baseline="0" dirty="0" smtClean="0">
              <a:ln>
                <a:noFill/>
              </a:ln>
              <a:solidFill>
                <a:schemeClr val="tx1"/>
              </a:solidFill>
              <a:effectLst/>
              <a:ea typeface="小塚明朝 Pro M" pitchFamily="18" charset="-128"/>
            </a:endParaRPr>
          </a:p>
        </p:txBody>
      </p:sp>
      <p:sp>
        <p:nvSpPr>
          <p:cNvPr id="11" name="角丸四角形 10"/>
          <p:cNvSpPr/>
          <p:nvPr/>
        </p:nvSpPr>
        <p:spPr bwMode="auto">
          <a:xfrm>
            <a:off x="5277036" y="2041275"/>
            <a:ext cx="1404156" cy="432048"/>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小塚明朝 Pro M" pitchFamily="18" charset="-128"/>
              </a:rPr>
              <a:t>Aggregator</a:t>
            </a:r>
            <a:endParaRPr kumimoji="0" lang="ja-JP" altLang="en-US" sz="1800" b="0" i="0" u="none" strike="noStrike" cap="none" normalizeH="0" baseline="0" dirty="0" smtClean="0">
              <a:ln>
                <a:noFill/>
              </a:ln>
              <a:solidFill>
                <a:schemeClr val="tx1"/>
              </a:solidFill>
              <a:effectLst/>
              <a:ea typeface="小塚明朝 Pro M" pitchFamily="18" charset="-128"/>
            </a:endParaRPr>
          </a:p>
        </p:txBody>
      </p:sp>
      <p:sp>
        <p:nvSpPr>
          <p:cNvPr id="12" name="角丸四角形 11"/>
          <p:cNvSpPr/>
          <p:nvPr/>
        </p:nvSpPr>
        <p:spPr bwMode="auto">
          <a:xfrm>
            <a:off x="7648907" y="2473323"/>
            <a:ext cx="1404156" cy="432048"/>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小塚明朝 Pro M" pitchFamily="18" charset="-128"/>
              </a:rPr>
              <a:t>Aggregator</a:t>
            </a:r>
            <a:endParaRPr kumimoji="0" lang="ja-JP" altLang="en-US" sz="1800" b="0" i="0" u="none" strike="noStrike" cap="none" normalizeH="0" baseline="0" dirty="0" smtClean="0">
              <a:ln>
                <a:noFill/>
              </a:ln>
              <a:solidFill>
                <a:schemeClr val="tx1"/>
              </a:solidFill>
              <a:effectLst/>
              <a:ea typeface="小塚明朝 Pro M" pitchFamily="18" charset="-128"/>
            </a:endParaRPr>
          </a:p>
        </p:txBody>
      </p:sp>
      <p:cxnSp>
        <p:nvCxnSpPr>
          <p:cNvPr id="10" name="直線コネクタ 9"/>
          <p:cNvCxnSpPr>
            <a:stCxn id="8" idx="2"/>
            <a:endCxn id="11" idx="0"/>
          </p:cNvCxnSpPr>
          <p:nvPr/>
        </p:nvCxnSpPr>
        <p:spPr bwMode="auto">
          <a:xfrm flipH="1">
            <a:off x="5979114" y="1484784"/>
            <a:ext cx="977951" cy="556491"/>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15" name="直線コネクタ 14"/>
          <p:cNvCxnSpPr>
            <a:stCxn id="8" idx="2"/>
            <a:endCxn id="12" idx="0"/>
          </p:cNvCxnSpPr>
          <p:nvPr/>
        </p:nvCxnSpPr>
        <p:spPr bwMode="auto">
          <a:xfrm>
            <a:off x="6957065" y="1484784"/>
            <a:ext cx="1393920" cy="988539"/>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19" name="円/楕円 18"/>
          <p:cNvSpPr/>
          <p:nvPr/>
        </p:nvSpPr>
        <p:spPr bwMode="auto">
          <a:xfrm>
            <a:off x="2172238" y="3537012"/>
            <a:ext cx="1338773" cy="516155"/>
          </a:xfrm>
          <a:prstGeom prst="ellipse">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mn-lt"/>
                <a:ea typeface="ＭＳ Ｐゴシック" charset="-128"/>
              </a:rPr>
              <a:t>Worker</a:t>
            </a:r>
            <a:endParaRPr kumimoji="0" lang="ja-JP" altLang="en-US" sz="1800" b="0" i="0" u="none" strike="noStrike" cap="none" normalizeH="0" baseline="0" dirty="0" smtClean="0">
              <a:ln>
                <a:noFill/>
              </a:ln>
              <a:solidFill>
                <a:schemeClr val="tx1"/>
              </a:solidFill>
              <a:effectLst/>
              <a:latin typeface="+mn-lt"/>
              <a:ea typeface="ＭＳ Ｐゴシック" charset="-128"/>
            </a:endParaRPr>
          </a:p>
        </p:txBody>
      </p:sp>
      <p:sp>
        <p:nvSpPr>
          <p:cNvPr id="22" name="円/楕円 21"/>
          <p:cNvSpPr/>
          <p:nvPr/>
        </p:nvSpPr>
        <p:spPr bwMode="auto">
          <a:xfrm>
            <a:off x="4052900" y="3537012"/>
            <a:ext cx="1338773" cy="516155"/>
          </a:xfrm>
          <a:prstGeom prst="ellipse">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mn-lt"/>
                <a:ea typeface="ＭＳ Ｐゴシック" charset="-128"/>
              </a:rPr>
              <a:t>Worker</a:t>
            </a:r>
            <a:endParaRPr kumimoji="0" lang="ja-JP" altLang="en-US" sz="1800" b="0" i="0" u="none" strike="noStrike" cap="none" normalizeH="0" baseline="0" dirty="0" smtClean="0">
              <a:ln>
                <a:noFill/>
              </a:ln>
              <a:solidFill>
                <a:schemeClr val="tx1"/>
              </a:solidFill>
              <a:effectLst/>
              <a:latin typeface="+mn-lt"/>
              <a:ea typeface="ＭＳ Ｐゴシック" charset="-128"/>
            </a:endParaRPr>
          </a:p>
        </p:txBody>
      </p:sp>
      <p:sp>
        <p:nvSpPr>
          <p:cNvPr id="20" name="テキスト ボックス 19"/>
          <p:cNvSpPr txBox="1"/>
          <p:nvPr/>
        </p:nvSpPr>
        <p:spPr>
          <a:xfrm>
            <a:off x="3511011" y="3610423"/>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26" name="円/楕円 25"/>
          <p:cNvSpPr/>
          <p:nvPr/>
        </p:nvSpPr>
        <p:spPr bwMode="auto">
          <a:xfrm>
            <a:off x="6265769" y="3721677"/>
            <a:ext cx="1338773" cy="516155"/>
          </a:xfrm>
          <a:prstGeom prst="ellipse">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mn-lt"/>
                <a:ea typeface="ＭＳ Ｐゴシック" charset="-128"/>
              </a:rPr>
              <a:t>Worker</a:t>
            </a:r>
            <a:endParaRPr kumimoji="0" lang="ja-JP" altLang="en-US" sz="1800" b="0" i="0" u="none" strike="noStrike" cap="none" normalizeH="0" baseline="0" dirty="0" smtClean="0">
              <a:ln>
                <a:noFill/>
              </a:ln>
              <a:solidFill>
                <a:schemeClr val="tx1"/>
              </a:solidFill>
              <a:effectLst/>
              <a:latin typeface="+mn-lt"/>
              <a:ea typeface="ＭＳ Ｐゴシック" charset="-128"/>
            </a:endParaRPr>
          </a:p>
        </p:txBody>
      </p:sp>
      <p:sp>
        <p:nvSpPr>
          <p:cNvPr id="27" name="円/楕円 26"/>
          <p:cNvSpPr/>
          <p:nvPr/>
        </p:nvSpPr>
        <p:spPr bwMode="auto">
          <a:xfrm>
            <a:off x="8146431" y="3721677"/>
            <a:ext cx="1338773" cy="516155"/>
          </a:xfrm>
          <a:prstGeom prst="ellipse">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mn-lt"/>
                <a:ea typeface="ＭＳ Ｐゴシック" charset="-128"/>
              </a:rPr>
              <a:t>Worker</a:t>
            </a:r>
            <a:endParaRPr kumimoji="0" lang="ja-JP" altLang="en-US" sz="1800" b="0" i="0" u="none" strike="noStrike" cap="none" normalizeH="0" baseline="0" dirty="0" smtClean="0">
              <a:ln>
                <a:noFill/>
              </a:ln>
              <a:solidFill>
                <a:schemeClr val="tx1"/>
              </a:solidFill>
              <a:effectLst/>
              <a:latin typeface="+mn-lt"/>
              <a:ea typeface="ＭＳ Ｐゴシック" charset="-128"/>
            </a:endParaRPr>
          </a:p>
        </p:txBody>
      </p:sp>
      <p:sp>
        <p:nvSpPr>
          <p:cNvPr id="28" name="テキスト ボックス 27"/>
          <p:cNvSpPr txBox="1"/>
          <p:nvPr/>
        </p:nvSpPr>
        <p:spPr>
          <a:xfrm>
            <a:off x="7604542" y="3795088"/>
            <a:ext cx="530915" cy="369332"/>
          </a:xfrm>
          <a:prstGeom prst="rect">
            <a:avLst/>
          </a:prstGeom>
          <a:noFill/>
        </p:spPr>
        <p:txBody>
          <a:bodyPr wrap="none" rtlCol="0">
            <a:spAutoFit/>
          </a:bodyPr>
          <a:lstStyle/>
          <a:p>
            <a:r>
              <a:rPr kumimoji="1" lang="ja-JP" altLang="en-US" dirty="0" smtClean="0"/>
              <a:t>・・・</a:t>
            </a:r>
            <a:endParaRPr kumimoji="1" lang="ja-JP" altLang="en-US" dirty="0"/>
          </a:p>
        </p:txBody>
      </p:sp>
      <p:cxnSp>
        <p:nvCxnSpPr>
          <p:cNvPr id="25" name="直線コネクタ 24"/>
          <p:cNvCxnSpPr>
            <a:stCxn id="19" idx="0"/>
            <a:endCxn id="11" idx="2"/>
          </p:cNvCxnSpPr>
          <p:nvPr/>
        </p:nvCxnSpPr>
        <p:spPr bwMode="auto">
          <a:xfrm flipV="1">
            <a:off x="2841625" y="2473323"/>
            <a:ext cx="3137489" cy="1063689"/>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31" name="直線コネクタ 30"/>
          <p:cNvCxnSpPr>
            <a:stCxn id="22" idx="0"/>
            <a:endCxn id="11" idx="2"/>
          </p:cNvCxnSpPr>
          <p:nvPr/>
        </p:nvCxnSpPr>
        <p:spPr bwMode="auto">
          <a:xfrm flipV="1">
            <a:off x="4722287" y="2473323"/>
            <a:ext cx="1256827" cy="1063689"/>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34" name="直線コネクタ 33"/>
          <p:cNvCxnSpPr>
            <a:stCxn id="26" idx="0"/>
            <a:endCxn id="12" idx="2"/>
          </p:cNvCxnSpPr>
          <p:nvPr/>
        </p:nvCxnSpPr>
        <p:spPr bwMode="auto">
          <a:xfrm flipV="1">
            <a:off x="6935156" y="2905371"/>
            <a:ext cx="1415829" cy="816306"/>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35" name="直線コネクタ 34"/>
          <p:cNvCxnSpPr>
            <a:stCxn id="27" idx="0"/>
            <a:endCxn id="12" idx="2"/>
          </p:cNvCxnSpPr>
          <p:nvPr/>
        </p:nvCxnSpPr>
        <p:spPr bwMode="auto">
          <a:xfrm flipH="1" flipV="1">
            <a:off x="8350985" y="2905371"/>
            <a:ext cx="464833" cy="816306"/>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1028" name="Picture 4" descr="E:\Users\admin\Downloads\fb_icon_325x3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6177" y="1208341"/>
            <a:ext cx="816503" cy="816503"/>
          </a:xfrm>
          <a:prstGeom prst="rect">
            <a:avLst/>
          </a:prstGeom>
          <a:noFill/>
          <a:extLst>
            <a:ext uri="{909E8E84-426E-40dd-AFC4-6F175D3DCCD1}">
              <a14:hiddenFill xmlns:a14="http://schemas.microsoft.com/office/drawing/2010/main">
                <a:solidFill>
                  <a:srgbClr val="FFFFFF"/>
                </a:solidFill>
              </a14:hiddenFill>
            </a:ext>
          </a:extLst>
        </p:spPr>
      </p:pic>
      <p:sp>
        <p:nvSpPr>
          <p:cNvPr id="38" name="左右矢印 37"/>
          <p:cNvSpPr/>
          <p:nvPr/>
        </p:nvSpPr>
        <p:spPr bwMode="auto">
          <a:xfrm>
            <a:off x="3008784" y="1480337"/>
            <a:ext cx="2154488" cy="709551"/>
          </a:xfrm>
          <a:prstGeom prst="leftRightArrow">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pic>
        <p:nvPicPr>
          <p:cNvPr id="1030" name="Picture 6" descr="E:\Users\admin\Downloads\amazon-com-logo_98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2620" y="2371107"/>
            <a:ext cx="1619711" cy="58984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2957434" y="4331422"/>
            <a:ext cx="3999631" cy="276999"/>
          </a:xfrm>
          <a:prstGeom prst="rect">
            <a:avLst/>
          </a:prstGeom>
          <a:noFill/>
        </p:spPr>
        <p:txBody>
          <a:bodyPr wrap="square" rtlCol="0">
            <a:spAutoFit/>
          </a:bodyPr>
          <a:lstStyle/>
          <a:p>
            <a:pPr algn="ctr"/>
            <a:r>
              <a:rPr kumimoji="1" lang="en-US" altLang="ja-JP" sz="1200" dirty="0" smtClean="0">
                <a:latin typeface="+mj-lt"/>
              </a:rPr>
              <a:t>Fig1.</a:t>
            </a:r>
            <a:r>
              <a:rPr kumimoji="1" lang="ja-JP" altLang="en-US" sz="1200" dirty="0" smtClean="0">
                <a:latin typeface="+mj-lt"/>
              </a:rPr>
              <a:t>データセンター内で構成されるクラスター</a:t>
            </a:r>
            <a:endParaRPr kumimoji="1" lang="ja-JP" altLang="en-US" sz="1200" dirty="0">
              <a:latin typeface="+mj-lt"/>
            </a:endParaRPr>
          </a:p>
        </p:txBody>
      </p:sp>
    </p:spTree>
    <p:extLst>
      <p:ext uri="{BB962C8B-B14F-4D97-AF65-F5344CB8AC3E}">
        <p14:creationId xmlns:p14="http://schemas.microsoft.com/office/powerpoint/2010/main" val="274357411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40</a:t>
            </a:fld>
            <a:endParaRPr lang="en-US" altLang="ja-JP"/>
          </a:p>
        </p:txBody>
      </p:sp>
    </p:spTree>
    <p:extLst>
      <p:ext uri="{BB962C8B-B14F-4D97-AF65-F5344CB8AC3E}">
        <p14:creationId xmlns:p14="http://schemas.microsoft.com/office/powerpoint/2010/main" val="570924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性能障害：エンドノード</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エンドノードでのボトルネック：受信処理での割り込み</a:t>
            </a:r>
            <a:endParaRPr kumimoji="1" lang="en-US" altLang="ja-JP" b="1" u="sng" dirty="0" smtClean="0"/>
          </a:p>
          <a:p>
            <a:pPr lvl="1"/>
            <a:r>
              <a:rPr lang="en-US" altLang="ja-JP" dirty="0" smtClean="0"/>
              <a:t>i.e. 1GbE</a:t>
            </a:r>
            <a:r>
              <a:rPr lang="ja-JP" altLang="en-US" dirty="0">
                <a:latin typeface="+mn-ea"/>
                <a:ea typeface="+mn-ea"/>
              </a:rPr>
              <a:t>の</a:t>
            </a:r>
            <a:r>
              <a:rPr lang="en-US" altLang="ja-JP" dirty="0" smtClean="0">
                <a:ea typeface="+mn-ea"/>
              </a:rPr>
              <a:t>64</a:t>
            </a:r>
            <a:r>
              <a:rPr lang="ja-JP" altLang="en-US" dirty="0" smtClean="0">
                <a:latin typeface="+mn-ea"/>
                <a:ea typeface="+mn-ea"/>
              </a:rPr>
              <a:t>バイトフレームの最大受信可能数：毎秒</a:t>
            </a:r>
            <a:r>
              <a:rPr lang="en-US" altLang="ja-JP" dirty="0" smtClean="0">
                <a:latin typeface="+mn-ea"/>
                <a:ea typeface="+mn-ea"/>
              </a:rPr>
              <a:t>150</a:t>
            </a:r>
            <a:r>
              <a:rPr lang="ja-JP" altLang="en-US" dirty="0" smtClean="0">
                <a:latin typeface="+mn-ea"/>
                <a:ea typeface="+mn-ea"/>
              </a:rPr>
              <a:t>万</a:t>
            </a:r>
            <a:endParaRPr lang="en-US" altLang="ja-JP" dirty="0" smtClean="0">
              <a:latin typeface="+mn-ea"/>
              <a:ea typeface="+mn-ea"/>
            </a:endParaRPr>
          </a:p>
          <a:p>
            <a:pPr marL="0" indent="0" algn="ctr">
              <a:buNone/>
            </a:pPr>
            <a:r>
              <a:rPr kumimoji="1" lang="ja-JP" altLang="en-US" dirty="0" smtClean="0">
                <a:latin typeface="+mn-ea"/>
                <a:ea typeface="+mn-ea"/>
              </a:rPr>
              <a:t>割り込み回数を抑え、</a:t>
            </a:r>
            <a:r>
              <a:rPr kumimoji="1" lang="en-US" altLang="ja-JP" dirty="0" smtClean="0">
                <a:ea typeface="+mn-ea"/>
              </a:rPr>
              <a:t>CPU</a:t>
            </a:r>
            <a:r>
              <a:rPr lang="ja-JP" altLang="en-US" dirty="0" smtClean="0">
                <a:latin typeface="+mn-ea"/>
              </a:rPr>
              <a:t>リソースを効率的に利用する</a:t>
            </a:r>
            <a:endParaRPr lang="en-US" altLang="ja-JP" dirty="0" smtClean="0">
              <a:latin typeface="+mn-ea"/>
            </a:endParaRPr>
          </a:p>
          <a:p>
            <a:r>
              <a:rPr kumimoji="1" lang="ja-JP" altLang="en-US" dirty="0" smtClean="0">
                <a:latin typeface="+mn-ea"/>
                <a:ea typeface="+mn-ea"/>
              </a:rPr>
              <a:t>割り込み処理：</a:t>
            </a:r>
            <a:r>
              <a:rPr kumimoji="1" lang="en-US" altLang="ja-JP" dirty="0" smtClean="0">
                <a:ea typeface="+mn-ea"/>
              </a:rPr>
              <a:t>interrupt coalescing</a:t>
            </a:r>
            <a:r>
              <a:rPr kumimoji="1" lang="en-US" altLang="ja-JP" dirty="0" smtClean="0">
                <a:latin typeface="+mn-ea"/>
                <a:ea typeface="+mn-ea"/>
              </a:rPr>
              <a:t>, </a:t>
            </a:r>
            <a:r>
              <a:rPr kumimoji="1" lang="ja-JP" altLang="en-US" dirty="0" smtClean="0">
                <a:latin typeface="+mn-ea"/>
                <a:ea typeface="+mn-ea"/>
              </a:rPr>
              <a:t>ポーリング</a:t>
            </a:r>
            <a:endParaRPr lang="en-US" altLang="ja-JP" dirty="0">
              <a:latin typeface="+mn-ea"/>
            </a:endParaRPr>
          </a:p>
          <a:p>
            <a:pPr lvl="1"/>
            <a:r>
              <a:rPr kumimoji="1" lang="ja-JP" altLang="en-US" dirty="0" smtClean="0">
                <a:latin typeface="+mn-ea"/>
                <a:ea typeface="+mn-ea"/>
              </a:rPr>
              <a:t>一定期間待ってからまとめて割り込ませる</a:t>
            </a:r>
            <a:endParaRPr kumimoji="1" lang="en-US" altLang="ja-JP" dirty="0" smtClean="0">
              <a:latin typeface="+mn-ea"/>
              <a:ea typeface="+mn-ea"/>
            </a:endParaRPr>
          </a:p>
          <a:p>
            <a:pPr lvl="1"/>
            <a:r>
              <a:rPr lang="ja-JP" altLang="en-US" dirty="0" smtClean="0">
                <a:solidFill>
                  <a:srgbClr val="E03253"/>
                </a:solidFill>
                <a:latin typeface="+mn-ea"/>
                <a:ea typeface="+mn-ea"/>
              </a:rPr>
              <a:t>高負荷時に即座に処理することができない</a:t>
            </a:r>
            <a:endParaRPr kumimoji="1" lang="en-US" altLang="ja-JP" dirty="0" smtClean="0">
              <a:solidFill>
                <a:srgbClr val="E03253"/>
              </a:solidFill>
              <a:latin typeface="+mn-ea"/>
              <a:ea typeface="+mn-ea"/>
            </a:endParaRPr>
          </a:p>
          <a:p>
            <a:r>
              <a:rPr lang="ja-JP" altLang="en-US" dirty="0" smtClean="0">
                <a:latin typeface="+mn-ea"/>
              </a:rPr>
              <a:t>プロトコル処理：</a:t>
            </a:r>
            <a:r>
              <a:rPr lang="en-US" altLang="ja-JP" dirty="0" smtClean="0"/>
              <a:t>Receive Side Scaling(RSS),</a:t>
            </a:r>
          </a:p>
          <a:p>
            <a:pPr lvl="1"/>
            <a:r>
              <a:rPr lang="ja-JP" altLang="en-US" dirty="0" smtClean="0">
                <a:latin typeface="+mn-ea"/>
                <a:ea typeface="+mn-ea"/>
              </a:rPr>
              <a:t>複数の受信</a:t>
            </a:r>
            <a:r>
              <a:rPr lang="ja-JP" altLang="en-US" dirty="0">
                <a:latin typeface="+mn-ea"/>
                <a:ea typeface="+mn-ea"/>
              </a:rPr>
              <a:t>キューを</a:t>
            </a:r>
            <a:r>
              <a:rPr lang="ja-JP" altLang="en-US" dirty="0" smtClean="0">
                <a:latin typeface="+mn-ea"/>
                <a:ea typeface="+mn-ea"/>
              </a:rPr>
              <a:t>持った</a:t>
            </a:r>
            <a:r>
              <a:rPr lang="en-US" altLang="ja-JP" dirty="0" smtClean="0">
                <a:ea typeface="+mn-ea"/>
              </a:rPr>
              <a:t>NIC</a:t>
            </a:r>
            <a:r>
              <a:rPr lang="ja-JP" altLang="en-US" dirty="0" smtClean="0">
                <a:latin typeface="+mn-ea"/>
                <a:ea typeface="+mn-ea"/>
              </a:rPr>
              <a:t>を用いてキューを分散させる</a:t>
            </a:r>
          </a:p>
          <a:p>
            <a:pPr lvl="1"/>
            <a:r>
              <a:rPr kumimoji="1" lang="ja-JP" altLang="en-US" dirty="0" smtClean="0">
                <a:latin typeface="+mn-ea"/>
                <a:ea typeface="+mn-ea"/>
              </a:rPr>
              <a:t>マルチコア</a:t>
            </a:r>
            <a:r>
              <a:rPr kumimoji="1" lang="en-US" altLang="ja-JP" dirty="0" smtClean="0">
                <a:latin typeface="+mn-ea"/>
                <a:ea typeface="+mn-ea"/>
              </a:rPr>
              <a:t>CPU</a:t>
            </a:r>
            <a:r>
              <a:rPr kumimoji="1" lang="ja-JP" altLang="en-US" dirty="0" smtClean="0">
                <a:latin typeface="+mn-ea"/>
                <a:ea typeface="+mn-ea"/>
              </a:rPr>
              <a:t>環境では</a:t>
            </a:r>
            <a:r>
              <a:rPr kumimoji="1" lang="en-US" altLang="ja-JP" dirty="0" smtClean="0">
                <a:latin typeface="+mn-ea"/>
                <a:ea typeface="+mn-ea"/>
              </a:rPr>
              <a:t>CPU</a:t>
            </a:r>
            <a:r>
              <a:rPr kumimoji="1" lang="ja-JP" altLang="en-US" dirty="0" smtClean="0">
                <a:latin typeface="+mn-ea"/>
                <a:ea typeface="+mn-ea"/>
              </a:rPr>
              <a:t>を効率的に利用できる</a:t>
            </a:r>
            <a:endParaRPr kumimoji="1" lang="en-US" altLang="ja-JP" dirty="0" smtClean="0">
              <a:latin typeface="+mn-ea"/>
              <a:ea typeface="+mn-ea"/>
            </a:endParaRPr>
          </a:p>
          <a:p>
            <a:pPr lvl="1"/>
            <a:r>
              <a:rPr lang="ja-JP" altLang="en-US" dirty="0" smtClean="0">
                <a:solidFill>
                  <a:srgbClr val="E03253"/>
                </a:solidFill>
                <a:latin typeface="+mn-ea"/>
                <a:ea typeface="+mn-ea"/>
              </a:rPr>
              <a:t>一般に</a:t>
            </a:r>
            <a:r>
              <a:rPr lang="en-US" altLang="ja-JP" dirty="0" smtClean="0">
                <a:solidFill>
                  <a:srgbClr val="E03253"/>
                </a:solidFill>
                <a:latin typeface="+mn-ea"/>
                <a:ea typeface="+mn-ea"/>
              </a:rPr>
              <a:t>RSS</a:t>
            </a:r>
            <a:r>
              <a:rPr lang="ja-JP" altLang="en-US" dirty="0" smtClean="0">
                <a:solidFill>
                  <a:srgbClr val="E03253"/>
                </a:solidFill>
                <a:latin typeface="+mn-ea"/>
                <a:ea typeface="+mn-ea"/>
              </a:rPr>
              <a:t>機能を持つ</a:t>
            </a:r>
            <a:r>
              <a:rPr lang="en-US" altLang="ja-JP" dirty="0" smtClean="0">
                <a:solidFill>
                  <a:srgbClr val="E03253"/>
                </a:solidFill>
                <a:latin typeface="+mn-ea"/>
                <a:ea typeface="+mn-ea"/>
              </a:rPr>
              <a:t>NIC</a:t>
            </a:r>
            <a:r>
              <a:rPr lang="ja-JP" altLang="en-US" dirty="0" smtClean="0">
                <a:solidFill>
                  <a:srgbClr val="E03253"/>
                </a:solidFill>
                <a:latin typeface="+mn-ea"/>
                <a:ea typeface="+mn-ea"/>
              </a:rPr>
              <a:t>は高価である</a:t>
            </a:r>
            <a:endParaRPr kumimoji="1" lang="ja-JP" altLang="en-US" dirty="0">
              <a:solidFill>
                <a:srgbClr val="E03253"/>
              </a:solidFill>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41</a:t>
            </a:fld>
            <a:endParaRPr lang="en-US" altLang="ja-JP" dirty="0"/>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2068377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a:t>
            </a:fld>
            <a:endParaRPr lang="en-US" altLang="ja-JP"/>
          </a:p>
        </p:txBody>
      </p:sp>
      <p:sp>
        <p:nvSpPr>
          <p:cNvPr id="7" name="コンテンツ プレースホルダー 2"/>
          <p:cNvSpPr txBox="1">
            <a:spLocks/>
          </p:cNvSpPr>
          <p:nvPr/>
        </p:nvSpPr>
        <p:spPr bwMode="auto">
          <a:xfrm>
            <a:off x="812800" y="1124535"/>
            <a:ext cx="8280400" cy="133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eaLnBrk="0" hangingPunct="0">
              <a:lnSpc>
                <a:spcPct val="100000"/>
              </a:lnSpc>
              <a:spcBef>
                <a:spcPct val="0"/>
              </a:spcBef>
              <a:spcAft>
                <a:spcPct val="0"/>
              </a:spcAft>
              <a:buClrTx/>
              <a:buSzTx/>
              <a:buNone/>
            </a:pPr>
            <a:r>
              <a:rPr lang="ja-JP" altLang="en-US" sz="2200" b="1" dirty="0">
                <a:solidFill>
                  <a:schemeClr val="tx1"/>
                </a:solidFill>
                <a:ea typeface="ＭＳ Ｐゴシック" charset="-128"/>
              </a:rPr>
              <a:t>既存の</a:t>
            </a:r>
            <a:r>
              <a:rPr lang="en-US" altLang="ja-JP" sz="2200" b="1" dirty="0">
                <a:solidFill>
                  <a:schemeClr val="tx1"/>
                </a:solidFill>
                <a:ea typeface="ＭＳ Ｐゴシック" charset="-128"/>
              </a:rPr>
              <a:t>TCP</a:t>
            </a:r>
            <a:r>
              <a:rPr lang="ja-JP" altLang="en-US" sz="2200" b="1" dirty="0">
                <a:solidFill>
                  <a:schemeClr val="tx1"/>
                </a:solidFill>
                <a:ea typeface="ＭＳ Ｐゴシック" charset="-128"/>
              </a:rPr>
              <a:t>ではサイズの小さいフロー</a:t>
            </a:r>
            <a:r>
              <a:rPr lang="en-US" altLang="ja-JP" sz="2200" b="1" dirty="0">
                <a:solidFill>
                  <a:schemeClr val="tx1"/>
                </a:solidFill>
                <a:ea typeface="ＭＳ Ｐゴシック" charset="-128"/>
              </a:rPr>
              <a:t>(</a:t>
            </a:r>
            <a:r>
              <a:rPr lang="ja-JP" altLang="en-US" sz="2200" b="1" dirty="0">
                <a:solidFill>
                  <a:schemeClr val="tx1"/>
                </a:solidFill>
                <a:ea typeface="ＭＳ Ｐゴシック" charset="-128"/>
              </a:rPr>
              <a:t>ショートフロー</a:t>
            </a:r>
            <a:r>
              <a:rPr lang="en-US" altLang="ja-JP" sz="2200" b="1" dirty="0">
                <a:solidFill>
                  <a:schemeClr val="tx1"/>
                </a:solidFill>
                <a:ea typeface="ＭＳ Ｐゴシック" charset="-128"/>
              </a:rPr>
              <a:t>)</a:t>
            </a:r>
            <a:r>
              <a:rPr lang="ja-JP" altLang="en-US" sz="2200" b="1" dirty="0">
                <a:solidFill>
                  <a:schemeClr val="tx1"/>
                </a:solidFill>
                <a:ea typeface="ＭＳ Ｐゴシック" charset="-128"/>
              </a:rPr>
              <a:t>が圧迫</a:t>
            </a:r>
            <a:r>
              <a:rPr lang="ja-JP" altLang="en-US" sz="2200" b="1" dirty="0" smtClean="0">
                <a:solidFill>
                  <a:schemeClr val="tx1"/>
                </a:solidFill>
                <a:ea typeface="ＭＳ Ｐゴシック" charset="-128"/>
              </a:rPr>
              <a:t>される</a:t>
            </a:r>
            <a:endParaRPr lang="en-US" altLang="ja-JP" sz="2200" b="1" dirty="0" smtClean="0">
              <a:solidFill>
                <a:schemeClr val="tx1"/>
              </a:solidFill>
              <a:ea typeface="ＭＳ Ｐゴシック" charset="-128"/>
            </a:endParaRPr>
          </a:p>
          <a:p>
            <a:pPr marL="0" indent="0" eaLnBrk="0" hangingPunct="0">
              <a:lnSpc>
                <a:spcPct val="100000"/>
              </a:lnSpc>
              <a:spcBef>
                <a:spcPct val="0"/>
              </a:spcBef>
              <a:spcAft>
                <a:spcPct val="0"/>
              </a:spcAft>
              <a:buClrTx/>
              <a:buSzTx/>
              <a:buNone/>
            </a:pPr>
            <a:endParaRPr lang="en-US" altLang="ja-JP" sz="2200" b="1" dirty="0">
              <a:solidFill>
                <a:schemeClr val="tx1"/>
              </a:solidFill>
              <a:ea typeface="ＭＳ Ｐゴシック" charset="-128"/>
            </a:endParaRPr>
          </a:p>
          <a:p>
            <a:pPr marL="0" indent="0" algn="ctr" eaLnBrk="0" hangingPunct="0">
              <a:lnSpc>
                <a:spcPct val="100000"/>
              </a:lnSpc>
              <a:spcBef>
                <a:spcPct val="0"/>
              </a:spcBef>
              <a:spcAft>
                <a:spcPct val="0"/>
              </a:spcAft>
              <a:buClrTx/>
              <a:buSzTx/>
              <a:buNone/>
            </a:pPr>
            <a:r>
              <a:rPr lang="en-US" altLang="ja-JP" sz="2200" dirty="0" smtClean="0">
                <a:solidFill>
                  <a:schemeClr val="tx1"/>
                </a:solidFill>
                <a:ea typeface="ＭＳ Ｐゴシック" charset="-128"/>
              </a:rPr>
              <a:t>Amazon EC2 us-west-2</a:t>
            </a:r>
            <a:r>
              <a:rPr lang="ja-JP" altLang="en-US" sz="2200" dirty="0" smtClean="0">
                <a:solidFill>
                  <a:schemeClr val="tx1"/>
                </a:solidFill>
                <a:ea typeface="ＭＳ Ｐゴシック" charset="-128"/>
              </a:rPr>
              <a:t>内で異なるインスタンス間の</a:t>
            </a:r>
            <a:r>
              <a:rPr lang="en-US" altLang="ja-JP" sz="2200" dirty="0" smtClean="0">
                <a:solidFill>
                  <a:schemeClr val="tx1"/>
                </a:solidFill>
                <a:ea typeface="ＭＳ Ｐゴシック" charset="-128"/>
              </a:rPr>
              <a:t>RTT</a:t>
            </a:r>
            <a:r>
              <a:rPr lang="ja-JP" altLang="en-US" sz="2200" dirty="0" smtClean="0">
                <a:solidFill>
                  <a:schemeClr val="tx1"/>
                </a:solidFill>
                <a:ea typeface="ＭＳ Ｐゴシック" charset="-128"/>
              </a:rPr>
              <a:t>を計測</a:t>
            </a:r>
            <a:r>
              <a:rPr lang="en-US" altLang="ja-JP" sz="1600" dirty="0" smtClean="0">
                <a:solidFill>
                  <a:schemeClr val="tx1"/>
                </a:solidFill>
                <a:ea typeface="ＭＳ Ｐゴシック" charset="-128"/>
              </a:rPr>
              <a:t>[</a:t>
            </a:r>
            <a:r>
              <a:rPr lang="en-US" altLang="en-US" sz="1600" dirty="0">
                <a:solidFill>
                  <a:schemeClr val="tx1"/>
                </a:solidFill>
                <a:ea typeface="ＭＳ Ｐゴシック" charset="-128"/>
              </a:rPr>
              <a:t>*</a:t>
            </a:r>
            <a:r>
              <a:rPr lang="en-US" altLang="ja-JP" sz="1600" dirty="0" smtClean="0">
                <a:solidFill>
                  <a:schemeClr val="tx1"/>
                </a:solidFill>
                <a:ea typeface="ＭＳ Ｐゴシック" charset="-128"/>
              </a:rPr>
              <a:t>]</a:t>
            </a:r>
            <a:endParaRPr lang="en-US" altLang="ja-JP" sz="2200" dirty="0">
              <a:solidFill>
                <a:schemeClr val="tx1"/>
              </a:solidFill>
              <a:ea typeface="ＭＳ Ｐゴシック"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597" y="2279614"/>
            <a:ext cx="8050807" cy="2569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2244198" y="4918340"/>
            <a:ext cx="1736694" cy="369332"/>
          </a:xfrm>
          <a:prstGeom prst="rect">
            <a:avLst/>
          </a:prstGeom>
          <a:noFill/>
        </p:spPr>
        <p:txBody>
          <a:bodyPr wrap="none" rtlCol="0">
            <a:spAutoFit/>
          </a:bodyPr>
          <a:lstStyle/>
          <a:p>
            <a:r>
              <a:rPr kumimoji="1" lang="ja-JP" altLang="en-US" dirty="0" smtClean="0"/>
              <a:t>平均</a:t>
            </a:r>
            <a:r>
              <a:rPr kumimoji="1" lang="en-US" altLang="ja-JP" dirty="0" smtClean="0">
                <a:latin typeface="+mn-lt"/>
              </a:rPr>
              <a:t>RTT: 0.5ms</a:t>
            </a:r>
            <a:endParaRPr kumimoji="1" lang="ja-JP" altLang="en-US" dirty="0">
              <a:latin typeface="+mn-lt"/>
            </a:endParaRPr>
          </a:p>
        </p:txBody>
      </p:sp>
      <p:sp>
        <p:nvSpPr>
          <p:cNvPr id="12" name="テキスト ボックス 11"/>
          <p:cNvSpPr txBox="1"/>
          <p:nvPr/>
        </p:nvSpPr>
        <p:spPr>
          <a:xfrm>
            <a:off x="6429164" y="4918340"/>
            <a:ext cx="1794466" cy="369332"/>
          </a:xfrm>
          <a:prstGeom prst="rect">
            <a:avLst/>
          </a:prstGeom>
          <a:noFill/>
        </p:spPr>
        <p:txBody>
          <a:bodyPr wrap="none" rtlCol="0">
            <a:spAutoFit/>
          </a:bodyPr>
          <a:lstStyle/>
          <a:p>
            <a:r>
              <a:rPr kumimoji="1" lang="en-US" altLang="ja-JP" b="1" dirty="0" smtClean="0">
                <a:solidFill>
                  <a:srgbClr val="E03253"/>
                </a:solidFill>
                <a:latin typeface="+mn-lt"/>
              </a:rPr>
              <a:t>99-thRTT: 17ms</a:t>
            </a:r>
            <a:endParaRPr kumimoji="1" lang="ja-JP" altLang="en-US" b="1" dirty="0">
              <a:solidFill>
                <a:srgbClr val="E03253"/>
              </a:solidFill>
              <a:latin typeface="+mn-lt"/>
            </a:endParaRPr>
          </a:p>
        </p:txBody>
      </p:sp>
      <p:sp>
        <p:nvSpPr>
          <p:cNvPr id="11" name="テキスト ボックス 10"/>
          <p:cNvSpPr txBox="1"/>
          <p:nvPr/>
        </p:nvSpPr>
        <p:spPr>
          <a:xfrm>
            <a:off x="3272576" y="5694224"/>
            <a:ext cx="5820624" cy="215444"/>
          </a:xfrm>
          <a:prstGeom prst="rect">
            <a:avLst/>
          </a:prstGeom>
          <a:noFill/>
        </p:spPr>
        <p:txBody>
          <a:bodyPr wrap="none" rtlCol="0">
            <a:spAutoFit/>
          </a:bodyPr>
          <a:lstStyle/>
          <a:p>
            <a:pPr algn="ctr"/>
            <a:r>
              <a:rPr lang="en-US" altLang="ja-JP" sz="800" dirty="0" smtClean="0">
                <a:latin typeface="+mn-lt"/>
              </a:rPr>
              <a:t>[</a:t>
            </a:r>
            <a:r>
              <a:rPr lang="en-US" altLang="ja-JP" sz="800" dirty="0">
                <a:latin typeface="+mn-lt"/>
              </a:rPr>
              <a:t>*</a:t>
            </a:r>
            <a:r>
              <a:rPr lang="en-US" altLang="ja-JP" sz="800" dirty="0" smtClean="0">
                <a:latin typeface="+mn-lt"/>
              </a:rPr>
              <a:t>] </a:t>
            </a:r>
            <a:r>
              <a:rPr lang="en-US" altLang="ja-JP" sz="800" dirty="0">
                <a:latin typeface="+mn-lt"/>
              </a:rPr>
              <a:t>H. </a:t>
            </a:r>
            <a:r>
              <a:rPr lang="en-US" altLang="ja-JP" sz="800" dirty="0" err="1">
                <a:latin typeface="+mn-lt"/>
              </a:rPr>
              <a:t>Xu</a:t>
            </a:r>
            <a:r>
              <a:rPr lang="en-US" altLang="ja-JP" sz="800" dirty="0">
                <a:latin typeface="+mn-lt"/>
              </a:rPr>
              <a:t> and B. Li. </a:t>
            </a:r>
            <a:r>
              <a:rPr lang="en-US" altLang="ja-JP" sz="800" dirty="0" err="1">
                <a:latin typeface="+mn-lt"/>
              </a:rPr>
              <a:t>RepFlow</a:t>
            </a:r>
            <a:r>
              <a:rPr lang="en-US" altLang="ja-JP" sz="800" dirty="0">
                <a:latin typeface="+mn-lt"/>
              </a:rPr>
              <a:t>: Minimizing flow completion times with replicated flows in data centers. In Proc. IEEE INFOCOM, 2014.</a:t>
            </a:r>
          </a:p>
        </p:txBody>
      </p:sp>
      <p:sp>
        <p:nvSpPr>
          <p:cNvPr id="13" name="テキスト ボックス 12"/>
          <p:cNvSpPr txBox="1"/>
          <p:nvPr/>
        </p:nvSpPr>
        <p:spPr>
          <a:xfrm>
            <a:off x="2842392" y="5284309"/>
            <a:ext cx="4260371" cy="276999"/>
          </a:xfrm>
          <a:prstGeom prst="rect">
            <a:avLst/>
          </a:prstGeom>
          <a:noFill/>
        </p:spPr>
        <p:txBody>
          <a:bodyPr wrap="square" rtlCol="0">
            <a:spAutoFit/>
          </a:bodyPr>
          <a:lstStyle/>
          <a:p>
            <a:pPr algn="ctr"/>
            <a:r>
              <a:rPr kumimoji="1" lang="en-US" altLang="ja-JP" sz="1200" dirty="0" smtClean="0">
                <a:latin typeface="+mj-lt"/>
              </a:rPr>
              <a:t>Fig</a:t>
            </a:r>
            <a:r>
              <a:rPr kumimoji="1" lang="en-US" altLang="ja-JP" sz="1200" dirty="0">
                <a:latin typeface="+mj-lt"/>
              </a:rPr>
              <a:t>2</a:t>
            </a:r>
            <a:r>
              <a:rPr kumimoji="1" lang="en-US" altLang="ja-JP" sz="1200" dirty="0" smtClean="0">
                <a:latin typeface="+mj-lt"/>
              </a:rPr>
              <a:t>.</a:t>
            </a:r>
            <a:r>
              <a:rPr kumimoji="1" lang="ja-JP" altLang="en-US" sz="1200" dirty="0" smtClean="0">
                <a:latin typeface="+mj-lt"/>
              </a:rPr>
              <a:t>　</a:t>
            </a:r>
            <a:r>
              <a:rPr kumimoji="1" lang="en-US" altLang="ja-JP" sz="1200" dirty="0" smtClean="0">
                <a:latin typeface="+mj-lt"/>
              </a:rPr>
              <a:t>EC2</a:t>
            </a:r>
            <a:r>
              <a:rPr kumimoji="1" lang="ja-JP" altLang="en-US" sz="1200" dirty="0" smtClean="0">
                <a:latin typeface="+mj-lt"/>
              </a:rPr>
              <a:t>同一リージョン内での異なるインスタンス間の</a:t>
            </a:r>
            <a:r>
              <a:rPr kumimoji="1" lang="en-US" altLang="ja-JP" sz="1200" dirty="0" smtClean="0">
                <a:latin typeface="+mj-lt"/>
              </a:rPr>
              <a:t>RTT</a:t>
            </a:r>
            <a:endParaRPr kumimoji="1" lang="ja-JP" altLang="en-US" sz="1200" dirty="0">
              <a:latin typeface="+mj-lt"/>
            </a:endParaRPr>
          </a:p>
        </p:txBody>
      </p:sp>
    </p:spTree>
    <p:extLst>
      <p:ext uri="{BB962C8B-B14F-4D97-AF65-F5344CB8AC3E}">
        <p14:creationId xmlns:p14="http://schemas.microsoft.com/office/powerpoint/2010/main" val="30060265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研究背景</a:t>
            </a:r>
            <a:endParaRPr kumimoji="1" lang="ja-JP" altLang="en-US" dirty="0"/>
          </a:p>
        </p:txBody>
      </p:sp>
      <p:sp>
        <p:nvSpPr>
          <p:cNvPr id="5" name="コンテンツ プレースホルダー 4"/>
          <p:cNvSpPr>
            <a:spLocks noGrp="1"/>
          </p:cNvSpPr>
          <p:nvPr>
            <p:ph idx="1"/>
          </p:nvPr>
        </p:nvSpPr>
        <p:spPr>
          <a:xfrm>
            <a:off x="704528" y="1157535"/>
            <a:ext cx="8460940" cy="4813231"/>
          </a:xfrm>
        </p:spPr>
        <p:txBody>
          <a:bodyPr/>
          <a:lstStyle/>
          <a:p>
            <a:pPr marL="0" indent="0">
              <a:buNone/>
            </a:pPr>
            <a:r>
              <a:rPr lang="ja-JP" altLang="en-US" b="1" dirty="0" smtClean="0">
                <a:solidFill>
                  <a:srgbClr val="E03253"/>
                </a:solidFill>
              </a:rPr>
              <a:t>なぜ、ショートフローに着目するのか</a:t>
            </a:r>
            <a:r>
              <a:rPr lang="en-US" altLang="ja-JP" b="1" dirty="0" smtClean="0">
                <a:solidFill>
                  <a:srgbClr val="E03253"/>
                </a:solidFill>
              </a:rPr>
              <a:t>?</a:t>
            </a:r>
            <a:endParaRPr kumimoji="1" lang="en-US" altLang="ja-JP" b="1" dirty="0" smtClean="0">
              <a:solidFill>
                <a:srgbClr val="E03253"/>
              </a:solidFill>
            </a:endParaRPr>
          </a:p>
          <a:p>
            <a:pPr marL="0" indent="0">
              <a:buNone/>
            </a:pPr>
            <a:r>
              <a:rPr lang="ja-JP" altLang="en-US" sz="2000" dirty="0" smtClean="0">
                <a:solidFill>
                  <a:srgbClr val="0071BC"/>
                </a:solidFill>
              </a:rPr>
              <a:t>分散・並列処理技術</a:t>
            </a:r>
            <a:r>
              <a:rPr lang="en-US" altLang="ja-JP" sz="2000" dirty="0" smtClean="0">
                <a:solidFill>
                  <a:srgbClr val="0071BC"/>
                </a:solidFill>
              </a:rPr>
              <a:t> </a:t>
            </a:r>
            <a:r>
              <a:rPr lang="en-US" altLang="ja-JP" sz="2000" dirty="0" smtClean="0"/>
              <a:t>: </a:t>
            </a:r>
            <a:r>
              <a:rPr lang="ja-JP" altLang="en-US" sz="2000" dirty="0" smtClean="0"/>
              <a:t>ビッグデータ、大量の計算資源の活用</a:t>
            </a:r>
            <a:endParaRPr lang="en-US" altLang="ja-JP" sz="2000" dirty="0" smtClean="0"/>
          </a:p>
          <a:p>
            <a:pPr marL="0" indent="0">
              <a:buNone/>
            </a:pPr>
            <a:r>
              <a:rPr lang="ja-JP" altLang="en-US" dirty="0" smtClean="0"/>
              <a:t>分散・並列処理では大量のショートフローを生成してしまう</a:t>
            </a:r>
            <a:r>
              <a:rPr lang="en-US" altLang="ja-JP" dirty="0" smtClean="0"/>
              <a:t>!! </a:t>
            </a:r>
          </a:p>
          <a:p>
            <a:pPr marL="0" indent="0" algn="ctr">
              <a:buNone/>
            </a:pPr>
            <a:r>
              <a:rPr lang="ja-JP" altLang="en-US" sz="2000" dirty="0" smtClean="0"/>
              <a:t>データセンタートラフィックの</a:t>
            </a:r>
            <a:r>
              <a:rPr lang="en-US" altLang="ja-JP" sz="2000" dirty="0" smtClean="0"/>
              <a:t>80%</a:t>
            </a:r>
            <a:r>
              <a:rPr lang="ja-JP" altLang="en-US" sz="2000" dirty="0" smtClean="0"/>
              <a:t>がショートフロー</a:t>
            </a:r>
            <a:r>
              <a:rPr lang="en-US" altLang="ja-JP" sz="1800" dirty="0" smtClean="0"/>
              <a:t>[14].</a:t>
            </a:r>
          </a:p>
          <a:p>
            <a:pPr marL="0" indent="0" algn="ctr">
              <a:buNone/>
            </a:pPr>
            <a:r>
              <a:rPr lang="ja-JP" altLang="en-US" sz="1800" dirty="0" smtClean="0"/>
              <a:t>ショートフローは大規模計算処理の高速化のために極めて重要な要素</a:t>
            </a:r>
            <a:endParaRPr lang="en-US" altLang="ja-JP" sz="1800" dirty="0" smtClean="0"/>
          </a:p>
          <a:p>
            <a:pPr marL="0" indent="0" algn="ctr">
              <a:buNone/>
            </a:pPr>
            <a:endParaRPr kumimoji="1" lang="en-US" altLang="ja-JP" sz="2200" b="1" dirty="0" smtClean="0">
              <a:solidFill>
                <a:srgbClr val="0071BC"/>
              </a:solidFill>
            </a:endParaRPr>
          </a:p>
          <a:p>
            <a:pPr marL="0" indent="0" algn="ctr">
              <a:buNone/>
            </a:pPr>
            <a:r>
              <a:rPr lang="ja-JP" altLang="en-US" b="1" dirty="0">
                <a:solidFill>
                  <a:srgbClr val="0071BC"/>
                </a:solidFill>
              </a:rPr>
              <a:t>既存の</a:t>
            </a:r>
            <a:r>
              <a:rPr kumimoji="1" lang="ja-JP" altLang="en-US" b="1" dirty="0" smtClean="0">
                <a:solidFill>
                  <a:srgbClr val="0071BC"/>
                </a:solidFill>
              </a:rPr>
              <a:t>データセンターネットワーク</a:t>
            </a:r>
            <a:r>
              <a:rPr lang="ja-JP" altLang="en-US" b="1" dirty="0" smtClean="0">
                <a:solidFill>
                  <a:srgbClr val="0071BC"/>
                </a:solidFill>
              </a:rPr>
              <a:t>を改善する上で</a:t>
            </a:r>
            <a:endParaRPr lang="en-US" altLang="ja-JP" b="1" dirty="0" smtClean="0">
              <a:solidFill>
                <a:srgbClr val="0071BC"/>
              </a:solidFill>
            </a:endParaRPr>
          </a:p>
          <a:p>
            <a:pPr marL="0" indent="0" algn="ctr">
              <a:buNone/>
            </a:pPr>
            <a:r>
              <a:rPr lang="ja-JP" altLang="en-US" b="1" dirty="0" smtClean="0">
                <a:solidFill>
                  <a:srgbClr val="0071BC"/>
                </a:solidFill>
              </a:rPr>
              <a:t>ショートフロー遅延の問題は</a:t>
            </a:r>
            <a:r>
              <a:rPr lang="ja-JP" altLang="en-US" b="1" dirty="0" smtClean="0">
                <a:solidFill>
                  <a:srgbClr val="0071BC"/>
                </a:solidFill>
              </a:rPr>
              <a:t>重要</a:t>
            </a:r>
            <a:endParaRPr lang="en-US" altLang="ja-JP" sz="2200" b="1" dirty="0" smtClean="0">
              <a:solidFill>
                <a:srgbClr val="0071BC"/>
              </a:solidFill>
            </a:endParaRPr>
          </a:p>
          <a:p>
            <a:pPr marL="0" indent="0">
              <a:buNone/>
            </a:pPr>
            <a:endParaRPr kumimoji="1" lang="ja-JP" altLang="en-US" dirty="0"/>
          </a:p>
        </p:txBody>
      </p:sp>
      <p:sp>
        <p:nvSpPr>
          <p:cNvPr id="2" name="日付プレースホルダー 1"/>
          <p:cNvSpPr>
            <a:spLocks noGrp="1"/>
          </p:cNvSpPr>
          <p:nvPr>
            <p:ph type="dt" sz="half" idx="10"/>
          </p:nvPr>
        </p:nvSpPr>
        <p:spPr/>
        <p:txBody>
          <a:bodyPr/>
          <a:lstStyle/>
          <a:p>
            <a:r>
              <a:rPr lang="en-US" altLang="ja-JP" smtClean="0"/>
              <a:t>2014/11/04</a:t>
            </a:r>
            <a:endParaRPr lang="en-US" altLang="ja-JP"/>
          </a:p>
        </p:txBody>
      </p:sp>
      <p:sp>
        <p:nvSpPr>
          <p:cNvPr id="3" name="スライド番号プレースホルダー 2"/>
          <p:cNvSpPr>
            <a:spLocks noGrp="1"/>
          </p:cNvSpPr>
          <p:nvPr>
            <p:ph type="sldNum" sz="quarter" idx="12"/>
          </p:nvPr>
        </p:nvSpPr>
        <p:spPr/>
        <p:txBody>
          <a:bodyPr/>
          <a:lstStyle/>
          <a:p>
            <a:fld id="{5C5C2A6E-2954-4E38-AD66-154544EB6822}" type="slidenum">
              <a:rPr lang="ja-JP" altLang="en-US" smtClean="0"/>
              <a:pPr/>
              <a:t>6</a:t>
            </a:fld>
            <a:endParaRPr lang="en-US" altLang="ja-JP"/>
          </a:p>
        </p:txBody>
      </p:sp>
      <p:sp>
        <p:nvSpPr>
          <p:cNvPr id="7" name="正方形/長方形 6"/>
          <p:cNvSpPr/>
          <p:nvPr/>
        </p:nvSpPr>
        <p:spPr>
          <a:xfrm>
            <a:off x="4124908" y="5970766"/>
            <a:ext cx="4953000" cy="338554"/>
          </a:xfrm>
          <a:prstGeom prst="rect">
            <a:avLst/>
          </a:prstGeom>
        </p:spPr>
        <p:txBody>
          <a:bodyPr>
            <a:spAutoFit/>
          </a:bodyPr>
          <a:lstStyle/>
          <a:p>
            <a:r>
              <a:rPr lang="en-US" altLang="ja-JP" sz="800" dirty="0" smtClean="0">
                <a:latin typeface="+mn-lt"/>
              </a:rPr>
              <a:t>[14]Benson</a:t>
            </a:r>
            <a:r>
              <a:rPr lang="en-US" altLang="ja-JP" sz="800" dirty="0">
                <a:latin typeface="+mn-lt"/>
              </a:rPr>
              <a:t>, </a:t>
            </a:r>
            <a:r>
              <a:rPr lang="en-US" altLang="ja-JP" sz="800" dirty="0" err="1">
                <a:latin typeface="+mn-lt"/>
              </a:rPr>
              <a:t>Theophilus</a:t>
            </a:r>
            <a:r>
              <a:rPr lang="en-US" altLang="ja-JP" sz="800" dirty="0">
                <a:latin typeface="+mn-lt"/>
              </a:rPr>
              <a:t>, </a:t>
            </a:r>
            <a:r>
              <a:rPr lang="en-US" altLang="ja-JP" sz="800" dirty="0" err="1">
                <a:latin typeface="+mn-lt"/>
              </a:rPr>
              <a:t>Aditya</a:t>
            </a:r>
            <a:r>
              <a:rPr lang="en-US" altLang="ja-JP" sz="800" dirty="0">
                <a:latin typeface="+mn-lt"/>
              </a:rPr>
              <a:t> </a:t>
            </a:r>
            <a:r>
              <a:rPr lang="en-US" altLang="ja-JP" sz="800" dirty="0" err="1">
                <a:latin typeface="+mn-lt"/>
              </a:rPr>
              <a:t>Akella</a:t>
            </a:r>
            <a:r>
              <a:rPr lang="en-US" altLang="ja-JP" sz="800" dirty="0">
                <a:latin typeface="+mn-lt"/>
              </a:rPr>
              <a:t>, and David A. </a:t>
            </a:r>
            <a:r>
              <a:rPr lang="en-US" altLang="ja-JP" sz="800" dirty="0" err="1">
                <a:latin typeface="+mn-lt"/>
              </a:rPr>
              <a:t>Maltz</a:t>
            </a:r>
            <a:r>
              <a:rPr lang="en-US" altLang="ja-JP" sz="800" dirty="0">
                <a:latin typeface="+mn-lt"/>
              </a:rPr>
              <a:t>. "Network </a:t>
            </a:r>
            <a:r>
              <a:rPr lang="en-US" altLang="ja-JP" sz="800" dirty="0" smtClean="0">
                <a:latin typeface="+mn-lt"/>
              </a:rPr>
              <a:t>traffic characteristics </a:t>
            </a:r>
            <a:r>
              <a:rPr lang="en-US" altLang="ja-JP" sz="800" dirty="0">
                <a:latin typeface="+mn-lt"/>
              </a:rPr>
              <a:t>of data centers in the wild." Proceedings of the 10th ACM SIGCOMM conference on Internet measurement. ACM, 2010.</a:t>
            </a:r>
            <a:endParaRPr lang="ja-JP" altLang="en-US" sz="800" dirty="0">
              <a:latin typeface="+mn-lt"/>
            </a:endParaRPr>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40347433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データセンター環境におけるショートフロー遅延の改善</a:t>
            </a:r>
            <a:endParaRPr kumimoji="1" lang="en-US" altLang="ja-JP" dirty="0" smtClean="0"/>
          </a:p>
          <a:p>
            <a:pPr lvl="1"/>
            <a:r>
              <a:rPr lang="ja-JP" altLang="en-US" dirty="0" smtClean="0">
                <a:latin typeface="+mj-ea"/>
                <a:ea typeface="+mj-ea"/>
              </a:rPr>
              <a:t>キュー長の改善：</a:t>
            </a:r>
            <a:r>
              <a:rPr lang="en-US" altLang="ja-JP" dirty="0" smtClean="0">
                <a:ea typeface="+mj-ea"/>
              </a:rPr>
              <a:t>DCTCP(2010), HULL(2012)</a:t>
            </a:r>
          </a:p>
          <a:p>
            <a:pPr lvl="1"/>
            <a:r>
              <a:rPr kumimoji="1" lang="ja-JP" altLang="en-US" dirty="0">
                <a:latin typeface="+mj-ea"/>
                <a:ea typeface="+mj-ea"/>
              </a:rPr>
              <a:t>優先度に</a:t>
            </a:r>
            <a:r>
              <a:rPr kumimoji="1" lang="ja-JP" altLang="en-US" dirty="0" smtClean="0">
                <a:latin typeface="+mj-ea"/>
                <a:ea typeface="+mj-ea"/>
              </a:rPr>
              <a:t>基づいたスケジューリング：</a:t>
            </a:r>
            <a:r>
              <a:rPr kumimoji="1" lang="en-US" altLang="ja-JP" dirty="0" smtClean="0">
                <a:ea typeface="+mj-ea"/>
              </a:rPr>
              <a:t>D3(2011), PDQ(2012), </a:t>
            </a:r>
            <a:r>
              <a:rPr kumimoji="1" lang="en-US" altLang="ja-JP" dirty="0" err="1" smtClean="0">
                <a:ea typeface="+mj-ea"/>
              </a:rPr>
              <a:t>DeTail</a:t>
            </a:r>
            <a:r>
              <a:rPr kumimoji="1" lang="en-US" altLang="ja-JP" dirty="0" smtClean="0">
                <a:ea typeface="+mj-ea"/>
              </a:rPr>
              <a:t>(2012), </a:t>
            </a:r>
            <a:r>
              <a:rPr kumimoji="1" lang="en-US" altLang="ja-JP" dirty="0" err="1" smtClean="0">
                <a:ea typeface="+mj-ea"/>
              </a:rPr>
              <a:t>pFabric</a:t>
            </a:r>
            <a:r>
              <a:rPr kumimoji="1" lang="en-US" altLang="ja-JP" dirty="0" smtClean="0">
                <a:ea typeface="+mj-ea"/>
              </a:rPr>
              <a:t>(2013)</a:t>
            </a:r>
          </a:p>
          <a:p>
            <a:pPr lvl="1"/>
            <a:r>
              <a:rPr lang="ja-JP" altLang="en-US" dirty="0">
                <a:latin typeface="+mj-ea"/>
                <a:ea typeface="+mj-ea"/>
              </a:rPr>
              <a:t>再送制御</a:t>
            </a:r>
            <a:r>
              <a:rPr lang="ja-JP" altLang="en-US" dirty="0" smtClean="0">
                <a:latin typeface="+mj-ea"/>
                <a:ea typeface="+mj-ea"/>
              </a:rPr>
              <a:t>の高速化：</a:t>
            </a:r>
            <a:r>
              <a:rPr lang="en-US" altLang="ja-JP" sz="1800" dirty="0">
                <a:latin typeface="+mj-ea"/>
              </a:rPr>
              <a:t> </a:t>
            </a:r>
            <a:r>
              <a:rPr lang="en-US" altLang="ja-JP" dirty="0" err="1"/>
              <a:t>FastLane</a:t>
            </a:r>
            <a:r>
              <a:rPr lang="en-US" altLang="ja-JP" dirty="0"/>
              <a:t>(2013), </a:t>
            </a:r>
            <a:r>
              <a:rPr lang="en-US" altLang="ja-JP" dirty="0" smtClean="0">
                <a:ea typeface="+mj-ea"/>
              </a:rPr>
              <a:t>DIBS(2014), CP(2014)</a:t>
            </a:r>
          </a:p>
          <a:p>
            <a:pPr marL="0" indent="0">
              <a:buNone/>
            </a:pPr>
            <a:r>
              <a:rPr kumimoji="1" lang="ja-JP" altLang="en-US" dirty="0">
                <a:latin typeface="+mn-ea"/>
              </a:rPr>
              <a:t>提案</a:t>
            </a:r>
            <a:r>
              <a:rPr kumimoji="1" lang="ja-JP" altLang="en-US" dirty="0" smtClean="0">
                <a:latin typeface="+mn-ea"/>
              </a:rPr>
              <a:t>された手法のすべてがスイッチに対して既存の実装の修正が必要</a:t>
            </a:r>
            <a:endParaRPr kumimoji="1" lang="en-US" altLang="ja-JP" dirty="0" smtClean="0">
              <a:latin typeface="+mn-ea"/>
            </a:endParaRPr>
          </a:p>
          <a:p>
            <a:pPr marL="0" indent="0">
              <a:buNone/>
            </a:pPr>
            <a:r>
              <a:rPr kumimoji="1" lang="ja-JP" altLang="en-US" dirty="0" smtClean="0">
                <a:latin typeface="+mn-ea"/>
              </a:rPr>
              <a:t>⇔</a:t>
            </a:r>
            <a:r>
              <a:rPr kumimoji="1" lang="en-US" altLang="ja-JP" dirty="0" err="1" smtClean="0"/>
              <a:t>RepFlow</a:t>
            </a:r>
            <a:r>
              <a:rPr kumimoji="1" lang="en-US" altLang="ja-JP" dirty="0" smtClean="0"/>
              <a:t>(2013)</a:t>
            </a:r>
            <a:r>
              <a:rPr kumimoji="1" lang="ja-JP" altLang="en-US" dirty="0" smtClean="0">
                <a:latin typeface="+mn-ea"/>
              </a:rPr>
              <a:t>アプリケーションの書き換えが必要</a:t>
            </a:r>
            <a:endParaRPr kumimoji="1" lang="en-US" altLang="ja-JP" dirty="0" smtClean="0">
              <a:latin typeface="+mn-ea"/>
            </a:endParaRPr>
          </a:p>
          <a:p>
            <a:pPr marL="0" indent="0" algn="ctr">
              <a:buNone/>
            </a:pPr>
            <a:r>
              <a:rPr lang="ja-JP" altLang="en-US" sz="2800" b="1" u="sng" dirty="0">
                <a:solidFill>
                  <a:srgbClr val="E03253"/>
                </a:solidFill>
                <a:latin typeface="+mn-ea"/>
              </a:rPr>
              <a:t>実</a:t>
            </a:r>
            <a:r>
              <a:rPr lang="ja-JP" altLang="en-US" sz="2800" b="1" u="sng" dirty="0" smtClean="0">
                <a:solidFill>
                  <a:srgbClr val="E03253"/>
                </a:solidFill>
                <a:latin typeface="+mn-ea"/>
              </a:rPr>
              <a:t>環境</a:t>
            </a:r>
            <a:r>
              <a:rPr lang="ja-JP" altLang="en-US" sz="2800" b="1" u="sng" dirty="0">
                <a:solidFill>
                  <a:srgbClr val="E03253"/>
                </a:solidFill>
                <a:latin typeface="+mn-ea"/>
              </a:rPr>
              <a:t>へ</a:t>
            </a:r>
            <a:r>
              <a:rPr lang="ja-JP" altLang="en-US" sz="2800" b="1" u="sng" dirty="0" smtClean="0">
                <a:solidFill>
                  <a:srgbClr val="E03253"/>
                </a:solidFill>
                <a:latin typeface="+mn-ea"/>
              </a:rPr>
              <a:t>の適用が困難</a:t>
            </a:r>
            <a:endParaRPr kumimoji="1" lang="ja-JP" altLang="en-US" sz="2800" b="1" u="sng" dirty="0">
              <a:solidFill>
                <a:srgbClr val="E03253"/>
              </a:solidFill>
              <a:latin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7</a:t>
            </a:fld>
            <a:endParaRPr lang="en-US" altLang="ja-JP"/>
          </a:p>
        </p:txBody>
      </p:sp>
    </p:spTree>
    <p:extLst>
      <p:ext uri="{BB962C8B-B14F-4D97-AF65-F5344CB8AC3E}">
        <p14:creationId xmlns:p14="http://schemas.microsoft.com/office/powerpoint/2010/main" val="3573592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研究について</a:t>
            </a:r>
            <a:endParaRPr kumimoji="1" lang="ja-JP" altLang="en-US" dirty="0"/>
          </a:p>
        </p:txBody>
      </p:sp>
      <p:sp>
        <p:nvSpPr>
          <p:cNvPr id="3" name="コンテンツ プレースホルダー 2"/>
          <p:cNvSpPr>
            <a:spLocks noGrp="1"/>
          </p:cNvSpPr>
          <p:nvPr>
            <p:ph idx="1"/>
          </p:nvPr>
        </p:nvSpPr>
        <p:spPr>
          <a:xfrm>
            <a:off x="812800" y="944724"/>
            <a:ext cx="8280400" cy="4356484"/>
          </a:xfrm>
        </p:spPr>
        <p:txBody>
          <a:bodyPr>
            <a:normAutofit lnSpcReduction="10000"/>
          </a:bodyPr>
          <a:lstStyle/>
          <a:p>
            <a:pPr marL="0" indent="0">
              <a:lnSpc>
                <a:spcPct val="120000"/>
              </a:lnSpc>
              <a:buNone/>
            </a:pPr>
            <a:r>
              <a:rPr lang="ja-JP" altLang="en-US" sz="2000" u="sng" dirty="0" smtClean="0"/>
              <a:t>想定</a:t>
            </a:r>
            <a:r>
              <a:rPr lang="en-US" altLang="ja-JP" sz="2000" u="sng" dirty="0" smtClean="0"/>
              <a:t>: </a:t>
            </a:r>
            <a:r>
              <a:rPr lang="ja-JP" altLang="en-US" sz="2000" u="sng" dirty="0" smtClean="0"/>
              <a:t>既存のネットワークと大量の計算資源でビッグデータを処理する</a:t>
            </a:r>
            <a:endParaRPr lang="en-US" altLang="ja-JP" u="sng" dirty="0" smtClean="0"/>
          </a:p>
          <a:p>
            <a:pPr marL="0" indent="0">
              <a:lnSpc>
                <a:spcPct val="120000"/>
              </a:lnSpc>
              <a:buNone/>
            </a:pPr>
            <a:r>
              <a:rPr lang="ja-JP" altLang="en-US" dirty="0" smtClean="0">
                <a:solidFill>
                  <a:srgbClr val="0071BC"/>
                </a:solidFill>
              </a:rPr>
              <a:t>データセンターネットワークの</a:t>
            </a:r>
            <a:r>
              <a:rPr lang="ja-JP" altLang="en-US" b="1" dirty="0" smtClean="0">
                <a:solidFill>
                  <a:srgbClr val="0071BC"/>
                </a:solidFill>
              </a:rPr>
              <a:t>要求案件</a:t>
            </a:r>
            <a:endParaRPr lang="en-US" altLang="ja-JP" b="1" dirty="0" smtClean="0">
              <a:solidFill>
                <a:srgbClr val="0071BC"/>
              </a:solidFill>
            </a:endParaRPr>
          </a:p>
          <a:p>
            <a:pPr marL="457200" indent="-457200">
              <a:lnSpc>
                <a:spcPct val="120000"/>
              </a:lnSpc>
              <a:buFont typeface="+mj-lt"/>
              <a:buAutoNum type="arabicPeriod"/>
            </a:pPr>
            <a:r>
              <a:rPr lang="ja-JP" altLang="en-US" sz="2000" dirty="0" smtClean="0"/>
              <a:t>大量の計算資源を有効活用するトポロジー</a:t>
            </a:r>
            <a:endParaRPr lang="en-US" altLang="ja-JP" sz="2000" dirty="0" smtClean="0"/>
          </a:p>
          <a:p>
            <a:pPr marL="457200" indent="-457200">
              <a:buFont typeface="+mj-lt"/>
              <a:buAutoNum type="arabicPeriod"/>
            </a:pPr>
            <a:r>
              <a:rPr lang="ja-JP" altLang="en-US" sz="2000" dirty="0" smtClean="0"/>
              <a:t>シームレス性</a:t>
            </a:r>
            <a:r>
              <a:rPr lang="en-US" altLang="ja-JP" sz="2000" dirty="0" smtClean="0"/>
              <a:t> : </a:t>
            </a:r>
            <a:r>
              <a:rPr lang="ja-JP" altLang="en-US" sz="2000" dirty="0" smtClean="0"/>
              <a:t>特殊な実装、デバイスを用いずに性能向上</a:t>
            </a:r>
            <a:endParaRPr lang="en-US" altLang="ja-JP" sz="2000" dirty="0" smtClean="0"/>
          </a:p>
          <a:p>
            <a:pPr marL="457200" indent="-457200">
              <a:lnSpc>
                <a:spcPct val="120000"/>
              </a:lnSpc>
              <a:buFont typeface="+mj-lt"/>
              <a:buAutoNum type="arabicPeriod"/>
            </a:pPr>
            <a:r>
              <a:rPr lang="ja-JP" altLang="en-US" sz="2000" dirty="0" smtClean="0"/>
              <a:t>並列分散処理を想定したアプリケーション性能向上を目的とした改善</a:t>
            </a:r>
            <a:endParaRPr lang="en-US" altLang="ja-JP" sz="2000" dirty="0" smtClean="0"/>
          </a:p>
          <a:p>
            <a:pPr marL="0" indent="0">
              <a:lnSpc>
                <a:spcPct val="120000"/>
              </a:lnSpc>
              <a:buNone/>
            </a:pPr>
            <a:r>
              <a:rPr lang="ja-JP" altLang="en-US" b="1" dirty="0" smtClean="0">
                <a:solidFill>
                  <a:srgbClr val="0071BC"/>
                </a:solidFill>
              </a:rPr>
              <a:t>アプローチ</a:t>
            </a:r>
            <a:r>
              <a:rPr lang="en-US" altLang="ja-JP" b="1" dirty="0" smtClean="0">
                <a:solidFill>
                  <a:srgbClr val="0071BC"/>
                </a:solidFill>
              </a:rPr>
              <a:t>: </a:t>
            </a:r>
          </a:p>
          <a:p>
            <a:pPr marL="457200" indent="-457200">
              <a:lnSpc>
                <a:spcPct val="120000"/>
              </a:lnSpc>
              <a:buFont typeface="+mj-lt"/>
              <a:buAutoNum type="arabicPeriod"/>
            </a:pPr>
            <a:r>
              <a:rPr lang="ja-JP" altLang="en-US" sz="2000" b="1" dirty="0" smtClean="0"/>
              <a:t>マルチパスネットワークモデル：</a:t>
            </a:r>
            <a:r>
              <a:rPr lang="en-US" altLang="ja-JP" sz="2000" b="1" dirty="0" err="1" smtClean="0"/>
              <a:t>FatTree</a:t>
            </a:r>
            <a:r>
              <a:rPr lang="ja-JP" altLang="en-US" sz="2000" b="1" dirty="0" smtClean="0"/>
              <a:t>トポロジー</a:t>
            </a:r>
            <a:endParaRPr kumimoji="1" lang="en-US" altLang="ja-JP" sz="2000" b="1" dirty="0" smtClean="0"/>
          </a:p>
          <a:p>
            <a:pPr marL="457200" indent="-457200">
              <a:lnSpc>
                <a:spcPct val="120000"/>
              </a:lnSpc>
              <a:buFont typeface="+mj-lt"/>
              <a:buAutoNum type="arabicPeriod"/>
            </a:pPr>
            <a:r>
              <a:rPr lang="en-US" altLang="ja-JP" sz="2000" b="1" dirty="0" smtClean="0"/>
              <a:t>MPTCP</a:t>
            </a:r>
            <a:r>
              <a:rPr lang="ja-JP" altLang="en-US" sz="2000" b="1" dirty="0" smtClean="0"/>
              <a:t>を利用</a:t>
            </a:r>
            <a:r>
              <a:rPr lang="en-US" altLang="ja-JP" sz="2000" b="1" dirty="0" smtClean="0"/>
              <a:t>(</a:t>
            </a:r>
            <a:r>
              <a:rPr lang="ja-JP" altLang="en-US" sz="2000" b="1" dirty="0" smtClean="0"/>
              <a:t>エンドノード</a:t>
            </a:r>
            <a:r>
              <a:rPr lang="en-US" altLang="ja-JP" sz="2000" b="1" dirty="0" smtClean="0"/>
              <a:t>OS</a:t>
            </a:r>
            <a:r>
              <a:rPr lang="ja-JP" altLang="en-US" sz="2000" b="1" dirty="0" smtClean="0"/>
              <a:t>のみ改良</a:t>
            </a:r>
            <a:r>
              <a:rPr lang="en-US" altLang="ja-JP" sz="2000" b="1" dirty="0" smtClean="0"/>
              <a:t>)</a:t>
            </a:r>
          </a:p>
          <a:p>
            <a:pPr marL="457200" indent="-457200">
              <a:lnSpc>
                <a:spcPct val="120000"/>
              </a:lnSpc>
              <a:buFont typeface="+mj-lt"/>
              <a:buAutoNum type="arabicPeriod"/>
            </a:pPr>
            <a:r>
              <a:rPr kumimoji="1" lang="ja-JP" altLang="en-US" sz="2000" b="1" dirty="0" smtClean="0"/>
              <a:t>ショートフローの完結時間を改善</a:t>
            </a:r>
            <a:endParaRPr kumimoji="1" lang="en-US" altLang="ja-JP" sz="2000" b="1" dirty="0" smtClean="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8</a:t>
            </a:fld>
            <a:endParaRPr lang="en-US" altLang="ja-JP"/>
          </a:p>
        </p:txBody>
      </p:sp>
      <p:sp>
        <p:nvSpPr>
          <p:cNvPr id="6" name="コンテンツ プレースホルダー 4"/>
          <p:cNvSpPr txBox="1">
            <a:spLocks/>
          </p:cNvSpPr>
          <p:nvPr/>
        </p:nvSpPr>
        <p:spPr bwMode="auto">
          <a:xfrm>
            <a:off x="246429" y="5409220"/>
            <a:ext cx="9397044" cy="10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b="1" u="sng" dirty="0" smtClean="0"/>
              <a:t>コンスタントに性能の出せるデータセンターネットワークを目指す</a:t>
            </a:r>
          </a:p>
        </p:txBody>
      </p:sp>
      <p:sp>
        <p:nvSpPr>
          <p:cNvPr id="7" name="フッター プレースホルダー 6"/>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28317081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コンスタントな性能を実現するために</a:t>
            </a:r>
            <a:endParaRPr kumimoji="1" lang="ja-JP" altLang="en-US" dirty="0"/>
          </a:p>
        </p:txBody>
      </p:sp>
      <p:sp>
        <p:nvSpPr>
          <p:cNvPr id="3" name="コンテンツ プレースホルダー 2"/>
          <p:cNvSpPr>
            <a:spLocks noGrp="1"/>
          </p:cNvSpPr>
          <p:nvPr>
            <p:ph idx="1"/>
          </p:nvPr>
        </p:nvSpPr>
        <p:spPr/>
        <p:txBody>
          <a:bodyPr/>
          <a:lstStyle/>
          <a:p>
            <a:pPr marL="0" indent="0" algn="ctr">
              <a:buNone/>
            </a:pPr>
            <a:r>
              <a:rPr lang="ja-JP" altLang="en-US" dirty="0"/>
              <a:t>データセンターショートフロー遅延問題の解消に</a:t>
            </a:r>
            <a:r>
              <a:rPr lang="ja-JP" altLang="en-US" dirty="0" smtClean="0"/>
              <a:t>向けて</a:t>
            </a:r>
            <a:endParaRPr lang="en-US" altLang="ja-JP" dirty="0" smtClean="0"/>
          </a:p>
          <a:p>
            <a:pPr marL="457200" indent="-457200">
              <a:buFont typeface="+mj-lt"/>
              <a:buAutoNum type="arabicPeriod"/>
            </a:pPr>
            <a:r>
              <a:rPr lang="ja-JP" altLang="en-US" b="1" dirty="0">
                <a:solidFill>
                  <a:srgbClr val="0071BC"/>
                </a:solidFill>
              </a:rPr>
              <a:t>実環境での並列分散処理が生成するトラフィックの解析</a:t>
            </a:r>
            <a:endParaRPr lang="en-US" altLang="ja-JP" b="1" dirty="0">
              <a:solidFill>
                <a:srgbClr val="0071BC"/>
              </a:solidFill>
            </a:endParaRPr>
          </a:p>
          <a:p>
            <a:pPr marL="400050" lvl="1" indent="0">
              <a:buNone/>
            </a:pPr>
            <a:r>
              <a:rPr lang="ja-JP" altLang="en-US" dirty="0">
                <a:latin typeface="+mn-ea"/>
              </a:rPr>
              <a:t>トラフィックパターンの特徴</a:t>
            </a:r>
            <a:endParaRPr lang="en-US" altLang="ja-JP" dirty="0">
              <a:latin typeface="+mn-ea"/>
            </a:endParaRPr>
          </a:p>
          <a:p>
            <a:pPr marL="400050" lvl="1" indent="0">
              <a:buNone/>
            </a:pPr>
            <a:r>
              <a:rPr lang="ja-JP" altLang="en-US" dirty="0">
                <a:latin typeface="+mn-ea"/>
              </a:rPr>
              <a:t>ショートフロー遅延が生じる背景の</a:t>
            </a:r>
            <a:r>
              <a:rPr lang="ja-JP" altLang="en-US" dirty="0" smtClean="0">
                <a:latin typeface="+mn-ea"/>
              </a:rPr>
              <a:t>検討</a:t>
            </a:r>
            <a:endParaRPr lang="en-US" altLang="ja-JP" dirty="0" smtClean="0"/>
          </a:p>
          <a:p>
            <a:pPr marL="457200" indent="-457200">
              <a:buFont typeface="+mj-lt"/>
              <a:buAutoNum type="arabicPeriod"/>
            </a:pPr>
            <a:r>
              <a:rPr lang="ja-JP" altLang="en-US" b="1" dirty="0">
                <a:solidFill>
                  <a:srgbClr val="0071BC"/>
                </a:solidFill>
              </a:rPr>
              <a:t>マルチパス環境における複数の</a:t>
            </a:r>
            <a:r>
              <a:rPr lang="en-US" altLang="ja-JP" b="1" dirty="0">
                <a:solidFill>
                  <a:srgbClr val="0071BC"/>
                </a:solidFill>
              </a:rPr>
              <a:t>NIC, </a:t>
            </a:r>
            <a:r>
              <a:rPr lang="ja-JP" altLang="en-US" b="1" dirty="0">
                <a:solidFill>
                  <a:srgbClr val="0071BC"/>
                </a:solidFill>
              </a:rPr>
              <a:t>複数の経路を利用した改善手法</a:t>
            </a:r>
            <a:endParaRPr lang="en-US" altLang="ja-JP" b="1" dirty="0">
              <a:solidFill>
                <a:srgbClr val="0071BC"/>
              </a:solidFill>
            </a:endParaRPr>
          </a:p>
          <a:p>
            <a:pPr marL="457200" lvl="1" indent="0">
              <a:buNone/>
            </a:pPr>
            <a:r>
              <a:rPr lang="ja-JP" altLang="en-US" b="1" u="sng" dirty="0">
                <a:latin typeface="+mn-ea"/>
              </a:rPr>
              <a:t>仮定</a:t>
            </a:r>
            <a:r>
              <a:rPr lang="ja-JP" altLang="en-US" b="1" u="sng" dirty="0" smtClean="0">
                <a:latin typeface="+mn-ea"/>
              </a:rPr>
              <a:t>：</a:t>
            </a:r>
            <a:r>
              <a:rPr lang="ja-JP" altLang="en-US" dirty="0" smtClean="0">
                <a:latin typeface="+mn-ea"/>
              </a:rPr>
              <a:t>複数</a:t>
            </a:r>
            <a:r>
              <a:rPr lang="ja-JP" altLang="en-US" dirty="0">
                <a:latin typeface="+mn-ea"/>
              </a:rPr>
              <a:t>の経路を利用し</a:t>
            </a:r>
            <a:r>
              <a:rPr lang="en-US" altLang="ja-JP" dirty="0">
                <a:latin typeface="+mn-ea"/>
              </a:rPr>
              <a:t>, </a:t>
            </a:r>
            <a:r>
              <a:rPr lang="ja-JP" altLang="en-US" dirty="0">
                <a:latin typeface="+mn-ea"/>
              </a:rPr>
              <a:t>スイッチやエンドノードの持つ複数のキューへと負荷を分散させることで</a:t>
            </a:r>
            <a:r>
              <a:rPr lang="en-US" altLang="ja-JP" dirty="0">
                <a:latin typeface="+mn-ea"/>
              </a:rPr>
              <a:t>, </a:t>
            </a:r>
            <a:r>
              <a:rPr lang="ja-JP" altLang="en-US" dirty="0">
                <a:latin typeface="+mn-ea"/>
              </a:rPr>
              <a:t>単一のキューへ</a:t>
            </a:r>
            <a:r>
              <a:rPr lang="ja-JP" altLang="en-US" dirty="0" smtClean="0">
                <a:latin typeface="+mn-ea"/>
              </a:rPr>
              <a:t>負荷による遅延</a:t>
            </a:r>
            <a:r>
              <a:rPr lang="ja-JP" altLang="en-US" dirty="0">
                <a:latin typeface="+mn-ea"/>
              </a:rPr>
              <a:t>を抑えられる</a:t>
            </a:r>
            <a:endParaRPr lang="en-US" altLang="ja-JP" dirty="0">
              <a:latin typeface="+mn-ea"/>
            </a:endParaRPr>
          </a:p>
          <a:p>
            <a:pPr marL="457200" lvl="1" indent="0">
              <a:buNone/>
            </a:pPr>
            <a:r>
              <a:rPr lang="ja-JP" altLang="en-US" b="1" u="sng" dirty="0">
                <a:latin typeface="+mn-ea"/>
              </a:rPr>
              <a:t>期待する結果：</a:t>
            </a:r>
            <a:r>
              <a:rPr lang="ja-JP" altLang="en-US" dirty="0">
                <a:latin typeface="+mn-ea"/>
              </a:rPr>
              <a:t>余分な遅延なくフローが完結する</a:t>
            </a:r>
          </a:p>
          <a:p>
            <a:pPr marL="857250" lvl="1" indent="-457200"/>
            <a:endParaRPr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9</a:t>
            </a:fld>
            <a:endParaRPr lang="en-US" altLang="ja-JP"/>
          </a:p>
        </p:txBody>
      </p:sp>
    </p:spTree>
    <p:extLst>
      <p:ext uri="{BB962C8B-B14F-4D97-AF65-F5344CB8AC3E}">
        <p14:creationId xmlns:p14="http://schemas.microsoft.com/office/powerpoint/2010/main" val="741955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MS P ゴシック"/>
        <a:cs typeface=""/>
      </a:majorFont>
      <a:minorFont>
        <a:latin typeface="Times New Roman"/>
        <a:ea typeface="MS P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12070</TotalTime>
  <Words>2827</Words>
  <Application>Microsoft Macintosh PowerPoint</Application>
  <PresentationFormat>A4 210x297 mm</PresentationFormat>
  <Paragraphs>494</Paragraphs>
  <Slides>41</Slides>
  <Notes>9</Notes>
  <HiddenSlides>1</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Staff training presentation</vt:lpstr>
      <vt:lpstr>データセンター環境におけるショートフロー通信改善手法の一提案</vt:lpstr>
      <vt:lpstr>PowerPoint プレゼンテーション</vt:lpstr>
      <vt:lpstr>研究背景</vt:lpstr>
      <vt:lpstr>研究背景</vt:lpstr>
      <vt:lpstr>研究背景</vt:lpstr>
      <vt:lpstr>研究背景</vt:lpstr>
      <vt:lpstr>関連研究</vt:lpstr>
      <vt:lpstr>研究について</vt:lpstr>
      <vt:lpstr>コンスタントな性能を実現するために</vt:lpstr>
      <vt:lpstr>実トラフィック解析</vt:lpstr>
      <vt:lpstr>実トラフィック解析環境</vt:lpstr>
      <vt:lpstr>実トラフィック解析：トラフィック量</vt:lpstr>
      <vt:lpstr>実トラフィック解析：定常状態</vt:lpstr>
      <vt:lpstr>実トラフィック解析：並列分散処理実行時</vt:lpstr>
      <vt:lpstr>実トラフィック解析：フロー完結時間</vt:lpstr>
      <vt:lpstr>実トラフィック解析：考察</vt:lpstr>
      <vt:lpstr>性能障害：スイッチ</vt:lpstr>
      <vt:lpstr>性能障害：エンドノード</vt:lpstr>
      <vt:lpstr>提案手法：検証項目</vt:lpstr>
      <vt:lpstr>提案手法：想定環境</vt:lpstr>
      <vt:lpstr>検証実験</vt:lpstr>
      <vt:lpstr>検証実験</vt:lpstr>
      <vt:lpstr>検証実験1：結果</vt:lpstr>
      <vt:lpstr>検証実験2</vt:lpstr>
      <vt:lpstr>検証実験2：結果</vt:lpstr>
      <vt:lpstr>結論</vt:lpstr>
      <vt:lpstr>PowerPoint プレゼンテーション</vt:lpstr>
      <vt:lpstr>PowerPoint プレゼンテーション</vt:lpstr>
      <vt:lpstr>提案手法</vt:lpstr>
      <vt:lpstr>提案手法</vt:lpstr>
      <vt:lpstr>FatTreeトポロジー</vt:lpstr>
      <vt:lpstr>想定するシナリオ</vt:lpstr>
      <vt:lpstr>提案手法</vt:lpstr>
      <vt:lpstr>提案手法の実現可能性について</vt:lpstr>
      <vt:lpstr>提案手法</vt:lpstr>
      <vt:lpstr>提案手法</vt:lpstr>
      <vt:lpstr>今後の課題</vt:lpstr>
      <vt:lpstr>今後の課題</vt:lpstr>
      <vt:lpstr>PowerPoint プレゼンテーション</vt:lpstr>
      <vt:lpstr>PowerPoint プレゼンテーション</vt:lpstr>
      <vt:lpstr>性能障害：エンドノード</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2205</cp:revision>
  <dcterms:created xsi:type="dcterms:W3CDTF">2013-12-01T06:00:42Z</dcterms:created>
  <dcterms:modified xsi:type="dcterms:W3CDTF">2014-11-04T04:21:01Z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