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9" r:id="rId3"/>
    <p:sldId id="329" r:id="rId4"/>
    <p:sldId id="363" r:id="rId5"/>
    <p:sldId id="361" r:id="rId6"/>
    <p:sldId id="362" r:id="rId7"/>
    <p:sldId id="330" r:id="rId8"/>
    <p:sldId id="326" r:id="rId9"/>
    <p:sldId id="327" r:id="rId10"/>
    <p:sldId id="328" r:id="rId11"/>
    <p:sldId id="331" r:id="rId12"/>
    <p:sldId id="332" r:id="rId13"/>
    <p:sldId id="333" r:id="rId14"/>
    <p:sldId id="335" r:id="rId15"/>
    <p:sldId id="336" r:id="rId16"/>
    <p:sldId id="338" r:id="rId17"/>
    <p:sldId id="367" r:id="rId18"/>
    <p:sldId id="337" r:id="rId19"/>
    <p:sldId id="339" r:id="rId20"/>
    <p:sldId id="366" r:id="rId21"/>
    <p:sldId id="340" r:id="rId22"/>
    <p:sldId id="341" r:id="rId23"/>
    <p:sldId id="342" r:id="rId24"/>
    <p:sldId id="343" r:id="rId25"/>
    <p:sldId id="344" r:id="rId26"/>
    <p:sldId id="348" r:id="rId27"/>
    <p:sldId id="364" r:id="rId28"/>
    <p:sldId id="350" r:id="rId29"/>
    <p:sldId id="351" r:id="rId30"/>
    <p:sldId id="352" r:id="rId31"/>
    <p:sldId id="353" r:id="rId32"/>
    <p:sldId id="358" r:id="rId33"/>
    <p:sldId id="365" r:id="rId34"/>
    <p:sldId id="355" r:id="rId35"/>
    <p:sldId id="359" r:id="rId36"/>
    <p:sldId id="360" r:id="rId37"/>
    <p:sldId id="356" r:id="rId38"/>
    <p:sldId id="357" r:id="rId39"/>
    <p:sldId id="308" r:id="rId40"/>
    <p:sldId id="314" r:id="rId41"/>
    <p:sldId id="315" r:id="rId42"/>
    <p:sldId id="323" r:id="rId43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E03253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103" d="100"/>
          <a:sy n="103" d="100"/>
        </p:scale>
        <p:origin x="-894" y="-90"/>
      </p:cViewPr>
      <p:guideLst>
        <p:guide orient="horz" pos="1207"/>
        <p:guide orient="horz" pos="3974"/>
        <p:guide orient="horz" pos="391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/>
              <a:t>07/16/96</a:t>
            </a:r>
            <a:endParaRPr lang="en-US" altLang="ja-JP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/>
              <a:t>07/16/96</a:t>
            </a:r>
            <a:endParaRPr lang="en-US" altLang="ja-JP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/>
              <a:t>*</a:t>
            </a:r>
            <a:endParaRPr lang="ja-JP" alt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/>
              <a:t>##</a:t>
            </a:r>
            <a:endParaRPr lang="en-US" altLang="ja-JP" sz="1200" i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ビッグデータをどう活用するか、関心が高まっている。</a:t>
            </a:r>
            <a:endParaRPr lang="en-US" altLang="ja-JP" dirty="0" smtClean="0"/>
          </a:p>
          <a:p>
            <a:r>
              <a:rPr lang="ja-JP" altLang="en-US" dirty="0" smtClean="0"/>
              <a:t>取り巻く環境もデータ量の増加。</a:t>
            </a:r>
            <a:endParaRPr lang="en-US" altLang="ja-JP" dirty="0" smtClean="0"/>
          </a:p>
          <a:p>
            <a:r>
              <a:rPr lang="ja-JP" altLang="en-US" dirty="0" smtClean="0"/>
              <a:t>データセンターに着目すると、どう変わってきたか</a:t>
            </a:r>
            <a:r>
              <a:rPr lang="en-US" altLang="ja-JP" dirty="0" smtClean="0"/>
              <a:t>?</a:t>
            </a:r>
            <a:endParaRPr 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93137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ビッグデータをどう活用するか、関心が高まっている。</a:t>
            </a:r>
            <a:endParaRPr lang="en-US" altLang="ja-JP" dirty="0" smtClean="0"/>
          </a:p>
          <a:p>
            <a:r>
              <a:rPr lang="ja-JP" altLang="en-US" dirty="0" smtClean="0"/>
              <a:t>取り巻く環境もデータ量の増加。</a:t>
            </a:r>
            <a:endParaRPr lang="en-US" altLang="ja-JP" dirty="0" smtClean="0"/>
          </a:p>
          <a:p>
            <a:r>
              <a:rPr lang="ja-JP" altLang="en-US" dirty="0" smtClean="0"/>
              <a:t>データセンターに着目すると、どう変わってきたか</a:t>
            </a:r>
            <a:r>
              <a:rPr lang="en-US" altLang="ja-JP" dirty="0" smtClean="0"/>
              <a:t>?</a:t>
            </a:r>
            <a:endParaRPr 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931378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32834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25838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smtClean="0"/>
              <a:t>2014/11/04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21.png"/><Relationship Id="rId4" Type="http://schemas.openxmlformats.org/officeDocument/2006/relationships/image" Target="../media/image30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3200" dirty="0" smtClean="0">
                <a:ea typeface="ＭＳ Ｐゴシック" charset="-128"/>
              </a:rPr>
              <a:t>データセンター環境におけるショートフロー通信改善手法の一提案</a:t>
            </a:r>
            <a:endParaRPr lang="en-US" altLang="ja-JP" sz="3200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東京大学工学系研究科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藤居翔吾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データセンター環境におけるショートフロー遅延の改善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latin typeface="+mj-ea"/>
                <a:ea typeface="+mj-ea"/>
              </a:rPr>
              <a:t>キュー長の改善：</a:t>
            </a:r>
            <a:r>
              <a:rPr lang="en-US" altLang="ja-JP" dirty="0" smtClean="0">
                <a:ea typeface="+mj-ea"/>
              </a:rPr>
              <a:t>DCTCP(2010), HULL(2012)</a:t>
            </a:r>
          </a:p>
          <a:p>
            <a:pPr lvl="1"/>
            <a:r>
              <a:rPr kumimoji="1" lang="ja-JP" altLang="en-US" dirty="0">
                <a:latin typeface="+mj-ea"/>
                <a:ea typeface="+mj-ea"/>
              </a:rPr>
              <a:t>優先度に</a:t>
            </a:r>
            <a:r>
              <a:rPr kumimoji="1" lang="ja-JP" altLang="en-US" dirty="0" smtClean="0">
                <a:latin typeface="+mj-ea"/>
                <a:ea typeface="+mj-ea"/>
              </a:rPr>
              <a:t>基づいたスケジューリング：</a:t>
            </a:r>
            <a:r>
              <a:rPr kumimoji="1" lang="en-US" altLang="ja-JP" dirty="0" smtClean="0">
                <a:ea typeface="+mj-ea"/>
              </a:rPr>
              <a:t>D3(2011), PDQ(2012), </a:t>
            </a:r>
            <a:r>
              <a:rPr kumimoji="1" lang="en-US" altLang="ja-JP" dirty="0" err="1" smtClean="0">
                <a:ea typeface="+mj-ea"/>
              </a:rPr>
              <a:t>DeTail</a:t>
            </a:r>
            <a:r>
              <a:rPr kumimoji="1" lang="en-US" altLang="ja-JP" dirty="0" smtClean="0">
                <a:ea typeface="+mj-ea"/>
              </a:rPr>
              <a:t>(2012), </a:t>
            </a:r>
            <a:r>
              <a:rPr kumimoji="1" lang="en-US" altLang="ja-JP" dirty="0" err="1" smtClean="0">
                <a:ea typeface="+mj-ea"/>
              </a:rPr>
              <a:t>pFabric</a:t>
            </a:r>
            <a:r>
              <a:rPr kumimoji="1" lang="en-US" altLang="ja-JP" dirty="0" smtClean="0">
                <a:ea typeface="+mj-ea"/>
              </a:rPr>
              <a:t>(2013)</a:t>
            </a:r>
          </a:p>
          <a:p>
            <a:pPr lvl="1"/>
            <a:r>
              <a:rPr lang="ja-JP" altLang="en-US" dirty="0">
                <a:latin typeface="+mj-ea"/>
                <a:ea typeface="+mj-ea"/>
              </a:rPr>
              <a:t>再送制御</a:t>
            </a:r>
            <a:r>
              <a:rPr lang="ja-JP" altLang="en-US" dirty="0" smtClean="0">
                <a:latin typeface="+mj-ea"/>
                <a:ea typeface="+mj-ea"/>
              </a:rPr>
              <a:t>の高速化：</a:t>
            </a:r>
            <a:r>
              <a:rPr lang="en-US" altLang="ja-JP" sz="1800" dirty="0">
                <a:latin typeface="+mj-ea"/>
              </a:rPr>
              <a:t> </a:t>
            </a:r>
            <a:r>
              <a:rPr lang="en-US" altLang="ja-JP" dirty="0" err="1"/>
              <a:t>FastLane</a:t>
            </a:r>
            <a:r>
              <a:rPr lang="en-US" altLang="ja-JP" dirty="0"/>
              <a:t>(2013), </a:t>
            </a:r>
            <a:r>
              <a:rPr lang="en-US" altLang="ja-JP" dirty="0" smtClean="0">
                <a:ea typeface="+mj-ea"/>
              </a:rPr>
              <a:t>DIBS(2014), CP(2014)</a:t>
            </a:r>
          </a:p>
          <a:p>
            <a:pPr marL="0" indent="0">
              <a:buNone/>
            </a:pPr>
            <a:r>
              <a:rPr kumimoji="1" lang="ja-JP" altLang="en-US" dirty="0">
                <a:latin typeface="+mn-ea"/>
              </a:rPr>
              <a:t>提案</a:t>
            </a:r>
            <a:r>
              <a:rPr kumimoji="1" lang="ja-JP" altLang="en-US" dirty="0" smtClean="0">
                <a:latin typeface="+mn-ea"/>
              </a:rPr>
              <a:t>された手法のすべてがスイッチに対して既存の実装の修正が必要</a:t>
            </a:r>
            <a:endParaRPr kumimoji="1" lang="en-US" altLang="ja-JP" dirty="0" smtClean="0">
              <a:latin typeface="+mn-ea"/>
            </a:endParaRPr>
          </a:p>
          <a:p>
            <a:pPr marL="0" indent="0">
              <a:buNone/>
            </a:pPr>
            <a:r>
              <a:rPr kumimoji="1" lang="ja-JP" altLang="en-US" dirty="0" smtClean="0">
                <a:latin typeface="+mn-ea"/>
              </a:rPr>
              <a:t>⇔</a:t>
            </a:r>
            <a:r>
              <a:rPr kumimoji="1" lang="en-US" altLang="ja-JP" dirty="0" err="1" smtClean="0">
                <a:latin typeface="+mn-ea"/>
              </a:rPr>
              <a:t>RepFlow</a:t>
            </a:r>
            <a:r>
              <a:rPr kumimoji="1" lang="en-US" altLang="ja-JP" dirty="0" smtClean="0">
                <a:latin typeface="+mn-ea"/>
              </a:rPr>
              <a:t>(2013)</a:t>
            </a:r>
            <a:r>
              <a:rPr kumimoji="1" lang="ja-JP" altLang="en-US" dirty="0" smtClean="0">
                <a:latin typeface="+mn-ea"/>
              </a:rPr>
              <a:t>アプリケーションの書き換えが必要</a:t>
            </a:r>
            <a:endParaRPr kumimoji="1" lang="en-US" altLang="ja-JP" dirty="0" smtClean="0">
              <a:latin typeface="+mn-ea"/>
            </a:endParaRPr>
          </a:p>
          <a:p>
            <a:pPr marL="0" indent="0" algn="ctr">
              <a:buNone/>
            </a:pPr>
            <a:r>
              <a:rPr lang="ja-JP" altLang="en-US" sz="2800" b="1" u="sng" dirty="0">
                <a:solidFill>
                  <a:srgbClr val="E03253"/>
                </a:solidFill>
                <a:latin typeface="+mn-ea"/>
              </a:rPr>
              <a:t>実</a:t>
            </a:r>
            <a:r>
              <a:rPr lang="ja-JP" altLang="en-US" sz="2800" b="1" u="sng" dirty="0" smtClean="0">
                <a:solidFill>
                  <a:srgbClr val="E03253"/>
                </a:solidFill>
                <a:latin typeface="+mn-ea"/>
              </a:rPr>
              <a:t>環境</a:t>
            </a:r>
            <a:r>
              <a:rPr lang="ja-JP" altLang="en-US" sz="2800" b="1" u="sng" dirty="0">
                <a:solidFill>
                  <a:srgbClr val="E03253"/>
                </a:solidFill>
                <a:latin typeface="+mn-ea"/>
              </a:rPr>
              <a:t>へ</a:t>
            </a:r>
            <a:r>
              <a:rPr lang="ja-JP" altLang="en-US" sz="2800" b="1" u="sng" dirty="0" smtClean="0">
                <a:solidFill>
                  <a:srgbClr val="E03253"/>
                </a:solidFill>
                <a:latin typeface="+mn-ea"/>
              </a:rPr>
              <a:t>の適用が困難</a:t>
            </a:r>
            <a:endParaRPr kumimoji="1" lang="ja-JP" altLang="en-US" sz="2800" b="1" u="sng" dirty="0">
              <a:solidFill>
                <a:srgbClr val="E03253"/>
              </a:solidFill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35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944724"/>
            <a:ext cx="8280400" cy="381927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2000" u="sng" dirty="0" smtClean="0"/>
              <a:t>想定</a:t>
            </a:r>
            <a:r>
              <a:rPr lang="en-US" altLang="ja-JP" sz="2000" u="sng" dirty="0" smtClean="0"/>
              <a:t>: </a:t>
            </a:r>
            <a:r>
              <a:rPr lang="ja-JP" altLang="en-US" sz="2000" u="sng" dirty="0" smtClean="0"/>
              <a:t>既存のネットワークと大量の計算資源でビッグデータを処理する</a:t>
            </a:r>
            <a:endParaRPr lang="en-US" altLang="ja-JP" u="sng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 smtClean="0">
                <a:solidFill>
                  <a:srgbClr val="0071BC"/>
                </a:solidFill>
              </a:rPr>
              <a:t>データセンターネットワークの</a:t>
            </a:r>
            <a:r>
              <a:rPr lang="ja-JP" altLang="en-US" b="1" dirty="0" smtClean="0">
                <a:solidFill>
                  <a:srgbClr val="0071BC"/>
                </a:solidFill>
              </a:rPr>
              <a:t>要求案件</a:t>
            </a:r>
            <a:endParaRPr lang="en-US" altLang="ja-JP" b="1" dirty="0" smtClean="0">
              <a:solidFill>
                <a:srgbClr val="0071BC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 smtClean="0"/>
              <a:t>大量の計算資源を有効活用するトポロジー</a:t>
            </a:r>
            <a:endParaRPr lang="en-US" altLang="ja-JP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 smtClean="0"/>
              <a:t>シームレス性</a:t>
            </a:r>
            <a:r>
              <a:rPr lang="en-US" altLang="ja-JP" sz="2000" dirty="0" smtClean="0"/>
              <a:t> : </a:t>
            </a:r>
            <a:r>
              <a:rPr lang="ja-JP" altLang="en-US" sz="2000" dirty="0" smtClean="0"/>
              <a:t>特殊な実装、デバイスを用いずに性能向上</a:t>
            </a:r>
            <a:endParaRPr lang="en-US" altLang="ja-JP" sz="20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dirty="0" smtClean="0"/>
              <a:t>並列分散処理を想定したアプリケーション性能向上を目的とした改善</a:t>
            </a:r>
            <a:endParaRPr lang="en-US" altLang="ja-JP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b="1" dirty="0" smtClean="0">
                <a:solidFill>
                  <a:srgbClr val="0071BC"/>
                </a:solidFill>
              </a:rPr>
              <a:t>アプローチ</a:t>
            </a:r>
            <a:r>
              <a:rPr lang="en-US" altLang="ja-JP" b="1" dirty="0" smtClean="0">
                <a:solidFill>
                  <a:srgbClr val="0071BC"/>
                </a:solidFill>
              </a:rPr>
              <a:t>: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ja-JP" altLang="en-US" sz="2000" b="1" dirty="0" smtClean="0"/>
              <a:t>マルチパスネットワークモデル：</a:t>
            </a:r>
            <a:r>
              <a:rPr lang="en-US" altLang="ja-JP" sz="2000" b="1" dirty="0" err="1" smtClean="0"/>
              <a:t>FatTree</a:t>
            </a:r>
            <a:r>
              <a:rPr lang="ja-JP" altLang="en-US" sz="2000" b="1" dirty="0" smtClean="0"/>
              <a:t>トポロジー</a:t>
            </a:r>
            <a:endParaRPr kumimoji="1" lang="en-US" altLang="ja-JP" sz="2000" b="1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sz="2000" b="1" dirty="0" smtClean="0"/>
              <a:t>MPTCP</a:t>
            </a:r>
            <a:r>
              <a:rPr lang="ja-JP" altLang="en-US" sz="2000" b="1" dirty="0" smtClean="0"/>
              <a:t>を利用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エンドノード</a:t>
            </a:r>
            <a:r>
              <a:rPr lang="en-US" altLang="ja-JP" sz="2000" b="1" dirty="0" smtClean="0"/>
              <a:t>OS</a:t>
            </a:r>
            <a:r>
              <a:rPr lang="ja-JP" altLang="en-US" sz="2000" b="1" dirty="0" smtClean="0"/>
              <a:t>のみ改良</a:t>
            </a:r>
            <a:r>
              <a:rPr lang="en-US" altLang="ja-JP" sz="2000" b="1" dirty="0" smtClean="0"/>
              <a:t>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sz="2000" b="1" dirty="0" smtClean="0"/>
              <a:t>ショートフローの完結時間を改善</a:t>
            </a:r>
            <a:endParaRPr kumimoji="1" lang="en-US" altLang="ja-JP" sz="2000" b="1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/>
          </a:p>
        </p:txBody>
      </p:sp>
      <p:sp>
        <p:nvSpPr>
          <p:cNvPr id="6" name="コンテンツ プレースホルダー 4"/>
          <p:cNvSpPr txBox="1">
            <a:spLocks/>
          </p:cNvSpPr>
          <p:nvPr/>
        </p:nvSpPr>
        <p:spPr bwMode="auto">
          <a:xfrm>
            <a:off x="380492" y="5193926"/>
            <a:ext cx="9108440" cy="107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ja-JP" altLang="en-US" b="1" dirty="0" smtClean="0"/>
              <a:t>コンスタントに性能の出せるデータセンターネットワークを目指す</a:t>
            </a:r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17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コンスタントな性能を実現するために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dirty="0"/>
              <a:t>データセンターショートフロー遅延問題の解消に</a:t>
            </a:r>
            <a:r>
              <a:rPr lang="ja-JP" altLang="en-US" dirty="0" smtClean="0"/>
              <a:t>向けて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b="1" dirty="0">
                <a:solidFill>
                  <a:srgbClr val="0071BC"/>
                </a:solidFill>
              </a:rPr>
              <a:t>実環境での並列分散処理が生成するトラフィックの解析</a:t>
            </a:r>
            <a:endParaRPr lang="en-US" altLang="ja-JP" b="1" dirty="0">
              <a:solidFill>
                <a:srgbClr val="0071BC"/>
              </a:solidFill>
            </a:endParaRPr>
          </a:p>
          <a:p>
            <a:pPr marL="400050" lvl="1" indent="0">
              <a:buNone/>
            </a:pPr>
            <a:r>
              <a:rPr lang="ja-JP" altLang="en-US" dirty="0">
                <a:latin typeface="+mn-ea"/>
              </a:rPr>
              <a:t>トラフィックパターンの特徴</a:t>
            </a:r>
            <a:endParaRPr lang="en-US" altLang="ja-JP" dirty="0">
              <a:latin typeface="+mn-ea"/>
            </a:endParaRPr>
          </a:p>
          <a:p>
            <a:pPr marL="400050" lvl="1" indent="0">
              <a:buNone/>
            </a:pPr>
            <a:r>
              <a:rPr lang="ja-JP" altLang="en-US" dirty="0">
                <a:latin typeface="+mn-ea"/>
              </a:rPr>
              <a:t>ショートフロー遅延が生じる背景の</a:t>
            </a:r>
            <a:r>
              <a:rPr lang="ja-JP" altLang="en-US" dirty="0" smtClean="0">
                <a:latin typeface="+mn-ea"/>
              </a:rPr>
              <a:t>検討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b="1" dirty="0">
                <a:solidFill>
                  <a:srgbClr val="0071BC"/>
                </a:solidFill>
              </a:rPr>
              <a:t>マルチパス環境における複数の</a:t>
            </a:r>
            <a:r>
              <a:rPr lang="en-US" altLang="ja-JP" b="1" dirty="0">
                <a:solidFill>
                  <a:srgbClr val="0071BC"/>
                </a:solidFill>
              </a:rPr>
              <a:t>NIC, </a:t>
            </a:r>
            <a:r>
              <a:rPr lang="ja-JP" altLang="en-US" b="1" dirty="0">
                <a:solidFill>
                  <a:srgbClr val="0071BC"/>
                </a:solidFill>
              </a:rPr>
              <a:t>複数の経路を利用した改善手法</a:t>
            </a:r>
            <a:endParaRPr lang="en-US" altLang="ja-JP" b="1" dirty="0">
              <a:solidFill>
                <a:srgbClr val="0071BC"/>
              </a:solidFill>
            </a:endParaRPr>
          </a:p>
          <a:p>
            <a:pPr marL="457200" lvl="1" indent="0">
              <a:buNone/>
            </a:pPr>
            <a:r>
              <a:rPr lang="ja-JP" altLang="en-US" b="1" dirty="0">
                <a:latin typeface="+mn-ea"/>
              </a:rPr>
              <a:t>仮定：</a:t>
            </a:r>
            <a:r>
              <a:rPr lang="ja-JP" altLang="en-US" dirty="0">
                <a:latin typeface="+mn-ea"/>
              </a:rPr>
              <a:t>複数の経路を利用し</a:t>
            </a:r>
            <a:r>
              <a:rPr lang="en-US" altLang="ja-JP" dirty="0">
                <a:latin typeface="+mn-ea"/>
              </a:rPr>
              <a:t>, </a:t>
            </a:r>
            <a:r>
              <a:rPr lang="ja-JP" altLang="en-US" dirty="0">
                <a:latin typeface="+mn-ea"/>
              </a:rPr>
              <a:t>スイッチやエンドノードの持つ複数のキューへと負荷を分散させることで</a:t>
            </a:r>
            <a:r>
              <a:rPr lang="en-US" altLang="ja-JP" dirty="0">
                <a:latin typeface="+mn-ea"/>
              </a:rPr>
              <a:t>, </a:t>
            </a:r>
            <a:r>
              <a:rPr lang="ja-JP" altLang="en-US" dirty="0">
                <a:latin typeface="+mn-ea"/>
              </a:rPr>
              <a:t>単一のキューへ</a:t>
            </a:r>
            <a:r>
              <a:rPr lang="ja-JP" altLang="en-US" dirty="0" smtClean="0">
                <a:latin typeface="+mn-ea"/>
              </a:rPr>
              <a:t>負荷による遅延</a:t>
            </a:r>
            <a:r>
              <a:rPr lang="ja-JP" altLang="en-US" dirty="0">
                <a:latin typeface="+mn-ea"/>
              </a:rPr>
              <a:t>を抑えられる</a:t>
            </a:r>
            <a:endParaRPr lang="en-US" altLang="ja-JP" dirty="0">
              <a:latin typeface="+mn-ea"/>
            </a:endParaRPr>
          </a:p>
          <a:p>
            <a:pPr marL="457200" lvl="1" indent="0">
              <a:buNone/>
            </a:pPr>
            <a:r>
              <a:rPr lang="ja-JP" altLang="en-US" b="1" dirty="0">
                <a:latin typeface="+mn-ea"/>
              </a:rPr>
              <a:t>期待する結果：</a:t>
            </a:r>
            <a:r>
              <a:rPr lang="ja-JP" altLang="en-US" dirty="0">
                <a:latin typeface="+mn-ea"/>
              </a:rPr>
              <a:t>余分な遅延なくフローが完結する</a:t>
            </a:r>
          </a:p>
          <a:p>
            <a:pPr marL="857250" lvl="1" indent="-457200"/>
            <a:endParaRPr lang="en-US" altLang="ja-JP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4195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実トラフィック解析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9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実トラフィック解析環境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C52-7FA9-489B-9C9A-63D366B5FA4B}" type="slidenum">
              <a:rPr lang="ja-JP" altLang="en-US" smtClean="0"/>
              <a:pPr/>
              <a:t>14</a:t>
            </a:fld>
            <a:endParaRPr lang="en-US" altLang="ja-JP"/>
          </a:p>
        </p:txBody>
      </p:sp>
      <p:pic>
        <p:nvPicPr>
          <p:cNvPr id="13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009" y="1801465"/>
            <a:ext cx="7350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385" y="744562"/>
            <a:ext cx="5619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65" y="1328762"/>
            <a:ext cx="5619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93" y="2364742"/>
            <a:ext cx="5619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 rot="20750146">
            <a:off x="8789743" y="2092365"/>
            <a:ext cx="461665" cy="4385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9" name="右中かっこ 18"/>
          <p:cNvSpPr/>
          <p:nvPr/>
        </p:nvSpPr>
        <p:spPr bwMode="auto">
          <a:xfrm>
            <a:off x="9442068" y="777759"/>
            <a:ext cx="155448" cy="2438025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58046" y="2742572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9 slaves</a:t>
            </a:r>
            <a:endParaRPr kumimoji="1" lang="en-US" altLang="ja-JP" dirty="0" smtClean="0"/>
          </a:p>
        </p:txBody>
      </p:sp>
      <p:cxnSp>
        <p:nvCxnSpPr>
          <p:cNvPr id="23" name="直線コネクタ 22"/>
          <p:cNvCxnSpPr>
            <a:stCxn id="14" idx="1"/>
            <a:endCxn id="13" idx="3"/>
          </p:cNvCxnSpPr>
          <p:nvPr/>
        </p:nvCxnSpPr>
        <p:spPr bwMode="auto">
          <a:xfrm flipH="1">
            <a:off x="8291022" y="1186681"/>
            <a:ext cx="199363" cy="7719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5" idx="1"/>
            <a:endCxn id="13" idx="3"/>
          </p:cNvCxnSpPr>
          <p:nvPr/>
        </p:nvCxnSpPr>
        <p:spPr bwMode="auto">
          <a:xfrm flipH="1">
            <a:off x="8291022" y="1770881"/>
            <a:ext cx="337043" cy="18774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6" idx="1"/>
            <a:endCxn id="13" idx="3"/>
          </p:cNvCxnSpPr>
          <p:nvPr/>
        </p:nvCxnSpPr>
        <p:spPr bwMode="auto">
          <a:xfrm flipH="1" flipV="1">
            <a:off x="8291022" y="1958628"/>
            <a:ext cx="589071" cy="84823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4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24" y="1516508"/>
            <a:ext cx="5619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直線コネクタ 30"/>
          <p:cNvCxnSpPr>
            <a:stCxn id="13" idx="1"/>
            <a:endCxn id="30" idx="3"/>
          </p:cNvCxnSpPr>
          <p:nvPr/>
        </p:nvCxnSpPr>
        <p:spPr bwMode="auto">
          <a:xfrm flipH="1" flipV="1">
            <a:off x="6737299" y="1958627"/>
            <a:ext cx="818710" cy="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Picture 2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209" y="718231"/>
            <a:ext cx="612068" cy="48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円/楕円 37"/>
          <p:cNvSpPr/>
          <p:nvPr/>
        </p:nvSpPr>
        <p:spPr bwMode="auto">
          <a:xfrm>
            <a:off x="7088479" y="1608658"/>
            <a:ext cx="245913" cy="687003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214374" y="1249546"/>
            <a:ext cx="81304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err="1" smtClean="0">
                <a:latin typeface="+mn-lt"/>
              </a:rPr>
              <a:t>tcpdump</a:t>
            </a:r>
            <a:endParaRPr kumimoji="1" lang="ja-JP" altLang="en-US" sz="1400" dirty="0">
              <a:latin typeface="+mn-lt"/>
            </a:endParaRPr>
          </a:p>
        </p:txBody>
      </p:sp>
      <p:cxnSp>
        <p:nvCxnSpPr>
          <p:cNvPr id="41" name="直線コネクタ 40"/>
          <p:cNvCxnSpPr>
            <a:stCxn id="38" idx="0"/>
            <a:endCxn id="37" idx="2"/>
          </p:cNvCxnSpPr>
          <p:nvPr/>
        </p:nvCxnSpPr>
        <p:spPr bwMode="auto">
          <a:xfrm flipV="1">
            <a:off x="7211436" y="1207035"/>
            <a:ext cx="807" cy="401623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056202" y="236474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master</a:t>
            </a:r>
            <a:endParaRPr kumimoji="1" lang="en-US" altLang="ja-JP" dirty="0" smtClean="0"/>
          </a:p>
        </p:txBody>
      </p:sp>
      <p:sp>
        <p:nvSpPr>
          <p:cNvPr id="46" name="コンテンツ プレースホルダー 4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b="1" u="sng" dirty="0"/>
              <a:t>位置づけ</a:t>
            </a:r>
            <a:endParaRPr kumimoji="1" lang="en-US" altLang="ja-JP" b="1" u="sng" dirty="0" smtClean="0"/>
          </a:p>
          <a:p>
            <a:pPr marL="0" indent="0">
              <a:buNone/>
            </a:pPr>
            <a:r>
              <a:rPr lang="ja-JP" altLang="en-US" sz="1800" dirty="0" smtClean="0"/>
              <a:t>データセンタートラフィックの</a:t>
            </a:r>
            <a:r>
              <a:rPr lang="ja-JP" altLang="en-US" sz="1800" b="1" dirty="0" smtClean="0"/>
              <a:t>一例</a:t>
            </a:r>
            <a:r>
              <a:rPr lang="ja-JP" altLang="en-US" sz="1800" dirty="0" smtClean="0"/>
              <a:t>として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広く利用されて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いる並列分散処理系システムの生成する通信を観測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b="1" u="sng" dirty="0" smtClean="0"/>
              <a:t>並列分散処理アプリケーション</a:t>
            </a:r>
            <a:endParaRPr kumimoji="1" lang="en-US" altLang="ja-JP" b="1" u="sng" dirty="0" smtClean="0"/>
          </a:p>
          <a:p>
            <a:pPr marL="0" indent="0">
              <a:buNone/>
            </a:pPr>
            <a:r>
              <a:rPr kumimoji="1" lang="en-US" altLang="ja-JP" sz="1800" dirty="0" smtClean="0"/>
              <a:t>Presto : </a:t>
            </a:r>
            <a:r>
              <a:rPr kumimoji="1" lang="en-US" altLang="ja-JP" sz="1800" dirty="0" err="1" smtClean="0"/>
              <a:t>hadoop</a:t>
            </a:r>
            <a:r>
              <a:rPr kumimoji="1" lang="ja-JP" altLang="en-US" sz="1800" dirty="0" smtClean="0"/>
              <a:t>ベース分散</a:t>
            </a:r>
            <a:r>
              <a:rPr kumimoji="1" lang="en-US" altLang="ja-JP" sz="1800" dirty="0" smtClean="0"/>
              <a:t>SQL</a:t>
            </a:r>
            <a:r>
              <a:rPr kumimoji="1" lang="ja-JP" altLang="en-US" sz="1800" dirty="0" smtClean="0"/>
              <a:t>エンジン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定常時：処理</a:t>
            </a:r>
            <a:r>
              <a:rPr lang="ja-JP" altLang="en-US" sz="1800" dirty="0"/>
              <a:t>ノード</a:t>
            </a:r>
            <a:r>
              <a:rPr lang="ja-JP" altLang="en-US" sz="1800" dirty="0" smtClean="0"/>
              <a:t>の監視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データベースの更新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ジョブ実行：クエリー</a:t>
            </a:r>
            <a:r>
              <a:rPr kumimoji="1" lang="en-US" altLang="ja-JP" sz="1800" dirty="0" smtClean="0"/>
              <a:t>, </a:t>
            </a:r>
            <a:r>
              <a:rPr lang="ja-JP" altLang="en-US" sz="1800" dirty="0" smtClean="0"/>
              <a:t>検索結果の出力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ja-JP" altLang="en-US" b="1" u="sng" dirty="0" smtClean="0"/>
              <a:t>測定</a:t>
            </a:r>
            <a:endParaRPr kumimoji="1" lang="en-US" altLang="ja-JP" b="1" u="sng" dirty="0" smtClean="0"/>
          </a:p>
          <a:p>
            <a:pPr marL="0" indent="0">
              <a:buNone/>
            </a:pPr>
            <a:r>
              <a:rPr lang="ja-JP" altLang="en-US" dirty="0"/>
              <a:t>定常状態：ジョブ命令を与えていない中で約</a:t>
            </a:r>
            <a:r>
              <a:rPr lang="en-US" altLang="ja-JP" dirty="0"/>
              <a:t>10</a:t>
            </a:r>
            <a:r>
              <a:rPr lang="ja-JP" altLang="en-US" dirty="0"/>
              <a:t>時間程度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ジョブ実行：処理ノード全体に対し１分程度で完了する</a:t>
            </a:r>
            <a:r>
              <a:rPr lang="ja-JP" altLang="en-US" dirty="0" smtClean="0"/>
              <a:t>ジョブ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u="sng" dirty="0" smtClean="0"/>
              <a:t>" </a:t>
            </a:r>
            <a:r>
              <a:rPr lang="en-US" altLang="ja-JP" u="sng" dirty="0"/>
              <a:t>\</a:t>
            </a:r>
            <a:r>
              <a:rPr lang="en-US" altLang="ja-JP" i="1" u="sng" dirty="0"/>
              <a:t>select  from</a:t>
            </a:r>
            <a:r>
              <a:rPr lang="en-US" altLang="ja-JP" u="sng" dirty="0"/>
              <a:t>$</a:t>
            </a:r>
            <a:r>
              <a:rPr lang="ja-JP" altLang="en-US" u="sng" dirty="0"/>
              <a:t>テーブル</a:t>
            </a:r>
            <a:r>
              <a:rPr lang="en-US" altLang="ja-JP" i="1" u="sng" dirty="0"/>
              <a:t>where </a:t>
            </a:r>
            <a:r>
              <a:rPr lang="en-US" altLang="ja-JP" u="sng" dirty="0"/>
              <a:t>$</a:t>
            </a:r>
            <a:r>
              <a:rPr lang="ja-JP" altLang="en-US" u="sng" dirty="0"/>
              <a:t>条件</a:t>
            </a:r>
            <a:r>
              <a:rPr lang="en-US" altLang="ja-JP" u="sng" dirty="0"/>
              <a:t>"</a:t>
            </a:r>
            <a:endParaRPr lang="ja-JP" altLang="en-US" u="sng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86183" y="3290500"/>
            <a:ext cx="1999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Fig4. </a:t>
            </a:r>
            <a:r>
              <a:rPr kumimoji="1" lang="ja-JP" altLang="en-US" sz="1200" dirty="0" smtClean="0">
                <a:latin typeface="+mj-lt"/>
              </a:rPr>
              <a:t>実トラフィック解析環境</a:t>
            </a:r>
            <a:endParaRPr kumimoji="1" lang="ja-JP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5114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実トラフィック</a:t>
            </a:r>
            <a:r>
              <a:rPr lang="ja-JP" altLang="en-US" dirty="0" smtClean="0"/>
              <a:t>解析：</a:t>
            </a:r>
            <a:r>
              <a:rPr kumimoji="1" lang="ja-JP" altLang="en-US" dirty="0" smtClean="0"/>
              <a:t>定常状態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833156"/>
            <a:ext cx="8280400" cy="1475569"/>
          </a:xfrm>
          <a:ln>
            <a:solidFill>
              <a:srgbClr val="0071BC"/>
            </a:solidFill>
          </a:ln>
        </p:spPr>
        <p:txBody>
          <a:bodyPr/>
          <a:lstStyle/>
          <a:p>
            <a:r>
              <a:rPr lang="en-US" altLang="ja-JP" dirty="0"/>
              <a:t>8</a:t>
            </a:r>
            <a:r>
              <a:rPr lang="en-US" altLang="ja-JP" dirty="0" smtClean="0"/>
              <a:t>0%</a:t>
            </a:r>
            <a:r>
              <a:rPr lang="ja-JP" altLang="en-US" dirty="0" smtClean="0"/>
              <a:t>以上のフローが</a:t>
            </a:r>
            <a:r>
              <a:rPr lang="en-US" altLang="ja-JP" dirty="0" smtClean="0"/>
              <a:t>10KB</a:t>
            </a:r>
            <a:r>
              <a:rPr lang="ja-JP" altLang="en-US" dirty="0" smtClean="0"/>
              <a:t>以下</a:t>
            </a:r>
            <a:endParaRPr lang="en-US" altLang="ja-JP" dirty="0" smtClean="0"/>
          </a:p>
          <a:p>
            <a:r>
              <a:rPr kumimoji="1" lang="ja-JP" altLang="en-US" dirty="0" smtClean="0"/>
              <a:t>フロー数は少ないがサイズの大きいフローが大部分の通信量を占める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15</a:t>
            </a:fld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96816" y="4556157"/>
            <a:ext cx="3300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Fig4. </a:t>
            </a:r>
            <a:r>
              <a:rPr lang="en-US" altLang="ja-JP" sz="1200" dirty="0"/>
              <a:t>Presto </a:t>
            </a:r>
            <a:r>
              <a:rPr lang="ja-JP" altLang="en-US" sz="1200" dirty="0"/>
              <a:t>クラスタの定常時のトラフィック分布</a:t>
            </a:r>
            <a:endParaRPr kumimoji="1" lang="ja-JP" altLang="en-US" sz="1200" dirty="0">
              <a:latin typeface="+mj-l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72" y="1016732"/>
            <a:ext cx="5882457" cy="35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コネクタ 6"/>
          <p:cNvCxnSpPr/>
          <p:nvPr/>
        </p:nvCxnSpPr>
        <p:spPr bwMode="auto">
          <a:xfrm>
            <a:off x="4196916" y="1628800"/>
            <a:ext cx="0" cy="237626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 bwMode="auto">
          <a:xfrm flipH="1">
            <a:off x="2684748" y="1628800"/>
            <a:ext cx="1512168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 bwMode="auto">
          <a:xfrm>
            <a:off x="5609209" y="1556792"/>
            <a:ext cx="734414" cy="2348523"/>
          </a:xfrm>
          <a:prstGeom prst="ellipse">
            <a:avLst/>
          </a:prstGeom>
          <a:noFill/>
          <a:ln w="15875"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573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594" y="980728"/>
            <a:ext cx="5888355" cy="364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実トラフィック</a:t>
            </a:r>
            <a:r>
              <a:rPr lang="ja-JP" altLang="en-US" dirty="0" smtClean="0"/>
              <a:t>解析：並列分散処理実行時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833156"/>
            <a:ext cx="8280400" cy="1475569"/>
          </a:xfrm>
          <a:ln>
            <a:solidFill>
              <a:srgbClr val="0071BC"/>
            </a:solidFill>
          </a:ln>
        </p:spPr>
        <p:txBody>
          <a:bodyPr/>
          <a:lstStyle/>
          <a:p>
            <a:r>
              <a:rPr kumimoji="1" lang="ja-JP" altLang="en-US" dirty="0" smtClean="0"/>
              <a:t>定常時と比べ、サイズの大きいフローが増えた</a:t>
            </a:r>
            <a:endParaRPr kumimoji="1" lang="en-US" altLang="ja-JP" dirty="0" smtClean="0"/>
          </a:p>
          <a:p>
            <a:r>
              <a:rPr lang="ja-JP" altLang="en-US" dirty="0"/>
              <a:t>フローサイズの大きいフロー</a:t>
            </a:r>
            <a:r>
              <a:rPr lang="ja-JP" altLang="en-US" dirty="0" smtClean="0"/>
              <a:t>が大部分のトラフィックを占めている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16</a:t>
            </a:fld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18006" y="4556157"/>
            <a:ext cx="3671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Fig7. </a:t>
            </a:r>
            <a:r>
              <a:rPr lang="en-US" altLang="ja-JP" sz="1200" dirty="0"/>
              <a:t>Presto </a:t>
            </a:r>
            <a:r>
              <a:rPr lang="ja-JP" altLang="en-US" sz="1200" dirty="0"/>
              <a:t>クラスタ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ジョブ</a:t>
            </a:r>
            <a:r>
              <a:rPr lang="ja-JP" altLang="en-US" sz="1200" dirty="0" smtClean="0"/>
              <a:t>実行時</a:t>
            </a:r>
            <a:r>
              <a:rPr lang="ja-JP" altLang="en-US" sz="1200" dirty="0"/>
              <a:t>のトラフィック分布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8274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実トラフィック</a:t>
            </a:r>
            <a:r>
              <a:rPr lang="ja-JP" altLang="en-US" dirty="0" smtClean="0"/>
              <a:t>解析：トラフィック量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  <a:ln>
            <a:solidFill>
              <a:srgbClr val="0071BC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フロー数は少ないがサイズの大きいフローが大部分の通信量を占める</a:t>
            </a:r>
          </a:p>
          <a:p>
            <a:r>
              <a:rPr lang="ja-JP" altLang="en-US" dirty="0"/>
              <a:t>フローサイズの大きいフローが大部分のトラフィックを占めている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17</a:t>
            </a:fld>
            <a:endParaRPr lang="en-US" altLang="ja-JP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23" y="1458088"/>
            <a:ext cx="4419577" cy="266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84" y="1434102"/>
            <a:ext cx="4424008" cy="27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13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実トラフィック</a:t>
            </a:r>
            <a:r>
              <a:rPr lang="ja-JP" altLang="en-US" dirty="0" smtClean="0"/>
              <a:t>解析：</a:t>
            </a:r>
            <a:r>
              <a:rPr kumimoji="1" lang="ja-JP" altLang="en-US" dirty="0" smtClean="0"/>
              <a:t>定常状態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833156"/>
            <a:ext cx="8280400" cy="1475569"/>
          </a:xfrm>
          <a:ln>
            <a:solidFill>
              <a:srgbClr val="0071BC"/>
            </a:solidFill>
          </a:ln>
        </p:spPr>
        <p:txBody>
          <a:bodyPr/>
          <a:lstStyle/>
          <a:p>
            <a:r>
              <a:rPr lang="ja-JP" altLang="en-US" dirty="0"/>
              <a:t>管理</a:t>
            </a:r>
            <a:r>
              <a:rPr lang="ja-JP" altLang="en-US" dirty="0" smtClean="0"/>
              <a:t>ノードへのトラフィック量が多く、比較的通信時間が短いフローが存在している</a:t>
            </a:r>
            <a:endParaRPr lang="en-US" altLang="ja-JP" dirty="0" smtClean="0"/>
          </a:p>
          <a:p>
            <a:r>
              <a:rPr lang="ja-JP" altLang="en-US" dirty="0" smtClean="0"/>
              <a:t>長時間通信を行うフローが固定的に存在している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18</a:t>
            </a:fld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75017" y="3962091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Fig5.</a:t>
            </a:r>
            <a:r>
              <a:rPr lang="ja-JP" altLang="en-US" sz="1200" dirty="0"/>
              <a:t>管理ノードから見た定常時のトラフィッ</a:t>
            </a:r>
          </a:p>
          <a:p>
            <a:r>
              <a:rPr lang="ja-JP" altLang="en-US" sz="1200" dirty="0"/>
              <a:t>ク累積分布</a:t>
            </a:r>
            <a:endParaRPr kumimoji="1" lang="ja-JP" altLang="en-US" sz="1200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53" y="1436055"/>
            <a:ext cx="4081339" cy="242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92" y="1465382"/>
            <a:ext cx="3973805" cy="236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5674892" y="3962091"/>
            <a:ext cx="2927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Fig6.</a:t>
            </a:r>
            <a:r>
              <a:rPr lang="ja-JP" altLang="en-US" sz="1200" dirty="0"/>
              <a:t>定常時トラフィック</a:t>
            </a:r>
            <a:r>
              <a:rPr lang="en-US" altLang="ja-JP" sz="1200" dirty="0"/>
              <a:t>:</a:t>
            </a:r>
            <a:r>
              <a:rPr lang="ja-JP" altLang="en-US" sz="1200" dirty="0"/>
              <a:t>同時接続数の分布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08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実トラフィック</a:t>
            </a:r>
            <a:r>
              <a:rPr lang="ja-JP" altLang="en-US" dirty="0" smtClean="0"/>
              <a:t>解析：</a:t>
            </a:r>
            <a:r>
              <a:rPr lang="ja-JP" altLang="en-US" dirty="0"/>
              <a:t>並列分散処理実行時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833156"/>
            <a:ext cx="8280400" cy="1475569"/>
          </a:xfrm>
          <a:ln>
            <a:solidFill>
              <a:srgbClr val="0071BC"/>
            </a:solidFill>
          </a:ln>
        </p:spPr>
        <p:txBody>
          <a:bodyPr/>
          <a:lstStyle/>
          <a:p>
            <a:r>
              <a:rPr lang="ja-JP" altLang="en-US" dirty="0"/>
              <a:t>管理</a:t>
            </a:r>
            <a:r>
              <a:rPr lang="ja-JP" altLang="en-US" dirty="0" smtClean="0"/>
              <a:t>ノードへのトラフィック量が多く、</a:t>
            </a:r>
            <a:r>
              <a:rPr lang="ja-JP" altLang="en-US" dirty="0"/>
              <a:t>長時間通信を行うフローが固定的に存在</a:t>
            </a:r>
            <a:r>
              <a:rPr lang="ja-JP" altLang="en-US" dirty="0" smtClean="0"/>
              <a:t>している</a:t>
            </a:r>
            <a:endParaRPr lang="en-US" altLang="ja-JP" dirty="0" smtClean="0"/>
          </a:p>
          <a:p>
            <a:r>
              <a:rPr lang="ja-JP" altLang="en-US" dirty="0" smtClean="0"/>
              <a:t>ジョブ開始</a:t>
            </a:r>
            <a:r>
              <a:rPr lang="ja-JP" altLang="en-US" dirty="0"/>
              <a:t>直後</a:t>
            </a:r>
            <a:r>
              <a:rPr lang="ja-JP" altLang="en-US" dirty="0" smtClean="0"/>
              <a:t>にバースト性のあるトラフィック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19</a:t>
            </a:fld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63641" y="3962091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Fig8.</a:t>
            </a:r>
            <a:r>
              <a:rPr lang="ja-JP" altLang="en-US" sz="1200" dirty="0"/>
              <a:t>管理ノードから</a:t>
            </a:r>
            <a:r>
              <a:rPr lang="ja-JP" altLang="en-US" sz="1200" dirty="0" smtClean="0"/>
              <a:t>見たジョブ実行時</a:t>
            </a:r>
            <a:r>
              <a:rPr lang="ja-JP" altLang="en-US" sz="1200" dirty="0"/>
              <a:t>のトラフィッ</a:t>
            </a:r>
          </a:p>
          <a:p>
            <a:r>
              <a:rPr lang="ja-JP" altLang="en-US" sz="1200" dirty="0"/>
              <a:t>ク累積分布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02011" y="4054424"/>
            <a:ext cx="2927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Fig6.</a:t>
            </a:r>
            <a:r>
              <a:rPr lang="ja-JP" altLang="en-US" sz="1200" dirty="0"/>
              <a:t>定常時トラフィック</a:t>
            </a:r>
            <a:r>
              <a:rPr lang="en-US" altLang="ja-JP" sz="1200" dirty="0"/>
              <a:t>:</a:t>
            </a:r>
            <a:r>
              <a:rPr lang="ja-JP" altLang="en-US" sz="1200" dirty="0"/>
              <a:t>同時接続数の分布</a:t>
            </a:r>
            <a:endParaRPr kumimoji="1" lang="ja-JP" altLang="en-US" sz="1200" dirty="0"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9" y="1882190"/>
            <a:ext cx="4061789" cy="202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777" y="1787767"/>
            <a:ext cx="3665873" cy="221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39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 bwMode="auto">
          <a:xfrm>
            <a:off x="-15552" y="4081"/>
            <a:ext cx="2094778" cy="6853919"/>
          </a:xfrm>
          <a:prstGeom prst="rect">
            <a:avLst/>
          </a:prstGeom>
          <a:solidFill>
            <a:srgbClr val="0071BC"/>
          </a:solidFill>
          <a:ln w="9525" cap="flat" cmpd="sng" algn="ctr">
            <a:solidFill>
              <a:srgbClr val="0071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rgbClr val="0071BC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srgbClr val="EAEAEA"/>
                </a:solidFill>
              </a:rPr>
              <a:t>2014/11/04</a:t>
            </a:r>
            <a:endParaRPr lang="en-US" altLang="ja-JP" dirty="0">
              <a:solidFill>
                <a:srgbClr val="EAEAEA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/>
          </a:p>
        </p:txBody>
      </p:sp>
      <p:sp>
        <p:nvSpPr>
          <p:cNvPr id="13" name="タイトル 1"/>
          <p:cNvSpPr txBox="1">
            <a:spLocks/>
          </p:cNvSpPr>
          <p:nvPr/>
        </p:nvSpPr>
        <p:spPr bwMode="auto">
          <a:xfrm>
            <a:off x="777874" y="297690"/>
            <a:ext cx="8370565" cy="50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en-US" altLang="ja-JP" dirty="0" smtClean="0">
                <a:solidFill>
                  <a:srgbClr val="EAEAEA"/>
                </a:solidFill>
              </a:rPr>
              <a:t>Outline</a:t>
            </a:r>
            <a:endParaRPr lang="ja-JP" altLang="en-US" dirty="0">
              <a:solidFill>
                <a:srgbClr val="EAEAEA"/>
              </a:solidFill>
            </a:endParaRPr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 bwMode="auto">
          <a:xfrm>
            <a:off x="2360712" y="1157535"/>
            <a:ext cx="7020780" cy="61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ja-JP" altLang="en-US" dirty="0">
                <a:ea typeface="ＭＳ Ｐゴシック" charset="-128"/>
              </a:rPr>
              <a:t>データセンター環境におけるショートフロー通信改善手法の一提案</a:t>
            </a:r>
            <a:endParaRPr lang="en-US" altLang="ja-JP" b="1" dirty="0" smtClean="0">
              <a:solidFill>
                <a:srgbClr val="0071BC"/>
              </a:solidFill>
              <a:cs typeface="Times New Roman"/>
            </a:endParaRP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auto">
          <a:xfrm>
            <a:off x="2360712" y="1874153"/>
            <a:ext cx="6390887" cy="394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ja-JP" altLang="en-US" b="1" dirty="0" smtClean="0">
                <a:cs typeface="Times New Roman"/>
              </a:rPr>
              <a:t>研究背景</a:t>
            </a:r>
            <a:endParaRPr lang="en-US" altLang="ja-JP" b="1" dirty="0" smtClean="0">
              <a:cs typeface="Times New Roman"/>
            </a:endParaRP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ja-JP" altLang="en-US" b="1" dirty="0" smtClean="0"/>
              <a:t>関連研究</a:t>
            </a:r>
            <a:endParaRPr lang="en-US" altLang="ja-JP" b="1" dirty="0" smtClean="0"/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ja-JP" altLang="en-US" b="1" dirty="0" smtClean="0">
                <a:cs typeface="Times New Roman"/>
              </a:rPr>
              <a:t>データセンターネットワーク</a:t>
            </a: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ja-JP" altLang="en-US" b="1" dirty="0" smtClean="0">
                <a:cs typeface="Times New Roman"/>
              </a:rPr>
              <a:t>再現シミュレーション</a:t>
            </a:r>
            <a:endParaRPr lang="en-US" altLang="ja-JP" b="1" dirty="0" smtClean="0">
              <a:cs typeface="Times New Roman"/>
            </a:endParaRPr>
          </a:p>
          <a:p>
            <a:pPr marL="457200" indent="-457200" algn="l">
              <a:buClr>
                <a:srgbClr val="4D4D4D"/>
              </a:buClr>
              <a:buFont typeface="+mj-lt"/>
              <a:buAutoNum type="arabicPeriod"/>
            </a:pPr>
            <a:r>
              <a:rPr lang="ja-JP" altLang="en-US" b="1" dirty="0" smtClean="0">
                <a:cs typeface="Times New Roman"/>
              </a:rPr>
              <a:t>結論</a:t>
            </a:r>
            <a:endParaRPr lang="en-US" altLang="ja-JP" b="1" dirty="0" smtClean="0">
              <a:cs typeface="Times New Roman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17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実トラフィック</a:t>
            </a:r>
            <a:r>
              <a:rPr lang="ja-JP" altLang="en-US" dirty="0" smtClean="0"/>
              <a:t>解析：遅延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サイズが小さいフローは速く終わってほしい。</a:t>
            </a:r>
            <a:endParaRPr kumimoji="1" lang="en-US" altLang="ja-JP" dirty="0" smtClean="0"/>
          </a:p>
          <a:p>
            <a:r>
              <a:rPr lang="ja-JP" altLang="en-US" dirty="0" smtClean="0"/>
              <a:t>けど遅いから問題だのグラフ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2520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実トラフィック</a:t>
            </a:r>
            <a:r>
              <a:rPr lang="ja-JP" altLang="en-US" dirty="0" smtClean="0"/>
              <a:t>解析：考察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u="sng" dirty="0" smtClean="0"/>
              <a:t>データセンター内ネットワークを</a:t>
            </a:r>
            <a:r>
              <a:rPr kumimoji="1" lang="ja-JP" altLang="en-US" b="1" u="sng" dirty="0" smtClean="0"/>
              <a:t>想定したトラフィックの特徴</a:t>
            </a:r>
            <a:endParaRPr lang="en-US" altLang="ja-JP" b="1" u="sng" dirty="0"/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 smtClean="0">
                <a:latin typeface="+mn-ea"/>
                <a:ea typeface="+mn-ea"/>
              </a:rPr>
              <a:t>管理ノード</a:t>
            </a:r>
            <a:r>
              <a:rPr lang="ja-JP" altLang="en-US" dirty="0">
                <a:latin typeface="+mn-ea"/>
                <a:ea typeface="+mn-ea"/>
              </a:rPr>
              <a:t>へ送信されるトラフィック量</a:t>
            </a:r>
            <a:r>
              <a:rPr lang="ja-JP" altLang="en-US" dirty="0" smtClean="0">
                <a:latin typeface="+mn-ea"/>
                <a:ea typeface="+mn-ea"/>
              </a:rPr>
              <a:t>は</a:t>
            </a:r>
            <a:r>
              <a:rPr lang="ja-JP" altLang="en-US" dirty="0">
                <a:latin typeface="+mn-ea"/>
                <a:ea typeface="+mn-ea"/>
              </a:rPr>
              <a:t>大きい</a:t>
            </a:r>
            <a:endParaRPr lang="en-US" altLang="ja-JP" dirty="0" smtClean="0">
              <a:latin typeface="+mn-ea"/>
              <a:ea typeface="+mn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>
                <a:latin typeface="+mn-ea"/>
                <a:ea typeface="+mn-ea"/>
              </a:rPr>
              <a:t>長い</a:t>
            </a:r>
            <a:r>
              <a:rPr lang="ja-JP" altLang="en-US" dirty="0" smtClean="0">
                <a:latin typeface="+mn-ea"/>
                <a:ea typeface="+mn-ea"/>
              </a:rPr>
              <a:t>時間通信を行うフローが固定的に存在している</a:t>
            </a:r>
            <a:endParaRPr lang="en-US" altLang="ja-JP" dirty="0" smtClean="0">
              <a:latin typeface="+mn-ea"/>
              <a:ea typeface="+mn-ea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ja-JP" altLang="en-US" dirty="0">
                <a:latin typeface="+mn-ea"/>
                <a:ea typeface="+mn-ea"/>
              </a:rPr>
              <a:t>ジョブ実行時</a:t>
            </a:r>
            <a:r>
              <a:rPr lang="ja-JP" altLang="en-US" dirty="0" smtClean="0">
                <a:latin typeface="+mn-ea"/>
                <a:ea typeface="+mn-ea"/>
              </a:rPr>
              <a:t>の管理ノードへ</a:t>
            </a:r>
            <a:r>
              <a:rPr lang="ja-JP" altLang="en-US" dirty="0">
                <a:latin typeface="+mn-ea"/>
                <a:ea typeface="+mn-ea"/>
              </a:rPr>
              <a:t>のトラフィックには</a:t>
            </a:r>
            <a:r>
              <a:rPr lang="en-US" altLang="ja-JP" dirty="0">
                <a:latin typeface="+mn-ea"/>
                <a:ea typeface="+mn-ea"/>
              </a:rPr>
              <a:t>, </a:t>
            </a:r>
            <a:r>
              <a:rPr lang="ja-JP" altLang="en-US" dirty="0">
                <a:latin typeface="+mn-ea"/>
                <a:ea typeface="+mn-ea"/>
              </a:rPr>
              <a:t>フローサイズも</a:t>
            </a:r>
            <a:r>
              <a:rPr lang="ja-JP" altLang="en-US" dirty="0" smtClean="0">
                <a:latin typeface="+mn-ea"/>
                <a:ea typeface="+mn-ea"/>
              </a:rPr>
              <a:t>小さく</a:t>
            </a:r>
            <a:r>
              <a:rPr lang="en-US" altLang="ja-JP" dirty="0">
                <a:latin typeface="+mn-ea"/>
                <a:ea typeface="+mn-ea"/>
              </a:rPr>
              <a:t>, </a:t>
            </a:r>
            <a:r>
              <a:rPr lang="ja-JP" altLang="en-US" dirty="0">
                <a:latin typeface="+mn-ea"/>
                <a:ea typeface="+mn-ea"/>
              </a:rPr>
              <a:t>バースト性が</a:t>
            </a:r>
            <a:r>
              <a:rPr lang="ja-JP" altLang="en-US" dirty="0" smtClean="0">
                <a:latin typeface="+mn-ea"/>
                <a:ea typeface="+mn-ea"/>
              </a:rPr>
              <a:t>ある</a:t>
            </a:r>
            <a:endParaRPr lang="en-US" altLang="ja-JP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ja-JP" altLang="en-US" b="1" u="sng" dirty="0">
                <a:latin typeface="+mn-ea"/>
              </a:rPr>
              <a:t>検討す</a:t>
            </a:r>
            <a:r>
              <a:rPr kumimoji="1" lang="ja-JP" altLang="en-US" b="1" u="sng" dirty="0" smtClean="0">
                <a:latin typeface="+mn-ea"/>
              </a:rPr>
              <a:t>べきトラフィックパターン</a:t>
            </a:r>
            <a:r>
              <a:rPr kumimoji="1" lang="en-US" altLang="ja-JP" sz="1400" dirty="0" smtClean="0">
                <a:latin typeface="+mn-ea"/>
              </a:rPr>
              <a:t>[10]</a:t>
            </a:r>
          </a:p>
          <a:p>
            <a:r>
              <a:rPr lang="ja-JP" altLang="en-US" dirty="0"/>
              <a:t>ジョブ開始時のバースト性のある</a:t>
            </a:r>
            <a:r>
              <a:rPr lang="ja-JP" altLang="en-US" dirty="0" smtClean="0"/>
              <a:t>ショートフロートラフィック</a:t>
            </a:r>
            <a:endParaRPr lang="en-US" altLang="ja-JP" dirty="0" smtClean="0"/>
          </a:p>
          <a:p>
            <a:r>
              <a:rPr lang="ja-JP" altLang="en-US" dirty="0" smtClean="0"/>
              <a:t>バックグラウンドトラフィックが</a:t>
            </a:r>
            <a:r>
              <a:rPr lang="ja-JP" altLang="en-US" dirty="0"/>
              <a:t>通信している中で</a:t>
            </a:r>
            <a:r>
              <a:rPr lang="en-US" altLang="ja-JP" dirty="0"/>
              <a:t>, </a:t>
            </a:r>
            <a:r>
              <a:rPr lang="ja-JP" altLang="en-US" dirty="0" smtClean="0"/>
              <a:t>低レイテンシ</a:t>
            </a:r>
            <a:r>
              <a:rPr lang="ja-JP" altLang="en-US" dirty="0"/>
              <a:t>通信が求められている</a:t>
            </a:r>
            <a:r>
              <a:rPr lang="ja-JP" altLang="en-US" dirty="0" smtClean="0"/>
              <a:t>ショートフロー</a:t>
            </a:r>
            <a:r>
              <a:rPr lang="ja-JP" altLang="en-US" dirty="0"/>
              <a:t>の通信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21</a:t>
            </a:fld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2972520" y="6108670"/>
            <a:ext cx="612068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700" dirty="0"/>
              <a:t>[</a:t>
            </a:r>
            <a:r>
              <a:rPr lang="en-US" altLang="ja-JP" sz="700" dirty="0" smtClean="0"/>
              <a:t>10]</a:t>
            </a:r>
            <a:r>
              <a:rPr lang="en-US" altLang="ja-JP" sz="700" dirty="0"/>
              <a:t> </a:t>
            </a:r>
            <a:r>
              <a:rPr lang="en-US" altLang="ja-JP" sz="700" dirty="0" err="1"/>
              <a:t>Alizadeh</a:t>
            </a:r>
            <a:r>
              <a:rPr lang="en-US" altLang="ja-JP" sz="700" dirty="0"/>
              <a:t>, Mohammad, et al. "Data center </a:t>
            </a:r>
            <a:r>
              <a:rPr lang="en-US" altLang="ja-JP" sz="700" dirty="0" err="1"/>
              <a:t>tcp</a:t>
            </a:r>
            <a:r>
              <a:rPr lang="en-US" altLang="ja-JP" sz="700" dirty="0"/>
              <a:t> (</a:t>
            </a:r>
            <a:r>
              <a:rPr lang="en-US" altLang="ja-JP" sz="700" dirty="0" err="1"/>
              <a:t>dctcp</a:t>
            </a:r>
            <a:r>
              <a:rPr lang="en-US" altLang="ja-JP" sz="700" dirty="0"/>
              <a:t>)." ACM SIGCOMM computer communication review 41.4 (2011): </a:t>
            </a:r>
            <a:r>
              <a:rPr lang="en-US" altLang="ja-JP" sz="700" dirty="0" smtClean="0"/>
              <a:t>63-74</a:t>
            </a:r>
            <a:endParaRPr lang="en-US" altLang="ja-JP" sz="700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77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性能障害：スイッチ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u="sng" dirty="0" smtClean="0"/>
              <a:t>並列分散処理のアーキテクチャ：マスタースレーブ</a:t>
            </a:r>
            <a:endParaRPr kumimoji="1" lang="en-US" altLang="ja-JP" b="1" u="sng" dirty="0" smtClean="0"/>
          </a:p>
          <a:p>
            <a:pPr marL="0" indent="0">
              <a:buNone/>
            </a:pPr>
            <a:r>
              <a:rPr lang="ja-JP" altLang="en-US" b="1" u="sng" dirty="0" smtClean="0"/>
              <a:t>データセンターで用いられる機器：汎用的なもの</a:t>
            </a:r>
            <a:endParaRPr lang="en-US" altLang="ja-JP" b="1" u="sng" dirty="0" smtClean="0"/>
          </a:p>
          <a:p>
            <a:pPr marL="0" indent="0" algn="ctr">
              <a:buNone/>
            </a:pPr>
            <a:r>
              <a:rPr lang="ja-JP" altLang="en-US" dirty="0" smtClean="0"/>
              <a:t>メモリ量が限られている</a:t>
            </a:r>
            <a:r>
              <a:rPr lang="en-US" altLang="ja-JP" dirty="0" smtClean="0"/>
              <a:t>[20]</a:t>
            </a:r>
          </a:p>
          <a:p>
            <a:pPr marL="0" indent="0" algn="ctr">
              <a:buNone/>
            </a:pPr>
            <a:r>
              <a:rPr lang="ja-JP" altLang="en-US" dirty="0"/>
              <a:t>基本的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1NIC, 1CPU</a:t>
            </a:r>
            <a:r>
              <a:rPr lang="ja-JP" altLang="en-US" dirty="0" smtClean="0"/>
              <a:t>コアで処理が行われる</a:t>
            </a:r>
            <a:r>
              <a:rPr lang="en-US" altLang="ja-JP" dirty="0" smtClean="0"/>
              <a:t>[16]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b="1" u="sng" dirty="0" smtClean="0"/>
              <a:t>スイッチでの性能障害</a:t>
            </a:r>
            <a:endParaRPr kumimoji="1" lang="en-US" altLang="ja-JP" b="1" u="sng" dirty="0" smtClean="0"/>
          </a:p>
          <a:p>
            <a:r>
              <a:rPr kumimoji="1" lang="en-US" altLang="ja-JP" dirty="0" err="1" smtClean="0"/>
              <a:t>Incast</a:t>
            </a:r>
            <a:r>
              <a:rPr lang="ja-JP" altLang="en-US" dirty="0" smtClean="0"/>
              <a:t>：短期間に一つの</a:t>
            </a:r>
            <a:r>
              <a:rPr lang="en-US" altLang="ja-JP" dirty="0" smtClean="0"/>
              <a:t>NIC</a:t>
            </a:r>
            <a:r>
              <a:rPr lang="ja-JP" altLang="en-US" dirty="0" smtClean="0"/>
              <a:t>に</a:t>
            </a:r>
            <a:r>
              <a:rPr lang="ja-JP" altLang="en-US" dirty="0" smtClean="0">
                <a:solidFill>
                  <a:srgbClr val="E03253"/>
                </a:solidFill>
              </a:rPr>
              <a:t>多数のフローが集中する</a:t>
            </a:r>
            <a:endParaRPr lang="en-US" altLang="ja-JP" dirty="0" smtClean="0">
              <a:solidFill>
                <a:srgbClr val="E03253"/>
              </a:solidFill>
            </a:endParaRPr>
          </a:p>
          <a:p>
            <a:r>
              <a:rPr kumimoji="1" lang="en-US" altLang="ja-JP" dirty="0" smtClean="0"/>
              <a:t>Queue buildup</a:t>
            </a:r>
            <a:r>
              <a:rPr kumimoji="1" lang="ja-JP" altLang="en-US" dirty="0" smtClean="0"/>
              <a:t>：レスポンスに影響しない</a:t>
            </a:r>
            <a:r>
              <a:rPr lang="ja-JP" altLang="en-US" dirty="0" smtClean="0">
                <a:solidFill>
                  <a:srgbClr val="E03253"/>
                </a:solidFill>
              </a:rPr>
              <a:t>バックグラウンドトラフィックが</a:t>
            </a:r>
            <a:r>
              <a:rPr lang="en-US" altLang="ja-JP" dirty="0" smtClean="0">
                <a:solidFill>
                  <a:srgbClr val="E03253"/>
                </a:solidFill>
              </a:rPr>
              <a:t>NIC</a:t>
            </a:r>
            <a:r>
              <a:rPr lang="ja-JP" altLang="en-US" dirty="0">
                <a:solidFill>
                  <a:srgbClr val="E03253"/>
                </a:solidFill>
              </a:rPr>
              <a:t>キュー</a:t>
            </a:r>
            <a:r>
              <a:rPr lang="ja-JP" altLang="en-US" dirty="0" smtClean="0">
                <a:solidFill>
                  <a:srgbClr val="E03253"/>
                </a:solidFill>
              </a:rPr>
              <a:t>を圧迫</a:t>
            </a:r>
            <a:endParaRPr kumimoji="1" lang="ja-JP" altLang="en-US" dirty="0">
              <a:solidFill>
                <a:srgbClr val="E03253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22</a:t>
            </a:fld>
            <a:endParaRPr lang="en-US" altLang="ja-JP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96" y="4797152"/>
            <a:ext cx="4265139" cy="1166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5722920" y="5934063"/>
            <a:ext cx="265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Fig7.</a:t>
            </a:r>
            <a:r>
              <a:rPr kumimoji="1" lang="ja-JP" altLang="en-US" sz="1200" dirty="0" smtClean="0">
                <a:latin typeface="+mj-lt"/>
              </a:rPr>
              <a:t>スイッチで引き起こすボトルネック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30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性能障害：エンドノード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u="sng" dirty="0" smtClean="0"/>
              <a:t>エンドノードでのボトルネック：受信処理での割り込み</a:t>
            </a:r>
            <a:endParaRPr kumimoji="1" lang="en-US" altLang="ja-JP" b="1" u="sng" dirty="0" smtClean="0"/>
          </a:p>
          <a:p>
            <a:pPr lvl="1"/>
            <a:r>
              <a:rPr lang="en-US" altLang="ja-JP" dirty="0" smtClean="0"/>
              <a:t>i.e. 1GbE</a:t>
            </a:r>
            <a:r>
              <a:rPr lang="ja-JP" altLang="en-US" dirty="0">
                <a:latin typeface="+mn-ea"/>
                <a:ea typeface="+mn-ea"/>
              </a:rPr>
              <a:t>の</a:t>
            </a:r>
            <a:r>
              <a:rPr lang="en-US" altLang="ja-JP" dirty="0" smtClean="0">
                <a:ea typeface="+mn-ea"/>
              </a:rPr>
              <a:t>64</a:t>
            </a:r>
            <a:r>
              <a:rPr lang="ja-JP" altLang="en-US" dirty="0" smtClean="0">
                <a:latin typeface="+mn-ea"/>
                <a:ea typeface="+mn-ea"/>
              </a:rPr>
              <a:t>バイトフレームの最大受信可能数：毎秒</a:t>
            </a:r>
            <a:r>
              <a:rPr lang="en-US" altLang="ja-JP" dirty="0" smtClean="0">
                <a:latin typeface="+mn-ea"/>
                <a:ea typeface="+mn-ea"/>
              </a:rPr>
              <a:t>150</a:t>
            </a:r>
            <a:r>
              <a:rPr lang="ja-JP" altLang="en-US" dirty="0" smtClean="0">
                <a:latin typeface="+mn-ea"/>
                <a:ea typeface="+mn-ea"/>
              </a:rPr>
              <a:t>万</a:t>
            </a:r>
            <a:endParaRPr lang="en-US" altLang="ja-JP" dirty="0" smtClean="0">
              <a:latin typeface="+mn-ea"/>
              <a:ea typeface="+mn-ea"/>
            </a:endParaRPr>
          </a:p>
          <a:p>
            <a:pPr marL="0" indent="0" algn="ctr">
              <a:buNone/>
            </a:pPr>
            <a:r>
              <a:rPr kumimoji="1" lang="ja-JP" altLang="en-US" dirty="0" smtClean="0">
                <a:latin typeface="+mn-ea"/>
                <a:ea typeface="+mn-ea"/>
              </a:rPr>
              <a:t>割り込み回数を抑え、</a:t>
            </a:r>
            <a:r>
              <a:rPr kumimoji="1" lang="en-US" altLang="ja-JP" dirty="0" smtClean="0">
                <a:ea typeface="+mn-ea"/>
              </a:rPr>
              <a:t>CPU</a:t>
            </a:r>
            <a:r>
              <a:rPr lang="ja-JP" altLang="en-US" dirty="0" smtClean="0">
                <a:latin typeface="+mn-ea"/>
              </a:rPr>
              <a:t>リソースを効率的に利用する</a:t>
            </a:r>
            <a:endParaRPr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  <a:ea typeface="+mn-ea"/>
              </a:rPr>
              <a:t>割り込み処理：</a:t>
            </a:r>
            <a:r>
              <a:rPr kumimoji="1" lang="en-US" altLang="ja-JP" dirty="0" smtClean="0">
                <a:ea typeface="+mn-ea"/>
              </a:rPr>
              <a:t>interrupt coalescing</a:t>
            </a:r>
            <a:r>
              <a:rPr kumimoji="1" lang="en-US" altLang="ja-JP" dirty="0" smtClean="0">
                <a:latin typeface="+mn-ea"/>
                <a:ea typeface="+mn-ea"/>
              </a:rPr>
              <a:t>, </a:t>
            </a:r>
            <a:r>
              <a:rPr kumimoji="1" lang="ja-JP" altLang="en-US" dirty="0" smtClean="0">
                <a:latin typeface="+mn-ea"/>
                <a:ea typeface="+mn-ea"/>
              </a:rPr>
              <a:t>ポーリング</a:t>
            </a:r>
            <a:endParaRPr lang="en-US" altLang="ja-JP" dirty="0">
              <a:latin typeface="+mn-ea"/>
            </a:endParaRPr>
          </a:p>
          <a:p>
            <a:pPr lvl="1"/>
            <a:r>
              <a:rPr kumimoji="1" lang="ja-JP" altLang="en-US" dirty="0" smtClean="0">
                <a:latin typeface="+mn-ea"/>
                <a:ea typeface="+mn-ea"/>
              </a:rPr>
              <a:t>一定期間待ってからまとめて割り込ませる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1"/>
            <a:r>
              <a:rPr lang="ja-JP" altLang="en-US" dirty="0" smtClean="0">
                <a:solidFill>
                  <a:srgbClr val="E03253"/>
                </a:solidFill>
                <a:latin typeface="+mn-ea"/>
                <a:ea typeface="+mn-ea"/>
              </a:rPr>
              <a:t>高負荷時に即座に処理することができない</a:t>
            </a:r>
            <a:endParaRPr kumimoji="1" lang="en-US" altLang="ja-JP" dirty="0" smtClean="0">
              <a:solidFill>
                <a:srgbClr val="E03253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</a:rPr>
              <a:t>プロトコル処理：</a:t>
            </a:r>
            <a:r>
              <a:rPr lang="en-US" altLang="ja-JP" dirty="0" smtClean="0"/>
              <a:t>Receive Side Scaling(RSS)</a:t>
            </a: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複数の受信</a:t>
            </a:r>
            <a:r>
              <a:rPr lang="ja-JP" altLang="en-US" dirty="0">
                <a:latin typeface="+mn-ea"/>
                <a:ea typeface="+mn-ea"/>
              </a:rPr>
              <a:t>キューを</a:t>
            </a:r>
            <a:r>
              <a:rPr lang="ja-JP" altLang="en-US" dirty="0" smtClean="0">
                <a:latin typeface="+mn-ea"/>
                <a:ea typeface="+mn-ea"/>
              </a:rPr>
              <a:t>持った</a:t>
            </a:r>
            <a:r>
              <a:rPr lang="en-US" altLang="ja-JP" dirty="0" smtClean="0">
                <a:ea typeface="+mn-ea"/>
              </a:rPr>
              <a:t>NIC</a:t>
            </a:r>
            <a:r>
              <a:rPr lang="ja-JP" altLang="en-US" dirty="0" smtClean="0">
                <a:latin typeface="+mn-ea"/>
                <a:ea typeface="+mn-ea"/>
              </a:rPr>
              <a:t>を用いてキューを分散させる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r>
              <a:rPr kumimoji="1" lang="ja-JP" altLang="en-US" dirty="0" smtClean="0">
                <a:latin typeface="+mn-ea"/>
                <a:ea typeface="+mn-ea"/>
              </a:rPr>
              <a:t>マルチコア</a:t>
            </a:r>
            <a:r>
              <a:rPr kumimoji="1" lang="en-US" altLang="ja-JP" dirty="0" smtClean="0">
                <a:latin typeface="+mn-ea"/>
                <a:ea typeface="+mn-ea"/>
              </a:rPr>
              <a:t>CPU</a:t>
            </a:r>
            <a:r>
              <a:rPr kumimoji="1" lang="ja-JP" altLang="en-US" dirty="0" smtClean="0">
                <a:latin typeface="+mn-ea"/>
                <a:ea typeface="+mn-ea"/>
              </a:rPr>
              <a:t>環境では</a:t>
            </a:r>
            <a:r>
              <a:rPr kumimoji="1" lang="en-US" altLang="ja-JP" dirty="0" smtClean="0">
                <a:latin typeface="+mn-ea"/>
                <a:ea typeface="+mn-ea"/>
              </a:rPr>
              <a:t>CPU</a:t>
            </a:r>
            <a:r>
              <a:rPr kumimoji="1" lang="ja-JP" altLang="en-US" dirty="0" smtClean="0">
                <a:latin typeface="+mn-ea"/>
                <a:ea typeface="+mn-ea"/>
              </a:rPr>
              <a:t>を効率的に利用できる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1"/>
            <a:r>
              <a:rPr lang="ja-JP" altLang="en-US" dirty="0">
                <a:solidFill>
                  <a:srgbClr val="E03253"/>
                </a:solidFill>
                <a:latin typeface="+mn-ea"/>
                <a:ea typeface="+mn-ea"/>
              </a:rPr>
              <a:t>一般</a:t>
            </a:r>
            <a:r>
              <a:rPr lang="ja-JP" altLang="en-US" dirty="0" smtClean="0">
                <a:solidFill>
                  <a:srgbClr val="E03253"/>
                </a:solidFill>
                <a:latin typeface="+mn-ea"/>
                <a:ea typeface="+mn-ea"/>
              </a:rPr>
              <a:t>に</a:t>
            </a:r>
            <a:r>
              <a:rPr lang="en-US" altLang="ja-JP" dirty="0" smtClean="0">
                <a:solidFill>
                  <a:srgbClr val="E03253"/>
                </a:solidFill>
                <a:latin typeface="+mn-ea"/>
                <a:ea typeface="+mn-ea"/>
              </a:rPr>
              <a:t>RSS</a:t>
            </a:r>
            <a:r>
              <a:rPr lang="ja-JP" altLang="en-US" dirty="0" smtClean="0">
                <a:solidFill>
                  <a:srgbClr val="E03253"/>
                </a:solidFill>
                <a:latin typeface="+mn-ea"/>
                <a:ea typeface="+mn-ea"/>
              </a:rPr>
              <a:t>機能を持つ</a:t>
            </a:r>
            <a:r>
              <a:rPr lang="en-US" altLang="ja-JP" dirty="0" smtClean="0">
                <a:solidFill>
                  <a:srgbClr val="E03253"/>
                </a:solidFill>
                <a:latin typeface="+mn-ea"/>
                <a:ea typeface="+mn-ea"/>
              </a:rPr>
              <a:t>NIC</a:t>
            </a:r>
            <a:r>
              <a:rPr lang="ja-JP" altLang="en-US" dirty="0" smtClean="0">
                <a:solidFill>
                  <a:srgbClr val="E03253"/>
                </a:solidFill>
                <a:latin typeface="+mn-ea"/>
                <a:ea typeface="+mn-ea"/>
              </a:rPr>
              <a:t>は高価である</a:t>
            </a:r>
            <a:endParaRPr kumimoji="1" lang="ja-JP" altLang="en-US" dirty="0">
              <a:solidFill>
                <a:srgbClr val="E03253"/>
              </a:solidFill>
              <a:latin typeface="+mn-ea"/>
              <a:ea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23</a:t>
            </a:fld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提案手法：検証項目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2014/11/2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38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提案手法：想定環境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 u="sng" dirty="0" smtClean="0"/>
              <a:t>性能障害ボトルネック：単一</a:t>
            </a:r>
            <a:r>
              <a:rPr lang="en-US" altLang="ja-JP" b="1" u="sng" dirty="0" smtClean="0"/>
              <a:t>NIC</a:t>
            </a:r>
            <a:r>
              <a:rPr lang="ja-JP" altLang="en-US" b="1" u="sng" dirty="0" err="1" smtClean="0"/>
              <a:t>への</a:t>
            </a:r>
            <a:r>
              <a:rPr lang="ja-JP" altLang="en-US" b="1" u="sng" dirty="0" smtClean="0"/>
              <a:t>負荷集中</a:t>
            </a:r>
            <a:endParaRPr lang="en-US" altLang="ja-JP" b="1" u="sng" dirty="0" smtClean="0"/>
          </a:p>
          <a:p>
            <a:r>
              <a:rPr kumimoji="1" lang="ja-JP" altLang="en-US" dirty="0" smtClean="0"/>
              <a:t>想定環境</a:t>
            </a:r>
            <a:r>
              <a:rPr lang="ja-JP" altLang="en-US" dirty="0"/>
              <a:t>：</a:t>
            </a:r>
            <a:r>
              <a:rPr kumimoji="1" lang="ja-JP" altLang="en-US" dirty="0" smtClean="0">
                <a:latin typeface="+mn-ea"/>
                <a:ea typeface="+mn-ea"/>
              </a:rPr>
              <a:t>マルチパス環境</a:t>
            </a:r>
            <a:r>
              <a:rPr kumimoji="1" lang="en-US" altLang="ja-JP" dirty="0" smtClean="0">
                <a:latin typeface="+mn-ea"/>
                <a:ea typeface="+mn-ea"/>
              </a:rPr>
              <a:t>(i.e. Multipath TCP)</a:t>
            </a:r>
          </a:p>
          <a:p>
            <a:pPr lvl="1"/>
            <a:r>
              <a:rPr lang="ja-JP" altLang="en-US" dirty="0">
                <a:latin typeface="+mn-ea"/>
                <a:ea typeface="+mn-ea"/>
              </a:rPr>
              <a:t>複数</a:t>
            </a:r>
            <a:r>
              <a:rPr lang="ja-JP" altLang="en-US" dirty="0" smtClean="0">
                <a:latin typeface="+mn-ea"/>
                <a:ea typeface="+mn-ea"/>
              </a:rPr>
              <a:t>の</a:t>
            </a:r>
            <a:r>
              <a:rPr lang="en-US" altLang="ja-JP" dirty="0" smtClean="0">
                <a:latin typeface="+mn-ea"/>
                <a:ea typeface="+mn-ea"/>
              </a:rPr>
              <a:t>NIC</a:t>
            </a:r>
            <a:r>
              <a:rPr lang="ja-JP" altLang="en-US" dirty="0" smtClean="0">
                <a:latin typeface="+mn-ea"/>
                <a:ea typeface="+mn-ea"/>
              </a:rPr>
              <a:t>により複数の通信経路がある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r>
              <a:rPr kumimoji="1" lang="ja-JP" altLang="en-US" dirty="0" smtClean="0">
                <a:latin typeface="+mn-ea"/>
                <a:ea typeface="+mn-ea"/>
              </a:rPr>
              <a:t>既存の実装では</a:t>
            </a:r>
            <a:r>
              <a:rPr kumimoji="1" lang="ja-JP" altLang="en-US" dirty="0" smtClean="0">
                <a:solidFill>
                  <a:srgbClr val="E03253"/>
                </a:solidFill>
                <a:latin typeface="+mn-ea"/>
                <a:ea typeface="+mn-ea"/>
              </a:rPr>
              <a:t>サイズの小さいフローの場合複数経路を使えない</a:t>
            </a:r>
            <a:endParaRPr kumimoji="1" lang="en-US" altLang="ja-JP" dirty="0" smtClean="0">
              <a:solidFill>
                <a:srgbClr val="E03253"/>
              </a:solidFill>
              <a:latin typeface="+mn-ea"/>
              <a:ea typeface="+mn-ea"/>
            </a:endParaRPr>
          </a:p>
          <a:p>
            <a:pPr lvl="2"/>
            <a:r>
              <a:rPr lang="ja-JP" altLang="en-US" dirty="0" smtClean="0">
                <a:latin typeface="+mn-ea"/>
                <a:ea typeface="+mn-ea"/>
              </a:rPr>
              <a:t>通信完了まで</a:t>
            </a:r>
            <a:r>
              <a:rPr lang="ja-JP" altLang="en-US" dirty="0">
                <a:latin typeface="+mn-ea"/>
              </a:rPr>
              <a:t>コネクションを確立した経路を</a:t>
            </a:r>
            <a:r>
              <a:rPr lang="ja-JP" altLang="en-US" dirty="0" smtClean="0">
                <a:latin typeface="+mn-ea"/>
                <a:ea typeface="+mn-ea"/>
              </a:rPr>
              <a:t>使い続ける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ja-JP" altLang="en-US" b="1" u="sng" dirty="0" smtClean="0">
                <a:latin typeface="+mn-ea"/>
              </a:rPr>
              <a:t>仮定：</a:t>
            </a:r>
            <a:endParaRPr lang="en-US" altLang="ja-JP" b="1" u="sng" dirty="0" smtClean="0">
              <a:latin typeface="+mn-ea"/>
            </a:endParaRPr>
          </a:p>
          <a:p>
            <a:pPr marL="400050" lvl="1" indent="0">
              <a:buNone/>
            </a:pPr>
            <a:r>
              <a:rPr lang="ja-JP" altLang="en-US" dirty="0" smtClean="0">
                <a:latin typeface="+mn-ea"/>
              </a:rPr>
              <a:t>複数の経路を利用し</a:t>
            </a:r>
            <a:r>
              <a:rPr lang="en-US" altLang="ja-JP" dirty="0" smtClean="0">
                <a:latin typeface="+mn-ea"/>
              </a:rPr>
              <a:t>, </a:t>
            </a:r>
            <a:r>
              <a:rPr lang="ja-JP" altLang="en-US" dirty="0" smtClean="0">
                <a:latin typeface="+mn-ea"/>
              </a:rPr>
              <a:t>それぞれの</a:t>
            </a:r>
            <a:r>
              <a:rPr lang="ja-JP" altLang="en-US" dirty="0" smtClean="0">
                <a:solidFill>
                  <a:srgbClr val="0071BC"/>
                </a:solidFill>
                <a:latin typeface="+mn-ea"/>
              </a:rPr>
              <a:t>キューへ負荷を分散</a:t>
            </a:r>
            <a:r>
              <a:rPr lang="ja-JP" altLang="en-US" dirty="0" smtClean="0">
                <a:latin typeface="+mn-ea"/>
              </a:rPr>
              <a:t>させるようにトラフィック制御を行うことで</a:t>
            </a:r>
            <a:r>
              <a:rPr lang="en-US" altLang="ja-JP" dirty="0" smtClean="0">
                <a:latin typeface="+mn-ea"/>
              </a:rPr>
              <a:t>, </a:t>
            </a:r>
            <a:r>
              <a:rPr lang="ja-JP" altLang="en-US" dirty="0" smtClean="0">
                <a:latin typeface="+mn-ea"/>
              </a:rPr>
              <a:t>ショートフローの遅延を改善</a:t>
            </a:r>
            <a:endParaRPr lang="en-US" altLang="ja-JP" dirty="0" smtClean="0">
              <a:latin typeface="+mn-ea"/>
            </a:endParaRPr>
          </a:p>
          <a:p>
            <a:pPr marL="400050" lvl="1" indent="0">
              <a:buNone/>
            </a:pPr>
            <a:r>
              <a:rPr lang="ja-JP" altLang="en-US" dirty="0">
                <a:latin typeface="+mn-ea"/>
                <a:ea typeface="+mn-ea"/>
              </a:rPr>
              <a:t>複数</a:t>
            </a:r>
            <a:r>
              <a:rPr lang="ja-JP" altLang="en-US" dirty="0" smtClean="0">
                <a:latin typeface="+mn-ea"/>
                <a:ea typeface="+mn-ea"/>
              </a:rPr>
              <a:t>経路</a:t>
            </a:r>
            <a:r>
              <a:rPr lang="ja-JP" altLang="en-US" dirty="0">
                <a:latin typeface="+mn-ea"/>
                <a:ea typeface="+mn-ea"/>
              </a:rPr>
              <a:t>のうちロングフローレーン</a:t>
            </a:r>
            <a:r>
              <a:rPr lang="en-US" altLang="ja-JP" dirty="0">
                <a:ea typeface="+mn-ea"/>
              </a:rPr>
              <a:t>(LFL), </a:t>
            </a:r>
            <a:r>
              <a:rPr lang="ja-JP" altLang="en-US" dirty="0" smtClean="0">
                <a:latin typeface="+mn-ea"/>
                <a:ea typeface="+mn-ea"/>
              </a:rPr>
              <a:t>ショートフローレーン</a:t>
            </a:r>
            <a:r>
              <a:rPr lang="en-US" altLang="ja-JP" dirty="0">
                <a:ea typeface="+mn-ea"/>
              </a:rPr>
              <a:t>(SFL) </a:t>
            </a:r>
            <a:r>
              <a:rPr lang="ja-JP" altLang="en-US" dirty="0">
                <a:latin typeface="+mn-ea"/>
                <a:ea typeface="+mn-ea"/>
              </a:rPr>
              <a:t>を設置し</a:t>
            </a:r>
            <a:r>
              <a:rPr lang="en-US" altLang="ja-JP" dirty="0">
                <a:latin typeface="+mn-ea"/>
                <a:ea typeface="+mn-ea"/>
              </a:rPr>
              <a:t>, </a:t>
            </a:r>
            <a:r>
              <a:rPr lang="ja-JP" altLang="en-US" dirty="0" smtClean="0">
                <a:latin typeface="+mn-ea"/>
                <a:ea typeface="+mn-ea"/>
              </a:rPr>
              <a:t>優先度</a:t>
            </a:r>
            <a:r>
              <a:rPr lang="en-US" altLang="ja-JP" dirty="0" smtClean="0">
                <a:latin typeface="+mn-ea"/>
                <a:ea typeface="+mn-ea"/>
              </a:rPr>
              <a:t>(</a:t>
            </a:r>
            <a:r>
              <a:rPr lang="ja-JP" altLang="en-US" dirty="0" smtClean="0">
                <a:latin typeface="+mn-ea"/>
                <a:ea typeface="+mn-ea"/>
              </a:rPr>
              <a:t>通信時間</a:t>
            </a:r>
            <a:r>
              <a:rPr lang="en-US" altLang="ja-JP" dirty="0" smtClean="0">
                <a:latin typeface="+mn-ea"/>
                <a:ea typeface="+mn-ea"/>
              </a:rPr>
              <a:t>)</a:t>
            </a:r>
            <a:r>
              <a:rPr lang="ja-JP" altLang="en-US" dirty="0" smtClean="0">
                <a:latin typeface="+mn-ea"/>
                <a:ea typeface="+mn-ea"/>
              </a:rPr>
              <a:t>によって</a:t>
            </a:r>
            <a:r>
              <a:rPr lang="ja-JP" altLang="en-US" dirty="0" smtClean="0">
                <a:solidFill>
                  <a:srgbClr val="0071BC"/>
                </a:solidFill>
                <a:latin typeface="+mn-ea"/>
                <a:ea typeface="+mn-ea"/>
              </a:rPr>
              <a:t>切り換えて通信</a:t>
            </a:r>
            <a:r>
              <a:rPr lang="ja-JP" altLang="en-US" dirty="0">
                <a:latin typeface="+mn-ea"/>
                <a:ea typeface="+mn-ea"/>
              </a:rPr>
              <a:t>を行う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2014/11/2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183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検証実験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2014/11/2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35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検証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：</a:t>
            </a:r>
            <a:r>
              <a:rPr lang="ja-JP" altLang="en-US" b="1" dirty="0"/>
              <a:t>中継スイッチに対する負荷実験</a:t>
            </a:r>
            <a:endParaRPr lang="en-US" altLang="ja-JP" b="1" dirty="0" smtClean="0"/>
          </a:p>
          <a:p>
            <a:pPr marL="457200" lvl="1" indent="0">
              <a:buNone/>
            </a:pPr>
            <a:r>
              <a:rPr lang="ja-JP" altLang="en-US" dirty="0" smtClean="0">
                <a:latin typeface="+mn-ea"/>
                <a:ea typeface="+mn-ea"/>
              </a:rPr>
              <a:t>バックグラウンドトラフィック</a:t>
            </a:r>
            <a:r>
              <a:rPr lang="ja-JP" altLang="en-US" dirty="0">
                <a:latin typeface="+mn-ea"/>
                <a:ea typeface="+mn-ea"/>
              </a:rPr>
              <a:t>が</a:t>
            </a:r>
            <a:r>
              <a:rPr lang="ja-JP" altLang="en-US" dirty="0" smtClean="0">
                <a:latin typeface="+mn-ea"/>
                <a:ea typeface="+mn-ea"/>
              </a:rPr>
              <a:t>利用</a:t>
            </a:r>
            <a:r>
              <a:rPr lang="ja-JP" altLang="en-US" dirty="0">
                <a:latin typeface="+mn-ea"/>
                <a:ea typeface="+mn-ea"/>
              </a:rPr>
              <a:t>して</a:t>
            </a:r>
            <a:r>
              <a:rPr lang="ja-JP" altLang="en-US" dirty="0" smtClean="0">
                <a:latin typeface="+mn-ea"/>
                <a:ea typeface="+mn-ea"/>
              </a:rPr>
              <a:t>いる</a:t>
            </a:r>
            <a:r>
              <a:rPr lang="en-US" altLang="ja-JP" dirty="0" smtClean="0">
                <a:ea typeface="+mn-ea"/>
              </a:rPr>
              <a:t>NIC</a:t>
            </a:r>
            <a:r>
              <a:rPr lang="ja-JP" altLang="en-US" dirty="0" smtClean="0">
                <a:latin typeface="+mn-ea"/>
                <a:ea typeface="+mn-ea"/>
              </a:rPr>
              <a:t>を</a:t>
            </a:r>
            <a:r>
              <a:rPr lang="ja-JP" altLang="en-US" dirty="0">
                <a:latin typeface="+mn-ea"/>
                <a:ea typeface="+mn-ea"/>
              </a:rPr>
              <a:t>回避</a:t>
            </a:r>
            <a:r>
              <a:rPr lang="ja-JP" altLang="en-US" dirty="0" smtClean="0">
                <a:latin typeface="+mn-ea"/>
                <a:ea typeface="+mn-ea"/>
              </a:rPr>
              <a:t>し</a:t>
            </a:r>
            <a:r>
              <a:rPr lang="ja-JP" altLang="en-US" dirty="0">
                <a:latin typeface="+mn-ea"/>
                <a:ea typeface="+mn-ea"/>
              </a:rPr>
              <a:t>ショートフローのフロー完結</a:t>
            </a:r>
            <a:r>
              <a:rPr lang="ja-JP" altLang="en-US" dirty="0" smtClean="0">
                <a:latin typeface="+mn-ea"/>
                <a:ea typeface="+mn-ea"/>
              </a:rPr>
              <a:t>時間</a:t>
            </a:r>
            <a:r>
              <a:rPr lang="en-US" altLang="ja-JP" dirty="0" smtClean="0">
                <a:ea typeface="+mn-ea"/>
              </a:rPr>
              <a:t>(</a:t>
            </a:r>
            <a:r>
              <a:rPr lang="en-US" altLang="ja-JP" dirty="0">
                <a:ea typeface="+mn-ea"/>
              </a:rPr>
              <a:t>FCT) </a:t>
            </a:r>
            <a:r>
              <a:rPr lang="ja-JP" altLang="en-US" dirty="0">
                <a:latin typeface="+mn-ea"/>
                <a:ea typeface="+mn-ea"/>
              </a:rPr>
              <a:t>が改善</a:t>
            </a:r>
            <a:r>
              <a:rPr lang="ja-JP" altLang="en-US" dirty="0" smtClean="0">
                <a:latin typeface="+mn-ea"/>
                <a:ea typeface="+mn-ea"/>
              </a:rPr>
              <a:t>できる</a:t>
            </a:r>
            <a:endParaRPr lang="en-US" altLang="ja-JP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kumimoji="1" lang="ja-JP" altLang="en-US" b="1" dirty="0" smtClean="0"/>
              <a:t>トラフィックパターン</a:t>
            </a:r>
            <a:r>
              <a:rPr lang="ja-JP" altLang="en-US" b="1" dirty="0" smtClean="0"/>
              <a:t>：</a:t>
            </a:r>
            <a:endParaRPr kumimoji="1" lang="en-US" altLang="ja-JP" sz="2000" b="1" dirty="0" smtClean="0"/>
          </a:p>
          <a:p>
            <a:pPr marL="0" indent="0">
              <a:buNone/>
            </a:pPr>
            <a:r>
              <a:rPr lang="ja-JP" altLang="en-US" sz="2000" dirty="0" smtClean="0"/>
              <a:t>・ショートフロー：</a:t>
            </a:r>
            <a:r>
              <a:rPr lang="en-US" altLang="ja-JP" sz="2000" dirty="0" smtClean="0"/>
              <a:t>70KB</a:t>
            </a:r>
            <a:r>
              <a:rPr lang="ja-JP" altLang="en-US" sz="2000" dirty="0" smtClean="0"/>
              <a:t>毎</a:t>
            </a:r>
            <a:r>
              <a:rPr lang="en-US" altLang="ja-JP" sz="2000" dirty="0" smtClean="0"/>
              <a:t>10ms</a:t>
            </a:r>
            <a:r>
              <a:rPr lang="ja-JP" altLang="en-US" sz="2000" dirty="0"/>
              <a:t>一様</a:t>
            </a:r>
            <a:r>
              <a:rPr lang="ja-JP" altLang="en-US" sz="2000" dirty="0" smtClean="0"/>
              <a:t>分布</a:t>
            </a:r>
            <a:r>
              <a:rPr lang="en-US" altLang="ja-JP" sz="2000" dirty="0" smtClean="0"/>
              <a:t>, 3</a:t>
            </a:r>
            <a:r>
              <a:rPr lang="ja-JP" altLang="en-US" sz="2000" dirty="0" err="1" smtClean="0"/>
              <a:t>つの</a:t>
            </a:r>
            <a:r>
              <a:rPr lang="ja-JP" altLang="en-US" sz="2000" dirty="0" smtClean="0"/>
              <a:t>ルーティングパターン</a:t>
            </a:r>
            <a:endParaRPr lang="en-US" altLang="ja-JP" sz="2000" dirty="0" smtClean="0"/>
          </a:p>
          <a:p>
            <a:pPr marL="0" indent="0">
              <a:buNone/>
            </a:pPr>
            <a:r>
              <a:rPr kumimoji="1" lang="ja-JP" altLang="en-US" sz="2000" dirty="0" smtClean="0"/>
              <a:t>・</a:t>
            </a:r>
            <a:r>
              <a:rPr kumimoji="1" lang="ja-JP" altLang="en-US" sz="2000" dirty="0" smtClean="0">
                <a:solidFill>
                  <a:srgbClr val="E03253"/>
                </a:solidFill>
              </a:rPr>
              <a:t>バックグラウンドフロー</a:t>
            </a:r>
            <a:r>
              <a:rPr kumimoji="1" lang="ja-JP" altLang="en-US" sz="2000" dirty="0" smtClean="0"/>
              <a:t>：実験中継続してデータ</a:t>
            </a:r>
            <a:r>
              <a:rPr lang="ja-JP" altLang="en-US" sz="2000" dirty="0" smtClean="0"/>
              <a:t>を転送する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2014/11/2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27</a:t>
            </a:fld>
            <a:endParaRPr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3935" y="5840296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Fig8.</a:t>
            </a:r>
            <a:r>
              <a:rPr kumimoji="1" lang="ja-JP" altLang="en-US" sz="1200" dirty="0" smtClean="0">
                <a:latin typeface="+mj-lt"/>
              </a:rPr>
              <a:t>検証１トポロジー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86214" y="4149080"/>
            <a:ext cx="1257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Table2.</a:t>
            </a:r>
            <a:r>
              <a:rPr kumimoji="1" lang="ja-JP" altLang="en-US" sz="1200" dirty="0" smtClean="0">
                <a:latin typeface="+mj-lt"/>
              </a:rPr>
              <a:t>実験環境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6" name="右矢印 5"/>
          <p:cNvSpPr/>
          <p:nvPr/>
        </p:nvSpPr>
        <p:spPr bwMode="auto">
          <a:xfrm>
            <a:off x="1317786" y="4356232"/>
            <a:ext cx="4248472" cy="332908"/>
          </a:xfrm>
          <a:prstGeom prst="rightArrow">
            <a:avLst/>
          </a:prstGeom>
          <a:solidFill>
            <a:srgbClr val="E03253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0957" y="5047753"/>
            <a:ext cx="987771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1.NIC</a:t>
            </a:r>
            <a:r>
              <a:rPr kumimoji="1" lang="ja-JP" altLang="en-US" sz="1400" dirty="0" smtClean="0"/>
              <a:t>共有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894677" y="5200872"/>
            <a:ext cx="128272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2.</a:t>
            </a:r>
            <a:r>
              <a:rPr kumimoji="1" lang="ja-JP" altLang="en-US" sz="1400" dirty="0" smtClean="0"/>
              <a:t>スイッチ共有</a:t>
            </a:r>
            <a:endParaRPr kumimoji="1" lang="ja-JP" altLang="en-US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53315" y="5867163"/>
            <a:ext cx="678391" cy="307777"/>
          </a:xfrm>
          <a:prstGeom prst="rect">
            <a:avLst/>
          </a:prstGeom>
          <a:solidFill>
            <a:srgbClr val="E03253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3.</a:t>
            </a:r>
            <a:r>
              <a:rPr kumimoji="1" lang="ja-JP" altLang="en-US" sz="1400" dirty="0" smtClean="0"/>
              <a:t>独立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1064568" y="4393793"/>
            <a:ext cx="254318" cy="25431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1064568" y="5550946"/>
            <a:ext cx="254318" cy="25431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654845" y="4393793"/>
            <a:ext cx="254318" cy="25431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654845" y="5550946"/>
            <a:ext cx="254318" cy="25431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2612740" y="4412940"/>
            <a:ext cx="216024" cy="21602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0" name="円/楕円 19"/>
          <p:cNvSpPr/>
          <p:nvPr/>
        </p:nvSpPr>
        <p:spPr bwMode="auto">
          <a:xfrm>
            <a:off x="2612740" y="5570093"/>
            <a:ext cx="216024" cy="21602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円/楕円 20"/>
          <p:cNvSpPr/>
          <p:nvPr/>
        </p:nvSpPr>
        <p:spPr bwMode="auto">
          <a:xfrm>
            <a:off x="4160912" y="5570093"/>
            <a:ext cx="216024" cy="21602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2" name="円/楕円 21"/>
          <p:cNvSpPr/>
          <p:nvPr/>
        </p:nvSpPr>
        <p:spPr bwMode="auto">
          <a:xfrm>
            <a:off x="4124908" y="4412940"/>
            <a:ext cx="216024" cy="216024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9" name="直線コネクタ 18"/>
          <p:cNvCxnSpPr/>
          <p:nvPr/>
        </p:nvCxnSpPr>
        <p:spPr bwMode="auto">
          <a:xfrm>
            <a:off x="1318886" y="4520952"/>
            <a:ext cx="12938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14" idx="6"/>
            <a:endCxn id="22" idx="2"/>
          </p:cNvCxnSpPr>
          <p:nvPr/>
        </p:nvCxnSpPr>
        <p:spPr bwMode="auto">
          <a:xfrm>
            <a:off x="2828764" y="4520952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>
            <a:stCxn id="22" idx="6"/>
            <a:endCxn id="17" idx="1"/>
          </p:cNvCxnSpPr>
          <p:nvPr/>
        </p:nvCxnSpPr>
        <p:spPr bwMode="auto">
          <a:xfrm>
            <a:off x="4340932" y="4520952"/>
            <a:ext cx="13139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コネクタ 30"/>
          <p:cNvCxnSpPr>
            <a:stCxn id="16" idx="3"/>
            <a:endCxn id="20" idx="2"/>
          </p:cNvCxnSpPr>
          <p:nvPr/>
        </p:nvCxnSpPr>
        <p:spPr bwMode="auto">
          <a:xfrm>
            <a:off x="1318886" y="5678105"/>
            <a:ext cx="12938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コネクタ 33"/>
          <p:cNvCxnSpPr>
            <a:stCxn id="20" idx="6"/>
            <a:endCxn id="21" idx="2"/>
          </p:cNvCxnSpPr>
          <p:nvPr/>
        </p:nvCxnSpPr>
        <p:spPr bwMode="auto">
          <a:xfrm>
            <a:off x="2828764" y="5678105"/>
            <a:ext cx="13321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>
            <a:stCxn id="21" idx="6"/>
            <a:endCxn id="18" idx="1"/>
          </p:cNvCxnSpPr>
          <p:nvPr/>
        </p:nvCxnSpPr>
        <p:spPr bwMode="auto">
          <a:xfrm>
            <a:off x="4376936" y="5678105"/>
            <a:ext cx="12779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>
            <a:stCxn id="14" idx="6"/>
            <a:endCxn id="21" idx="2"/>
          </p:cNvCxnSpPr>
          <p:nvPr/>
        </p:nvCxnSpPr>
        <p:spPr bwMode="auto">
          <a:xfrm>
            <a:off x="2828764" y="4520952"/>
            <a:ext cx="1332148" cy="1157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16" idx="3"/>
            <a:endCxn id="14" idx="2"/>
          </p:cNvCxnSpPr>
          <p:nvPr/>
        </p:nvCxnSpPr>
        <p:spPr bwMode="auto">
          <a:xfrm flipV="1">
            <a:off x="1318886" y="4520952"/>
            <a:ext cx="1293854" cy="1157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コネクタ 45"/>
          <p:cNvCxnSpPr>
            <a:stCxn id="22" idx="6"/>
            <a:endCxn id="18" idx="1"/>
          </p:cNvCxnSpPr>
          <p:nvPr/>
        </p:nvCxnSpPr>
        <p:spPr bwMode="auto">
          <a:xfrm>
            <a:off x="4340932" y="4520952"/>
            <a:ext cx="1313913" cy="11571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" name="グループ化 46"/>
          <p:cNvGrpSpPr/>
          <p:nvPr/>
        </p:nvGrpSpPr>
        <p:grpSpPr>
          <a:xfrm>
            <a:off x="1316596" y="4509120"/>
            <a:ext cx="4335959" cy="1157153"/>
            <a:chOff x="1316596" y="4509120"/>
            <a:chExt cx="4335959" cy="1157153"/>
          </a:xfrm>
        </p:grpSpPr>
        <p:cxnSp>
          <p:nvCxnSpPr>
            <p:cNvPr id="49" name="直線コネクタ 48"/>
            <p:cNvCxnSpPr/>
            <p:nvPr/>
          </p:nvCxnSpPr>
          <p:spPr bwMode="auto">
            <a:xfrm>
              <a:off x="4374646" y="5666273"/>
              <a:ext cx="1277909" cy="0"/>
            </a:xfrm>
            <a:prstGeom prst="line">
              <a:avLst/>
            </a:prstGeom>
            <a:ln>
              <a:solidFill>
                <a:schemeClr val="accent2">
                  <a:alpha val="50000"/>
                </a:schemeClr>
              </a:solidFill>
              <a:headEnd type="none" w="med" len="med"/>
              <a:tailEnd type="triangle" w="lg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 bwMode="auto">
            <a:xfrm>
              <a:off x="2826474" y="4509120"/>
              <a:ext cx="1332148" cy="1157153"/>
            </a:xfrm>
            <a:prstGeom prst="line">
              <a:avLst/>
            </a:prstGeom>
            <a:ln>
              <a:solidFill>
                <a:schemeClr val="accent2">
                  <a:alpha val="50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 bwMode="auto">
            <a:xfrm flipV="1">
              <a:off x="1316596" y="4509120"/>
              <a:ext cx="1293854" cy="1157153"/>
            </a:xfrm>
            <a:prstGeom prst="line">
              <a:avLst/>
            </a:prstGeom>
            <a:ln>
              <a:solidFill>
                <a:schemeClr val="accent2">
                  <a:alpha val="50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グループ化 47"/>
          <p:cNvGrpSpPr/>
          <p:nvPr/>
        </p:nvGrpSpPr>
        <p:grpSpPr>
          <a:xfrm>
            <a:off x="1316596" y="4473116"/>
            <a:ext cx="4335959" cy="1157153"/>
            <a:chOff x="1316596" y="4473116"/>
            <a:chExt cx="4335959" cy="1157153"/>
          </a:xfrm>
        </p:grpSpPr>
        <p:cxnSp>
          <p:nvCxnSpPr>
            <p:cNvPr id="53" name="直線コネクタ 52"/>
            <p:cNvCxnSpPr/>
            <p:nvPr/>
          </p:nvCxnSpPr>
          <p:spPr bwMode="auto">
            <a:xfrm>
              <a:off x="2826474" y="4473116"/>
              <a:ext cx="1296144" cy="0"/>
            </a:xfrm>
            <a:prstGeom prst="line">
              <a:avLst/>
            </a:prstGeom>
            <a:ln>
              <a:solidFill>
                <a:schemeClr val="accent5">
                  <a:alpha val="50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 bwMode="auto">
            <a:xfrm flipV="1">
              <a:off x="1316596" y="4473116"/>
              <a:ext cx="1293854" cy="1157153"/>
            </a:xfrm>
            <a:prstGeom prst="line">
              <a:avLst/>
            </a:prstGeom>
            <a:ln>
              <a:solidFill>
                <a:schemeClr val="accent5">
                  <a:alpha val="50000"/>
                </a:scheme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 bwMode="auto">
            <a:xfrm>
              <a:off x="4338642" y="4473116"/>
              <a:ext cx="1313913" cy="1157153"/>
            </a:xfrm>
            <a:prstGeom prst="line">
              <a:avLst/>
            </a:prstGeom>
            <a:ln>
              <a:solidFill>
                <a:schemeClr val="accent5">
                  <a:alpha val="50000"/>
                </a:schemeClr>
              </a:solidFill>
              <a:headEnd type="none" w="med" len="med"/>
              <a:tailEnd type="triangle" w="lg" len="med"/>
            </a:ln>
            <a:extLst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2" name="グループ化 51"/>
          <p:cNvGrpSpPr/>
          <p:nvPr/>
        </p:nvGrpSpPr>
        <p:grpSpPr>
          <a:xfrm>
            <a:off x="1316596" y="5661248"/>
            <a:ext cx="4335959" cy="0"/>
            <a:chOff x="1316596" y="5661248"/>
            <a:chExt cx="4335959" cy="0"/>
          </a:xfrm>
        </p:grpSpPr>
        <p:cxnSp>
          <p:nvCxnSpPr>
            <p:cNvPr id="57" name="直線コネクタ 56"/>
            <p:cNvCxnSpPr/>
            <p:nvPr/>
          </p:nvCxnSpPr>
          <p:spPr bwMode="auto">
            <a:xfrm>
              <a:off x="1316596" y="5661248"/>
              <a:ext cx="1293854" cy="0"/>
            </a:xfrm>
            <a:prstGeom prst="line">
              <a:avLst/>
            </a:prstGeom>
            <a:ln>
              <a:solidFill>
                <a:srgbClr val="E03253">
                  <a:alpha val="50000"/>
                </a:srgb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/>
            <p:nvPr/>
          </p:nvCxnSpPr>
          <p:spPr bwMode="auto">
            <a:xfrm>
              <a:off x="2826474" y="5661248"/>
              <a:ext cx="1332148" cy="0"/>
            </a:xfrm>
            <a:prstGeom prst="line">
              <a:avLst/>
            </a:prstGeom>
            <a:ln>
              <a:solidFill>
                <a:srgbClr val="E03253">
                  <a:alpha val="50000"/>
                </a:srgbClr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 bwMode="auto">
            <a:xfrm>
              <a:off x="4374646" y="5661248"/>
              <a:ext cx="1277909" cy="0"/>
            </a:xfrm>
            <a:prstGeom prst="line">
              <a:avLst/>
            </a:prstGeom>
            <a:ln>
              <a:solidFill>
                <a:srgbClr val="E03253">
                  <a:alpha val="50000"/>
                </a:srgbClr>
              </a:solidFill>
              <a:headEnd type="none" w="med" len="med"/>
              <a:tailEnd type="triangle" w="lg" len="med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6" name="テキスト ボックス 55"/>
          <p:cNvSpPr txBox="1"/>
          <p:nvPr/>
        </p:nvSpPr>
        <p:spPr>
          <a:xfrm>
            <a:off x="956556" y="4144856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 smtClean="0"/>
              <a:t>ノード</a:t>
            </a:r>
            <a:endParaRPr kumimoji="1" lang="ja-JP" altLang="en-US" sz="1000" b="1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425708" y="4156657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 smtClean="0"/>
              <a:t>スイッチ</a:t>
            </a:r>
            <a:endParaRPr kumimoji="1" lang="ja-JP" altLang="en-US" sz="1000" b="1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937876" y="4149080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 smtClean="0"/>
              <a:t>スイッチ</a:t>
            </a:r>
            <a:endParaRPr kumimoji="1" lang="ja-JP" altLang="en-US" sz="1000" b="1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542280" y="4154887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 smtClean="0"/>
              <a:t>ノード</a:t>
            </a:r>
            <a:endParaRPr kumimoji="1" lang="ja-JP" altLang="en-US" sz="1000" b="1" dirty="0"/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87387"/>
              </p:ext>
            </p:extLst>
          </p:nvPr>
        </p:nvGraphicFramePr>
        <p:xfrm>
          <a:off x="6393160" y="4523172"/>
          <a:ext cx="2448272" cy="139501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24136"/>
                <a:gridCol w="1224136"/>
              </a:tblGrid>
              <a:tr h="2325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項目</a:t>
                      </a:r>
                      <a:endParaRPr kumimoji="1" lang="en-US" altLang="ja-JP" sz="900" dirty="0" smtClean="0"/>
                    </a:p>
                  </a:txBody>
                  <a:tcPr marL="57329" marR="57329" marT="28665" marB="286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スペック</a:t>
                      </a:r>
                      <a:endParaRPr kumimoji="1" lang="ja-JP" altLang="en-US" sz="900" dirty="0"/>
                    </a:p>
                  </a:txBody>
                  <a:tcPr marL="57329" marR="57329" marT="28665" marB="28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OS</a:t>
                      </a:r>
                      <a:endParaRPr kumimoji="1" lang="ja-JP" altLang="en-US" sz="900" dirty="0"/>
                    </a:p>
                  </a:txBody>
                  <a:tcPr marL="57329" marR="57329" marT="28665" marB="286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Linux 3.13.0</a:t>
                      </a:r>
                      <a:endParaRPr kumimoji="1" lang="ja-JP" altLang="en-US" sz="900" dirty="0"/>
                    </a:p>
                  </a:txBody>
                  <a:tcPr marL="57329" marR="57329" marT="28665" marB="28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CPU</a:t>
                      </a:r>
                      <a:endParaRPr kumimoji="1" lang="ja-JP" altLang="en-US" sz="900" dirty="0"/>
                    </a:p>
                  </a:txBody>
                  <a:tcPr marL="57329" marR="57329" marT="28665" marB="286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Intel Xeon CPU L3426</a:t>
                      </a:r>
                      <a:endParaRPr kumimoji="1" lang="ja-JP" altLang="en-US" sz="900" dirty="0"/>
                    </a:p>
                  </a:txBody>
                  <a:tcPr marL="57329" marR="57329" marT="28665" marB="28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メモリ</a:t>
                      </a:r>
                      <a:endParaRPr kumimoji="1" lang="ja-JP" altLang="en-US" sz="900" dirty="0"/>
                    </a:p>
                  </a:txBody>
                  <a:tcPr marL="57329" marR="57329" marT="28665" marB="286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4GB</a:t>
                      </a:r>
                      <a:endParaRPr kumimoji="1" lang="ja-JP" altLang="en-US" sz="900" dirty="0"/>
                    </a:p>
                  </a:txBody>
                  <a:tcPr marL="57329" marR="57329" marT="28665" marB="28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NIC</a:t>
                      </a:r>
                      <a:r>
                        <a:rPr kumimoji="1" lang="ja-JP" altLang="en-US" sz="900" dirty="0" smtClean="0"/>
                        <a:t>対応ドライバ</a:t>
                      </a:r>
                      <a:endParaRPr kumimoji="1" lang="ja-JP" altLang="en-US" sz="900" dirty="0"/>
                    </a:p>
                  </a:txBody>
                  <a:tcPr marL="57329" marR="57329" marT="28665" marB="286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E1000(RSS off)</a:t>
                      </a:r>
                      <a:endParaRPr kumimoji="1" lang="ja-JP" altLang="en-US" sz="900" dirty="0"/>
                    </a:p>
                  </a:txBody>
                  <a:tcPr marL="57329" marR="57329" marT="28665" marB="28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25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 smtClean="0"/>
                        <a:t>リンク</a:t>
                      </a:r>
                      <a:endParaRPr kumimoji="1" lang="ja-JP" altLang="en-US" sz="900" dirty="0"/>
                    </a:p>
                  </a:txBody>
                  <a:tcPr marL="57329" marR="57329" marT="28665" marB="2866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100M</a:t>
                      </a:r>
                      <a:endParaRPr kumimoji="1" lang="ja-JP" altLang="en-US" sz="900" dirty="0"/>
                    </a:p>
                  </a:txBody>
                  <a:tcPr marL="57329" marR="57329" marT="28665" marB="286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81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検証実験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：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437112"/>
            <a:ext cx="8280400" cy="1871613"/>
          </a:xfrm>
          <a:ln>
            <a:solidFill>
              <a:srgbClr val="0071BC"/>
            </a:solidFill>
          </a:ln>
        </p:spPr>
        <p:txBody>
          <a:bodyPr/>
          <a:lstStyle/>
          <a:p>
            <a:r>
              <a:rPr lang="en-US" altLang="ja-JP" dirty="0" smtClean="0"/>
              <a:t>Path1:</a:t>
            </a:r>
            <a:r>
              <a:rPr lang="ja-JP" altLang="en-US" dirty="0" smtClean="0"/>
              <a:t>バックグラウンドフローと</a:t>
            </a:r>
            <a:r>
              <a:rPr lang="ja-JP" altLang="en-US" dirty="0"/>
              <a:t>経路</a:t>
            </a:r>
            <a:r>
              <a:rPr lang="ja-JP" altLang="en-US" dirty="0" smtClean="0"/>
              <a:t>および</a:t>
            </a:r>
            <a:r>
              <a:rPr lang="en-US" altLang="ja-JP" dirty="0" smtClean="0"/>
              <a:t>NIC</a:t>
            </a:r>
            <a:r>
              <a:rPr lang="ja-JP" altLang="en-US" dirty="0" err="1" smtClean="0"/>
              <a:t>を</a:t>
            </a:r>
            <a:r>
              <a:rPr lang="ja-JP" altLang="en-US" dirty="0" err="1"/>
              <a:t>共</a:t>
            </a:r>
            <a:r>
              <a:rPr lang="ja-JP" altLang="en-US" dirty="0"/>
              <a:t>有した</a:t>
            </a:r>
            <a:r>
              <a:rPr lang="ja-JP" altLang="en-US" dirty="0" smtClean="0"/>
              <a:t>影響で一部のフローが大きく遅延</a:t>
            </a:r>
            <a:endParaRPr lang="en-US" altLang="ja-JP" dirty="0" smtClean="0"/>
          </a:p>
          <a:p>
            <a:r>
              <a:rPr lang="en-US" altLang="ja-JP" dirty="0" smtClean="0"/>
              <a:t>Path2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NIC</a:t>
            </a:r>
            <a:r>
              <a:rPr lang="ja-JP" altLang="en-US" dirty="0" err="1" smtClean="0"/>
              <a:t>を共</a:t>
            </a:r>
            <a:r>
              <a:rPr lang="ja-JP" altLang="en-US" dirty="0" smtClean="0"/>
              <a:t>有した影響は小さい</a:t>
            </a:r>
            <a:r>
              <a:rPr lang="en-US" altLang="ja-JP" dirty="0" smtClean="0"/>
              <a:t>(</a:t>
            </a:r>
            <a:r>
              <a:rPr lang="ja-JP" altLang="en-US" dirty="0" smtClean="0"/>
              <a:t>伝送遅延は小さい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2014/11/2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28</a:t>
            </a:fld>
            <a:endParaRPr lang="en-US" altLang="ja-JP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263" y="1088740"/>
            <a:ext cx="4912066" cy="3101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7189757" y="3645024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・箱</a:t>
            </a:r>
            <a:r>
              <a:rPr kumimoji="1" lang="ja-JP" altLang="en-US" sz="1600" dirty="0" err="1" smtClean="0"/>
              <a:t>ひげ</a:t>
            </a:r>
            <a:r>
              <a:rPr kumimoji="1" lang="ja-JP" altLang="en-US" sz="1600" dirty="0" smtClean="0"/>
              <a:t>図の上端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は</a:t>
            </a:r>
            <a:r>
              <a:rPr kumimoji="1" lang="en-US" altLang="ja-JP" sz="1600" dirty="0" smtClean="0"/>
              <a:t>95</a:t>
            </a:r>
            <a:r>
              <a:rPr kumimoji="1" lang="ja-JP" altLang="en-US" sz="1600" dirty="0" smtClean="0"/>
              <a:t>パーセンタイル値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90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検証実験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検証実験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：エンドノードに対する負荷実験</a:t>
            </a:r>
            <a:endParaRPr lang="en-US" altLang="ja-JP" b="1" dirty="0" smtClean="0"/>
          </a:p>
          <a:p>
            <a:pPr marL="400050" lvl="2" indent="0">
              <a:buSzPct val="60000"/>
              <a:buNone/>
            </a:pPr>
            <a:r>
              <a:rPr lang="ja-JP" altLang="en-US" dirty="0">
                <a:latin typeface="+mn-ea"/>
              </a:rPr>
              <a:t>バックグラウンドトラフィックが利用して</a:t>
            </a:r>
            <a:r>
              <a:rPr lang="ja-JP" altLang="en-US" dirty="0" smtClean="0">
                <a:latin typeface="+mn-ea"/>
              </a:rPr>
              <a:t>いるエンドノード</a:t>
            </a:r>
            <a:r>
              <a:rPr lang="en-US" altLang="ja-JP" dirty="0" smtClean="0"/>
              <a:t>NIC</a:t>
            </a:r>
            <a:r>
              <a:rPr lang="ja-JP" altLang="en-US" dirty="0">
                <a:latin typeface="+mn-ea"/>
              </a:rPr>
              <a:t>を回避しショートフローのフロー完結時間</a:t>
            </a:r>
            <a:r>
              <a:rPr lang="en-US" altLang="ja-JP" dirty="0"/>
              <a:t>(FCT) </a:t>
            </a:r>
            <a:r>
              <a:rPr lang="ja-JP" altLang="en-US" dirty="0">
                <a:latin typeface="+mn-ea"/>
              </a:rPr>
              <a:t>が改善</a:t>
            </a:r>
            <a:r>
              <a:rPr lang="ja-JP" altLang="en-US" dirty="0" smtClean="0">
                <a:latin typeface="+mn-ea"/>
              </a:rPr>
              <a:t>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b="1" dirty="0"/>
              <a:t>トラフィックパターン：</a:t>
            </a:r>
            <a:endParaRPr lang="en-US" altLang="ja-JP" b="1" dirty="0"/>
          </a:p>
          <a:p>
            <a:pPr marL="400050" lvl="1" indent="0">
              <a:buNone/>
            </a:pPr>
            <a:r>
              <a:rPr lang="ja-JP" altLang="en-US" dirty="0" smtClean="0">
                <a:latin typeface="+mn-ea"/>
                <a:ea typeface="+mn-ea"/>
              </a:rPr>
              <a:t>ショートフロー</a:t>
            </a:r>
            <a:r>
              <a:rPr lang="ja-JP" altLang="en-US" dirty="0">
                <a:latin typeface="+mn-ea"/>
                <a:ea typeface="+mn-ea"/>
              </a:rPr>
              <a:t>：</a:t>
            </a:r>
            <a:r>
              <a:rPr lang="en-US" altLang="ja-JP" dirty="0">
                <a:latin typeface="+mn-ea"/>
                <a:ea typeface="+mn-ea"/>
              </a:rPr>
              <a:t>70KB</a:t>
            </a:r>
            <a:r>
              <a:rPr lang="ja-JP" altLang="en-US" dirty="0">
                <a:latin typeface="+mn-ea"/>
                <a:ea typeface="+mn-ea"/>
              </a:rPr>
              <a:t>毎</a:t>
            </a:r>
            <a:r>
              <a:rPr lang="en-US" altLang="ja-JP" dirty="0">
                <a:latin typeface="+mn-ea"/>
                <a:ea typeface="+mn-ea"/>
              </a:rPr>
              <a:t>10ms</a:t>
            </a:r>
            <a:r>
              <a:rPr lang="ja-JP" altLang="en-US" dirty="0">
                <a:latin typeface="+mn-ea"/>
                <a:ea typeface="+mn-ea"/>
              </a:rPr>
              <a:t>一様分布</a:t>
            </a:r>
            <a:r>
              <a:rPr lang="en-US" altLang="ja-JP" dirty="0">
                <a:latin typeface="+mn-ea"/>
                <a:ea typeface="+mn-ea"/>
              </a:rPr>
              <a:t>, 3</a:t>
            </a:r>
            <a:r>
              <a:rPr lang="ja-JP" altLang="en-US" dirty="0" err="1">
                <a:latin typeface="+mn-ea"/>
                <a:ea typeface="+mn-ea"/>
              </a:rPr>
              <a:t>つの</a:t>
            </a:r>
            <a:r>
              <a:rPr lang="ja-JP" altLang="en-US" dirty="0">
                <a:latin typeface="+mn-ea"/>
                <a:ea typeface="+mn-ea"/>
              </a:rPr>
              <a:t>ルーティングパターン</a:t>
            </a:r>
            <a:endParaRPr lang="en-US" altLang="ja-JP" dirty="0">
              <a:latin typeface="+mn-ea"/>
              <a:ea typeface="+mn-ea"/>
            </a:endParaRPr>
          </a:p>
          <a:p>
            <a:pPr marL="400050" lvl="1" indent="0">
              <a:buNone/>
            </a:pPr>
            <a:r>
              <a:rPr lang="ja-JP" altLang="en-US" dirty="0" smtClean="0">
                <a:solidFill>
                  <a:srgbClr val="E03253"/>
                </a:solidFill>
                <a:latin typeface="+mn-ea"/>
                <a:ea typeface="+mn-ea"/>
              </a:rPr>
              <a:t>バックグラウンドフロー</a:t>
            </a:r>
            <a:r>
              <a:rPr lang="ja-JP" altLang="en-US" dirty="0">
                <a:latin typeface="+mn-ea"/>
                <a:ea typeface="+mn-ea"/>
              </a:rPr>
              <a:t>：実験中継続してデータを転送する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2014/11/2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29</a:t>
            </a:fld>
            <a:endParaRPr lang="en-US" altLang="ja-JP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4097600"/>
            <a:ext cx="5572125" cy="198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4136911" y="6032321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Fig10.</a:t>
            </a:r>
            <a:r>
              <a:rPr kumimoji="1" lang="ja-JP" altLang="en-US" sz="1200" dirty="0" smtClean="0">
                <a:latin typeface="+mj-lt"/>
              </a:rPr>
              <a:t>検証</a:t>
            </a:r>
            <a:r>
              <a:rPr kumimoji="1" lang="en-US" altLang="ja-JP" sz="1200" dirty="0" smtClean="0">
                <a:latin typeface="+mj-lt"/>
              </a:rPr>
              <a:t>2</a:t>
            </a:r>
            <a:r>
              <a:rPr kumimoji="1" lang="ja-JP" altLang="en-US" sz="1200" dirty="0" smtClean="0">
                <a:latin typeface="+mj-lt"/>
              </a:rPr>
              <a:t>トポロジー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8" name="右矢印 7"/>
          <p:cNvSpPr/>
          <p:nvPr/>
        </p:nvSpPr>
        <p:spPr bwMode="auto">
          <a:xfrm>
            <a:off x="2889007" y="4645680"/>
            <a:ext cx="4248472" cy="332908"/>
          </a:xfrm>
          <a:prstGeom prst="rightArrow">
            <a:avLst/>
          </a:prstGeom>
          <a:solidFill>
            <a:srgbClr val="E03253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" name="右矢印 8"/>
          <p:cNvSpPr/>
          <p:nvPr/>
        </p:nvSpPr>
        <p:spPr bwMode="auto">
          <a:xfrm>
            <a:off x="2900772" y="5281998"/>
            <a:ext cx="4248472" cy="155305"/>
          </a:xfrm>
          <a:prstGeom prst="rightArrow">
            <a:avLst/>
          </a:prstGeom>
          <a:solidFill>
            <a:srgbClr val="0071B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右矢印 9"/>
          <p:cNvSpPr/>
          <p:nvPr/>
        </p:nvSpPr>
        <p:spPr bwMode="auto">
          <a:xfrm>
            <a:off x="2900772" y="4745630"/>
            <a:ext cx="4248472" cy="155305"/>
          </a:xfrm>
          <a:prstGeom prst="rightArrow">
            <a:avLst/>
          </a:prstGeom>
          <a:solidFill>
            <a:srgbClr val="0071B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右矢印 10"/>
          <p:cNvSpPr/>
          <p:nvPr/>
        </p:nvSpPr>
        <p:spPr bwMode="auto">
          <a:xfrm>
            <a:off x="2900772" y="5265204"/>
            <a:ext cx="4248472" cy="155305"/>
          </a:xfrm>
          <a:prstGeom prst="rightArrow">
            <a:avLst/>
          </a:prstGeom>
          <a:solidFill>
            <a:srgbClr val="0071B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53300" y="5235843"/>
            <a:ext cx="104387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NIC</a:t>
            </a:r>
            <a:r>
              <a:rPr kumimoji="1" lang="ja-JP" altLang="en-US" dirty="0" smtClean="0"/>
              <a:t>分散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53300" y="4609256"/>
            <a:ext cx="104387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NIC</a:t>
            </a:r>
            <a:r>
              <a:rPr kumimoji="1" lang="ja-JP" altLang="en-US" dirty="0" smtClean="0"/>
              <a:t>共有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104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2" animBg="1"/>
      <p:bldP spid="6" grpId="0" animBg="1"/>
      <p:bldP spid="6" grpId="1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ビッグデータ</a:t>
            </a:r>
            <a:r>
              <a:rPr lang="en-US" altLang="ja-JP" b="1" dirty="0" smtClean="0"/>
              <a:t> : </a:t>
            </a:r>
            <a:r>
              <a:rPr lang="ja-JP" altLang="en-US" b="1" dirty="0" smtClean="0"/>
              <a:t>データの爆発的増加が深刻</a:t>
            </a:r>
            <a:r>
              <a:rPr lang="en-US" altLang="ja-JP" b="1" dirty="0" smtClean="0"/>
              <a:t>..</a:t>
            </a:r>
          </a:p>
          <a:p>
            <a:pPr marL="0" indent="0">
              <a:buNone/>
            </a:pPr>
            <a:r>
              <a:rPr lang="en-US" altLang="ja-JP" sz="1800" dirty="0" smtClean="0"/>
              <a:t>Facebook</a:t>
            </a:r>
            <a:r>
              <a:rPr lang="ja-JP" altLang="en-US" sz="1800" dirty="0" smtClean="0"/>
              <a:t>では約</a:t>
            </a:r>
            <a:r>
              <a:rPr lang="en-US" altLang="ja-JP" sz="1800" dirty="0" smtClean="0"/>
              <a:t>300</a:t>
            </a:r>
            <a:r>
              <a:rPr lang="ja-JP" altLang="en-US" sz="1800" dirty="0" smtClean="0"/>
              <a:t>ペタバイトのデータを保有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1</a:t>
            </a:r>
            <a:r>
              <a:rPr lang="ja-JP" altLang="en-US" sz="1800" dirty="0" smtClean="0"/>
              <a:t>日に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ペタバイトのデータを処理</a:t>
            </a:r>
            <a:r>
              <a:rPr lang="en-US" altLang="ja-JP" sz="1800" dirty="0" smtClean="0"/>
              <a:t>[3].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b="1" dirty="0" smtClean="0">
                <a:solidFill>
                  <a:srgbClr val="0071BC"/>
                </a:solidFill>
              </a:rPr>
              <a:t>データセンターでは</a:t>
            </a:r>
            <a:r>
              <a:rPr lang="en-US" altLang="ja-JP" b="1" dirty="0" smtClean="0">
                <a:solidFill>
                  <a:srgbClr val="0071BC"/>
                </a:solidFill>
              </a:rPr>
              <a:t>..</a:t>
            </a:r>
            <a:endParaRPr lang="en-US" altLang="ja-JP" b="1" dirty="0">
              <a:solidFill>
                <a:srgbClr val="0071BC"/>
              </a:solidFill>
            </a:endParaRPr>
          </a:p>
          <a:p>
            <a:pPr marL="0" indent="0">
              <a:buNone/>
            </a:pPr>
            <a:r>
              <a:rPr lang="ja-JP" altLang="en-US" sz="1800" dirty="0" smtClean="0"/>
              <a:t>スケールアウト</a:t>
            </a:r>
            <a:r>
              <a:rPr lang="en-US" altLang="ja-JP" sz="1800" dirty="0" smtClean="0"/>
              <a:t> : </a:t>
            </a:r>
            <a:r>
              <a:rPr lang="ja-JP" altLang="en-US" sz="1800" dirty="0" smtClean="0"/>
              <a:t>サーバ台数の増加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数万</a:t>
            </a:r>
            <a:r>
              <a:rPr lang="en-US" altLang="ja-JP" sz="1800" dirty="0"/>
              <a:t>~</a:t>
            </a:r>
            <a:r>
              <a:rPr lang="ja-JP" altLang="en-US" sz="1800" dirty="0" smtClean="0"/>
              <a:t>十万台規模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信頼性</a:t>
            </a:r>
            <a:r>
              <a:rPr lang="en-US" altLang="ja-JP" sz="1800" dirty="0" smtClean="0"/>
              <a:t> : </a:t>
            </a:r>
            <a:r>
              <a:rPr lang="ja-JP" altLang="en-US" sz="1800" dirty="0" smtClean="0"/>
              <a:t>ホスト間通信で複数パスにより冗長化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クラウドサービス</a:t>
            </a:r>
            <a:r>
              <a:rPr lang="en-US" altLang="ja-JP" sz="1800" dirty="0" smtClean="0"/>
              <a:t> : </a:t>
            </a:r>
            <a:r>
              <a:rPr lang="ja-JP" altLang="en-US" sz="1800" dirty="0" smtClean="0"/>
              <a:t>データセンター内での横のトラフィック増加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C52-7FA9-489B-9C9A-63D366B5FA4B}" type="slidenum">
              <a:rPr lang="ja-JP" altLang="en-US" smtClean="0"/>
              <a:pPr/>
              <a:t>3</a:t>
            </a:fld>
            <a:endParaRPr lang="en-US" altLang="ja-JP"/>
          </a:p>
        </p:txBody>
      </p:sp>
      <p:sp>
        <p:nvSpPr>
          <p:cNvPr id="8" name="正方形/長方形 7"/>
          <p:cNvSpPr/>
          <p:nvPr/>
        </p:nvSpPr>
        <p:spPr>
          <a:xfrm>
            <a:off x="812800" y="5970766"/>
            <a:ext cx="83166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/>
              <a:t>[3]https</a:t>
            </a:r>
            <a:r>
              <a:rPr lang="en-US" altLang="ja-JP" sz="800" dirty="0"/>
              <a:t>://www.facebook.com/notes/facebook-engineering/presto-interacting-with-petabytes-of-data-at-facebook/</a:t>
            </a:r>
            <a:r>
              <a:rPr lang="en-US" altLang="ja-JP" sz="800" dirty="0" smtClean="0"/>
              <a:t>10151786197628920</a:t>
            </a:r>
          </a:p>
        </p:txBody>
      </p:sp>
      <p:sp>
        <p:nvSpPr>
          <p:cNvPr id="9" name="コンテンツ プレースホルダー 6"/>
          <p:cNvSpPr txBox="1">
            <a:spLocks/>
          </p:cNvSpPr>
          <p:nvPr/>
        </p:nvSpPr>
        <p:spPr bwMode="auto">
          <a:xfrm>
            <a:off x="-20898" y="4977172"/>
            <a:ext cx="10019284" cy="93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ja-JP" altLang="en-US" dirty="0">
                <a:solidFill>
                  <a:srgbClr val="0071BC"/>
                </a:solidFill>
              </a:rPr>
              <a:t>大量</a:t>
            </a:r>
            <a:r>
              <a:rPr lang="ja-JP" altLang="en-US" dirty="0" smtClean="0">
                <a:solidFill>
                  <a:srgbClr val="0071BC"/>
                </a:solidFill>
              </a:rPr>
              <a:t>の機器</a:t>
            </a:r>
            <a:r>
              <a:rPr lang="en-US" altLang="ja-JP" dirty="0" smtClean="0">
                <a:solidFill>
                  <a:srgbClr val="0071BC"/>
                </a:solidFill>
              </a:rPr>
              <a:t>, </a:t>
            </a:r>
            <a:r>
              <a:rPr lang="ja-JP" altLang="en-US" dirty="0">
                <a:solidFill>
                  <a:srgbClr val="0071BC"/>
                </a:solidFill>
              </a:rPr>
              <a:t>大容量の</a:t>
            </a:r>
            <a:r>
              <a:rPr lang="ja-JP" altLang="en-US" dirty="0" smtClean="0">
                <a:solidFill>
                  <a:srgbClr val="0071BC"/>
                </a:solidFill>
              </a:rPr>
              <a:t>リンク</a:t>
            </a:r>
            <a:r>
              <a:rPr lang="ja-JP" altLang="en-US" dirty="0" smtClean="0"/>
              <a:t>でデータセンターを改善</a:t>
            </a:r>
            <a:r>
              <a:rPr lang="en-US" altLang="ja-JP" dirty="0" smtClean="0"/>
              <a:t>!!</a:t>
            </a:r>
            <a:endParaRPr lang="en-US" altLang="ja-JP" sz="3200" b="1" dirty="0" smtClean="0">
              <a:solidFill>
                <a:srgbClr val="0071BC"/>
              </a:solidFill>
            </a:endParaRPr>
          </a:p>
        </p:txBody>
      </p:sp>
      <p:sp>
        <p:nvSpPr>
          <p:cNvPr id="10" name="下矢印 9"/>
          <p:cNvSpPr/>
          <p:nvPr/>
        </p:nvSpPr>
        <p:spPr bwMode="auto">
          <a:xfrm>
            <a:off x="4710684" y="4345540"/>
            <a:ext cx="484632" cy="77564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02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検証実験</a:t>
            </a:r>
            <a:r>
              <a:rPr lang="en-US" altLang="ja-JP" dirty="0" smtClean="0"/>
              <a:t>2</a:t>
            </a:r>
            <a:r>
              <a:rPr lang="ja-JP" altLang="en-US" dirty="0" smtClean="0"/>
              <a:t>：結果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044475"/>
          </a:xfrm>
          <a:ln>
            <a:solidFill>
              <a:srgbClr val="0071BC"/>
            </a:solidFill>
          </a:ln>
        </p:spPr>
        <p:txBody>
          <a:bodyPr/>
          <a:lstStyle/>
          <a:p>
            <a:r>
              <a:rPr lang="ja-JP" altLang="en-US" dirty="0"/>
              <a:t>単一</a:t>
            </a:r>
            <a:r>
              <a:rPr lang="en-US" altLang="ja-JP" dirty="0"/>
              <a:t>NIC </a:t>
            </a:r>
            <a:r>
              <a:rPr lang="ja-JP" altLang="en-US" dirty="0"/>
              <a:t>に対して二つのトラフィック</a:t>
            </a:r>
            <a:r>
              <a:rPr lang="ja-JP" altLang="en-US" dirty="0" smtClean="0"/>
              <a:t>が集中</a:t>
            </a:r>
            <a:r>
              <a:rPr lang="ja-JP" altLang="en-US" dirty="0"/>
              <a:t>したことによる負荷分散の効果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2014/11/2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30</a:t>
            </a:fld>
            <a:endParaRPr lang="en-US" altLang="ja-JP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84" y="1196752"/>
            <a:ext cx="53149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7189757" y="3645024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・箱</a:t>
            </a:r>
            <a:r>
              <a:rPr kumimoji="1" lang="ja-JP" altLang="en-US" sz="1600" dirty="0" err="1" smtClean="0"/>
              <a:t>ひげ</a:t>
            </a:r>
            <a:r>
              <a:rPr kumimoji="1" lang="ja-JP" altLang="en-US" sz="1600" dirty="0" smtClean="0"/>
              <a:t>図の上端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は</a:t>
            </a:r>
            <a:r>
              <a:rPr kumimoji="1" lang="en-US" altLang="ja-JP" sz="1600" dirty="0" smtClean="0"/>
              <a:t>95</a:t>
            </a:r>
            <a:r>
              <a:rPr kumimoji="1" lang="ja-JP" altLang="en-US" sz="1600" dirty="0" smtClean="0"/>
              <a:t>パーセンタイル値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17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データセンターにおける</a:t>
            </a:r>
            <a:r>
              <a:rPr lang="ja-JP" altLang="en-US" dirty="0" smtClean="0"/>
              <a:t>ショートフロー</a:t>
            </a:r>
            <a:r>
              <a:rPr lang="ja-JP" altLang="en-US" dirty="0"/>
              <a:t>遅延の問題を解決する為に</a:t>
            </a:r>
            <a:r>
              <a:rPr lang="en-US" altLang="ja-JP" dirty="0"/>
              <a:t>, </a:t>
            </a:r>
            <a:r>
              <a:rPr lang="ja-JP" altLang="en-US" dirty="0"/>
              <a:t>二つの</a:t>
            </a:r>
            <a:r>
              <a:rPr lang="ja-JP" altLang="en-US" dirty="0" smtClean="0"/>
              <a:t>検証を行った</a:t>
            </a:r>
            <a:endParaRPr lang="en-US" altLang="ja-JP" dirty="0" smtClean="0"/>
          </a:p>
          <a:p>
            <a:pPr lvl="1"/>
            <a:r>
              <a:rPr kumimoji="1" lang="ja-JP" altLang="en-US" dirty="0" smtClean="0">
                <a:latin typeface="+mn-ea"/>
                <a:ea typeface="+mn-ea"/>
              </a:rPr>
              <a:t>実環境トラフィックの解析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2"/>
            <a:r>
              <a:rPr lang="ja-JP" altLang="en-US" dirty="0" smtClean="0">
                <a:latin typeface="+mn-ea"/>
                <a:ea typeface="+mn-ea"/>
              </a:rPr>
              <a:t>二種類のトラフィックパターン</a:t>
            </a:r>
            <a:r>
              <a:rPr lang="ja-JP" altLang="en-US" dirty="0">
                <a:latin typeface="+mn-ea"/>
                <a:ea typeface="+mn-ea"/>
              </a:rPr>
              <a:t>により汎用的なシングルキュー</a:t>
            </a:r>
            <a:r>
              <a:rPr lang="en-US" altLang="ja-JP" dirty="0">
                <a:ea typeface="+mn-ea"/>
              </a:rPr>
              <a:t>NIC</a:t>
            </a:r>
            <a:r>
              <a:rPr lang="en-US" altLang="ja-JP" dirty="0">
                <a:latin typeface="+mn-ea"/>
                <a:ea typeface="+mn-ea"/>
              </a:rPr>
              <a:t> </a:t>
            </a:r>
            <a:r>
              <a:rPr lang="ja-JP" altLang="en-US" dirty="0">
                <a:latin typeface="+mn-ea"/>
                <a:ea typeface="+mn-ea"/>
              </a:rPr>
              <a:t>を</a:t>
            </a:r>
            <a:r>
              <a:rPr lang="ja-JP" altLang="en-US" dirty="0" smtClean="0">
                <a:latin typeface="+mn-ea"/>
                <a:ea typeface="+mn-ea"/>
              </a:rPr>
              <a:t>用いた</a:t>
            </a:r>
            <a:r>
              <a:rPr lang="ja-JP" altLang="en-US" dirty="0">
                <a:latin typeface="+mn-ea"/>
                <a:ea typeface="+mn-ea"/>
              </a:rPr>
              <a:t>ネットワーク</a:t>
            </a:r>
            <a:r>
              <a:rPr lang="ja-JP" altLang="en-US" dirty="0" smtClean="0">
                <a:latin typeface="+mn-ea"/>
                <a:ea typeface="+mn-ea"/>
              </a:rPr>
              <a:t>機器で機能障害が引き起こされる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r>
              <a:rPr lang="ja-JP" altLang="en-US" dirty="0">
                <a:latin typeface="+mn-ea"/>
              </a:rPr>
              <a:t>改善</a:t>
            </a:r>
            <a:r>
              <a:rPr lang="ja-JP" altLang="en-US" dirty="0" smtClean="0">
                <a:latin typeface="+mn-ea"/>
              </a:rPr>
              <a:t>手法</a:t>
            </a:r>
            <a:r>
              <a:rPr lang="ja-JP" altLang="en-US" dirty="0">
                <a:latin typeface="+mn-ea"/>
              </a:rPr>
              <a:t>に向けて</a:t>
            </a:r>
            <a:r>
              <a:rPr lang="ja-JP" altLang="en-US" dirty="0" smtClean="0">
                <a:latin typeface="+mn-ea"/>
              </a:rPr>
              <a:t>の予備実験</a:t>
            </a:r>
            <a:endParaRPr lang="en-US" altLang="ja-JP" dirty="0" smtClean="0">
              <a:latin typeface="+mn-ea"/>
            </a:endParaRPr>
          </a:p>
          <a:p>
            <a:pPr lvl="2"/>
            <a:r>
              <a:rPr lang="ja-JP" altLang="en-US" dirty="0" smtClean="0">
                <a:latin typeface="+mn-ea"/>
                <a:ea typeface="+mn-ea"/>
              </a:rPr>
              <a:t>スイッチ、エンドノードに対して複数の</a:t>
            </a:r>
            <a:r>
              <a:rPr lang="en-US" altLang="ja-JP" dirty="0" smtClean="0">
                <a:ea typeface="+mn-ea"/>
              </a:rPr>
              <a:t>NIC</a:t>
            </a:r>
            <a:r>
              <a:rPr lang="ja-JP" altLang="en-US" dirty="0" smtClean="0">
                <a:latin typeface="+mn-ea"/>
                <a:ea typeface="+mn-ea"/>
              </a:rPr>
              <a:t>を用いた負荷分散によりショートフローの</a:t>
            </a:r>
            <a:r>
              <a:rPr lang="en-US" altLang="ja-JP" dirty="0" smtClean="0">
                <a:latin typeface="+mn-ea"/>
                <a:ea typeface="+mn-ea"/>
              </a:rPr>
              <a:t>FCT</a:t>
            </a:r>
            <a:r>
              <a:rPr lang="ja-JP" altLang="en-US" dirty="0" smtClean="0">
                <a:latin typeface="+mn-ea"/>
                <a:ea typeface="+mn-ea"/>
              </a:rPr>
              <a:t>を改善</a:t>
            </a:r>
            <a:r>
              <a:rPr lang="ja-JP" altLang="en-US" dirty="0" smtClean="0">
                <a:latin typeface="+mn-ea"/>
                <a:ea typeface="+mn-ea"/>
              </a:rPr>
              <a:t>できた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>
                <a:latin typeface="+mn-ea"/>
              </a:rPr>
              <a:t>今後の</a:t>
            </a:r>
            <a:r>
              <a:rPr lang="ja-JP" altLang="en-US" dirty="0" smtClean="0">
                <a:latin typeface="+mn-ea"/>
              </a:rPr>
              <a:t>計画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提案手法：通信時間ベースの経路切り替えアルゴリズム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r>
              <a:rPr lang="ja-JP" altLang="en-US" dirty="0">
                <a:latin typeface="+mn-ea"/>
              </a:rPr>
              <a:t>提案手法の</a:t>
            </a:r>
            <a:r>
              <a:rPr lang="ja-JP" altLang="en-US" dirty="0" smtClean="0">
                <a:latin typeface="+mn-ea"/>
              </a:rPr>
              <a:t>実装</a:t>
            </a:r>
            <a:endParaRPr lang="en-US" altLang="ja-JP" dirty="0">
              <a:latin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2014/11/2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8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2014/11/2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16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提案手法：エンドノードから見たときのキュー遅延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RTT</a:t>
            </a:r>
            <a:r>
              <a:rPr lang="ja-JP" altLang="en-US" dirty="0" smtClean="0">
                <a:latin typeface="+mn-ea"/>
                <a:ea typeface="+mn-ea"/>
              </a:rPr>
              <a:t>を</a:t>
            </a:r>
            <a:r>
              <a:rPr lang="ja-JP" altLang="en-US" dirty="0" smtClean="0">
                <a:latin typeface="+mn-ea"/>
              </a:rPr>
              <a:t>用いた</a:t>
            </a:r>
            <a:r>
              <a:rPr lang="ja-JP" altLang="en-US" dirty="0">
                <a:latin typeface="+mn-ea"/>
              </a:rPr>
              <a:t>リンクコストベースのマルチパス選択</a:t>
            </a:r>
            <a:r>
              <a:rPr lang="ja-JP" altLang="en-US" dirty="0" smtClean="0">
                <a:latin typeface="+mn-ea"/>
              </a:rPr>
              <a:t>手法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データセンターモデル：レーンごとの</a:t>
            </a:r>
            <a:r>
              <a:rPr lang="ja-JP" altLang="en-US" dirty="0" smtClean="0">
                <a:latin typeface="+mn-ea"/>
              </a:rPr>
              <a:t>通信切り替え</a:t>
            </a:r>
            <a:endParaRPr lang="en-US" altLang="ja-JP" dirty="0" smtClean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C52-7FA9-489B-9C9A-63D366B5FA4B}" type="slidenum">
              <a:rPr lang="ja-JP" altLang="en-US" smtClean="0"/>
              <a:pPr/>
              <a:t>33</a:t>
            </a:fld>
            <a:endParaRPr lang="en-US" altLang="ja-JP"/>
          </a:p>
        </p:txBody>
      </p:sp>
      <p:sp>
        <p:nvSpPr>
          <p:cNvPr id="9" name="正方形/長方形 8"/>
          <p:cNvSpPr/>
          <p:nvPr/>
        </p:nvSpPr>
        <p:spPr bwMode="auto">
          <a:xfrm>
            <a:off x="6916202" y="2978236"/>
            <a:ext cx="149512" cy="14951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8661412" y="2978236"/>
            <a:ext cx="149512" cy="14951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4" name="直線コネクタ 13"/>
          <p:cNvCxnSpPr>
            <a:stCxn id="9" idx="3"/>
          </p:cNvCxnSpPr>
          <p:nvPr/>
        </p:nvCxnSpPr>
        <p:spPr bwMode="auto">
          <a:xfrm flipV="1">
            <a:off x="7065714" y="2780928"/>
            <a:ext cx="794431" cy="27206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0" idx="1"/>
          </p:cNvCxnSpPr>
          <p:nvPr/>
        </p:nvCxnSpPr>
        <p:spPr bwMode="auto">
          <a:xfrm flipH="1" flipV="1">
            <a:off x="7860145" y="2780928"/>
            <a:ext cx="801267" cy="272064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0" idx="1"/>
          </p:cNvCxnSpPr>
          <p:nvPr/>
        </p:nvCxnSpPr>
        <p:spPr bwMode="auto">
          <a:xfrm flipH="1">
            <a:off x="7860145" y="3052992"/>
            <a:ext cx="801267" cy="30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コネクタ 20"/>
          <p:cNvCxnSpPr>
            <a:stCxn id="9" idx="3"/>
          </p:cNvCxnSpPr>
          <p:nvPr/>
        </p:nvCxnSpPr>
        <p:spPr bwMode="auto">
          <a:xfrm>
            <a:off x="7065714" y="3052992"/>
            <a:ext cx="794431" cy="304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テキスト ボックス 36"/>
          <p:cNvSpPr txBox="1"/>
          <p:nvPr/>
        </p:nvSpPr>
        <p:spPr>
          <a:xfrm>
            <a:off x="6825208" y="3167390"/>
            <a:ext cx="348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err="1" smtClean="0">
                <a:latin typeface="+mn-lt"/>
              </a:rPr>
              <a:t>src</a:t>
            </a:r>
            <a:endParaRPr kumimoji="1" lang="ja-JP" altLang="en-US" sz="1100" dirty="0">
              <a:latin typeface="+mn-lt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565267" y="3167390"/>
            <a:ext cx="348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 err="1" smtClean="0">
                <a:latin typeface="+mn-lt"/>
              </a:rPr>
              <a:t>dst</a:t>
            </a:r>
            <a:endParaRPr kumimoji="1" lang="ja-JP" altLang="en-US" sz="1100" dirty="0">
              <a:latin typeface="+mn-lt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7388133" y="2513381"/>
            <a:ext cx="329509" cy="2675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10</a:t>
            </a:r>
            <a:endParaRPr kumimoji="1" lang="ja-JP" altLang="en-US" sz="11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353534" y="3447295"/>
            <a:ext cx="398706" cy="2432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100</a:t>
            </a:r>
            <a:endParaRPr kumimoji="1" lang="ja-JP" altLang="en-US" sz="11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098473" y="264242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SFL</a:t>
            </a:r>
            <a:endParaRPr kumimoji="1"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107289" y="329050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</a:t>
            </a:r>
            <a:r>
              <a:rPr kumimoji="1" lang="en-US" altLang="ja-JP" sz="1200" dirty="0" smtClean="0"/>
              <a:t>FL</a:t>
            </a:r>
            <a:endParaRPr kumimoji="1" lang="ja-JP" altLang="en-US" sz="1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941332" y="1933091"/>
            <a:ext cx="1332148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リンクコスト値</a:t>
            </a:r>
            <a:endParaRPr kumimoji="1" lang="ja-JP" altLang="en-US" sz="1400" dirty="0"/>
          </a:p>
        </p:txBody>
      </p:sp>
      <p:cxnSp>
        <p:nvCxnSpPr>
          <p:cNvPr id="44" name="直線コネクタ 43"/>
          <p:cNvCxnSpPr/>
          <p:nvPr/>
        </p:nvCxnSpPr>
        <p:spPr bwMode="auto">
          <a:xfrm>
            <a:off x="7941332" y="2452246"/>
            <a:ext cx="287276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8193360" y="2267580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：選択経路</a:t>
            </a:r>
            <a:endParaRPr kumimoji="1" lang="ja-JP" altLang="en-US" sz="1400" dirty="0"/>
          </a:p>
        </p:txBody>
      </p:sp>
      <p:pic>
        <p:nvPicPr>
          <p:cNvPr id="47" name="Picture 8" descr="E:\Users\admin\Downloads\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04" y="2642428"/>
            <a:ext cx="3613085" cy="101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E:\Users\admin\Downloads\eq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64" y="3869194"/>
            <a:ext cx="762501" cy="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" descr="E:\Users\admin\Downloads\eq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676" y="3972727"/>
            <a:ext cx="298158" cy="2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/>
          <p:cNvSpPr txBox="1"/>
          <p:nvPr/>
        </p:nvSpPr>
        <p:spPr>
          <a:xfrm>
            <a:off x="3923766" y="387463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：キュー長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55190" y="3874631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：リンク容量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 bwMode="auto">
          <a:xfrm>
            <a:off x="5174985" y="2830515"/>
            <a:ext cx="779704" cy="54006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3" name="正方形/長方形 52"/>
          <p:cNvSpPr/>
          <p:nvPr/>
        </p:nvSpPr>
        <p:spPr bwMode="auto">
          <a:xfrm>
            <a:off x="3984045" y="2642427"/>
            <a:ext cx="884181" cy="944171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640632" y="2951656"/>
            <a:ext cx="78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lt"/>
              </a:rPr>
              <a:t>RTT : 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55" name="屈折矢印 54"/>
          <p:cNvSpPr/>
          <p:nvPr/>
        </p:nvSpPr>
        <p:spPr bwMode="auto">
          <a:xfrm rot="5400000">
            <a:off x="506889" y="4125183"/>
            <a:ext cx="2163205" cy="1047846"/>
          </a:xfrm>
          <a:prstGeom prst="ben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2179378" y="5110679"/>
            <a:ext cx="174438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/>
              <a:t>リンクコスト関数</a:t>
            </a:r>
            <a:endParaRPr lang="ja-JP" altLang="en-US" dirty="0"/>
          </a:p>
        </p:txBody>
      </p:sp>
      <p:pic>
        <p:nvPicPr>
          <p:cNvPr id="57" name="Picture 10" descr="E:\Users\admin\Downloads\eq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80" y="5615598"/>
            <a:ext cx="6383508" cy="4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1" descr="E:\Users\admin\Downloads\BPR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0873" r="16563" b="11050"/>
          <a:stretch/>
        </p:blipFill>
        <p:spPr bwMode="auto">
          <a:xfrm>
            <a:off x="7049689" y="3760126"/>
            <a:ext cx="1789897" cy="17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テキスト ボックス 58"/>
          <p:cNvSpPr txBox="1"/>
          <p:nvPr/>
        </p:nvSpPr>
        <p:spPr>
          <a:xfrm>
            <a:off x="6717196" y="368102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</a:t>
            </a:r>
            <a:r>
              <a:rPr kumimoji="1" lang="en-US" altLang="ja-JP" sz="1200" dirty="0" smtClean="0"/>
              <a:t>a(t)</a:t>
            </a:r>
            <a:endParaRPr kumimoji="1" lang="ja-JP" altLang="en-US" sz="12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511076" y="5453707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ν(t)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88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想定する</a:t>
            </a:r>
            <a:r>
              <a:rPr kumimoji="1" lang="ja-JP" altLang="en-US" dirty="0" smtClean="0"/>
              <a:t>シナリオ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34</a:t>
            </a:fld>
            <a:endParaRPr lang="en-US" altLang="ja-JP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920552" y="2050470"/>
            <a:ext cx="6079296" cy="469232"/>
            <a:chOff x="1755204" y="3221659"/>
            <a:chExt cx="6079296" cy="469232"/>
          </a:xfrm>
        </p:grpSpPr>
        <p:sp>
          <p:nvSpPr>
            <p:cNvPr id="6" name="正方形/長方形 5"/>
            <p:cNvSpPr/>
            <p:nvPr/>
          </p:nvSpPr>
          <p:spPr bwMode="auto">
            <a:xfrm>
              <a:off x="1755204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7365268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8" name="直線コネクタ 7"/>
          <p:cNvCxnSpPr>
            <a:stCxn id="6" idx="3"/>
          </p:cNvCxnSpPr>
          <p:nvPr/>
        </p:nvCxnSpPr>
        <p:spPr bwMode="auto">
          <a:xfrm flipV="1">
            <a:off x="1389784" y="1069679"/>
            <a:ext cx="2570416" cy="12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endCxn id="7" idx="1"/>
          </p:cNvCxnSpPr>
          <p:nvPr/>
        </p:nvCxnSpPr>
        <p:spPr bwMode="auto">
          <a:xfrm>
            <a:off x="3960200" y="1069679"/>
            <a:ext cx="2570416" cy="121540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6" idx="3"/>
          </p:cNvCxnSpPr>
          <p:nvPr/>
        </p:nvCxnSpPr>
        <p:spPr bwMode="auto">
          <a:xfrm>
            <a:off x="1389784" y="2285086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コネクタ 10"/>
          <p:cNvCxnSpPr>
            <a:endCxn id="7" idx="1"/>
          </p:cNvCxnSpPr>
          <p:nvPr/>
        </p:nvCxnSpPr>
        <p:spPr bwMode="auto">
          <a:xfrm flipV="1">
            <a:off x="3960200" y="2285086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6" idx="3"/>
          </p:cNvCxnSpPr>
          <p:nvPr/>
        </p:nvCxnSpPr>
        <p:spPr bwMode="auto">
          <a:xfrm>
            <a:off x="1389784" y="2285086"/>
            <a:ext cx="2570416" cy="62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endCxn id="7" idx="1"/>
          </p:cNvCxnSpPr>
          <p:nvPr/>
        </p:nvCxnSpPr>
        <p:spPr bwMode="auto">
          <a:xfrm flipV="1">
            <a:off x="3960200" y="2285086"/>
            <a:ext cx="2570416" cy="62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>
            <a:stCxn id="6" idx="3"/>
          </p:cNvCxnSpPr>
          <p:nvPr/>
        </p:nvCxnSpPr>
        <p:spPr bwMode="auto">
          <a:xfrm flipV="1">
            <a:off x="1389784" y="1609739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>
            <a:endCxn id="7" idx="1"/>
          </p:cNvCxnSpPr>
          <p:nvPr/>
        </p:nvCxnSpPr>
        <p:spPr bwMode="auto">
          <a:xfrm>
            <a:off x="3960200" y="1609739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円柱 15"/>
          <p:cNvSpPr/>
          <p:nvPr/>
        </p:nvSpPr>
        <p:spPr bwMode="auto">
          <a:xfrm rot="16200000">
            <a:off x="3331190" y="215234"/>
            <a:ext cx="1258019" cy="2789008"/>
          </a:xfrm>
          <a:prstGeom prst="can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円柱 16"/>
          <p:cNvSpPr/>
          <p:nvPr/>
        </p:nvSpPr>
        <p:spPr bwMode="auto">
          <a:xfrm rot="16200000">
            <a:off x="3321539" y="1852357"/>
            <a:ext cx="1258019" cy="2789008"/>
          </a:xfrm>
          <a:prstGeom prst="can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35738" y="2464543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dst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546028" y="2464543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src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58814" y="13985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SFL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571638" y="315791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LFL</a:t>
            </a:r>
            <a:endParaRPr kumimoji="1" lang="ja-JP" altLang="en-US" dirty="0"/>
          </a:p>
        </p:txBody>
      </p:sp>
      <p:grpSp>
        <p:nvGrpSpPr>
          <p:cNvPr id="22" name="図形グループ 21"/>
          <p:cNvGrpSpPr/>
          <p:nvPr/>
        </p:nvGrpSpPr>
        <p:grpSpPr>
          <a:xfrm>
            <a:off x="941244" y="4987975"/>
            <a:ext cx="6079296" cy="469232"/>
            <a:chOff x="1755204" y="3221659"/>
            <a:chExt cx="6079296" cy="469232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1755204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 bwMode="auto">
            <a:xfrm>
              <a:off x="7365268" y="3221659"/>
              <a:ext cx="469232" cy="46923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25" name="直線コネクタ 24"/>
          <p:cNvCxnSpPr>
            <a:stCxn id="23" idx="3"/>
          </p:cNvCxnSpPr>
          <p:nvPr/>
        </p:nvCxnSpPr>
        <p:spPr bwMode="auto">
          <a:xfrm flipV="1">
            <a:off x="1410476" y="4007184"/>
            <a:ext cx="2570416" cy="121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endCxn id="24" idx="1"/>
          </p:cNvCxnSpPr>
          <p:nvPr/>
        </p:nvCxnSpPr>
        <p:spPr bwMode="auto">
          <a:xfrm>
            <a:off x="3980892" y="4007184"/>
            <a:ext cx="2570416" cy="1215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>
            <a:stCxn id="23" idx="3"/>
          </p:cNvCxnSpPr>
          <p:nvPr/>
        </p:nvCxnSpPr>
        <p:spPr bwMode="auto">
          <a:xfrm>
            <a:off x="1410476" y="5222591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コネクタ 27"/>
          <p:cNvCxnSpPr>
            <a:endCxn id="24" idx="1"/>
          </p:cNvCxnSpPr>
          <p:nvPr/>
        </p:nvCxnSpPr>
        <p:spPr bwMode="auto">
          <a:xfrm flipV="1">
            <a:off x="3980892" y="5222591"/>
            <a:ext cx="2570416" cy="15205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stCxn id="23" idx="3"/>
          </p:cNvCxnSpPr>
          <p:nvPr/>
        </p:nvCxnSpPr>
        <p:spPr bwMode="auto">
          <a:xfrm>
            <a:off x="1410476" y="5222591"/>
            <a:ext cx="2570416" cy="62079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endCxn id="24" idx="1"/>
          </p:cNvCxnSpPr>
          <p:nvPr/>
        </p:nvCxnSpPr>
        <p:spPr bwMode="auto">
          <a:xfrm flipV="1">
            <a:off x="3980892" y="5222591"/>
            <a:ext cx="2570416" cy="62079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3" idx="3"/>
          </p:cNvCxnSpPr>
          <p:nvPr/>
        </p:nvCxnSpPr>
        <p:spPr bwMode="auto">
          <a:xfrm flipV="1">
            <a:off x="1410476" y="4547244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>
            <a:endCxn id="24" idx="1"/>
          </p:cNvCxnSpPr>
          <p:nvPr/>
        </p:nvCxnSpPr>
        <p:spPr bwMode="auto">
          <a:xfrm>
            <a:off x="3980892" y="4547244"/>
            <a:ext cx="2570416" cy="675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円柱 32"/>
          <p:cNvSpPr/>
          <p:nvPr/>
        </p:nvSpPr>
        <p:spPr bwMode="auto">
          <a:xfrm rot="16200000">
            <a:off x="3351882" y="3152739"/>
            <a:ext cx="1258019" cy="2789008"/>
          </a:xfrm>
          <a:prstGeom prst="can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4" name="円柱 33"/>
          <p:cNvSpPr/>
          <p:nvPr/>
        </p:nvSpPr>
        <p:spPr bwMode="auto">
          <a:xfrm rot="16200000">
            <a:off x="3342231" y="4789862"/>
            <a:ext cx="1258019" cy="2789008"/>
          </a:xfrm>
          <a:prstGeom prst="can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56430" y="5402048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dst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566720" y="5402048"/>
            <a:ext cx="45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+mj-lt"/>
              </a:rPr>
              <a:t>src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5053" y="1475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通信直後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29637" y="46074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一定時間後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176446" y="1029179"/>
            <a:ext cx="44142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176446" y="1511856"/>
            <a:ext cx="44142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15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176446" y="2708920"/>
            <a:ext cx="44142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176446" y="3242933"/>
            <a:ext cx="44142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112257" y="4005064"/>
            <a:ext cx="5698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112257" y="4777324"/>
            <a:ext cx="5698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150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176446" y="5730011"/>
            <a:ext cx="44142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60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76446" y="6264024"/>
            <a:ext cx="44142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7</a:t>
            </a:r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58814" y="440799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SFL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571638" y="616739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LFL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21252" y="1327190"/>
            <a:ext cx="18002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リンクコスト値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7294016" y="2137502"/>
            <a:ext cx="43129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7761312" y="19528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：選択経路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0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優先</a:t>
            </a:r>
            <a:r>
              <a:rPr kumimoji="1" lang="ja-JP" altLang="en-US" dirty="0" smtClean="0"/>
              <a:t>対象とするフロー</a:t>
            </a:r>
            <a:endParaRPr kumimoji="1" lang="en-US" altLang="ja-JP" dirty="0" smtClean="0"/>
          </a:p>
          <a:p>
            <a:pPr lvl="1"/>
            <a:r>
              <a:rPr lang="ja-JP" altLang="en-US" dirty="0">
                <a:latin typeface="+mn-ea"/>
                <a:ea typeface="+mn-ea"/>
              </a:rPr>
              <a:t>通信時間</a:t>
            </a:r>
            <a:r>
              <a:rPr lang="ja-JP" altLang="en-US" dirty="0" smtClean="0">
                <a:latin typeface="+mn-ea"/>
                <a:ea typeface="+mn-ea"/>
              </a:rPr>
              <a:t>ベースでの優先付け：通信開始時は優先度が最大</a:t>
            </a:r>
            <a:endParaRPr lang="en-US" altLang="ja-JP" dirty="0" smtClean="0">
              <a:latin typeface="+mn-ea"/>
              <a:ea typeface="+mn-ea"/>
            </a:endParaRPr>
          </a:p>
          <a:p>
            <a:pPr lvl="1"/>
            <a:r>
              <a:rPr kumimoji="1" lang="ja-JP" altLang="en-US" dirty="0">
                <a:latin typeface="+mn-ea"/>
                <a:ea typeface="+mn-ea"/>
              </a:rPr>
              <a:t>通信</a:t>
            </a:r>
            <a:r>
              <a:rPr kumimoji="1" lang="ja-JP" altLang="en-US" dirty="0" smtClean="0">
                <a:latin typeface="+mn-ea"/>
                <a:ea typeface="+mn-ea"/>
              </a:rPr>
              <a:t>時間</a:t>
            </a:r>
            <a:r>
              <a:rPr lang="ja-JP" altLang="en-US" dirty="0" smtClean="0">
                <a:latin typeface="+mn-ea"/>
                <a:ea typeface="+mn-ea"/>
              </a:rPr>
              <a:t>が長くなれば</a:t>
            </a:r>
            <a:r>
              <a:rPr lang="en-US" altLang="ja-JP" dirty="0" smtClean="0">
                <a:latin typeface="+mn-ea"/>
                <a:ea typeface="+mn-ea"/>
              </a:rPr>
              <a:t>, LFL</a:t>
            </a:r>
            <a:r>
              <a:rPr lang="ja-JP" altLang="en-US" dirty="0" smtClean="0">
                <a:latin typeface="+mn-ea"/>
                <a:ea typeface="+mn-ea"/>
              </a:rPr>
              <a:t>へ移動</a:t>
            </a:r>
            <a:r>
              <a:rPr lang="en-US" altLang="ja-JP" dirty="0" smtClean="0">
                <a:latin typeface="+mn-ea"/>
                <a:ea typeface="+mn-ea"/>
              </a:rPr>
              <a:t>(</a:t>
            </a:r>
            <a:r>
              <a:rPr lang="ja-JP" altLang="en-US" dirty="0" smtClean="0">
                <a:latin typeface="+mn-ea"/>
                <a:ea typeface="+mn-ea"/>
              </a:rPr>
              <a:t>デッドラインベース</a:t>
            </a:r>
            <a:r>
              <a:rPr lang="en-US" altLang="ja-JP" dirty="0" smtClean="0">
                <a:latin typeface="+mn-ea"/>
                <a:ea typeface="+mn-ea"/>
              </a:rPr>
              <a:t>)</a:t>
            </a:r>
          </a:p>
          <a:p>
            <a:r>
              <a:rPr lang="ja-JP" altLang="en-US" dirty="0" smtClean="0">
                <a:latin typeface="+mn-ea"/>
              </a:rPr>
              <a:t>リンクコストの更新</a:t>
            </a:r>
            <a:endParaRPr lang="en-US" altLang="ja-JP" dirty="0" smtClean="0">
              <a:latin typeface="+mn-ea"/>
            </a:endParaRPr>
          </a:p>
          <a:p>
            <a:pPr lvl="1"/>
            <a:r>
              <a:rPr kumimoji="1" lang="en-US" altLang="ja-JP" dirty="0" smtClean="0">
                <a:latin typeface="+mn-ea"/>
                <a:ea typeface="+mn-ea"/>
              </a:rPr>
              <a:t>RTT</a:t>
            </a:r>
            <a:r>
              <a:rPr kumimoji="1" lang="ja-JP" altLang="en-US" dirty="0" smtClean="0">
                <a:latin typeface="+mn-ea"/>
                <a:ea typeface="+mn-ea"/>
              </a:rPr>
              <a:t>を用いて中継スイッチの</a:t>
            </a:r>
            <a:r>
              <a:rPr kumimoji="1" lang="en-US" altLang="ja-JP" dirty="0" smtClean="0">
                <a:latin typeface="+mn-ea"/>
                <a:ea typeface="+mn-ea"/>
              </a:rPr>
              <a:t>NIC</a:t>
            </a:r>
            <a:r>
              <a:rPr kumimoji="1" lang="ja-JP" altLang="en-US" dirty="0" smtClean="0">
                <a:latin typeface="+mn-ea"/>
                <a:ea typeface="+mn-ea"/>
              </a:rPr>
              <a:t>キュー長の影響を考慮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1"/>
            <a:r>
              <a:rPr lang="ja-JP" altLang="en-US" dirty="0">
                <a:latin typeface="+mn-ea"/>
                <a:ea typeface="+mn-ea"/>
              </a:rPr>
              <a:t>通信が行われていない</a:t>
            </a:r>
            <a:r>
              <a:rPr lang="ja-JP" altLang="en-US" dirty="0" smtClean="0">
                <a:latin typeface="+mn-ea"/>
                <a:ea typeface="+mn-ea"/>
              </a:rPr>
              <a:t>経路</a:t>
            </a:r>
            <a:r>
              <a:rPr lang="ja-JP" altLang="en-US" dirty="0">
                <a:latin typeface="+mn-ea"/>
                <a:ea typeface="+mn-ea"/>
              </a:rPr>
              <a:t>について</a:t>
            </a:r>
            <a:r>
              <a:rPr lang="ja-JP" altLang="en-US" dirty="0" smtClean="0">
                <a:latin typeface="+mn-ea"/>
                <a:ea typeface="+mn-ea"/>
              </a:rPr>
              <a:t>は定期的に監視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kumimoji="1" lang="ja-JP" altLang="en-US" dirty="0">
                <a:latin typeface="+mn-ea"/>
              </a:rPr>
              <a:t>実装</a:t>
            </a:r>
            <a:r>
              <a:rPr kumimoji="1" lang="ja-JP" altLang="en-US" dirty="0" smtClean="0">
                <a:latin typeface="+mn-ea"/>
              </a:rPr>
              <a:t>方法</a:t>
            </a:r>
            <a:r>
              <a:rPr kumimoji="1" lang="ja-JP" altLang="en-US" dirty="0">
                <a:latin typeface="+mn-ea"/>
              </a:rPr>
              <a:t>に</a:t>
            </a:r>
            <a:r>
              <a:rPr kumimoji="1" lang="ja-JP" altLang="en-US" dirty="0" smtClean="0">
                <a:latin typeface="+mn-ea"/>
              </a:rPr>
              <a:t>ついて</a:t>
            </a:r>
            <a:endParaRPr kumimoji="1"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  <a:ea typeface="+mn-ea"/>
              </a:rPr>
              <a:t>Multipath TCP</a:t>
            </a:r>
            <a:r>
              <a:rPr lang="ja-JP" altLang="en-US" dirty="0" smtClean="0">
                <a:latin typeface="+mn-ea"/>
                <a:ea typeface="+mn-ea"/>
              </a:rPr>
              <a:t>を用いて経路情報を保持</a:t>
            </a:r>
            <a:r>
              <a:rPr lang="en-US" altLang="ja-JP" dirty="0" smtClean="0">
                <a:latin typeface="+mn-ea"/>
                <a:ea typeface="+mn-ea"/>
              </a:rPr>
              <a:t>, </a:t>
            </a:r>
            <a:r>
              <a:rPr lang="ja-JP" altLang="en-US" dirty="0" smtClean="0">
                <a:latin typeface="+mn-ea"/>
                <a:ea typeface="+mn-ea"/>
              </a:rPr>
              <a:t>リンクコストに基づき用いる経路を選択する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79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提案手法の実現可能性について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TCP/IP</a:t>
            </a:r>
            <a:r>
              <a:rPr lang="ja-JP" altLang="en-US" dirty="0" smtClean="0"/>
              <a:t>層のみの実装</a:t>
            </a:r>
            <a:endParaRPr lang="en-US" altLang="ja-JP" dirty="0" smtClean="0"/>
          </a:p>
          <a:p>
            <a:pPr lvl="1"/>
            <a:r>
              <a:rPr kumimoji="1" lang="ja-JP" altLang="en-US" dirty="0">
                <a:latin typeface="+mn-ea"/>
                <a:ea typeface="+mn-ea"/>
              </a:rPr>
              <a:t>既存</a:t>
            </a:r>
            <a:r>
              <a:rPr kumimoji="1" lang="ja-JP" altLang="en-US" dirty="0" smtClean="0">
                <a:latin typeface="+mn-ea"/>
                <a:ea typeface="+mn-ea"/>
              </a:rPr>
              <a:t>のアプリケーションも意識せずに通信ができる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エンドノード同士の情報のみ使用</a:t>
            </a:r>
            <a:endParaRPr lang="en-US" altLang="ja-JP" dirty="0" smtClean="0">
              <a:latin typeface="+mn-ea"/>
              <a:ea typeface="+mn-ea"/>
            </a:endParaRPr>
          </a:p>
          <a:p>
            <a:pPr lvl="2"/>
            <a:r>
              <a:rPr kumimoji="1" lang="ja-JP" altLang="en-US" dirty="0" smtClean="0">
                <a:latin typeface="+mn-ea"/>
                <a:ea typeface="+mn-ea"/>
              </a:rPr>
              <a:t>スイッチに対して特別な実装を必要としない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1"/>
            <a:r>
              <a:rPr lang="ja-JP" altLang="en-US" dirty="0" smtClean="0">
                <a:latin typeface="+mn-ea"/>
                <a:ea typeface="+mn-ea"/>
              </a:rPr>
              <a:t>データセンター内トラフィック経路のみに適用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81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RTT</a:t>
            </a:r>
            <a:r>
              <a:rPr kumimoji="1" lang="ja-JP" altLang="en-US" dirty="0" smtClean="0"/>
              <a:t>モデル化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2014/11/2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37</a:t>
            </a:fld>
            <a:endParaRPr lang="en-US" altLang="ja-JP" dirty="0"/>
          </a:p>
        </p:txBody>
      </p:sp>
      <p:pic>
        <p:nvPicPr>
          <p:cNvPr id="1026" name="Picture 2" descr="E:\Users\admin\Downloads\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8" y="1556792"/>
            <a:ext cx="4858504" cy="92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Users\admin\Downloads\eq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616" y="2455928"/>
            <a:ext cx="542105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Users\admin\Downloads\eq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126" y="2491093"/>
            <a:ext cx="742062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Users\admin\Downloads\eq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40" y="2491093"/>
            <a:ext cx="790940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Users\admin\Downloads\eq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810" y="2479723"/>
            <a:ext cx="764278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Users\admin\Downloads\eq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52" y="3016521"/>
            <a:ext cx="346592" cy="17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Users\admin\Downloads\eq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57" y="4105009"/>
            <a:ext cx="3613085" cy="101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1461336" y="24797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</a:t>
            </a:r>
            <a:r>
              <a:rPr kumimoji="1" lang="ja-JP" altLang="en-US" dirty="0"/>
              <a:t>伝播</a:t>
            </a:r>
            <a:r>
              <a:rPr kumimoji="1" lang="ja-JP" altLang="en-US" dirty="0" smtClean="0"/>
              <a:t>遅延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60812" y="2479723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：リンク伝送遅延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578220" y="24476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：キュー遅延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305688" y="243036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：キュー遅延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01296" y="2879648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：リンク上のパス数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4088904" y="1700808"/>
            <a:ext cx="1980220" cy="54006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429164" y="1700808"/>
            <a:ext cx="792088" cy="540060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下矢印 9"/>
          <p:cNvSpPr/>
          <p:nvPr/>
        </p:nvSpPr>
        <p:spPr bwMode="auto">
          <a:xfrm>
            <a:off x="3211662" y="3312921"/>
            <a:ext cx="3482676" cy="68407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chemeClr val="bg1"/>
                </a:solidFill>
              </a:rPr>
              <a:t>単純化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33" name="Picture 9" descr="E:\Users\admin\Downloads\eq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04" y="5331775"/>
            <a:ext cx="762501" cy="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:\Users\admin\Downloads\eq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616" y="5435308"/>
            <a:ext cx="298158" cy="24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3798706" y="533721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：キュー長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130130" y="5337212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：リンク容量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979838" y="4293096"/>
            <a:ext cx="779704" cy="54006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788898" y="4105008"/>
            <a:ext cx="884181" cy="944171"/>
          </a:xfrm>
          <a:prstGeom prst="rect">
            <a:avLst/>
          </a:prstGeom>
          <a:noFill/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8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相対キュー遅延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リンクコスト関数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B42A-15B6-394D-B82C-3B05C8745B20}" type="datetime1">
              <a:rPr lang="ja-JP" altLang="en-US" smtClean="0"/>
              <a:t>2014/11/2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38</a:t>
            </a:fld>
            <a:endParaRPr lang="en-US" altLang="ja-JP" dirty="0"/>
          </a:p>
        </p:txBody>
      </p:sp>
      <p:pic>
        <p:nvPicPr>
          <p:cNvPr id="2050" name="Picture 2" descr="E:\Users\admin\Downloads\eq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13" y="1671542"/>
            <a:ext cx="4335165" cy="4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Users\admin\Downloads\eq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19" y="2276828"/>
            <a:ext cx="542105" cy="3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Users\admin\Downloads\eq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850" y="2312876"/>
            <a:ext cx="297714" cy="22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Users\admin\Downloads\eq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51" y="2237337"/>
            <a:ext cx="297714" cy="29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730738" y="22408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</a:t>
            </a:r>
            <a:r>
              <a:rPr kumimoji="1" lang="ja-JP" altLang="en-US" dirty="0"/>
              <a:t>相対遅延量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43371" y="2204864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：最小</a:t>
            </a:r>
            <a:r>
              <a:rPr kumimoji="1" lang="en-US" altLang="ja-JP" dirty="0" smtClean="0"/>
              <a:t>RTT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27900" y="2195572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：最小</a:t>
            </a:r>
            <a:r>
              <a:rPr kumimoji="1" lang="ja-JP" altLang="en-US" dirty="0"/>
              <a:t>キュー遅延</a:t>
            </a:r>
          </a:p>
        </p:txBody>
      </p:sp>
      <p:pic>
        <p:nvPicPr>
          <p:cNvPr id="2055" name="Picture 7" descr="E:\Users\admin\Downloads\eq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27" y="3774829"/>
            <a:ext cx="4150746" cy="44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:\Users\admin\Downloads\eq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70" y="4365104"/>
            <a:ext cx="650082" cy="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E:\Users\admin\Downloads\eq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92" y="4436278"/>
            <a:ext cx="405690" cy="29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163338" y="331380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SFL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5875" y="38517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For LFL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475552" y="436510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：リンクコスト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47179" y="4365104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：リンクコスト</a:t>
            </a:r>
            <a:endParaRPr kumimoji="1" lang="ja-JP" altLang="en-US" dirty="0"/>
          </a:p>
        </p:txBody>
      </p:sp>
      <p:pic>
        <p:nvPicPr>
          <p:cNvPr id="2058" name="Picture 10" descr="E:\Users\admin\Downloads\eq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700" y="3284984"/>
            <a:ext cx="6383508" cy="4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5499076" y="436510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α~δ</a:t>
            </a:r>
            <a:r>
              <a:rPr kumimoji="1" lang="ja-JP" altLang="en-US" dirty="0" smtClean="0"/>
              <a:t>：パラメータ</a:t>
            </a:r>
            <a:endParaRPr kumimoji="1" lang="ja-JP" altLang="en-US" dirty="0"/>
          </a:p>
        </p:txBody>
      </p:sp>
      <p:pic>
        <p:nvPicPr>
          <p:cNvPr id="2059" name="Picture 11" descr="E:\Users\admin\Downloads\BPR1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30873" r="16563" b="11050"/>
          <a:stretch/>
        </p:blipFill>
        <p:spPr bwMode="auto">
          <a:xfrm>
            <a:off x="7567201" y="4255699"/>
            <a:ext cx="1789897" cy="17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7234708" y="417660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</a:t>
            </a:r>
            <a:r>
              <a:rPr kumimoji="1" lang="en-US" altLang="ja-JP" sz="1200" dirty="0" smtClean="0"/>
              <a:t>a(t)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028588" y="594928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ν(t)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64668" y="5157192"/>
            <a:ext cx="414408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リンクコスト値によって経路を決定し、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ロングフローであるかどうかの判定を行う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89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39</a:t>
            </a:fld>
            <a:endParaRPr lang="en-US" altLang="ja-JP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59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ビッグデータ</a:t>
            </a:r>
            <a:r>
              <a:rPr lang="en-US" altLang="ja-JP" b="1" dirty="0" smtClean="0"/>
              <a:t> : </a:t>
            </a:r>
            <a:r>
              <a:rPr lang="ja-JP" altLang="en-US" b="1" dirty="0" smtClean="0"/>
              <a:t>データの爆発的増加が深刻</a:t>
            </a:r>
            <a:r>
              <a:rPr lang="en-US" altLang="ja-JP" b="1" dirty="0" smtClean="0"/>
              <a:t>..</a:t>
            </a:r>
          </a:p>
          <a:p>
            <a:pPr marL="0" indent="0">
              <a:buNone/>
            </a:pPr>
            <a:r>
              <a:rPr lang="en-US" altLang="ja-JP" sz="1800" dirty="0" smtClean="0"/>
              <a:t>Facebook</a:t>
            </a:r>
            <a:r>
              <a:rPr lang="ja-JP" altLang="en-US" sz="1800" dirty="0" smtClean="0"/>
              <a:t>では約</a:t>
            </a:r>
            <a:r>
              <a:rPr lang="en-US" altLang="ja-JP" sz="1800" dirty="0" smtClean="0"/>
              <a:t>300</a:t>
            </a:r>
            <a:r>
              <a:rPr lang="ja-JP" altLang="en-US" sz="1800" dirty="0" smtClean="0"/>
              <a:t>ペタバイトのデータを保有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1</a:t>
            </a:r>
            <a:r>
              <a:rPr lang="ja-JP" altLang="en-US" sz="1800" dirty="0" smtClean="0"/>
              <a:t>日に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ペタバイトのデータを処理</a:t>
            </a:r>
            <a:r>
              <a:rPr lang="en-US" altLang="ja-JP" sz="1800" dirty="0" smtClean="0"/>
              <a:t>[3].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b="1" dirty="0" smtClean="0">
                <a:solidFill>
                  <a:srgbClr val="0071BC"/>
                </a:solidFill>
              </a:rPr>
              <a:t>データセンターでは</a:t>
            </a:r>
            <a:r>
              <a:rPr lang="en-US" altLang="ja-JP" b="1" dirty="0" smtClean="0">
                <a:solidFill>
                  <a:srgbClr val="0071BC"/>
                </a:solidFill>
              </a:rPr>
              <a:t>..</a:t>
            </a:r>
            <a:endParaRPr lang="en-US" altLang="ja-JP" b="1" dirty="0">
              <a:solidFill>
                <a:srgbClr val="0071BC"/>
              </a:solidFill>
            </a:endParaRPr>
          </a:p>
          <a:p>
            <a:pPr marL="0" indent="0">
              <a:buNone/>
            </a:pPr>
            <a:r>
              <a:rPr lang="ja-JP" altLang="en-US" sz="1800" dirty="0" smtClean="0"/>
              <a:t>スケールアウト</a:t>
            </a:r>
            <a:r>
              <a:rPr lang="en-US" altLang="ja-JP" sz="1800" dirty="0" smtClean="0"/>
              <a:t> : </a:t>
            </a:r>
            <a:r>
              <a:rPr lang="ja-JP" altLang="en-US" sz="1800" dirty="0" smtClean="0"/>
              <a:t>サーバ台数の増加</a:t>
            </a:r>
            <a:r>
              <a:rPr lang="en-US" altLang="ja-JP" sz="1800" dirty="0" smtClean="0"/>
              <a:t>, </a:t>
            </a:r>
            <a:r>
              <a:rPr lang="ja-JP" altLang="en-US" sz="1800" dirty="0" smtClean="0"/>
              <a:t>数万</a:t>
            </a:r>
            <a:r>
              <a:rPr lang="en-US" altLang="ja-JP" sz="1800" dirty="0"/>
              <a:t>~</a:t>
            </a:r>
            <a:r>
              <a:rPr lang="ja-JP" altLang="en-US" sz="1800" dirty="0" smtClean="0"/>
              <a:t>十万台規模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信頼性</a:t>
            </a:r>
            <a:r>
              <a:rPr lang="en-US" altLang="ja-JP" sz="1800" dirty="0" smtClean="0"/>
              <a:t> : </a:t>
            </a:r>
            <a:r>
              <a:rPr lang="ja-JP" altLang="en-US" sz="1800" dirty="0" smtClean="0"/>
              <a:t>ホスト間通信で複数パスにより冗長化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クラウドサービス</a:t>
            </a:r>
            <a:r>
              <a:rPr lang="en-US" altLang="ja-JP" sz="1800" dirty="0" smtClean="0"/>
              <a:t> : </a:t>
            </a:r>
            <a:r>
              <a:rPr lang="ja-JP" altLang="en-US" sz="1800" dirty="0" smtClean="0"/>
              <a:t>データセンター内での横のトラフィック増加</a:t>
            </a:r>
            <a:endParaRPr lang="en-US" altLang="ja-JP" sz="1800" dirty="0" smtClean="0"/>
          </a:p>
          <a:p>
            <a:pPr marL="0" indent="0">
              <a:buNone/>
            </a:pPr>
            <a:endParaRPr lang="en-US" altLang="ja-JP" sz="18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95C52-7FA9-489B-9C9A-63D366B5FA4B}" type="slidenum">
              <a:rPr lang="ja-JP" altLang="en-US" smtClean="0"/>
              <a:pPr/>
              <a:t>4</a:t>
            </a:fld>
            <a:endParaRPr lang="en-US" altLang="ja-JP"/>
          </a:p>
        </p:txBody>
      </p:sp>
      <p:sp>
        <p:nvSpPr>
          <p:cNvPr id="8" name="正方形/長方形 7"/>
          <p:cNvSpPr/>
          <p:nvPr/>
        </p:nvSpPr>
        <p:spPr>
          <a:xfrm>
            <a:off x="812800" y="5970766"/>
            <a:ext cx="831666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/>
              <a:t>[3]https</a:t>
            </a:r>
            <a:r>
              <a:rPr lang="en-US" altLang="ja-JP" sz="800" dirty="0"/>
              <a:t>://www.facebook.com/notes/facebook-engineering/presto-interacting-with-petabytes-of-data-at-facebook/</a:t>
            </a:r>
            <a:r>
              <a:rPr lang="en-US" altLang="ja-JP" sz="800" dirty="0" smtClean="0"/>
              <a:t>10151786197628920</a:t>
            </a:r>
          </a:p>
        </p:txBody>
      </p:sp>
      <p:sp>
        <p:nvSpPr>
          <p:cNvPr id="9" name="コンテンツ プレースホルダー 6"/>
          <p:cNvSpPr txBox="1">
            <a:spLocks/>
          </p:cNvSpPr>
          <p:nvPr/>
        </p:nvSpPr>
        <p:spPr bwMode="auto">
          <a:xfrm>
            <a:off x="-20898" y="4977172"/>
            <a:ext cx="10019284" cy="93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ja-JP" altLang="en-US" dirty="0" smtClean="0">
                <a:solidFill>
                  <a:srgbClr val="0071BC"/>
                </a:solidFill>
              </a:rPr>
              <a:t>高性能な機器</a:t>
            </a:r>
            <a:r>
              <a:rPr lang="en-US" altLang="ja-JP" dirty="0" smtClean="0">
                <a:solidFill>
                  <a:srgbClr val="0071BC"/>
                </a:solidFill>
              </a:rPr>
              <a:t>, </a:t>
            </a:r>
            <a:r>
              <a:rPr lang="ja-JP" altLang="en-US" dirty="0">
                <a:solidFill>
                  <a:srgbClr val="0071BC"/>
                </a:solidFill>
              </a:rPr>
              <a:t>大容量の</a:t>
            </a:r>
            <a:r>
              <a:rPr lang="ja-JP" altLang="en-US" dirty="0" smtClean="0">
                <a:solidFill>
                  <a:srgbClr val="0071BC"/>
                </a:solidFill>
              </a:rPr>
              <a:t>リンク</a:t>
            </a:r>
            <a:r>
              <a:rPr lang="ja-JP" altLang="en-US" dirty="0" smtClean="0"/>
              <a:t>でデータセンターを改善</a:t>
            </a:r>
            <a:r>
              <a:rPr lang="en-US" altLang="ja-JP" dirty="0" smtClean="0"/>
              <a:t>!!</a:t>
            </a:r>
            <a:endParaRPr lang="en-US" altLang="ja-JP" sz="3200" b="1" dirty="0" smtClean="0">
              <a:solidFill>
                <a:srgbClr val="0071BC"/>
              </a:solidFill>
            </a:endParaRPr>
          </a:p>
        </p:txBody>
      </p:sp>
      <p:sp>
        <p:nvSpPr>
          <p:cNvPr id="10" name="下矢印 9"/>
          <p:cNvSpPr/>
          <p:nvPr/>
        </p:nvSpPr>
        <p:spPr bwMode="auto">
          <a:xfrm>
            <a:off x="4710684" y="4345540"/>
            <a:ext cx="484632" cy="77564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爆発 2 12"/>
          <p:cNvSpPr/>
          <p:nvPr/>
        </p:nvSpPr>
        <p:spPr bwMode="auto">
          <a:xfrm>
            <a:off x="0" y="908720"/>
            <a:ext cx="9906000" cy="4500500"/>
          </a:xfrm>
          <a:prstGeom prst="irregularSeal2">
            <a:avLst/>
          </a:prstGeom>
          <a:solidFill>
            <a:srgbClr val="C0504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600" b="1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既存の</a:t>
            </a:r>
            <a:r>
              <a:rPr lang="en-US" altLang="ja-JP" sz="2600" b="1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TCP</a:t>
            </a:r>
            <a:r>
              <a:rPr lang="ja-JP" altLang="en-US" sz="2600" b="1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ではサイズの小さいフロー</a:t>
            </a:r>
            <a:r>
              <a:rPr lang="en-US" altLang="ja-JP" sz="2600" b="1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(</a:t>
            </a:r>
            <a:r>
              <a:rPr lang="ja-JP" altLang="en-US" sz="2600" b="1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ショートフロー</a:t>
            </a:r>
            <a:r>
              <a:rPr lang="en-US" altLang="ja-JP" sz="2600" b="1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)</a:t>
            </a:r>
            <a:r>
              <a:rPr lang="ja-JP" altLang="en-US" sz="2600" b="1" dirty="0" smtClean="0">
                <a:solidFill>
                  <a:schemeClr val="tx1"/>
                </a:solidFill>
                <a:latin typeface="+mj-lt"/>
                <a:ea typeface="ＭＳ Ｐゴシック" charset="-128"/>
              </a:rPr>
              <a:t>が圧迫される</a:t>
            </a:r>
            <a:endParaRPr lang="en-US" altLang="ja-JP" sz="2600" b="1" dirty="0" smtClean="0">
              <a:solidFill>
                <a:schemeClr val="tx1"/>
              </a:solidFill>
              <a:latin typeface="+mj-lt"/>
              <a:ea typeface="ＭＳ Ｐゴシック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622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提案手法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RTT</a:t>
            </a:r>
            <a:r>
              <a:rPr kumimoji="1" lang="ja-JP" altLang="en-US" dirty="0" smtClean="0">
                <a:latin typeface="+mn-ea"/>
                <a:ea typeface="+mn-ea"/>
              </a:rPr>
              <a:t>を用いたリンクコストベースのマルチパス選択手法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1"/>
            <a:r>
              <a:rPr lang="ja-JP" altLang="en-US" dirty="0">
                <a:latin typeface="+mn-ea"/>
                <a:ea typeface="+mn-ea"/>
              </a:rPr>
              <a:t>データセンター</a:t>
            </a:r>
            <a:r>
              <a:rPr kumimoji="1" lang="ja-JP" altLang="en-US" dirty="0" smtClean="0">
                <a:latin typeface="+mn-ea"/>
                <a:ea typeface="+mn-ea"/>
              </a:rPr>
              <a:t>モデル：レーンごとの通信切り分け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2"/>
            <a:r>
              <a:rPr lang="ja-JP" altLang="en-US" dirty="0">
                <a:latin typeface="+mn-ea"/>
                <a:ea typeface="+mn-ea"/>
              </a:rPr>
              <a:t>有効性の</a:t>
            </a:r>
            <a:r>
              <a:rPr lang="ja-JP" altLang="en-US" dirty="0" smtClean="0">
                <a:latin typeface="+mn-ea"/>
                <a:ea typeface="+mn-ea"/>
              </a:rPr>
              <a:t>検証</a:t>
            </a:r>
            <a:endParaRPr kumimoji="1" lang="en-US" altLang="ja-JP" dirty="0" smtClean="0">
              <a:latin typeface="+mn-ea"/>
              <a:ea typeface="+mn-ea"/>
            </a:endParaRPr>
          </a:p>
          <a:p>
            <a:r>
              <a:rPr kumimoji="1" lang="ja-JP" altLang="en-US" dirty="0" smtClean="0"/>
              <a:t>今後の課題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>
                <a:latin typeface="+mn-ea"/>
                <a:ea typeface="+mn-ea"/>
              </a:rPr>
              <a:t>理論に基づいた</a:t>
            </a:r>
            <a:r>
              <a:rPr lang="ja-JP" altLang="en-US" sz="1800" dirty="0">
                <a:latin typeface="+mn-ea"/>
              </a:rPr>
              <a:t>提案手法</a:t>
            </a:r>
            <a:r>
              <a:rPr kumimoji="1" lang="ja-JP" altLang="en-US" dirty="0" smtClean="0">
                <a:latin typeface="+mn-ea"/>
                <a:ea typeface="+mn-ea"/>
              </a:rPr>
              <a:t>の有効性の検証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1"/>
            <a:r>
              <a:rPr kumimoji="1" lang="ja-JP" altLang="en-US" dirty="0" smtClean="0">
                <a:latin typeface="+mn-ea"/>
                <a:ea typeface="+mn-ea"/>
              </a:rPr>
              <a:t>提案手法の実装</a:t>
            </a:r>
            <a:endParaRPr kumimoji="1" lang="en-US" altLang="ja-JP" dirty="0" smtClean="0">
              <a:latin typeface="+mn-ea"/>
              <a:ea typeface="+mn-ea"/>
            </a:endParaRPr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49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93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0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kumimoji="1" lang="ja-JP" altLang="en-US" dirty="0" smtClean="0"/>
              <a:t>クエリー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レスポンス：サイズの小さいフロー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ショートフロー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低レイテンシ通信が求められている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8" name="角丸四角形 7"/>
          <p:cNvSpPr/>
          <p:nvPr/>
        </p:nvSpPr>
        <p:spPr bwMode="auto">
          <a:xfrm>
            <a:off x="6254987" y="1052736"/>
            <a:ext cx="1404156" cy="43204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小塚明朝 Pro M" pitchFamily="18" charset="-128"/>
              </a:rPr>
              <a:t>Aggregator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小塚明朝 Pro M" pitchFamily="18" charset="-128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277036" y="2041275"/>
            <a:ext cx="1404156" cy="43204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小塚明朝 Pro M" pitchFamily="18" charset="-128"/>
              </a:rPr>
              <a:t>Aggregator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小塚明朝 Pro M" pitchFamily="18" charset="-128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648907" y="2473323"/>
            <a:ext cx="1404156" cy="43204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小塚明朝 Pro M" pitchFamily="18" charset="-128"/>
              </a:rPr>
              <a:t>Aggregator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小塚明朝 Pro M" pitchFamily="18" charset="-128"/>
            </a:endParaRPr>
          </a:p>
        </p:txBody>
      </p:sp>
      <p:cxnSp>
        <p:nvCxnSpPr>
          <p:cNvPr id="10" name="直線コネクタ 9"/>
          <p:cNvCxnSpPr>
            <a:stCxn id="8" idx="2"/>
            <a:endCxn id="11" idx="0"/>
          </p:cNvCxnSpPr>
          <p:nvPr/>
        </p:nvCxnSpPr>
        <p:spPr bwMode="auto">
          <a:xfrm flipH="1">
            <a:off x="5979114" y="1484784"/>
            <a:ext cx="977951" cy="55649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8" idx="2"/>
            <a:endCxn id="12" idx="0"/>
          </p:cNvCxnSpPr>
          <p:nvPr/>
        </p:nvCxnSpPr>
        <p:spPr bwMode="auto">
          <a:xfrm>
            <a:off x="6957065" y="1484784"/>
            <a:ext cx="1393920" cy="98853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 bwMode="auto">
          <a:xfrm>
            <a:off x="2172238" y="3537012"/>
            <a:ext cx="1338773" cy="51615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-128"/>
              </a:rPr>
              <a:t>Worker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-128"/>
            </a:endParaRPr>
          </a:p>
        </p:txBody>
      </p:sp>
      <p:sp>
        <p:nvSpPr>
          <p:cNvPr id="22" name="円/楕円 21"/>
          <p:cNvSpPr/>
          <p:nvPr/>
        </p:nvSpPr>
        <p:spPr bwMode="auto">
          <a:xfrm>
            <a:off x="4052900" y="3537012"/>
            <a:ext cx="1338773" cy="51615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-128"/>
              </a:rPr>
              <a:t>Worker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11011" y="361042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6265769" y="3721677"/>
            <a:ext cx="1338773" cy="51615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-128"/>
              </a:rPr>
              <a:t>Worker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-128"/>
            </a:endParaRPr>
          </a:p>
        </p:txBody>
      </p:sp>
      <p:sp>
        <p:nvSpPr>
          <p:cNvPr id="27" name="円/楕円 26"/>
          <p:cNvSpPr/>
          <p:nvPr/>
        </p:nvSpPr>
        <p:spPr bwMode="auto">
          <a:xfrm>
            <a:off x="8146431" y="3721677"/>
            <a:ext cx="1338773" cy="516155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charset="-128"/>
              </a:rPr>
              <a:t>Worker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04542" y="37950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19" idx="0"/>
            <a:endCxn id="11" idx="2"/>
          </p:cNvCxnSpPr>
          <p:nvPr/>
        </p:nvCxnSpPr>
        <p:spPr bwMode="auto">
          <a:xfrm flipV="1">
            <a:off x="2841625" y="2473323"/>
            <a:ext cx="3137489" cy="106368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22" idx="0"/>
            <a:endCxn id="11" idx="2"/>
          </p:cNvCxnSpPr>
          <p:nvPr/>
        </p:nvCxnSpPr>
        <p:spPr bwMode="auto">
          <a:xfrm flipV="1">
            <a:off x="4722287" y="2473323"/>
            <a:ext cx="1256827" cy="106368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6" idx="0"/>
            <a:endCxn id="12" idx="2"/>
          </p:cNvCxnSpPr>
          <p:nvPr/>
        </p:nvCxnSpPr>
        <p:spPr bwMode="auto">
          <a:xfrm flipV="1">
            <a:off x="6935156" y="2905371"/>
            <a:ext cx="1415829" cy="81630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27" idx="0"/>
            <a:endCxn id="12" idx="2"/>
          </p:cNvCxnSpPr>
          <p:nvPr/>
        </p:nvCxnSpPr>
        <p:spPr bwMode="auto">
          <a:xfrm flipH="1" flipV="1">
            <a:off x="8350985" y="2905371"/>
            <a:ext cx="464833" cy="816306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E:\Users\admin\Downloads\fb_icon_325x32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77" y="1208341"/>
            <a:ext cx="816503" cy="81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左右矢印 37"/>
          <p:cNvSpPr/>
          <p:nvPr/>
        </p:nvSpPr>
        <p:spPr bwMode="auto">
          <a:xfrm>
            <a:off x="3008784" y="1480337"/>
            <a:ext cx="2154488" cy="709551"/>
          </a:xfrm>
          <a:prstGeom prst="left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pic>
        <p:nvPicPr>
          <p:cNvPr id="1030" name="Picture 6" descr="E:\Users\admin\Downloads\amazon-com-logo_98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620" y="2371107"/>
            <a:ext cx="1619711" cy="58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57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 bwMode="auto">
          <a:xfrm>
            <a:off x="812800" y="1124535"/>
            <a:ext cx="8280400" cy="133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ja-JP" altLang="en-US" sz="2200" b="1" dirty="0">
                <a:solidFill>
                  <a:schemeClr val="tx1"/>
                </a:solidFill>
                <a:ea typeface="ＭＳ Ｐゴシック" charset="-128"/>
              </a:rPr>
              <a:t>既存の</a:t>
            </a:r>
            <a:r>
              <a:rPr lang="en-US" altLang="ja-JP" sz="2200" b="1" dirty="0">
                <a:solidFill>
                  <a:schemeClr val="tx1"/>
                </a:solidFill>
                <a:ea typeface="ＭＳ Ｐゴシック" charset="-128"/>
              </a:rPr>
              <a:t>TCP</a:t>
            </a:r>
            <a:r>
              <a:rPr lang="ja-JP" altLang="en-US" sz="2200" b="1" dirty="0">
                <a:solidFill>
                  <a:schemeClr val="tx1"/>
                </a:solidFill>
                <a:ea typeface="ＭＳ Ｐゴシック" charset="-128"/>
              </a:rPr>
              <a:t>ではサイズの小さいフロー</a:t>
            </a:r>
            <a:r>
              <a:rPr lang="en-US" altLang="ja-JP" sz="2200" b="1" dirty="0">
                <a:solidFill>
                  <a:schemeClr val="tx1"/>
                </a:solidFill>
                <a:ea typeface="ＭＳ Ｐゴシック" charset="-128"/>
              </a:rPr>
              <a:t>(</a:t>
            </a:r>
            <a:r>
              <a:rPr lang="ja-JP" altLang="en-US" sz="2200" b="1" dirty="0">
                <a:solidFill>
                  <a:schemeClr val="tx1"/>
                </a:solidFill>
                <a:ea typeface="ＭＳ Ｐゴシック" charset="-128"/>
              </a:rPr>
              <a:t>ショートフロー</a:t>
            </a:r>
            <a:r>
              <a:rPr lang="en-US" altLang="ja-JP" sz="2200" b="1" dirty="0">
                <a:solidFill>
                  <a:schemeClr val="tx1"/>
                </a:solidFill>
                <a:ea typeface="ＭＳ Ｐゴシック" charset="-128"/>
              </a:rPr>
              <a:t>)</a:t>
            </a:r>
            <a:r>
              <a:rPr lang="ja-JP" altLang="en-US" sz="2200" b="1" dirty="0">
                <a:solidFill>
                  <a:schemeClr val="tx1"/>
                </a:solidFill>
                <a:ea typeface="ＭＳ Ｐゴシック" charset="-128"/>
              </a:rPr>
              <a:t>が圧迫</a:t>
            </a:r>
            <a:r>
              <a:rPr lang="ja-JP" altLang="en-US" sz="2200" b="1" dirty="0" smtClean="0">
                <a:solidFill>
                  <a:schemeClr val="tx1"/>
                </a:solidFill>
                <a:ea typeface="ＭＳ Ｐゴシック" charset="-128"/>
              </a:rPr>
              <a:t>される</a:t>
            </a:r>
            <a:endParaRPr lang="en-US" altLang="ja-JP" sz="2200" b="1" dirty="0" smtClean="0">
              <a:solidFill>
                <a:schemeClr val="tx1"/>
              </a:solidFill>
              <a:ea typeface="ＭＳ Ｐゴシック" charset="-128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ja-JP" sz="2200" b="1" dirty="0">
              <a:solidFill>
                <a:schemeClr val="tx1"/>
              </a:solidFill>
              <a:ea typeface="ＭＳ Ｐゴシック" charset="-128"/>
            </a:endParaRPr>
          </a:p>
          <a:p>
            <a:pPr marL="0" indent="0" algn="ctr" ea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ja-JP" sz="2200" dirty="0" smtClean="0">
                <a:solidFill>
                  <a:schemeClr val="tx1"/>
                </a:solidFill>
                <a:ea typeface="ＭＳ Ｐゴシック" charset="-128"/>
              </a:rPr>
              <a:t>Amazon EC2 us-west-2</a:t>
            </a:r>
            <a:r>
              <a:rPr lang="ja-JP" altLang="en-US" sz="2200" dirty="0" smtClean="0">
                <a:solidFill>
                  <a:schemeClr val="tx1"/>
                </a:solidFill>
                <a:ea typeface="ＭＳ Ｐゴシック" charset="-128"/>
              </a:rPr>
              <a:t>内で異なるインスタンス間の</a:t>
            </a:r>
            <a:r>
              <a:rPr lang="en-US" altLang="ja-JP" sz="2200" dirty="0" smtClean="0">
                <a:solidFill>
                  <a:schemeClr val="tx1"/>
                </a:solidFill>
                <a:ea typeface="ＭＳ Ｐゴシック" charset="-128"/>
              </a:rPr>
              <a:t>RTT</a:t>
            </a:r>
            <a:r>
              <a:rPr lang="ja-JP" altLang="en-US" sz="2200" dirty="0" smtClean="0">
                <a:solidFill>
                  <a:schemeClr val="tx1"/>
                </a:solidFill>
                <a:ea typeface="ＭＳ Ｐゴシック" charset="-128"/>
              </a:rPr>
              <a:t>を計測</a:t>
            </a:r>
            <a:r>
              <a:rPr lang="en-US" altLang="ja-JP" sz="2200" dirty="0" smtClean="0">
                <a:solidFill>
                  <a:schemeClr val="tx1"/>
                </a:solidFill>
                <a:ea typeface="ＭＳ Ｐゴシック" charset="-128"/>
              </a:rPr>
              <a:t>[2]</a:t>
            </a:r>
            <a:endParaRPr lang="en-US" altLang="ja-JP" sz="2200" dirty="0">
              <a:solidFill>
                <a:schemeClr val="tx1"/>
              </a:solidFill>
              <a:ea typeface="ＭＳ Ｐゴシック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97" y="2279614"/>
            <a:ext cx="8050807" cy="256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2244198" y="4918340"/>
            <a:ext cx="173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</a:t>
            </a:r>
            <a:r>
              <a:rPr kumimoji="1" lang="en-US" altLang="ja-JP" dirty="0" smtClean="0">
                <a:latin typeface="+mn-lt"/>
              </a:rPr>
              <a:t>RTT: 0.5ms</a:t>
            </a:r>
            <a:endParaRPr kumimoji="1" lang="ja-JP" altLang="en-US" dirty="0">
              <a:latin typeface="+mn-lt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29164" y="4918340"/>
            <a:ext cx="179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E03253"/>
                </a:solidFill>
                <a:latin typeface="+mn-lt"/>
              </a:rPr>
              <a:t>99-thRTT: 17ms</a:t>
            </a:r>
            <a:endParaRPr kumimoji="1" lang="ja-JP" altLang="en-US" b="1" dirty="0">
              <a:solidFill>
                <a:srgbClr val="E03253"/>
              </a:solidFill>
              <a:latin typeface="+mn-lt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3624" y="5697252"/>
            <a:ext cx="85587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 dirty="0" smtClean="0">
                <a:latin typeface="+mn-lt"/>
              </a:rPr>
              <a:t>[2]Xu</a:t>
            </a:r>
            <a:r>
              <a:rPr lang="en-US" altLang="ja-JP" sz="1050" dirty="0">
                <a:latin typeface="+mn-lt"/>
              </a:rPr>
              <a:t>, Hong, and </a:t>
            </a:r>
            <a:r>
              <a:rPr lang="en-US" altLang="ja-JP" sz="1050" dirty="0" err="1">
                <a:latin typeface="+mn-lt"/>
              </a:rPr>
              <a:t>Baochun</a:t>
            </a:r>
            <a:r>
              <a:rPr lang="en-US" altLang="ja-JP" sz="1050" dirty="0">
                <a:latin typeface="+mn-lt"/>
              </a:rPr>
              <a:t> Li. "</a:t>
            </a:r>
            <a:r>
              <a:rPr lang="en-US" altLang="ja-JP" sz="1050" dirty="0" err="1">
                <a:latin typeface="+mn-lt"/>
              </a:rPr>
              <a:t>RepFlow</a:t>
            </a:r>
            <a:r>
              <a:rPr lang="en-US" altLang="ja-JP" sz="1050" dirty="0">
                <a:latin typeface="+mn-lt"/>
              </a:rPr>
              <a:t>: Minimizing flow completion times with replicated flows in data centers." </a:t>
            </a:r>
            <a:r>
              <a:rPr lang="en-US" altLang="ja-JP" sz="1050" i="1" dirty="0" err="1">
                <a:latin typeface="+mn-lt"/>
              </a:rPr>
              <a:t>arXiv</a:t>
            </a:r>
            <a:r>
              <a:rPr lang="en-US" altLang="ja-JP" sz="1050" i="1" dirty="0">
                <a:latin typeface="+mn-lt"/>
              </a:rPr>
              <a:t> preprint arXiv:1307.7451</a:t>
            </a:r>
            <a:r>
              <a:rPr lang="en-US" altLang="ja-JP" sz="1050" dirty="0">
                <a:latin typeface="+mn-lt"/>
              </a:rPr>
              <a:t> (2013</a:t>
            </a:r>
            <a:r>
              <a:rPr lang="en-US" altLang="ja-JP" sz="1050" dirty="0" smtClean="0">
                <a:latin typeface="+mn-lt"/>
              </a:rPr>
              <a:t>).</a:t>
            </a:r>
            <a:endParaRPr lang="en-US" altLang="ja-JP" sz="10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602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704528" y="1157535"/>
            <a:ext cx="8460940" cy="4813231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>
                <a:solidFill>
                  <a:srgbClr val="E03253"/>
                </a:solidFill>
              </a:rPr>
              <a:t>なぜ、ショートフローに着目するのか</a:t>
            </a:r>
            <a:r>
              <a:rPr lang="en-US" altLang="ja-JP" b="1" dirty="0" smtClean="0">
                <a:solidFill>
                  <a:srgbClr val="E03253"/>
                </a:solidFill>
              </a:rPr>
              <a:t>?</a:t>
            </a:r>
            <a:endParaRPr kumimoji="1" lang="en-US" altLang="ja-JP" b="1" dirty="0" smtClean="0">
              <a:solidFill>
                <a:srgbClr val="E03253"/>
              </a:solidFill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rgbClr val="0071BC"/>
                </a:solidFill>
              </a:rPr>
              <a:t>分散・並列処理技術</a:t>
            </a:r>
            <a:r>
              <a:rPr lang="en-US" altLang="ja-JP" sz="2000" dirty="0" smtClean="0">
                <a:solidFill>
                  <a:srgbClr val="0071BC"/>
                </a:solidFill>
              </a:rPr>
              <a:t> 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ビッグデータ、大量の計算資源の活用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dirty="0" smtClean="0"/>
              <a:t>分散・並列処理では大量のショートフローを生成してしまう</a:t>
            </a:r>
            <a:r>
              <a:rPr lang="en-US" altLang="ja-JP" dirty="0" smtClean="0"/>
              <a:t>!! </a:t>
            </a:r>
          </a:p>
          <a:p>
            <a:pPr marL="0" indent="0" algn="ctr">
              <a:buNone/>
            </a:pPr>
            <a:r>
              <a:rPr lang="ja-JP" altLang="en-US" sz="2000" dirty="0" smtClean="0"/>
              <a:t>データセンタートラフィックの</a:t>
            </a:r>
            <a:r>
              <a:rPr lang="en-US" altLang="ja-JP" sz="2000" dirty="0" smtClean="0"/>
              <a:t>80%</a:t>
            </a:r>
            <a:r>
              <a:rPr lang="ja-JP" altLang="en-US" sz="2000" dirty="0" smtClean="0"/>
              <a:t>がショートフロー</a:t>
            </a:r>
            <a:r>
              <a:rPr lang="en-US" altLang="ja-JP" sz="1800" dirty="0" smtClean="0"/>
              <a:t>[16].</a:t>
            </a:r>
          </a:p>
          <a:p>
            <a:pPr marL="0" indent="0" algn="ctr">
              <a:buNone/>
            </a:pPr>
            <a:r>
              <a:rPr lang="ja-JP" altLang="en-US" sz="1800" dirty="0" smtClean="0"/>
              <a:t>ショートフローは大規模計算処理の高速化のために極めて重要な要素</a:t>
            </a:r>
            <a:endParaRPr lang="en-US" altLang="ja-JP" sz="1800" dirty="0" smtClean="0"/>
          </a:p>
          <a:p>
            <a:pPr marL="0" indent="0" algn="ctr">
              <a:buNone/>
            </a:pPr>
            <a:endParaRPr kumimoji="1" lang="en-US" altLang="ja-JP" sz="2200" b="1" dirty="0" smtClean="0">
              <a:solidFill>
                <a:srgbClr val="0071BC"/>
              </a:solidFill>
            </a:endParaRPr>
          </a:p>
          <a:p>
            <a:pPr marL="0" indent="0" algn="ctr">
              <a:buNone/>
            </a:pPr>
            <a:r>
              <a:rPr lang="ja-JP" altLang="en-US" b="1" dirty="0">
                <a:solidFill>
                  <a:srgbClr val="0071BC"/>
                </a:solidFill>
              </a:rPr>
              <a:t>既存の</a:t>
            </a:r>
            <a:r>
              <a:rPr kumimoji="1" lang="ja-JP" altLang="en-US" b="1" dirty="0" smtClean="0">
                <a:solidFill>
                  <a:srgbClr val="0071BC"/>
                </a:solidFill>
              </a:rPr>
              <a:t>データセンターネットワーク</a:t>
            </a:r>
            <a:r>
              <a:rPr lang="ja-JP" altLang="en-US" b="1" dirty="0" smtClean="0">
                <a:solidFill>
                  <a:srgbClr val="0071BC"/>
                </a:solidFill>
              </a:rPr>
              <a:t>を改善する上で</a:t>
            </a:r>
            <a:endParaRPr lang="en-US" altLang="ja-JP" b="1" dirty="0" smtClean="0">
              <a:solidFill>
                <a:srgbClr val="0071BC"/>
              </a:solidFill>
            </a:endParaRPr>
          </a:p>
          <a:p>
            <a:pPr marL="0" indent="0" algn="ctr">
              <a:buNone/>
            </a:pPr>
            <a:r>
              <a:rPr lang="ja-JP" altLang="en-US" b="1" dirty="0" smtClean="0">
                <a:solidFill>
                  <a:srgbClr val="0071BC"/>
                </a:solidFill>
              </a:rPr>
              <a:t>ショートフロー遅延の問題は重要な問題</a:t>
            </a:r>
            <a:endParaRPr lang="en-US" altLang="ja-JP" sz="2200" b="1" dirty="0" smtClean="0">
              <a:solidFill>
                <a:srgbClr val="0071BC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2A6E-2954-4E38-AD66-154544EB6822}" type="slidenum">
              <a:rPr lang="ja-JP" altLang="en-US" smtClean="0"/>
              <a:pPr/>
              <a:t>7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>
          <a:xfrm>
            <a:off x="4124908" y="5970766"/>
            <a:ext cx="4953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800" dirty="0" smtClean="0"/>
              <a:t>[16]Benson</a:t>
            </a:r>
            <a:r>
              <a:rPr lang="en-US" altLang="ja-JP" sz="800" dirty="0"/>
              <a:t>, </a:t>
            </a:r>
            <a:r>
              <a:rPr lang="en-US" altLang="ja-JP" sz="800" dirty="0" err="1"/>
              <a:t>Theophilus</a:t>
            </a:r>
            <a:r>
              <a:rPr lang="en-US" altLang="ja-JP" sz="800" dirty="0"/>
              <a:t>, </a:t>
            </a:r>
            <a:r>
              <a:rPr lang="en-US" altLang="ja-JP" sz="800" dirty="0" err="1"/>
              <a:t>Aditya</a:t>
            </a:r>
            <a:r>
              <a:rPr lang="en-US" altLang="ja-JP" sz="800" dirty="0"/>
              <a:t> </a:t>
            </a:r>
            <a:r>
              <a:rPr lang="en-US" altLang="ja-JP" sz="800" dirty="0" err="1"/>
              <a:t>Akella</a:t>
            </a:r>
            <a:r>
              <a:rPr lang="en-US" altLang="ja-JP" sz="800" dirty="0"/>
              <a:t>, and David A. </a:t>
            </a:r>
            <a:r>
              <a:rPr lang="en-US" altLang="ja-JP" sz="800" dirty="0" err="1"/>
              <a:t>Maltz</a:t>
            </a:r>
            <a:r>
              <a:rPr lang="en-US" altLang="ja-JP" sz="800" dirty="0"/>
              <a:t>. "Network </a:t>
            </a:r>
            <a:r>
              <a:rPr lang="en-US" altLang="ja-JP" sz="800" dirty="0" smtClean="0"/>
              <a:t>traffic characteristics </a:t>
            </a:r>
            <a:r>
              <a:rPr lang="en-US" altLang="ja-JP" sz="800" dirty="0"/>
              <a:t>of data centers in the wild." Proceedings of the 10th ACM SIGCOMM conference on Internet measurement. ACM, 2010.</a:t>
            </a:r>
            <a:endParaRPr lang="ja-JP" altLang="en-US" sz="80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47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直線矢印コネクタ 61"/>
          <p:cNvCxnSpPr>
            <a:stCxn id="10" idx="3"/>
            <a:endCxn id="17" idx="1"/>
          </p:cNvCxnSpPr>
          <p:nvPr/>
        </p:nvCxnSpPr>
        <p:spPr bwMode="auto">
          <a:xfrm>
            <a:off x="3405188" y="4642393"/>
            <a:ext cx="3100536" cy="0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 bwMode="auto">
          <a:xfrm>
            <a:off x="4772980" y="4116599"/>
            <a:ext cx="71164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208944" y="4103784"/>
            <a:ext cx="2196244" cy="1815882"/>
            <a:chOff x="1172580" y="2815768"/>
            <a:chExt cx="2196244" cy="1815882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1172580" y="4293096"/>
              <a:ext cx="2196244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物理層</a:t>
              </a:r>
              <a:endParaRPr kumimoji="1" lang="ja-JP" altLang="en-US" sz="160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172580" y="3923764"/>
              <a:ext cx="2196244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データリンク層</a:t>
              </a:r>
              <a:endParaRPr kumimoji="1" lang="ja-JP" altLang="en-US" sz="16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172580" y="3554432"/>
              <a:ext cx="219624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ネットワーク層</a:t>
              </a:r>
              <a:endParaRPr kumimoji="1" lang="ja-JP" altLang="en-US" sz="16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172580" y="3185100"/>
              <a:ext cx="2196244" cy="3385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トランスポート層</a:t>
              </a:r>
              <a:endParaRPr kumimoji="1" lang="ja-JP" altLang="en-US" sz="160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172580" y="2815768"/>
              <a:ext cx="2196244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アプリケーション層</a:t>
              </a:r>
              <a:endParaRPr kumimoji="1" lang="ja-JP" altLang="en-US" sz="1600" dirty="0"/>
            </a:p>
          </p:txBody>
        </p:sp>
      </p:grpSp>
      <p:grpSp>
        <p:nvGrpSpPr>
          <p:cNvPr id="13" name="図形グループ 12"/>
          <p:cNvGrpSpPr/>
          <p:nvPr/>
        </p:nvGrpSpPr>
        <p:grpSpPr>
          <a:xfrm>
            <a:off x="6505724" y="4103784"/>
            <a:ext cx="2196244" cy="1815882"/>
            <a:chOff x="1172580" y="2815768"/>
            <a:chExt cx="2196244" cy="1815882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1172580" y="4293096"/>
              <a:ext cx="2196244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物理層</a:t>
              </a:r>
              <a:endParaRPr kumimoji="1" lang="ja-JP" altLang="en-US" sz="160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172580" y="3923764"/>
              <a:ext cx="2196244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データリンク層</a:t>
              </a:r>
              <a:endParaRPr kumimoji="1" lang="ja-JP" altLang="en-US" sz="16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172580" y="3554432"/>
              <a:ext cx="219624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ネットワーク層</a:t>
              </a:r>
              <a:endParaRPr kumimoji="1" lang="ja-JP" altLang="en-US" sz="16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72580" y="3185100"/>
              <a:ext cx="2196244" cy="3385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トランスポート層</a:t>
              </a:r>
              <a:endParaRPr kumimoji="1" lang="ja-JP" altLang="en-US" sz="16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172580" y="2815768"/>
              <a:ext cx="2196244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アプリケーション層</a:t>
              </a:r>
              <a:endParaRPr kumimoji="1" lang="ja-JP" altLang="en-US" sz="1600" dirty="0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3857334" y="4842448"/>
            <a:ext cx="2196244" cy="1077218"/>
            <a:chOff x="3980892" y="2863080"/>
            <a:chExt cx="2196244" cy="1077218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3980892" y="3601744"/>
              <a:ext cx="2196244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物理層</a:t>
              </a:r>
              <a:endParaRPr kumimoji="1" lang="ja-JP" altLang="en-US" sz="16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980892" y="3232412"/>
              <a:ext cx="2196244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データリンク層</a:t>
              </a:r>
              <a:endParaRPr kumimoji="1" lang="ja-JP" altLang="en-US" sz="16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980892" y="2863080"/>
              <a:ext cx="219624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ネットワーク層</a:t>
              </a:r>
              <a:endParaRPr kumimoji="1" lang="ja-JP" altLang="en-US" sz="1600" dirty="0"/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1849249" y="5939988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+mj-lt"/>
              </a:rPr>
              <a:t>Receiver</a:t>
            </a:r>
            <a:endParaRPr kumimoji="1" lang="ja-JP" altLang="en-US" sz="1600" dirty="0">
              <a:latin typeface="+mj-lt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578139" y="5939988"/>
            <a:ext cx="754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+mj-lt"/>
              </a:rPr>
              <a:t>Switch</a:t>
            </a:r>
            <a:endParaRPr kumimoji="1" lang="ja-JP" altLang="en-US" sz="1600" dirty="0">
              <a:latin typeface="+mj-lt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226630" y="5939988"/>
            <a:ext cx="754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+mj-lt"/>
              </a:rPr>
              <a:t>Sender</a:t>
            </a:r>
            <a:endParaRPr kumimoji="1" lang="ja-JP" altLang="en-US" sz="1600" dirty="0">
              <a:latin typeface="+mj-lt"/>
            </a:endParaRPr>
          </a:p>
        </p:txBody>
      </p:sp>
      <p:sp>
        <p:nvSpPr>
          <p:cNvPr id="3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967338"/>
            <a:ext cx="8280400" cy="72365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sz="1600" dirty="0" err="1"/>
              <a:t>Alizadeh</a:t>
            </a:r>
            <a:r>
              <a:rPr lang="en-US" altLang="ja-JP" sz="1600" dirty="0"/>
              <a:t>, Mohammad, et al. "Data center </a:t>
            </a:r>
            <a:r>
              <a:rPr lang="en-US" altLang="ja-JP" sz="1600" dirty="0" err="1"/>
              <a:t>tcp</a:t>
            </a:r>
            <a:r>
              <a:rPr lang="en-US" altLang="ja-JP" sz="1600" dirty="0"/>
              <a:t> (</a:t>
            </a:r>
            <a:r>
              <a:rPr lang="en-US" altLang="ja-JP" sz="1600" dirty="0" err="1"/>
              <a:t>dctcp</a:t>
            </a:r>
            <a:r>
              <a:rPr lang="en-US" altLang="ja-JP" sz="1600" dirty="0"/>
              <a:t>)." ACM SIGCOMM computer communication review 41.4 (2011): 63-74.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12800" y="1808820"/>
            <a:ext cx="8280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Motivation:</a:t>
            </a:r>
          </a:p>
          <a:p>
            <a:pPr marL="742950" lvl="1" indent="-285750">
              <a:buFont typeface="Arial"/>
              <a:buChar char="•"/>
            </a:pP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パケットロスを起こす前にキュー長を短く保つ</a:t>
            </a:r>
            <a:endParaRPr kumimoji="1" lang="en-US" altLang="ja-JP" dirty="0">
              <a:solidFill>
                <a:srgbClr val="4D4D4D"/>
              </a:solidFill>
              <a:latin typeface="+mj-lt"/>
            </a:endParaRPr>
          </a:p>
          <a:p>
            <a:r>
              <a:rPr kumimoji="1" lang="ja-JP" altLang="en-US" sz="2000" dirty="0" smtClean="0">
                <a:solidFill>
                  <a:srgbClr val="0071BC"/>
                </a:solidFill>
                <a:latin typeface="+mj-lt"/>
              </a:rPr>
              <a:t>手法</a:t>
            </a:r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:</a:t>
            </a:r>
            <a:endParaRPr kumimoji="1" lang="en-US" altLang="ja-JP" sz="2400" dirty="0">
              <a:solidFill>
                <a:srgbClr val="0071BC"/>
              </a:solidFill>
              <a:latin typeface="+mj-lt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TCP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の改良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 – 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キュー長しきい値を越えたら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ECN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でエンドノードに通知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, 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ウィンドウサイズを制御</a:t>
            </a:r>
            <a:endParaRPr kumimoji="1" lang="en-US" altLang="ja-JP" dirty="0" smtClean="0">
              <a:solidFill>
                <a:srgbClr val="4D4D4D"/>
              </a:solidFill>
              <a:latin typeface="+mj-lt"/>
            </a:endParaRPr>
          </a:p>
          <a:p>
            <a:r>
              <a:rPr kumimoji="1" lang="ja-JP" altLang="en-US" sz="2000" dirty="0" smtClean="0">
                <a:solidFill>
                  <a:srgbClr val="0071BC"/>
                </a:solidFill>
                <a:latin typeface="+mj-lt"/>
              </a:rPr>
              <a:t>成果：</a:t>
            </a:r>
            <a:endParaRPr kumimoji="1" lang="en-US" altLang="ja-JP" sz="2000" dirty="0">
              <a:solidFill>
                <a:srgbClr val="0071BC"/>
              </a:solidFill>
              <a:latin typeface="+mj-lt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ショートフローの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99.9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パーセンタイルの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FCT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を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40%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改善</a:t>
            </a:r>
            <a:endParaRPr kumimoji="1" lang="en-US" altLang="ja-JP" dirty="0" smtClean="0">
              <a:solidFill>
                <a:srgbClr val="4D4D4D"/>
              </a:solidFill>
              <a:latin typeface="+mj-lt"/>
            </a:endParaRPr>
          </a:p>
        </p:txBody>
      </p:sp>
      <p:cxnSp>
        <p:nvCxnSpPr>
          <p:cNvPr id="39" name="直線コネクタ 38"/>
          <p:cNvCxnSpPr/>
          <p:nvPr/>
        </p:nvCxnSpPr>
        <p:spPr bwMode="auto">
          <a:xfrm>
            <a:off x="4409655" y="4116599"/>
            <a:ext cx="1086689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 bwMode="auto">
          <a:xfrm>
            <a:off x="4409655" y="4485931"/>
            <a:ext cx="1086689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 bwMode="auto">
          <a:xfrm>
            <a:off x="5484621" y="4116599"/>
            <a:ext cx="0" cy="36933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 bwMode="auto">
          <a:xfrm>
            <a:off x="4953000" y="4116599"/>
            <a:ext cx="0" cy="369332"/>
          </a:xfrm>
          <a:prstGeom prst="line">
            <a:avLst/>
          </a:prstGeom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663938" y="4116599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u="sng" dirty="0" smtClean="0"/>
              <a:t>キュー</a:t>
            </a:r>
            <a:endParaRPr kumimoji="1" lang="ja-JP" altLang="en-US" sz="1600" u="sng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540066" y="4489375"/>
            <a:ext cx="825867" cy="307777"/>
          </a:xfrm>
          <a:prstGeom prst="rect">
            <a:avLst/>
          </a:prstGeom>
          <a:solidFill>
            <a:schemeClr val="bg1"/>
          </a:solidFill>
          <a:ln>
            <a:solidFill>
              <a:srgbClr val="E03253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E03253"/>
                </a:solidFill>
              </a:rPr>
              <a:t>しきい値</a:t>
            </a:r>
            <a:endParaRPr kumimoji="1" lang="ja-JP" altLang="en-US" sz="1400" dirty="0">
              <a:solidFill>
                <a:srgbClr val="E03253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 bwMode="auto">
          <a:xfrm>
            <a:off x="3404828" y="5011725"/>
            <a:ext cx="452146" cy="0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 bwMode="auto">
          <a:xfrm>
            <a:off x="6049026" y="5013176"/>
            <a:ext cx="452146" cy="0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3363307" y="50732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ECN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035438" y="50732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ECN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047827" y="3105834"/>
            <a:ext cx="1993004" cy="646331"/>
          </a:xfrm>
          <a:prstGeom prst="rect">
            <a:avLst/>
          </a:prstGeom>
          <a:solidFill>
            <a:srgbClr val="E0325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ECN</a:t>
            </a:r>
            <a:r>
              <a:rPr kumimoji="1" lang="ja-JP" altLang="en-US" dirty="0" smtClean="0"/>
              <a:t>を用いた手法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互換性の問題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16" idx="3"/>
            <a:endCxn id="17" idx="3"/>
          </p:cNvCxnSpPr>
          <p:nvPr/>
        </p:nvCxnSpPr>
        <p:spPr bwMode="auto">
          <a:xfrm flipV="1">
            <a:off x="8701968" y="4642393"/>
            <a:ext cx="12700" cy="369332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9" idx="1"/>
            <a:endCxn id="10" idx="1"/>
          </p:cNvCxnSpPr>
          <p:nvPr/>
        </p:nvCxnSpPr>
        <p:spPr bwMode="auto">
          <a:xfrm rot="10800000">
            <a:off x="1208944" y="4642393"/>
            <a:ext cx="12700" cy="369332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4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/>
          <p:cNvSpPr/>
          <p:nvPr/>
        </p:nvSpPr>
        <p:spPr bwMode="auto">
          <a:xfrm>
            <a:off x="4772980" y="4427820"/>
            <a:ext cx="71164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関連研究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2014/11/04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インターネットコンファレンス</a:t>
            </a:r>
            <a:r>
              <a:rPr lang="en-US" altLang="ja-JP" smtClean="0"/>
              <a:t>2014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208944" y="4103784"/>
            <a:ext cx="2196244" cy="1815882"/>
            <a:chOff x="1172580" y="2815768"/>
            <a:chExt cx="2196244" cy="1815882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1172580" y="4293096"/>
              <a:ext cx="2196244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物理層</a:t>
              </a:r>
              <a:endParaRPr kumimoji="1" lang="ja-JP" altLang="en-US" sz="160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172580" y="3923764"/>
              <a:ext cx="2196244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データリンク層</a:t>
              </a:r>
              <a:endParaRPr kumimoji="1" lang="ja-JP" altLang="en-US" sz="16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172580" y="3554432"/>
              <a:ext cx="219624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ネットワーク層</a:t>
              </a:r>
              <a:endParaRPr kumimoji="1" lang="ja-JP" altLang="en-US" sz="16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172580" y="3185100"/>
              <a:ext cx="2196244" cy="3385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トランスポート層</a:t>
              </a:r>
              <a:endParaRPr kumimoji="1" lang="ja-JP" altLang="en-US" sz="160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172580" y="2815768"/>
              <a:ext cx="2196244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アプリケーション層</a:t>
              </a:r>
              <a:endParaRPr kumimoji="1" lang="ja-JP" altLang="en-US" sz="1600" dirty="0"/>
            </a:p>
          </p:txBody>
        </p:sp>
      </p:grpSp>
      <p:grpSp>
        <p:nvGrpSpPr>
          <p:cNvPr id="13" name="図形グループ 12"/>
          <p:cNvGrpSpPr/>
          <p:nvPr/>
        </p:nvGrpSpPr>
        <p:grpSpPr>
          <a:xfrm>
            <a:off x="6505724" y="4103784"/>
            <a:ext cx="2196244" cy="1815882"/>
            <a:chOff x="1172580" y="2815768"/>
            <a:chExt cx="2196244" cy="1815882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1172580" y="4293096"/>
              <a:ext cx="2196244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物理層</a:t>
              </a:r>
              <a:endParaRPr kumimoji="1" lang="ja-JP" altLang="en-US" sz="160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172580" y="3923764"/>
              <a:ext cx="2196244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データリンク層</a:t>
              </a:r>
              <a:endParaRPr kumimoji="1" lang="ja-JP" altLang="en-US" sz="1600" dirty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172580" y="3554432"/>
              <a:ext cx="219624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ネットワーク層</a:t>
              </a:r>
              <a:endParaRPr kumimoji="1" lang="ja-JP" altLang="en-US" sz="16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72580" y="3185100"/>
              <a:ext cx="2196244" cy="33855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トランスポート層</a:t>
              </a:r>
              <a:endParaRPr kumimoji="1" lang="ja-JP" altLang="en-US" sz="16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172580" y="2815768"/>
              <a:ext cx="2196244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アプリケーション層</a:t>
              </a:r>
              <a:endParaRPr kumimoji="1" lang="ja-JP" altLang="en-US" sz="1600" dirty="0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3857334" y="4842448"/>
            <a:ext cx="2196244" cy="1077218"/>
            <a:chOff x="3980892" y="2863080"/>
            <a:chExt cx="2196244" cy="1077218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3980892" y="3601744"/>
              <a:ext cx="2196244" cy="33855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物理層</a:t>
              </a:r>
              <a:endParaRPr kumimoji="1" lang="ja-JP" altLang="en-US" sz="1600" dirty="0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980892" y="3232412"/>
              <a:ext cx="2196244" cy="33855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データリンク層</a:t>
              </a:r>
              <a:endParaRPr kumimoji="1" lang="ja-JP" altLang="en-US" sz="1600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980892" y="2863080"/>
              <a:ext cx="219624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ネットワーク層</a:t>
              </a:r>
              <a:endParaRPr kumimoji="1" lang="ja-JP" altLang="en-US" sz="1600" dirty="0"/>
            </a:p>
          </p:txBody>
        </p:sp>
      </p:grpSp>
      <p:sp>
        <p:nvSpPr>
          <p:cNvPr id="26" name="テキスト ボックス 25"/>
          <p:cNvSpPr txBox="1"/>
          <p:nvPr/>
        </p:nvSpPr>
        <p:spPr>
          <a:xfrm>
            <a:off x="1849249" y="5939988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+mj-lt"/>
              </a:rPr>
              <a:t>Receiver</a:t>
            </a:r>
            <a:endParaRPr kumimoji="1" lang="ja-JP" altLang="en-US" sz="1600" dirty="0">
              <a:latin typeface="+mj-lt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578139" y="5939988"/>
            <a:ext cx="754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+mj-lt"/>
              </a:rPr>
              <a:t>Switch</a:t>
            </a:r>
            <a:endParaRPr kumimoji="1" lang="ja-JP" altLang="en-US" sz="1600" dirty="0">
              <a:latin typeface="+mj-lt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226630" y="5939988"/>
            <a:ext cx="754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+mj-lt"/>
              </a:rPr>
              <a:t>Sender</a:t>
            </a:r>
            <a:endParaRPr kumimoji="1" lang="ja-JP" altLang="en-US" sz="1600" dirty="0">
              <a:latin typeface="+mj-lt"/>
            </a:endParaRPr>
          </a:p>
        </p:txBody>
      </p:sp>
      <p:sp>
        <p:nvSpPr>
          <p:cNvPr id="3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967338"/>
            <a:ext cx="8280400" cy="72365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ja-JP" sz="1600" dirty="0" err="1"/>
              <a:t>Zats</a:t>
            </a:r>
            <a:r>
              <a:rPr lang="en-US" altLang="ja-JP" sz="1600" dirty="0"/>
              <a:t>, David, et al. "</a:t>
            </a:r>
            <a:r>
              <a:rPr lang="en-US" altLang="ja-JP" sz="1600" dirty="0" err="1"/>
              <a:t>DeTail</a:t>
            </a:r>
            <a:r>
              <a:rPr lang="en-US" altLang="ja-JP" sz="1600" dirty="0"/>
              <a:t>: Reducing the flow completion time tail in datacenter networks." </a:t>
            </a:r>
            <a:r>
              <a:rPr lang="en-US" altLang="ja-JP" sz="1600" i="1" dirty="0"/>
              <a:t>ACM SIGCOMM Computer Communication Review</a:t>
            </a:r>
            <a:r>
              <a:rPr lang="en-US" altLang="ja-JP" sz="1600" dirty="0"/>
              <a:t> 42.4 (2012): 139-150.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12800" y="1808820"/>
            <a:ext cx="8280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Motivation:</a:t>
            </a:r>
          </a:p>
          <a:p>
            <a:pPr marL="742950" lvl="1" indent="-285750">
              <a:buFont typeface="Arial"/>
              <a:buChar char="•"/>
            </a:pP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ショートフローの優先通信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, 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マルチパス環境でのバッファの効率的利用</a:t>
            </a:r>
            <a:endParaRPr kumimoji="1" lang="en-US" altLang="ja-JP" dirty="0" smtClean="0">
              <a:solidFill>
                <a:srgbClr val="4D4D4D"/>
              </a:solidFill>
              <a:latin typeface="+mj-lt"/>
            </a:endParaRPr>
          </a:p>
          <a:p>
            <a:r>
              <a:rPr kumimoji="1" lang="ja-JP" altLang="en-US" sz="2000" dirty="0" smtClean="0">
                <a:solidFill>
                  <a:srgbClr val="0071BC"/>
                </a:solidFill>
                <a:latin typeface="+mj-lt"/>
              </a:rPr>
              <a:t>手法</a:t>
            </a:r>
            <a:r>
              <a:rPr kumimoji="1" lang="en-US" altLang="ja-JP" sz="2000" dirty="0" smtClean="0">
                <a:solidFill>
                  <a:srgbClr val="0071BC"/>
                </a:solidFill>
                <a:latin typeface="+mj-lt"/>
              </a:rPr>
              <a:t>:</a:t>
            </a:r>
            <a:endParaRPr kumimoji="1" lang="en-US" altLang="ja-JP" sz="2400" dirty="0" smtClean="0">
              <a:solidFill>
                <a:srgbClr val="0071BC"/>
              </a:solidFill>
              <a:latin typeface="+mj-lt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クロスレイヤー連携：フロー優先度</a:t>
            </a:r>
            <a:r>
              <a:rPr kumimoji="1" lang="ja-JP" altLang="en-US" dirty="0">
                <a:solidFill>
                  <a:srgbClr val="4D4D4D"/>
                </a:solidFill>
                <a:latin typeface="+mj-lt"/>
              </a:rPr>
              <a:t>に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基づいたキューイング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, 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バッファでの輻輳状態によるマルチパスロードバランシング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(LB)</a:t>
            </a:r>
          </a:p>
          <a:p>
            <a:r>
              <a:rPr kumimoji="1" lang="ja-JP" altLang="en-US" sz="2000" dirty="0" smtClean="0">
                <a:solidFill>
                  <a:srgbClr val="0071BC"/>
                </a:solidFill>
                <a:latin typeface="+mj-lt"/>
              </a:rPr>
              <a:t>成果：</a:t>
            </a:r>
            <a:endParaRPr kumimoji="1" lang="en-US" altLang="ja-JP" sz="2000" dirty="0">
              <a:solidFill>
                <a:srgbClr val="0071BC"/>
              </a:solidFill>
              <a:latin typeface="+mj-lt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ショートフローの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99.9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パーセンタイルの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FCT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を</a:t>
            </a:r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50%</a:t>
            </a:r>
            <a:r>
              <a:rPr kumimoji="1" lang="ja-JP" altLang="en-US" dirty="0" smtClean="0">
                <a:solidFill>
                  <a:srgbClr val="4D4D4D"/>
                </a:solidFill>
                <a:latin typeface="+mj-lt"/>
              </a:rPr>
              <a:t>改善</a:t>
            </a:r>
            <a:endParaRPr kumimoji="1" lang="en-US" altLang="ja-JP" dirty="0" smtClean="0">
              <a:solidFill>
                <a:srgbClr val="4D4D4D"/>
              </a:solidFill>
              <a:latin typeface="+mj-lt"/>
            </a:endParaRPr>
          </a:p>
        </p:txBody>
      </p:sp>
      <p:cxnSp>
        <p:nvCxnSpPr>
          <p:cNvPr id="39" name="直線コネクタ 38"/>
          <p:cNvCxnSpPr/>
          <p:nvPr/>
        </p:nvCxnSpPr>
        <p:spPr bwMode="auto">
          <a:xfrm>
            <a:off x="4409655" y="4427820"/>
            <a:ext cx="1086689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 bwMode="auto">
          <a:xfrm>
            <a:off x="4409655" y="4797152"/>
            <a:ext cx="1086689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 bwMode="auto">
          <a:xfrm>
            <a:off x="5484621" y="4427820"/>
            <a:ext cx="0" cy="369332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 bwMode="auto">
          <a:xfrm>
            <a:off x="4953000" y="4427820"/>
            <a:ext cx="0" cy="369332"/>
          </a:xfrm>
          <a:prstGeom prst="line">
            <a:avLst/>
          </a:prstGeom>
          <a:ln>
            <a:solidFill>
              <a:srgbClr val="E03253"/>
            </a:solidFill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944888" y="444233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u="sng" dirty="0" smtClean="0"/>
              <a:t>キュー</a:t>
            </a:r>
            <a:endParaRPr kumimoji="1" lang="ja-JP" altLang="en-US" sz="1600" u="sng" dirty="0"/>
          </a:p>
        </p:txBody>
      </p:sp>
      <p:cxnSp>
        <p:nvCxnSpPr>
          <p:cNvPr id="59" name="直線矢印コネクタ 58"/>
          <p:cNvCxnSpPr/>
          <p:nvPr/>
        </p:nvCxnSpPr>
        <p:spPr bwMode="auto">
          <a:xfrm>
            <a:off x="3420734" y="5011725"/>
            <a:ext cx="452146" cy="0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 bwMode="auto">
          <a:xfrm>
            <a:off x="6049026" y="5013176"/>
            <a:ext cx="452146" cy="0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3440438" y="467317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LB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084181" y="5073280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>
                <a:latin typeface="+mj-lt"/>
              </a:rPr>
              <a:t>LB</a:t>
            </a:r>
            <a:endParaRPr kumimoji="1" lang="ja-JP" altLang="en-US" sz="1200" dirty="0">
              <a:latin typeface="+mj-lt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146487" y="3211639"/>
            <a:ext cx="1795684" cy="646331"/>
          </a:xfrm>
          <a:prstGeom prst="rect">
            <a:avLst/>
          </a:prstGeom>
          <a:solidFill>
            <a:srgbClr val="E0325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スイッチの実装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優先度の決め方</a:t>
            </a:r>
            <a:endParaRPr kumimoji="1" lang="ja-JP" altLang="en-US" dirty="0"/>
          </a:p>
        </p:txBody>
      </p:sp>
      <p:cxnSp>
        <p:nvCxnSpPr>
          <p:cNvPr id="19" name="カギ線コネクタ 18"/>
          <p:cNvCxnSpPr>
            <a:stCxn id="11" idx="1"/>
            <a:endCxn id="8" idx="1"/>
          </p:cNvCxnSpPr>
          <p:nvPr/>
        </p:nvCxnSpPr>
        <p:spPr bwMode="auto">
          <a:xfrm rot="10800000" flipV="1">
            <a:off x="1208944" y="4273061"/>
            <a:ext cx="12700" cy="1107996"/>
          </a:xfrm>
          <a:prstGeom prst="bentConnector3">
            <a:avLst>
              <a:gd name="adj1" fmla="val 1800000"/>
            </a:avLst>
          </a:prstGeom>
          <a:ln>
            <a:solidFill>
              <a:srgbClr val="0071BC"/>
            </a:solidFill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18" idx="3"/>
            <a:endCxn id="15" idx="3"/>
          </p:cNvCxnSpPr>
          <p:nvPr/>
        </p:nvCxnSpPr>
        <p:spPr bwMode="auto">
          <a:xfrm>
            <a:off x="8701968" y="4273061"/>
            <a:ext cx="12700" cy="1107996"/>
          </a:xfrm>
          <a:prstGeom prst="bentConnector3">
            <a:avLst>
              <a:gd name="adj1" fmla="val 1800000"/>
            </a:avLst>
          </a:prstGeom>
          <a:ln>
            <a:solidFill>
              <a:srgbClr val="0071BC"/>
            </a:solidFill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88504" y="3846532"/>
            <a:ext cx="1261884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フローの優先度</a:t>
            </a:r>
            <a:endParaRPr kumimoji="1" lang="ja-JP" altLang="en-US" sz="1200" dirty="0"/>
          </a:p>
        </p:txBody>
      </p:sp>
      <p:cxnSp>
        <p:nvCxnSpPr>
          <p:cNvPr id="31" name="カギ線コネクタ 30"/>
          <p:cNvCxnSpPr>
            <a:stCxn id="20" idx="3"/>
            <a:endCxn id="21" idx="3"/>
          </p:cNvCxnSpPr>
          <p:nvPr/>
        </p:nvCxnSpPr>
        <p:spPr bwMode="auto">
          <a:xfrm flipV="1">
            <a:off x="6053578" y="5381057"/>
            <a:ext cx="12700" cy="369332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5889104" y="5939988"/>
            <a:ext cx="80021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輻輳検知</a:t>
            </a:r>
            <a:endParaRPr kumimoji="1" lang="ja-JP" altLang="en-US" sz="1200" dirty="0"/>
          </a:p>
        </p:txBody>
      </p:sp>
      <p:cxnSp>
        <p:nvCxnSpPr>
          <p:cNvPr id="49" name="カギ線コネクタ 48"/>
          <p:cNvCxnSpPr>
            <a:stCxn id="21" idx="1"/>
            <a:endCxn id="22" idx="1"/>
          </p:cNvCxnSpPr>
          <p:nvPr/>
        </p:nvCxnSpPr>
        <p:spPr bwMode="auto">
          <a:xfrm rot="10800000">
            <a:off x="3857334" y="5011725"/>
            <a:ext cx="12700" cy="369332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/>
          </a:ln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3116796" y="5589240"/>
            <a:ext cx="110799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/>
              <a:t>優先度</a:t>
            </a:r>
            <a:endParaRPr kumimoji="1" lang="en-US" altLang="ja-JP" sz="1200" dirty="0" smtClean="0"/>
          </a:p>
          <a:p>
            <a:pPr algn="ctr"/>
            <a:r>
              <a:rPr kumimoji="1" lang="ja-JP" altLang="en-US" sz="1200" dirty="0" smtClean="0"/>
              <a:t>キューイング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469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MS P ゴシック"/>
        <a:cs typeface=""/>
      </a:majorFont>
      <a:minorFont>
        <a:latin typeface="Times New Roman"/>
        <a:ea typeface="MS P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9733</TotalTime>
  <Words>2553</Words>
  <Application>Microsoft Office PowerPoint</Application>
  <PresentationFormat>A4 210 x 297 mm</PresentationFormat>
  <Paragraphs>518</Paragraphs>
  <Slides>42</Slides>
  <Notes>5</Notes>
  <HiddenSlides>5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3" baseType="lpstr">
      <vt:lpstr>Staff training presentation</vt:lpstr>
      <vt:lpstr>データセンター環境におけるショートフロー通信改善手法の一提案</vt:lpstr>
      <vt:lpstr>PowerPoint プレゼンテーション</vt:lpstr>
      <vt:lpstr>研究背景</vt:lpstr>
      <vt:lpstr>研究背景</vt:lpstr>
      <vt:lpstr>研究背景</vt:lpstr>
      <vt:lpstr>研究背景</vt:lpstr>
      <vt:lpstr>研究背景</vt:lpstr>
      <vt:lpstr>関連研究</vt:lpstr>
      <vt:lpstr>関連研究</vt:lpstr>
      <vt:lpstr>関連研究</vt:lpstr>
      <vt:lpstr>研究について</vt:lpstr>
      <vt:lpstr>コンスタントな性能を実現するために</vt:lpstr>
      <vt:lpstr>実トラフィック解析</vt:lpstr>
      <vt:lpstr>実トラフィック解析環境</vt:lpstr>
      <vt:lpstr>実トラフィック解析：定常状態</vt:lpstr>
      <vt:lpstr>実トラフィック解析：並列分散処理実行時</vt:lpstr>
      <vt:lpstr>実トラフィック解析：トラフィック量</vt:lpstr>
      <vt:lpstr>実トラフィック解析：定常状態</vt:lpstr>
      <vt:lpstr>実トラフィック解析：並列分散処理実行時</vt:lpstr>
      <vt:lpstr>実トラフィック解析：遅延</vt:lpstr>
      <vt:lpstr>実トラフィック解析：考察</vt:lpstr>
      <vt:lpstr>性能障害：スイッチ</vt:lpstr>
      <vt:lpstr>性能障害：エンドノード</vt:lpstr>
      <vt:lpstr>提案手法：検証項目</vt:lpstr>
      <vt:lpstr>提案手法：想定環境</vt:lpstr>
      <vt:lpstr>検証実験</vt:lpstr>
      <vt:lpstr>検証実験</vt:lpstr>
      <vt:lpstr>検証実験1：結果</vt:lpstr>
      <vt:lpstr>検証実験2</vt:lpstr>
      <vt:lpstr>検証実験2：結果</vt:lpstr>
      <vt:lpstr>結論</vt:lpstr>
      <vt:lpstr>提案手法</vt:lpstr>
      <vt:lpstr>提案手法</vt:lpstr>
      <vt:lpstr>想定するシナリオ</vt:lpstr>
      <vt:lpstr>提案手法</vt:lpstr>
      <vt:lpstr>提案手法の実現可能性について</vt:lpstr>
      <vt:lpstr>提案手法</vt:lpstr>
      <vt:lpstr>提案手法</vt:lpstr>
      <vt:lpstr>今後の課題</vt:lpstr>
      <vt:lpstr>今後の課題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admin</cp:lastModifiedBy>
  <cp:revision>2088</cp:revision>
  <dcterms:created xsi:type="dcterms:W3CDTF">2013-12-01T06:00:42Z</dcterms:created>
  <dcterms:modified xsi:type="dcterms:W3CDTF">2014-11-01T18:36:50Z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