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327" r:id="rId4"/>
    <p:sldId id="319" r:id="rId5"/>
    <p:sldId id="304" r:id="rId6"/>
    <p:sldId id="328" r:id="rId7"/>
    <p:sldId id="293" r:id="rId8"/>
    <p:sldId id="273" r:id="rId9"/>
    <p:sldId id="262" r:id="rId10"/>
    <p:sldId id="320" r:id="rId11"/>
    <p:sldId id="329" r:id="rId12"/>
    <p:sldId id="271" r:id="rId13"/>
    <p:sldId id="264" r:id="rId14"/>
    <p:sldId id="265" r:id="rId15"/>
    <p:sldId id="279" r:id="rId16"/>
    <p:sldId id="330" r:id="rId17"/>
    <p:sldId id="274" r:id="rId18"/>
    <p:sldId id="280" r:id="rId19"/>
    <p:sldId id="310" r:id="rId20"/>
    <p:sldId id="305" r:id="rId21"/>
    <p:sldId id="322" r:id="rId22"/>
    <p:sldId id="332" r:id="rId23"/>
    <p:sldId id="321" r:id="rId24"/>
    <p:sldId id="308" r:id="rId25"/>
    <p:sldId id="309" r:id="rId26"/>
    <p:sldId id="323" r:id="rId27"/>
    <p:sldId id="312" r:id="rId28"/>
    <p:sldId id="314" r:id="rId29"/>
    <p:sldId id="318" r:id="rId30"/>
    <p:sldId id="313" r:id="rId31"/>
    <p:sldId id="317" r:id="rId32"/>
    <p:sldId id="325" r:id="rId33"/>
    <p:sldId id="326" r:id="rId34"/>
    <p:sldId id="316" r:id="rId35"/>
    <p:sldId id="315" r:id="rId36"/>
    <p:sldId id="286" r:id="rId37"/>
    <p:sldId id="333" r:id="rId38"/>
    <p:sldId id="267" r:id="rId39"/>
  </p:sldIdLst>
  <p:sldSz cx="9906000" cy="6858000" type="A4"/>
  <p:notesSz cx="6858000" cy="9144000"/>
  <p:custDataLst>
    <p:tags r:id="rId4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6600FF"/>
    <a:srgbClr val="FF3300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7" autoAdjust="0"/>
    <p:restoredTop sz="91820" autoAdjust="0"/>
  </p:normalViewPr>
  <p:slideViewPr>
    <p:cSldViewPr>
      <p:cViewPr varScale="1">
        <p:scale>
          <a:sx n="90" d="100"/>
          <a:sy n="90" d="100"/>
        </p:scale>
        <p:origin x="-1128" y="-10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1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HTTP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13685.1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HTTP_through_FlipServer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14839.8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SPDY_through_FlipServer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12757.2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SPDY_through_FlipServer_w_BoostEdge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5846.2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HTTP_through_FlipServer_w_BoostEdge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8112.1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HTTP_w_BoostEdge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7116.6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2135415528"/>
        <c:axId val="2135418664"/>
      </c:barChart>
      <c:catAx>
        <c:axId val="213541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35418664"/>
        <c:crosses val="autoZero"/>
        <c:auto val="1"/>
        <c:lblAlgn val="ctr"/>
        <c:lblOffset val="100"/>
        <c:noMultiLvlLbl val="0"/>
      </c:catAx>
      <c:valAx>
        <c:axId val="2135418664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dirty="0" smtClean="0"/>
                  <a:t>Average Page load time[</a:t>
                </a:r>
                <a:r>
                  <a:rPr lang="en-US" altLang="ja-JP" dirty="0" err="1" smtClean="0"/>
                  <a:t>ms</a:t>
                </a:r>
                <a:r>
                  <a:rPr lang="en-US" altLang="ja-JP" dirty="0" smtClean="0"/>
                  <a:t>]</a:t>
                </a:r>
                <a:endParaRPr lang="ja-JP" alt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5415528"/>
        <c:crosses val="autoZero"/>
        <c:crossBetween val="between"/>
      </c:valAx>
    </c:plotArea>
    <c:legend>
      <c:legendPos val="r"/>
      <c:overlay val="0"/>
      <c:spPr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c:spPr>
      <c:txPr>
        <a:bodyPr/>
        <a:lstStyle/>
        <a:p>
          <a:pPr>
            <a:defRPr sz="160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fld id="{E71E3278-4621-4704-AB43-C3B79A4FA3C5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7159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54D4C0A4-FC1B-48C1-B6F8-23F9A1429EDF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082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インターネットは私たちの生活にはなくてはならない。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スマフォの普及</a:t>
            </a:r>
            <a:endParaRPr kumimoji="1" lang="en-US" altLang="ja-JP" dirty="0" smtClean="0"/>
          </a:p>
          <a:p>
            <a:r>
              <a:rPr kumimoji="1" lang="ja-JP" altLang="en-US" dirty="0" smtClean="0"/>
              <a:t>高速なウェブアクセス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4C0A4-FC1B-48C1-B6F8-23F9A1429EDF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949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通信に関して、ウェブの高速化は何で決まるかというと、レスポンスタイム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4C0A4-FC1B-48C1-B6F8-23F9A1429EDF}" type="slidenum">
              <a:rPr lang="ja-JP" altLang="en-US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641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2006</a:t>
            </a:r>
            <a:r>
              <a:rPr kumimoji="1" lang="ja-JP" altLang="en-US" dirty="0" smtClean="0"/>
              <a:t>年にレスポンス時間を表すモデル式が発表された。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そこからわかる、主な性能は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4C0A4-FC1B-48C1-B6F8-23F9A1429EDF}" type="slidenum">
              <a:rPr lang="ja-JP" altLang="en-US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4608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階層構造</a:t>
            </a:r>
            <a:endParaRPr kumimoji="1" lang="en-US" altLang="ja-JP" dirty="0" smtClean="0"/>
          </a:p>
          <a:p>
            <a:r>
              <a:rPr kumimoji="1" lang="en-US" altLang="ja-JP" dirty="0" smtClean="0"/>
              <a:t>TCP, HTTP~</a:t>
            </a:r>
          </a:p>
          <a:p>
            <a:r>
              <a:rPr kumimoji="1" lang="en-US" altLang="ja-JP" dirty="0" smtClean="0"/>
              <a:t>HTTP</a:t>
            </a:r>
            <a:r>
              <a:rPr kumimoji="1" lang="ja-JP" altLang="en-US" dirty="0" smtClean="0"/>
              <a:t>は１リクエスト１レスポンス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4C0A4-FC1B-48C1-B6F8-23F9A1429EDF}" type="slidenum">
              <a:rPr lang="ja-JP" altLang="en-US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25808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4C0A4-FC1B-48C1-B6F8-23F9A1429EDF}" type="slidenum">
              <a:rPr lang="ja-JP" altLang="en-US" smtClean="0"/>
              <a:pPr/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5855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この図は</a:t>
            </a:r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による</a:t>
            </a:r>
            <a:r>
              <a:rPr kumimoji="1" lang="en-US" altLang="ja-JP" dirty="0" smtClean="0"/>
              <a:t>SPDY</a:t>
            </a:r>
            <a:r>
              <a:rPr kumimoji="1" lang="ja-JP" altLang="en-US" dirty="0" smtClean="0"/>
              <a:t>の評価です</a:t>
            </a:r>
            <a:endParaRPr kumimoji="1" lang="en-US" altLang="ja-JP" dirty="0" smtClean="0"/>
          </a:p>
          <a:p>
            <a:r>
              <a:rPr kumimoji="1" lang="en-US" altLang="ja-JP" dirty="0" smtClean="0"/>
              <a:t>HTTP/1.1</a:t>
            </a:r>
            <a:r>
              <a:rPr kumimoji="1" lang="ja-JP" altLang="en-US" dirty="0" smtClean="0"/>
              <a:t>では、</a:t>
            </a:r>
            <a:r>
              <a:rPr kumimoji="1" lang="en-US" altLang="ja-JP" dirty="0" smtClean="0"/>
              <a:t>〜</a:t>
            </a:r>
          </a:p>
          <a:p>
            <a:r>
              <a:rPr kumimoji="1" lang="en-US" altLang="ja-JP" dirty="0" smtClean="0"/>
              <a:t>SPDY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4C0A4-FC1B-48C1-B6F8-23F9A1429EDF}" type="slidenum">
              <a:rPr lang="ja-JP" altLang="en-US" smtClean="0"/>
              <a:pPr/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04219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光ケーブル</a:t>
            </a:r>
            <a:r>
              <a:rPr kumimoji="1" lang="en-US" altLang="ja-JP" dirty="0" smtClean="0"/>
              <a:t>, DSL</a:t>
            </a:r>
            <a:r>
              <a:rPr kumimoji="1" lang="ja-JP" altLang="en-US" dirty="0" smtClean="0"/>
              <a:t>：ツイスト線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遅延の少ない携帯回線、遅延の多い携帯回線</a:t>
            </a:r>
            <a:r>
              <a:rPr kumimoji="1" lang="en-US" altLang="ja-JP" dirty="0" smtClean="0"/>
              <a:t>.</a:t>
            </a:r>
            <a:r>
              <a:rPr kumimoji="1" lang="en-US" altLang="ja-JP" baseline="0" dirty="0" smtClean="0"/>
              <a:t> </a:t>
            </a:r>
          </a:p>
          <a:p>
            <a:r>
              <a:rPr kumimoji="1" lang="en-US" altLang="ja-JP" baseline="0" dirty="0" smtClean="0"/>
              <a:t>HTTPS</a:t>
            </a:r>
            <a:r>
              <a:rPr kumimoji="1" lang="ja-JP" altLang="en-US" baseline="0" dirty="0" smtClean="0"/>
              <a:t>暗号化、</a:t>
            </a:r>
            <a:r>
              <a:rPr kumimoji="1" lang="en-US" altLang="ja-JP" baseline="0" dirty="0" smtClean="0"/>
              <a:t>round trip</a:t>
            </a:r>
            <a:r>
              <a:rPr kumimoji="1" lang="ja-JP" altLang="en-US" baseline="0" dirty="0" smtClean="0"/>
              <a:t>が多く必要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4C0A4-FC1B-48C1-B6F8-23F9A1429EDF}" type="slidenum">
              <a:rPr lang="ja-JP" altLang="en-US" smtClean="0"/>
              <a:pPr/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21766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4C0A4-FC1B-48C1-B6F8-23F9A1429EDF}" type="slidenum">
              <a:rPr lang="ja-JP" altLang="en-US" smtClean="0"/>
              <a:pPr/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877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5BCB-F921-4A8C-A2BE-9921823087C3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867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1075-59B9-41AD-9339-C3A445087B42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770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36576" y="274639"/>
            <a:ext cx="7078663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D832-AB66-4ACD-B9AB-32CDDB5A2C0D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86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909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FC5E-A73F-469F-93A3-67528C5C1517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079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3C83-C0D4-4DC2-8BC1-36B135FEA88E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576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C8C4-F363-47F6-AF10-E3CE5F9D3153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202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4647-0D00-49B8-AC62-B3642CFF29E6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657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C553-6AC9-402B-ABAA-146B0621E274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4903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4090-4A7A-4B6C-8B7E-18B80A2214A7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836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ACFF-1EB7-4D51-A0CF-CE96DFCBFB54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86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51679-0A7A-4325-A871-DE1E9A6ADB92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128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60512" y="1752602"/>
            <a:ext cx="8602538" cy="1829761"/>
          </a:xfrm>
        </p:spPr>
        <p:txBody>
          <a:bodyPr>
            <a:normAutofit/>
          </a:bodyPr>
          <a:lstStyle/>
          <a:p>
            <a:r>
              <a:rPr kumimoji="1" lang="en-US" altLang="ja-JP" sz="2600" dirty="0" smtClean="0"/>
              <a:t>Web</a:t>
            </a:r>
            <a:r>
              <a:rPr kumimoji="1" lang="ja-JP" altLang="en-US" sz="2600" dirty="0" smtClean="0"/>
              <a:t>アクセススピード改善</a:t>
            </a:r>
            <a:r>
              <a:rPr lang="ja-JP" altLang="en-US" sz="2600" dirty="0"/>
              <a:t>に</a:t>
            </a:r>
            <a:r>
              <a:rPr lang="ja-JP" altLang="en-US" sz="2600" dirty="0" smtClean="0"/>
              <a:t>関する研究動向</a:t>
            </a:r>
            <a:r>
              <a:rPr kumimoji="1" lang="en-US" altLang="ja-JP" sz="2700" dirty="0" smtClean="0"/>
              <a:t/>
            </a:r>
            <a:br>
              <a:rPr kumimoji="1" lang="en-US" altLang="ja-JP" sz="2700" dirty="0" smtClean="0"/>
            </a:br>
            <a:r>
              <a:rPr kumimoji="1" lang="en-US" altLang="ja-JP" sz="2400" dirty="0" smtClean="0"/>
              <a:t>Recent trend of improving the web access speed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関谷研究室</a:t>
            </a:r>
            <a:endParaRPr kumimoji="1" lang="en-US" altLang="ja-JP" dirty="0" smtClean="0"/>
          </a:p>
          <a:p>
            <a:r>
              <a:rPr kumimoji="1" lang="en-US" altLang="ja-JP" sz="2200" dirty="0" smtClean="0"/>
              <a:t>Sekiya Lab</a:t>
            </a:r>
          </a:p>
          <a:p>
            <a:r>
              <a:rPr lang="en-US" altLang="ja-JP" dirty="0" smtClean="0"/>
              <a:t>M1 </a:t>
            </a:r>
            <a:r>
              <a:rPr lang="ja-JP" altLang="en-US" dirty="0" smtClean="0"/>
              <a:t>藤居翔吾</a:t>
            </a:r>
            <a:endParaRPr kumimoji="1" lang="en-US" altLang="ja-JP" dirty="0" smtClean="0"/>
          </a:p>
          <a:p>
            <a:r>
              <a:rPr lang="en-US" altLang="ja-JP" sz="2100" dirty="0" smtClean="0"/>
              <a:t>M1 Shogo Fujii</a:t>
            </a:r>
            <a:endParaRPr kumimoji="1" lang="ja-JP" altLang="en-US" sz="21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5BCB-F921-4A8C-A2BE-9921823087C3}" type="slidenum">
              <a:rPr lang="ja-JP" altLang="en-US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239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Conditions for the issue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2370586"/>
            <a:ext cx="8915400" cy="21168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smtClean="0"/>
              <a:t>Payload and bandwidth are not considered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smtClean="0"/>
              <a:t>Not improving the spec of </a:t>
            </a:r>
            <a:r>
              <a:rPr lang="en-US" altLang="ja-JP" sz="2800" dirty="0" smtClean="0"/>
              <a:t>hardware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smtClean="0"/>
              <a:t>RTT is constant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smtClean="0"/>
              <a:t>Not consider the reconnection in the bad condition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10</a:t>
            </a:fld>
            <a:endParaRPr lang="en-US" altLang="ja-JP"/>
          </a:p>
        </p:txBody>
      </p:sp>
      <p:sp>
        <p:nvSpPr>
          <p:cNvPr id="5" name="下矢印 4"/>
          <p:cNvSpPr/>
          <p:nvPr/>
        </p:nvSpPr>
        <p:spPr>
          <a:xfrm>
            <a:off x="4700972" y="4653136"/>
            <a:ext cx="504056" cy="101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40078" y="5805264"/>
            <a:ext cx="362584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en-US" altLang="ja-JP" sz="2800" dirty="0" smtClean="0">
                <a:latin typeface="+mj-lt"/>
              </a:rPr>
              <a:t>Reducing response time</a:t>
            </a:r>
            <a:endParaRPr kumimoji="1" lang="en-US" altLang="ja-JP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2277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</a:rPr>
              <a:t>How to approach to web speeding up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/>
              <a:t>The speeding up techniques</a:t>
            </a:r>
          </a:p>
          <a:p>
            <a:pPr marL="1024128" lvl="1" indent="-514350">
              <a:buFont typeface="+mj-lt"/>
              <a:buAutoNum type="arabicPeriod"/>
            </a:pPr>
            <a:r>
              <a:rPr kumimoji="1" lang="en-US" altLang="ja-JP" dirty="0" smtClean="0"/>
              <a:t>HTTP pipeline</a:t>
            </a:r>
            <a:endParaRPr lang="en-US" altLang="ja-JP" dirty="0" smtClean="0"/>
          </a:p>
          <a:p>
            <a:pPr marL="1024128" lvl="1" indent="-514350">
              <a:buFont typeface="+mj-lt"/>
              <a:buAutoNum type="arabicPeriod"/>
            </a:pPr>
            <a:r>
              <a:rPr kumimoji="1" lang="en-US" altLang="ja-JP" dirty="0" smtClean="0"/>
              <a:t>SPDY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Evaluation and compare</a:t>
            </a:r>
            <a:endParaRPr kumimoji="1"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Ongoing work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kumimoji="1"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24078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0233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5601072" y="2029490"/>
            <a:ext cx="3132166" cy="2623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TCP/HTTP1.1-</a:t>
            </a:r>
            <a:r>
              <a:rPr lang="en-US" altLang="ja-JP" dirty="0" smtClean="0"/>
              <a:t>conventional method</a:t>
            </a:r>
            <a:endParaRPr kumimoji="1" lang="ja-JP" altLang="en-US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5726004" y="1844824"/>
            <a:ext cx="2882302" cy="2664296"/>
            <a:chOff x="6357338" y="2132856"/>
            <a:chExt cx="2882302" cy="2664296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6357338" y="2635200"/>
              <a:ext cx="2882302" cy="2161952"/>
              <a:chOff x="5239050" y="2347168"/>
              <a:chExt cx="2882302" cy="2161952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6537176" y="2348880"/>
                <a:ext cx="158417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HTTP</a:t>
                </a:r>
                <a:endParaRPr kumimoji="1" lang="ja-JP" altLang="en-US" dirty="0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6537176" y="4077072"/>
                <a:ext cx="1584176" cy="43204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TCP</a:t>
                </a:r>
                <a:endParaRPr kumimoji="1" lang="ja-JP" altLang="en-US" dirty="0"/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5262468" y="2347168"/>
                <a:ext cx="1274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ja-JP" dirty="0" smtClean="0">
                    <a:latin typeface="+mj-lt"/>
                  </a:rPr>
                  <a:t>Application</a:t>
                </a:r>
                <a:endParaRPr lang="ja-JP" altLang="en-US" dirty="0">
                  <a:latin typeface="+mj-lt"/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5454830" y="2923803"/>
                <a:ext cx="889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ja-JP" dirty="0" smtClean="0">
                    <a:latin typeface="+mj-lt"/>
                  </a:rPr>
                  <a:t>Session</a:t>
                </a:r>
                <a:endParaRPr lang="ja-JP" altLang="en-US" dirty="0">
                  <a:latin typeface="+mj-lt"/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5239050" y="3500438"/>
                <a:ext cx="13260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ja-JP" dirty="0" smtClean="0">
                    <a:latin typeface="+mj-lt"/>
                  </a:rPr>
                  <a:t>Presentation</a:t>
                </a:r>
                <a:endParaRPr lang="ja-JP" altLang="en-US" dirty="0">
                  <a:latin typeface="+mj-lt"/>
                </a:endParaRPr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5366932" y="4077072"/>
                <a:ext cx="10742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ja-JP" dirty="0" smtClean="0">
                    <a:latin typeface="+mj-lt"/>
                  </a:rPr>
                  <a:t>Transport</a:t>
                </a:r>
                <a:endParaRPr lang="ja-JP" altLang="en-US" dirty="0">
                  <a:latin typeface="+mj-lt"/>
                </a:endParaRPr>
              </a:p>
            </p:txBody>
          </p:sp>
        </p:grpSp>
        <p:sp>
          <p:nvSpPr>
            <p:cNvPr id="14" name="テキスト ボックス 13"/>
            <p:cNvSpPr txBox="1"/>
            <p:nvPr/>
          </p:nvSpPr>
          <p:spPr>
            <a:xfrm>
              <a:off x="6875801" y="2132856"/>
              <a:ext cx="1845377" cy="369332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+mj-lt"/>
                </a:rPr>
                <a:t>Layered Structure</a:t>
              </a:r>
              <a:endParaRPr kumimoji="1" lang="ja-JP" altLang="en-US" dirty="0" smtClean="0">
                <a:latin typeface="+mj-lt"/>
              </a:endParaRPr>
            </a:p>
          </p:txBody>
        </p:sp>
      </p:grpSp>
      <p:cxnSp>
        <p:nvCxnSpPr>
          <p:cNvPr id="18" name="直線矢印コネクタ 17"/>
          <p:cNvCxnSpPr/>
          <p:nvPr/>
        </p:nvCxnSpPr>
        <p:spPr>
          <a:xfrm>
            <a:off x="1616581" y="1772816"/>
            <a:ext cx="0" cy="468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4343278" y="1772816"/>
            <a:ext cx="0" cy="468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242120" y="148478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Client</a:t>
            </a:r>
            <a:endParaRPr kumimoji="1" lang="ja-JP" altLang="en-US" dirty="0" smtClean="0">
              <a:latin typeface="+mj-lt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949581" y="148478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Server</a:t>
            </a:r>
            <a:endParaRPr kumimoji="1" lang="ja-JP" altLang="en-US" dirty="0" smtClean="0">
              <a:latin typeface="+mj-lt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1616581" y="1844824"/>
            <a:ext cx="2726697" cy="360040"/>
            <a:chOff x="1616581" y="1844824"/>
            <a:chExt cx="2726697" cy="360040"/>
          </a:xfrm>
        </p:grpSpPr>
        <p:cxnSp>
          <p:nvCxnSpPr>
            <p:cNvPr id="28" name="直線矢印コネクタ 27"/>
            <p:cNvCxnSpPr/>
            <p:nvPr/>
          </p:nvCxnSpPr>
          <p:spPr>
            <a:xfrm>
              <a:off x="1616581" y="1988840"/>
              <a:ext cx="2726697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テキスト ボックス 36"/>
            <p:cNvSpPr txBox="1"/>
            <p:nvPr/>
          </p:nvSpPr>
          <p:spPr>
            <a:xfrm>
              <a:off x="2376693" y="1844824"/>
              <a:ext cx="1177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+mj-lt"/>
                </a:rPr>
                <a:t>TCP connection</a:t>
              </a:r>
              <a:endParaRPr kumimoji="1" lang="ja-JP" altLang="en-US" sz="1200" dirty="0" smtClean="0">
                <a:latin typeface="+mj-lt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1611767" y="2359913"/>
            <a:ext cx="2726697" cy="349007"/>
            <a:chOff x="1611767" y="2359913"/>
            <a:chExt cx="2726697" cy="349007"/>
          </a:xfrm>
        </p:grpSpPr>
        <p:cxnSp>
          <p:nvCxnSpPr>
            <p:cNvPr id="29" name="直線矢印コネクタ 28"/>
            <p:cNvCxnSpPr/>
            <p:nvPr/>
          </p:nvCxnSpPr>
          <p:spPr>
            <a:xfrm>
              <a:off x="1611767" y="2492896"/>
              <a:ext cx="2726697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テキスト ボックス 37"/>
            <p:cNvSpPr txBox="1"/>
            <p:nvPr/>
          </p:nvSpPr>
          <p:spPr>
            <a:xfrm>
              <a:off x="2441614" y="2359913"/>
              <a:ext cx="10477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+mj-lt"/>
                </a:rPr>
                <a:t>HTTP request</a:t>
              </a:r>
              <a:endParaRPr kumimoji="1" lang="ja-JP" altLang="en-US" sz="1200" dirty="0" smtClean="0">
                <a:latin typeface="+mj-lt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1611767" y="2863969"/>
            <a:ext cx="2731511" cy="421015"/>
            <a:chOff x="1611767" y="2863969"/>
            <a:chExt cx="2731511" cy="421015"/>
          </a:xfrm>
        </p:grpSpPr>
        <p:cxnSp>
          <p:nvCxnSpPr>
            <p:cNvPr id="33" name="直線矢印コネクタ 32"/>
            <p:cNvCxnSpPr/>
            <p:nvPr/>
          </p:nvCxnSpPr>
          <p:spPr>
            <a:xfrm flipH="1">
              <a:off x="1611767" y="3004532"/>
              <a:ext cx="2731511" cy="2804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>
              <a:off x="2397534" y="2863969"/>
              <a:ext cx="1140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+mj-lt"/>
                </a:rPr>
                <a:t>HTTP response</a:t>
              </a:r>
              <a:endParaRPr kumimoji="1" lang="ja-JP" altLang="en-US" sz="1200" dirty="0" smtClean="0">
                <a:latin typeface="+mj-lt"/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1602160" y="3656057"/>
            <a:ext cx="2726697" cy="349007"/>
            <a:chOff x="1602160" y="3656057"/>
            <a:chExt cx="2726697" cy="349007"/>
          </a:xfrm>
        </p:grpSpPr>
        <p:cxnSp>
          <p:nvCxnSpPr>
            <p:cNvPr id="34" name="直線矢印コネクタ 33"/>
            <p:cNvCxnSpPr/>
            <p:nvPr/>
          </p:nvCxnSpPr>
          <p:spPr>
            <a:xfrm>
              <a:off x="1602160" y="3789040"/>
              <a:ext cx="2726697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2449694" y="3656057"/>
              <a:ext cx="10477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+mj-lt"/>
                </a:rPr>
                <a:t>HTTP request</a:t>
              </a:r>
              <a:endParaRPr kumimoji="1" lang="ja-JP" altLang="en-US" sz="1200" dirty="0" smtClean="0">
                <a:latin typeface="+mj-lt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602160" y="4160113"/>
            <a:ext cx="2731511" cy="421015"/>
            <a:chOff x="1602160" y="4160113"/>
            <a:chExt cx="2731511" cy="421015"/>
          </a:xfrm>
        </p:grpSpPr>
        <p:cxnSp>
          <p:nvCxnSpPr>
            <p:cNvPr id="35" name="直線矢印コネクタ 34"/>
            <p:cNvCxnSpPr/>
            <p:nvPr/>
          </p:nvCxnSpPr>
          <p:spPr>
            <a:xfrm flipH="1">
              <a:off x="1602160" y="4300676"/>
              <a:ext cx="2731511" cy="2804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テキスト ボックス 41"/>
            <p:cNvSpPr txBox="1"/>
            <p:nvPr/>
          </p:nvSpPr>
          <p:spPr>
            <a:xfrm>
              <a:off x="2405614" y="4160113"/>
              <a:ext cx="1140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+mj-lt"/>
                </a:rPr>
                <a:t>HTTP response</a:t>
              </a:r>
              <a:endParaRPr kumimoji="1" lang="ja-JP" altLang="en-US" sz="1200" dirty="0" smtClean="0">
                <a:latin typeface="+mj-lt"/>
              </a:endParaRPr>
            </a:p>
          </p:txBody>
        </p:sp>
      </p:grpSp>
      <p:sp>
        <p:nvSpPr>
          <p:cNvPr id="44" name="テキスト ボックス 43"/>
          <p:cNvSpPr txBox="1"/>
          <p:nvPr/>
        </p:nvSpPr>
        <p:spPr>
          <a:xfrm>
            <a:off x="4664968" y="5384248"/>
            <a:ext cx="407034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en-US" altLang="ja-JP" dirty="0" smtClean="0">
                <a:latin typeface="+mj-lt"/>
              </a:rPr>
              <a:t>HTTP</a:t>
            </a:r>
          </a:p>
          <a:p>
            <a:r>
              <a:rPr kumimoji="1" lang="en-US" altLang="ja-JP" dirty="0" smtClean="0">
                <a:latin typeface="+mj-lt"/>
              </a:rPr>
              <a:t>	1 request 1 response</a:t>
            </a:r>
            <a:endParaRPr kumimoji="1" lang="en-US" altLang="ja-JP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kumimoji="1" lang="en-US" altLang="ja-JP" dirty="0" smtClean="0">
                <a:latin typeface="+mj-lt"/>
              </a:rPr>
              <a:t>TCP</a:t>
            </a:r>
          </a:p>
          <a:p>
            <a:r>
              <a:rPr kumimoji="1" lang="en-US" altLang="ja-JP" dirty="0" smtClean="0">
                <a:latin typeface="+mj-lt"/>
              </a:rPr>
              <a:t>	limited connections per 1 server</a:t>
            </a:r>
            <a:endParaRPr kumimoji="1" lang="ja-JP" altLang="en-US" dirty="0" smtClean="0">
              <a:latin typeface="+mj-lt"/>
            </a:endParaRPr>
          </a:p>
        </p:txBody>
      </p:sp>
      <p:sp>
        <p:nvSpPr>
          <p:cNvPr id="54" name="四角形吹き出し 53"/>
          <p:cNvSpPr/>
          <p:nvPr/>
        </p:nvSpPr>
        <p:spPr>
          <a:xfrm>
            <a:off x="128464" y="5301208"/>
            <a:ext cx="1368152" cy="1080120"/>
          </a:xfrm>
          <a:prstGeom prst="wedgeRectCallout">
            <a:avLst>
              <a:gd name="adj1" fmla="val 70901"/>
              <a:gd name="adj2" fmla="val 218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Concurrent requests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12</a:t>
            </a:fld>
            <a:endParaRPr lang="en-US" altLang="ja-JP"/>
          </a:p>
        </p:txBody>
      </p:sp>
      <p:grpSp>
        <p:nvGrpSpPr>
          <p:cNvPr id="21" name="グループ化 20"/>
          <p:cNvGrpSpPr/>
          <p:nvPr/>
        </p:nvGrpSpPr>
        <p:grpSpPr>
          <a:xfrm>
            <a:off x="1640632" y="5157192"/>
            <a:ext cx="2726697" cy="493024"/>
            <a:chOff x="1640632" y="5157192"/>
            <a:chExt cx="2726697" cy="493024"/>
          </a:xfrm>
        </p:grpSpPr>
        <p:sp>
          <p:nvSpPr>
            <p:cNvPr id="36" name="テキスト ボックス 35"/>
            <p:cNvSpPr txBox="1"/>
            <p:nvPr/>
          </p:nvSpPr>
          <p:spPr>
            <a:xfrm>
              <a:off x="2557029" y="5157192"/>
              <a:ext cx="816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+mj-lt"/>
                </a:rPr>
                <a:t>TCP close</a:t>
              </a:r>
              <a:endParaRPr kumimoji="1" lang="ja-JP" altLang="en-US" sz="1200" dirty="0" smtClean="0">
                <a:latin typeface="+mj-lt"/>
              </a:endParaRPr>
            </a:p>
          </p:txBody>
        </p:sp>
        <p:cxnSp>
          <p:nvCxnSpPr>
            <p:cNvPr id="40" name="直線矢印コネクタ 39"/>
            <p:cNvCxnSpPr/>
            <p:nvPr/>
          </p:nvCxnSpPr>
          <p:spPr>
            <a:xfrm>
              <a:off x="1640632" y="5434192"/>
              <a:ext cx="2726697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88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HTTP/pipeline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1616581" y="1772816"/>
            <a:ext cx="0" cy="468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>
            <a:off x="4343278" y="1772816"/>
            <a:ext cx="0" cy="468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242120" y="148478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Client</a:t>
            </a:r>
            <a:endParaRPr kumimoji="1" lang="ja-JP" altLang="en-US" dirty="0" smtClean="0">
              <a:latin typeface="+mj-lt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49581" y="148478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Server</a:t>
            </a:r>
            <a:endParaRPr kumimoji="1" lang="ja-JP" altLang="en-US" dirty="0" smtClean="0">
              <a:latin typeface="+mj-lt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616581" y="1844824"/>
            <a:ext cx="2726697" cy="360040"/>
            <a:chOff x="1616581" y="1844824"/>
            <a:chExt cx="2726697" cy="360040"/>
          </a:xfrm>
        </p:grpSpPr>
        <p:cxnSp>
          <p:nvCxnSpPr>
            <p:cNvPr id="8" name="直線矢印コネクタ 7"/>
            <p:cNvCxnSpPr/>
            <p:nvPr/>
          </p:nvCxnSpPr>
          <p:spPr>
            <a:xfrm>
              <a:off x="1616581" y="1988840"/>
              <a:ext cx="2726697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2376693" y="1844824"/>
              <a:ext cx="1177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+mj-lt"/>
                </a:rPr>
                <a:t>TCP connection</a:t>
              </a:r>
              <a:endParaRPr kumimoji="1" lang="ja-JP" altLang="en-US" sz="1200" dirty="0" smtClean="0">
                <a:latin typeface="+mj-lt"/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1638213" y="2365429"/>
            <a:ext cx="2717090" cy="1423611"/>
            <a:chOff x="1638213" y="2365429"/>
            <a:chExt cx="2717090" cy="1423611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2398471" y="2365429"/>
              <a:ext cx="10477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+mj-lt"/>
                </a:rPr>
                <a:t>HTTP request</a:t>
              </a:r>
              <a:endParaRPr kumimoji="1" lang="ja-JP" altLang="en-US" sz="1200" dirty="0" smtClean="0">
                <a:latin typeface="+mj-lt"/>
              </a:endParaRPr>
            </a:p>
          </p:txBody>
        </p:sp>
        <p:cxnSp>
          <p:nvCxnSpPr>
            <p:cNvPr id="41" name="直線矢印コネクタ 40"/>
            <p:cNvCxnSpPr/>
            <p:nvPr/>
          </p:nvCxnSpPr>
          <p:spPr>
            <a:xfrm>
              <a:off x="1638213" y="2503928"/>
              <a:ext cx="2717090" cy="709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/>
            <p:nvPr/>
          </p:nvCxnSpPr>
          <p:spPr>
            <a:xfrm>
              <a:off x="1638213" y="2695949"/>
              <a:ext cx="2717090" cy="709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>
              <a:off x="1638213" y="2887970"/>
              <a:ext cx="2717090" cy="709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>
              <a:off x="1638213" y="3079992"/>
              <a:ext cx="2717090" cy="709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グループ化 10"/>
          <p:cNvGrpSpPr/>
          <p:nvPr/>
        </p:nvGrpSpPr>
        <p:grpSpPr>
          <a:xfrm>
            <a:off x="1618385" y="3212976"/>
            <a:ext cx="2753143" cy="1418095"/>
            <a:chOff x="1618385" y="3212976"/>
            <a:chExt cx="2753143" cy="1418095"/>
          </a:xfrm>
        </p:grpSpPr>
        <p:sp>
          <p:nvSpPr>
            <p:cNvPr id="37" name="テキスト ボックス 36"/>
            <p:cNvSpPr txBox="1"/>
            <p:nvPr/>
          </p:nvSpPr>
          <p:spPr>
            <a:xfrm>
              <a:off x="2398471" y="4354072"/>
              <a:ext cx="1140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+mj-lt"/>
                </a:rPr>
                <a:t>HTTP response</a:t>
              </a:r>
              <a:endParaRPr kumimoji="1" lang="ja-JP" altLang="en-US" sz="1200" dirty="0" smtClean="0">
                <a:latin typeface="+mj-lt"/>
              </a:endParaRPr>
            </a:p>
          </p:txBody>
        </p:sp>
        <p:cxnSp>
          <p:nvCxnSpPr>
            <p:cNvPr id="48" name="直線矢印コネクタ 47"/>
            <p:cNvCxnSpPr/>
            <p:nvPr/>
          </p:nvCxnSpPr>
          <p:spPr>
            <a:xfrm flipH="1">
              <a:off x="1618385" y="3212976"/>
              <a:ext cx="2753143" cy="709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 flipH="1">
              <a:off x="1618385" y="3440032"/>
              <a:ext cx="2753143" cy="709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/>
            <p:nvPr/>
          </p:nvCxnSpPr>
          <p:spPr>
            <a:xfrm flipH="1">
              <a:off x="1618385" y="3645024"/>
              <a:ext cx="2753143" cy="709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/>
            <p:nvPr/>
          </p:nvCxnSpPr>
          <p:spPr>
            <a:xfrm flipH="1">
              <a:off x="1618385" y="3872080"/>
              <a:ext cx="2753143" cy="709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テキスト ボックス 51"/>
          <p:cNvSpPr txBox="1"/>
          <p:nvPr/>
        </p:nvSpPr>
        <p:spPr>
          <a:xfrm>
            <a:off x="5169024" y="2084655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en-US" altLang="ja-JP" dirty="0" smtClean="0">
                <a:latin typeface="+mj-lt"/>
              </a:rPr>
              <a:t>Multiple requests on a single TCP connection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kumimoji="1" lang="en-US" altLang="ja-JP" dirty="0" smtClean="0">
                <a:latin typeface="+mj-lt"/>
              </a:rPr>
              <a:t>Without waiting for the corresponding responses</a:t>
            </a:r>
            <a:endParaRPr kumimoji="1" lang="ja-JP" altLang="en-US" dirty="0" smtClean="0">
              <a:latin typeface="+mj-lt"/>
            </a:endParaRPr>
          </a:p>
        </p:txBody>
      </p:sp>
      <p:sp>
        <p:nvSpPr>
          <p:cNvPr id="55" name="下矢印 54"/>
          <p:cNvSpPr/>
          <p:nvPr/>
        </p:nvSpPr>
        <p:spPr>
          <a:xfrm>
            <a:off x="7005228" y="3501008"/>
            <a:ext cx="648072" cy="1308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5457056" y="5269068"/>
            <a:ext cx="374441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+mj-lt"/>
              </a:rPr>
              <a:t>Reducing App Turns(RTT)</a:t>
            </a:r>
            <a:endParaRPr kumimoji="1" lang="en-US" altLang="ja-JP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13</a:t>
            </a:fld>
            <a:endParaRPr lang="en-US" altLang="ja-JP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57029" y="4808184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TCP close</a:t>
            </a:r>
            <a:endParaRPr kumimoji="1" lang="ja-JP" altLang="en-US" sz="1200" dirty="0" smtClean="0">
              <a:latin typeface="+mj-lt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1640632" y="5085184"/>
            <a:ext cx="2726697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32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6393160" y="2348880"/>
            <a:ext cx="3384376" cy="2376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SPDY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Multiple requests per a TCP connection</a:t>
            </a:r>
          </a:p>
          <a:p>
            <a:pPr lvl="1"/>
            <a:r>
              <a:rPr lang="en-US" altLang="ja-JP" dirty="0" err="1" smtClean="0"/>
              <a:t>Multistream</a:t>
            </a:r>
            <a:endParaRPr lang="en-US" altLang="ja-JP" dirty="0" smtClean="0"/>
          </a:p>
          <a:p>
            <a:r>
              <a:rPr lang="en-US" altLang="ja-JP" dirty="0" smtClean="0"/>
              <a:t>Server push</a:t>
            </a:r>
          </a:p>
          <a:p>
            <a:pPr lvl="1"/>
            <a:r>
              <a:rPr lang="en-US" altLang="ja-JP" dirty="0" smtClean="0"/>
              <a:t>Unnecessary of HTTP requests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589244" y="2492896"/>
            <a:ext cx="3026318" cy="2161952"/>
            <a:chOff x="5239050" y="2347168"/>
            <a:chExt cx="3026318" cy="2161952"/>
          </a:xfrm>
        </p:grpSpPr>
        <p:sp>
          <p:nvSpPr>
            <p:cNvPr id="5" name="正方形/長方形 4"/>
            <p:cNvSpPr/>
            <p:nvPr/>
          </p:nvSpPr>
          <p:spPr>
            <a:xfrm>
              <a:off x="6537176" y="2348880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HTTP</a:t>
              </a:r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6537176" y="2780928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SPDY</a:t>
              </a:r>
              <a:endParaRPr kumimoji="1" lang="ja-JP" altLang="en-US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537176" y="3429000"/>
              <a:ext cx="1728192" cy="4320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SSL</a:t>
              </a:r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6537176" y="4077072"/>
              <a:ext cx="1728192" cy="4320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TCP</a:t>
              </a:r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262468" y="2347168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+mj-lt"/>
                </a:rPr>
                <a:t>Application</a:t>
              </a:r>
              <a:endParaRPr lang="ja-JP" altLang="en-US" dirty="0">
                <a:latin typeface="+mj-lt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454830" y="2780928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+mj-lt"/>
                </a:rPr>
                <a:t>Session</a:t>
              </a:r>
              <a:endParaRPr lang="ja-JP" altLang="en-US" dirty="0">
                <a:latin typeface="+mj-lt"/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239050" y="3429000"/>
              <a:ext cx="13260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+mj-lt"/>
                </a:rPr>
                <a:t>Presentation</a:t>
              </a:r>
              <a:endParaRPr lang="ja-JP" altLang="en-US" dirty="0">
                <a:latin typeface="+mj-lt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366932" y="4077072"/>
              <a:ext cx="10742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+mj-lt"/>
                </a:rPr>
                <a:t>Transport</a:t>
              </a:r>
              <a:endParaRPr lang="ja-JP" altLang="en-US" dirty="0">
                <a:latin typeface="+mj-lt"/>
              </a:endParaRPr>
            </a:p>
          </p:txBody>
        </p:sp>
      </p:grpSp>
      <p:sp>
        <p:nvSpPr>
          <p:cNvPr id="24" name="正方形/長方形 23"/>
          <p:cNvSpPr/>
          <p:nvPr/>
        </p:nvSpPr>
        <p:spPr>
          <a:xfrm>
            <a:off x="7162659" y="2060848"/>
            <a:ext cx="184537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+mj-lt"/>
              </a:rPr>
              <a:t>Layered Structure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下矢印 24"/>
          <p:cNvSpPr/>
          <p:nvPr/>
        </p:nvSpPr>
        <p:spPr>
          <a:xfrm>
            <a:off x="2545963" y="3783814"/>
            <a:ext cx="721117" cy="1455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353741" y="5354052"/>
            <a:ext cx="5463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800" dirty="0" smtClean="0">
                <a:latin typeface="+mj-lt"/>
              </a:rPr>
              <a:t>Reducing the number of transactions</a:t>
            </a:r>
            <a:endParaRPr kumimoji="1" lang="ja-JP" altLang="en-US" sz="2800" dirty="0">
              <a:latin typeface="+mj-lt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97982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SPDY – Server Push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608469" y="1772816"/>
            <a:ext cx="0" cy="468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>
            <a:off x="3335166" y="1772816"/>
            <a:ext cx="0" cy="468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34008" y="148478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Client</a:t>
            </a:r>
            <a:endParaRPr kumimoji="1" lang="ja-JP" altLang="en-US" dirty="0" smtClean="0">
              <a:latin typeface="+mj-lt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41469" y="148478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Server</a:t>
            </a:r>
            <a:endParaRPr kumimoji="1" lang="ja-JP" altLang="en-US" dirty="0" smtClean="0">
              <a:latin typeface="+mj-lt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608469" y="1988840"/>
            <a:ext cx="2726697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368581" y="1844824"/>
            <a:ext cx="1177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TCP connection</a:t>
            </a:r>
            <a:endParaRPr kumimoji="1" lang="ja-JP" altLang="en-US" sz="1200" dirty="0" smtClean="0">
              <a:latin typeface="+mj-lt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48917" y="5600273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TCP close</a:t>
            </a:r>
            <a:endParaRPr kumimoji="1" lang="ja-JP" altLang="en-US" sz="1200" dirty="0" smtClean="0">
              <a:latin typeface="+mj-lt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90359" y="4869160"/>
            <a:ext cx="1140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HTTP response</a:t>
            </a:r>
            <a:endParaRPr kumimoji="1" lang="ja-JP" altLang="en-US" sz="1200" dirty="0" smtClean="0">
              <a:latin typeface="+mj-lt"/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630101" y="2503928"/>
            <a:ext cx="2717090" cy="709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612977" y="3212976"/>
            <a:ext cx="2753143" cy="709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612977" y="3416805"/>
            <a:ext cx="2753143" cy="709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612977" y="3620634"/>
            <a:ext cx="2753143" cy="709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>
            <a:off x="610273" y="4880192"/>
            <a:ext cx="2753143" cy="709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612977" y="3824463"/>
            <a:ext cx="2753143" cy="709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612977" y="4028292"/>
            <a:ext cx="2753143" cy="709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612977" y="4232120"/>
            <a:ext cx="2753143" cy="709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632520" y="5805264"/>
            <a:ext cx="2726697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363966" y="2431921"/>
            <a:ext cx="1047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HTTP request</a:t>
            </a:r>
            <a:endParaRPr kumimoji="1" lang="ja-JP" altLang="en-US" sz="1200" dirty="0" smtClean="0">
              <a:latin typeface="+mj-lt"/>
            </a:endParaRPr>
          </a:p>
        </p:txBody>
      </p:sp>
      <p:sp>
        <p:nvSpPr>
          <p:cNvPr id="28" name="四角形吹き出し 27"/>
          <p:cNvSpPr/>
          <p:nvPr/>
        </p:nvSpPr>
        <p:spPr>
          <a:xfrm>
            <a:off x="4088904" y="2431921"/>
            <a:ext cx="2160240" cy="925071"/>
          </a:xfrm>
          <a:prstGeom prst="wedgeRectCallout">
            <a:avLst>
              <a:gd name="adj1" fmla="val -137859"/>
              <a:gd name="adj2" fmla="val -121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Request of streams with server push</a:t>
            </a:r>
            <a:endParaRPr kumimoji="1" lang="ja-JP" altLang="en-US" dirty="0"/>
          </a:p>
        </p:txBody>
      </p:sp>
      <p:sp>
        <p:nvSpPr>
          <p:cNvPr id="29" name="四角形吹き出し 28"/>
          <p:cNvSpPr/>
          <p:nvPr/>
        </p:nvSpPr>
        <p:spPr>
          <a:xfrm>
            <a:off x="4088904" y="3800073"/>
            <a:ext cx="2160240" cy="925071"/>
          </a:xfrm>
          <a:prstGeom prst="wedgeRectCallout">
            <a:avLst>
              <a:gd name="adj1" fmla="val -137859"/>
              <a:gd name="adj2" fmla="val -121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Pushing data streams without request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751077" y="2289646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en-US" altLang="ja-JP" dirty="0">
                <a:latin typeface="+mj-lt"/>
              </a:rPr>
              <a:t>Concurrent </a:t>
            </a:r>
            <a:r>
              <a:rPr kumimoji="1" lang="en-US" altLang="ja-JP" dirty="0" smtClean="0">
                <a:latin typeface="+mj-lt"/>
              </a:rPr>
              <a:t>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kumimoji="1" lang="en-US" altLang="ja-JP" dirty="0" smtClean="0">
                <a:latin typeface="+mj-lt"/>
              </a:rPr>
              <a:t>Reducing unnecessary HTTP request </a:t>
            </a:r>
          </a:p>
        </p:txBody>
      </p:sp>
      <p:sp>
        <p:nvSpPr>
          <p:cNvPr id="31" name="下矢印 30"/>
          <p:cNvSpPr/>
          <p:nvPr/>
        </p:nvSpPr>
        <p:spPr>
          <a:xfrm>
            <a:off x="7783384" y="3356992"/>
            <a:ext cx="432048" cy="872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350192" y="4347101"/>
            <a:ext cx="3361819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 smtClean="0">
                <a:latin typeface="+mj-lt"/>
              </a:rPr>
              <a:t>Reducing the number </a:t>
            </a:r>
          </a:p>
          <a:p>
            <a:pPr algn="ctr"/>
            <a:r>
              <a:rPr kumimoji="1" lang="en-US" altLang="ja-JP" sz="2800" dirty="0" smtClean="0">
                <a:latin typeface="+mj-lt"/>
              </a:rPr>
              <a:t>of transactions</a:t>
            </a:r>
            <a:endParaRPr kumimoji="1" lang="ja-JP" altLang="en-US" sz="2800" dirty="0" smtClean="0">
              <a:latin typeface="+mj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19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27" grpId="0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</a:rPr>
              <a:t>How to approach to web speeding up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The speeding up techniques</a:t>
            </a:r>
          </a:p>
          <a:p>
            <a:pPr marL="1024128" lvl="1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</a:rPr>
              <a:t>HTTP pipeline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4128" lvl="1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</a:rPr>
              <a:t>SPDY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/>
              <a:t>Evaluation and compare</a:t>
            </a:r>
            <a:endParaRPr kumimoji="1" lang="en-US" altLang="ja-JP" dirty="0" smtClean="0"/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Ongoing work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kumimoji="1"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24078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0233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Evaluation of HTTP pipeline</a:t>
            </a:r>
            <a:endParaRPr kumimoji="1" lang="ja-JP" altLang="en-US" dirty="0"/>
          </a:p>
        </p:txBody>
      </p:sp>
      <p:pic>
        <p:nvPicPr>
          <p:cNvPr id="5" name="Picture 2" descr="E:\Users\admin\Downloads\pipeline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2" y="1373902"/>
            <a:ext cx="6638079" cy="497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998408" y="6195447"/>
            <a:ext cx="3338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j-lt"/>
              </a:rPr>
              <a:t>Akira Higuchi, </a:t>
            </a:r>
            <a:r>
              <a:rPr lang="en-US" altLang="ja-JP" sz="1000" dirty="0" smtClean="0">
                <a:latin typeface="+mj-lt"/>
              </a:rPr>
              <a:t>“Getting </a:t>
            </a:r>
            <a:r>
              <a:rPr lang="en-US" altLang="ja-JP" sz="1000" dirty="0">
                <a:latin typeface="+mj-lt"/>
              </a:rPr>
              <a:t>High Performance </a:t>
            </a:r>
            <a:r>
              <a:rPr lang="en-US" altLang="ja-JP" sz="1000" dirty="0" smtClean="0">
                <a:latin typeface="+mj-lt"/>
              </a:rPr>
              <a:t>With </a:t>
            </a:r>
            <a:r>
              <a:rPr lang="en-US" altLang="ja-JP" sz="1000" dirty="0" err="1" smtClean="0">
                <a:latin typeface="+mj-lt"/>
              </a:rPr>
              <a:t>Esehttpd</a:t>
            </a:r>
            <a:r>
              <a:rPr lang="en-US" altLang="ja-JP" sz="1000" dirty="0">
                <a:latin typeface="+mj-lt"/>
              </a:rPr>
              <a:t>", http://</a:t>
            </a:r>
            <a:r>
              <a:rPr lang="en-US" altLang="ja-JP" sz="1000" dirty="0" smtClean="0">
                <a:latin typeface="+mj-lt"/>
              </a:rPr>
              <a:t>esehttpd.sourceforge.jp/doc/ja/ high-performance.html</a:t>
            </a:r>
            <a:endParaRPr lang="ja-JP" altLang="en-US" sz="1000" dirty="0">
              <a:latin typeface="+mj-lt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6776741" y="1772816"/>
            <a:ext cx="3000795" cy="313293"/>
            <a:chOff x="6776741" y="1772816"/>
            <a:chExt cx="3000795" cy="313293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7113240" y="1772816"/>
              <a:ext cx="2664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err="1">
                  <a:latin typeface="Times New Roman"/>
                  <a:cs typeface="Times New Roman"/>
                </a:rPr>
                <a:t>esehttpd</a:t>
              </a:r>
              <a:r>
                <a:rPr kumimoji="1" lang="en-US" altLang="ja-JP" sz="1400" dirty="0"/>
                <a:t> </a:t>
              </a:r>
              <a:r>
                <a:rPr kumimoji="1" lang="en-US" altLang="ja-JP" sz="1400" dirty="0" smtClean="0">
                  <a:latin typeface="+mj-lt"/>
                </a:rPr>
                <a:t>with HTTP pipeline/on</a:t>
              </a:r>
              <a:endParaRPr kumimoji="1" lang="ja-JP" altLang="en-US" sz="1400" dirty="0" smtClean="0">
                <a:latin typeface="+mj-lt"/>
              </a:endParaRPr>
            </a:p>
          </p:txBody>
        </p:sp>
        <p:sp>
          <p:nvSpPr>
            <p:cNvPr id="7" name="円/楕円 6"/>
            <p:cNvSpPr/>
            <p:nvPr/>
          </p:nvSpPr>
          <p:spPr>
            <a:xfrm>
              <a:off x="6776741" y="1798077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6776741" y="2238835"/>
            <a:ext cx="3000795" cy="313293"/>
            <a:chOff x="6776741" y="2234770"/>
            <a:chExt cx="3000795" cy="313293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7113240" y="2234770"/>
              <a:ext cx="2664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latin typeface="+mj-lt"/>
                </a:rPr>
                <a:t>a</a:t>
              </a:r>
              <a:r>
                <a:rPr kumimoji="1" lang="en-US" altLang="ja-JP" sz="1400" dirty="0" smtClean="0">
                  <a:latin typeface="+mj-lt"/>
                </a:rPr>
                <a:t>pache without HTTP pipeline/off</a:t>
              </a:r>
              <a:endParaRPr kumimoji="1" lang="ja-JP" altLang="en-US" sz="1400" dirty="0" smtClean="0">
                <a:latin typeface="+mj-lt"/>
              </a:endParaRPr>
            </a:p>
          </p:txBody>
        </p:sp>
        <p:sp>
          <p:nvSpPr>
            <p:cNvPr id="10" name="円/楕円 9"/>
            <p:cNvSpPr/>
            <p:nvPr/>
          </p:nvSpPr>
          <p:spPr>
            <a:xfrm>
              <a:off x="6776741" y="2260031"/>
              <a:ext cx="288032" cy="2880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6776741" y="2704854"/>
            <a:ext cx="3000795" cy="313293"/>
            <a:chOff x="6776741" y="1772816"/>
            <a:chExt cx="3000795" cy="313293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7113240" y="1772816"/>
              <a:ext cx="2664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latin typeface="Times New Roman"/>
                  <a:cs typeface="Times New Roman"/>
                </a:rPr>
                <a:t>t</a:t>
              </a:r>
              <a:r>
                <a:rPr kumimoji="1" lang="en-US" altLang="ja-JP" sz="1400" dirty="0" smtClean="0">
                  <a:latin typeface="Times New Roman"/>
                  <a:cs typeface="Times New Roman"/>
                </a:rPr>
                <a:t>ux without </a:t>
              </a:r>
              <a:r>
                <a:rPr kumimoji="1" lang="en-US" altLang="ja-JP" sz="1400" dirty="0">
                  <a:latin typeface="Times New Roman"/>
                  <a:cs typeface="Times New Roman"/>
                </a:rPr>
                <a:t>HTTP pipeline/off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6776741" y="1798077"/>
              <a:ext cx="288032" cy="2880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6776741" y="3170874"/>
            <a:ext cx="3000795" cy="313293"/>
            <a:chOff x="6776741" y="2234770"/>
            <a:chExt cx="3000795" cy="313293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7113240" y="2234770"/>
              <a:ext cx="2664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>
                  <a:latin typeface="Times New Roman"/>
                  <a:cs typeface="Times New Roman"/>
                </a:rPr>
                <a:t>x15</a:t>
              </a:r>
              <a:r>
                <a:rPr kumimoji="1" lang="ja-JP" altLang="en-US" sz="1400" dirty="0" smtClean="0">
                  <a:latin typeface="Times New Roman"/>
                  <a:cs typeface="Times New Roman"/>
                </a:rPr>
                <a:t> </a:t>
              </a:r>
              <a:r>
                <a:rPr kumimoji="1" lang="en-US" altLang="ja-JP" sz="1400" dirty="0">
                  <a:latin typeface="Times New Roman"/>
                  <a:cs typeface="Times New Roman"/>
                </a:rPr>
                <a:t>without HTTP pipeline/off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6776741" y="2260031"/>
              <a:ext cx="288032" cy="28803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6681193" y="4604936"/>
            <a:ext cx="2808312" cy="120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j-lt"/>
              </a:rPr>
              <a:t>Handle</a:t>
            </a:r>
            <a:r>
              <a:rPr kumimoji="1" lang="ja-JP" altLang="en-US" sz="2400" dirty="0">
                <a:latin typeface="+mj-lt"/>
              </a:rPr>
              <a:t> </a:t>
            </a:r>
            <a:r>
              <a:rPr kumimoji="1" lang="en-US" altLang="ja-JP" sz="2400" dirty="0" smtClean="0">
                <a:latin typeface="+mj-lt"/>
              </a:rPr>
              <a:t>more requests with HTTP pipeline</a:t>
            </a:r>
            <a:endParaRPr kumimoji="1" lang="ja-JP" altLang="en-US" sz="2400" dirty="0" smtClean="0">
              <a:latin typeface="+mj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17</a:t>
            </a:fld>
            <a:endParaRPr lang="en-US" altLang="ja-JP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668527" y="3645024"/>
            <a:ext cx="280831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Transfer of </a:t>
            </a:r>
            <a:r>
              <a:rPr kumimoji="1" lang="en-US" altLang="ja-JP" dirty="0" smtClean="0"/>
              <a:t>very </a:t>
            </a:r>
            <a:r>
              <a:rPr kumimoji="1" lang="en-US" altLang="ja-JP" dirty="0"/>
              <a:t>small data[2byte] </a:t>
            </a:r>
            <a:endParaRPr kumimoji="1" lang="ja-JP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452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Evaluation</a:t>
            </a:r>
            <a:br>
              <a:rPr lang="en-US" altLang="ja-JP" dirty="0" smtClean="0"/>
            </a:br>
            <a:r>
              <a:rPr lang="en-US" altLang="ja-JP" dirty="0" smtClean="0"/>
              <a:t>SPDY Performance on Mobile Networks</a:t>
            </a:r>
            <a:endParaRPr kumimoji="1" lang="ja-JP" altLang="en-US" dirty="0"/>
          </a:p>
        </p:txBody>
      </p:sp>
      <p:pic>
        <p:nvPicPr>
          <p:cNvPr id="5122" name="Picture 2" descr="E:\Users\admin\Downloads\spdy-mobile-loadtim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992949"/>
            <a:ext cx="5332690" cy="374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105128" y="2132856"/>
            <a:ext cx="374441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 smtClean="0">
                <a:latin typeface="+mj-lt"/>
              </a:rPr>
              <a:t>For 77 URLs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 smtClean="0">
                <a:latin typeface="+mj-lt"/>
              </a:rPr>
              <a:t>3G network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+mj-lt"/>
              </a:rPr>
              <a:t>U</a:t>
            </a:r>
            <a:r>
              <a:rPr lang="en-US" altLang="ja-JP" dirty="0" smtClean="0">
                <a:latin typeface="+mj-lt"/>
              </a:rPr>
              <a:t>plink </a:t>
            </a:r>
            <a:r>
              <a:rPr lang="en-US" altLang="ja-JP" dirty="0">
                <a:latin typeface="+mj-lt"/>
              </a:rPr>
              <a:t>bandwidth of 1 </a:t>
            </a:r>
            <a:r>
              <a:rPr lang="en-US" altLang="ja-JP" dirty="0" smtClean="0">
                <a:latin typeface="+mj-lt"/>
              </a:rPr>
              <a:t>Mbps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 smtClean="0">
                <a:latin typeface="+mj-lt"/>
              </a:rPr>
              <a:t>Downlink </a:t>
            </a:r>
            <a:r>
              <a:rPr lang="en-US" altLang="ja-JP" dirty="0">
                <a:latin typeface="+mj-lt"/>
              </a:rPr>
              <a:t>bandwidth of 2 </a:t>
            </a:r>
            <a:r>
              <a:rPr lang="en-US" altLang="ja-JP" dirty="0" smtClean="0">
                <a:latin typeface="+mj-lt"/>
              </a:rPr>
              <a:t>Mbps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+mj-lt"/>
              </a:rPr>
              <a:t>R</a:t>
            </a:r>
            <a:r>
              <a:rPr lang="en-US" altLang="ja-JP" dirty="0" smtClean="0">
                <a:latin typeface="+mj-lt"/>
              </a:rPr>
              <a:t>ound-trip </a:t>
            </a:r>
            <a:r>
              <a:rPr lang="en-US" altLang="ja-JP" dirty="0">
                <a:latin typeface="+mj-lt"/>
              </a:rPr>
              <a:t>delay of </a:t>
            </a:r>
            <a:r>
              <a:rPr lang="en-US" altLang="ja-JP" dirty="0" smtClean="0">
                <a:latin typeface="+mj-lt"/>
              </a:rPr>
              <a:t>150 [</a:t>
            </a:r>
            <a:r>
              <a:rPr lang="en-US" altLang="ja-JP" dirty="0" err="1" smtClean="0">
                <a:latin typeface="+mj-lt"/>
              </a:rPr>
              <a:t>ms</a:t>
            </a:r>
            <a:r>
              <a:rPr lang="en-US" altLang="ja-JP" dirty="0" smtClean="0">
                <a:latin typeface="+mj-lt"/>
              </a:rPr>
              <a:t>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+mj-lt"/>
              </a:rPr>
              <a:t>packet loss of less than 1%</a:t>
            </a:r>
            <a:endParaRPr kumimoji="1" lang="ja-JP" altLang="en-US" dirty="0" smtClean="0">
              <a:latin typeface="+mj-lt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064568" y="6093296"/>
            <a:ext cx="49685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Times New Roman"/>
                <a:cs typeface="Times New Roman"/>
              </a:rPr>
              <a:t>Matt Welsh, Ben Greenstein, and Michael </a:t>
            </a:r>
            <a:r>
              <a:rPr lang="en-US" altLang="ja-JP" sz="1000" dirty="0" err="1">
                <a:latin typeface="Times New Roman"/>
                <a:cs typeface="Times New Roman"/>
              </a:rPr>
              <a:t>Piatek</a:t>
            </a:r>
            <a:r>
              <a:rPr lang="en-US" altLang="ja-JP" sz="1000" dirty="0" smtClean="0">
                <a:latin typeface="Times New Roman"/>
                <a:cs typeface="Times New Roman"/>
              </a:rPr>
              <a:t>,</a:t>
            </a:r>
            <a:r>
              <a:rPr lang="ja-JP" altLang="en-US" sz="1000" dirty="0" smtClean="0">
                <a:latin typeface="Times New Roman"/>
                <a:cs typeface="Times New Roman"/>
              </a:rPr>
              <a:t>“</a:t>
            </a:r>
            <a:r>
              <a:rPr lang="en-US" altLang="ja-JP" sz="1000" dirty="0">
                <a:latin typeface="Times New Roman"/>
                <a:cs typeface="Times New Roman"/>
              </a:rPr>
              <a:t>SPDY Performance on Mobile </a:t>
            </a:r>
            <a:r>
              <a:rPr lang="en-US" altLang="ja-JP" sz="1000" dirty="0" smtClean="0">
                <a:latin typeface="Times New Roman"/>
                <a:cs typeface="Times New Roman"/>
              </a:rPr>
              <a:t>Networks</a:t>
            </a:r>
            <a:r>
              <a:rPr lang="ja-JP" altLang="en-US" sz="1000" dirty="0" smtClean="0">
                <a:latin typeface="Times New Roman"/>
                <a:cs typeface="Times New Roman"/>
              </a:rPr>
              <a:t>”</a:t>
            </a:r>
            <a:r>
              <a:rPr lang="en-US" altLang="ja-JP" sz="1000" dirty="0">
                <a:latin typeface="Times New Roman"/>
                <a:cs typeface="Times New Roman"/>
              </a:rPr>
              <a:t>,</a:t>
            </a:r>
            <a:r>
              <a:rPr lang="en-US" altLang="ja-JP" sz="1000" dirty="0" smtClean="0">
                <a:latin typeface="Times New Roman"/>
                <a:cs typeface="Times New Roman"/>
              </a:rPr>
              <a:t>https</a:t>
            </a:r>
            <a:r>
              <a:rPr lang="en-US" altLang="ja-JP" sz="1000" dirty="0">
                <a:latin typeface="Times New Roman"/>
                <a:cs typeface="Times New Roman"/>
              </a:rPr>
              <a:t>://developers.google.com/speed/articles/spdy-for-</a:t>
            </a:r>
            <a:r>
              <a:rPr lang="en-US" altLang="ja-JP" sz="1000" dirty="0" smtClean="0">
                <a:latin typeface="Times New Roman"/>
                <a:cs typeface="Times New Roman"/>
              </a:rPr>
              <a:t>mobile,2012</a:t>
            </a:r>
            <a:endParaRPr lang="ja-JP" altLang="en-US" sz="1000" dirty="0">
              <a:latin typeface="Times New Roman"/>
              <a:cs typeface="Times New Roman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981838" y="5589240"/>
            <a:ext cx="2634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+mj-lt"/>
              </a:rPr>
              <a:t>77 URLs Sorted by heavy loading</a:t>
            </a:r>
            <a:endParaRPr lang="ja-JP" altLang="en-US" sz="1400" dirty="0">
              <a:latin typeface="+mj-lt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894246" y="5013176"/>
            <a:ext cx="398057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>
                <a:latin typeface="+mj-lt"/>
              </a:rPr>
              <a:t>average page load time reduction of 23%</a:t>
            </a:r>
            <a:endParaRPr lang="ja-JP" altLang="en-US" dirty="0">
              <a:latin typeface="+mj-lt"/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7545288" y="3996912"/>
            <a:ext cx="432048" cy="872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9660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Users\admin\Dropbox\Public\CNL\eps\SPDY_chart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8472"/>
            <a:ext cx="7315201" cy="43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Evaluation</a:t>
            </a:r>
            <a:br>
              <a:rPr lang="en-US" altLang="ja-JP" dirty="0" smtClean="0"/>
            </a:br>
            <a:r>
              <a:rPr lang="en-US" altLang="ja-JP" dirty="0" smtClean="0"/>
              <a:t>SPDY Performance on Mobile Networks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1424608" y="4314698"/>
            <a:ext cx="1440160" cy="964907"/>
          </a:xfrm>
          <a:prstGeom prst="wedgeRectCallout">
            <a:avLst>
              <a:gd name="adj1" fmla="val 97730"/>
              <a:gd name="adj2" fmla="val -52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All files download starting</a:t>
            </a:r>
            <a:endParaRPr kumimoji="1" lang="ja-JP" altLang="en-US" dirty="0"/>
          </a:p>
        </p:txBody>
      </p:sp>
      <p:sp>
        <p:nvSpPr>
          <p:cNvPr id="9" name="四角形吹き出し 8"/>
          <p:cNvSpPr/>
          <p:nvPr/>
        </p:nvSpPr>
        <p:spPr>
          <a:xfrm>
            <a:off x="8265368" y="2636912"/>
            <a:ext cx="1512168" cy="964907"/>
          </a:xfrm>
          <a:prstGeom prst="wedgeRectCallout">
            <a:avLst>
              <a:gd name="adj1" fmla="val -202890"/>
              <a:gd name="adj2" fmla="val -62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Parallelization </a:t>
            </a:r>
            <a:r>
              <a:rPr lang="en-US" altLang="ja-JP" dirty="0" smtClean="0"/>
              <a:t>of </a:t>
            </a:r>
            <a:r>
              <a:rPr kumimoji="1" lang="en-US" altLang="ja-JP" dirty="0" smtClean="0"/>
              <a:t>5 files downloading</a:t>
            </a:r>
            <a:endParaRPr kumimoji="1" lang="ja-JP" altLang="en-US" dirty="0"/>
          </a:p>
        </p:txBody>
      </p:sp>
      <p:sp>
        <p:nvSpPr>
          <p:cNvPr id="10" name="四角形吹き出し 9"/>
          <p:cNvSpPr/>
          <p:nvPr/>
        </p:nvSpPr>
        <p:spPr>
          <a:xfrm>
            <a:off x="8267600" y="4797151"/>
            <a:ext cx="1440160" cy="964907"/>
          </a:xfrm>
          <a:prstGeom prst="wedgeRectCallout">
            <a:avLst>
              <a:gd name="adj1" fmla="val -202890"/>
              <a:gd name="adj2" fmla="val -62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Waiting time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144688" y="1772816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19</a:t>
            </a:fld>
            <a:endParaRPr lang="en-US" altLang="ja-JP"/>
          </a:p>
        </p:txBody>
      </p:sp>
      <p:sp>
        <p:nvSpPr>
          <p:cNvPr id="8" name="正方形/長方形 7"/>
          <p:cNvSpPr/>
          <p:nvPr/>
        </p:nvSpPr>
        <p:spPr>
          <a:xfrm>
            <a:off x="2504728" y="5949280"/>
            <a:ext cx="4953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>
                <a:latin typeface="Times New Roman"/>
                <a:cs typeface="Times New Roman"/>
              </a:rPr>
              <a:t>Matt Welsh, Ben Greenstein, and Michael </a:t>
            </a:r>
            <a:r>
              <a:rPr lang="en-US" altLang="ja-JP" sz="1100" dirty="0" err="1">
                <a:latin typeface="Times New Roman"/>
                <a:cs typeface="Times New Roman"/>
              </a:rPr>
              <a:t>Piatek</a:t>
            </a:r>
            <a:r>
              <a:rPr lang="en-US" altLang="ja-JP" sz="1100" dirty="0">
                <a:latin typeface="Times New Roman"/>
                <a:cs typeface="Times New Roman"/>
              </a:rPr>
              <a:t>,</a:t>
            </a:r>
            <a:r>
              <a:rPr lang="ja-JP" altLang="en-US" sz="1100" dirty="0">
                <a:latin typeface="Times New Roman"/>
                <a:cs typeface="Times New Roman"/>
              </a:rPr>
              <a:t>“</a:t>
            </a:r>
            <a:r>
              <a:rPr lang="en-US" altLang="ja-JP" sz="1100" dirty="0">
                <a:latin typeface="Times New Roman"/>
                <a:cs typeface="Times New Roman"/>
              </a:rPr>
              <a:t>SPDY Performance on Mobile Networks</a:t>
            </a:r>
            <a:r>
              <a:rPr lang="ja-JP" altLang="en-US" sz="1100" dirty="0">
                <a:latin typeface="Times New Roman"/>
                <a:cs typeface="Times New Roman"/>
              </a:rPr>
              <a:t>”</a:t>
            </a:r>
            <a:r>
              <a:rPr lang="en-US" altLang="ja-JP" sz="1100" dirty="0">
                <a:latin typeface="Times New Roman"/>
                <a:cs typeface="Times New Roman"/>
              </a:rPr>
              <a:t>,https://</a:t>
            </a:r>
            <a:r>
              <a:rPr lang="en-US" altLang="ja-JP" sz="1100" dirty="0" err="1">
                <a:latin typeface="Times New Roman"/>
                <a:cs typeface="Times New Roman"/>
              </a:rPr>
              <a:t>developers.google.com</a:t>
            </a:r>
            <a:r>
              <a:rPr lang="en-US" altLang="ja-JP" sz="1100" dirty="0">
                <a:latin typeface="Times New Roman"/>
                <a:cs typeface="Times New Roman"/>
              </a:rPr>
              <a:t>/speed/articles/spdy-for-mobile,2012</a:t>
            </a:r>
            <a:endParaRPr lang="ja-JP" altLang="en-US" sz="1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732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/>
              <a:t>Introduction</a:t>
            </a:r>
          </a:p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/>
              <a:t>How to approach to web speeding up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/>
              <a:t>The speeding up techniques</a:t>
            </a:r>
          </a:p>
          <a:p>
            <a:pPr marL="1024128" lvl="1" indent="-514350">
              <a:buFont typeface="+mj-lt"/>
              <a:buAutoNum type="arabicPeriod"/>
            </a:pPr>
            <a:r>
              <a:rPr kumimoji="1" lang="en-US" altLang="ja-JP" dirty="0" smtClean="0"/>
              <a:t>HTTP pipeline</a:t>
            </a:r>
            <a:endParaRPr lang="en-US" altLang="ja-JP" dirty="0" smtClean="0"/>
          </a:p>
          <a:p>
            <a:pPr marL="1024128" lvl="1" indent="-514350">
              <a:buFont typeface="+mj-lt"/>
              <a:buAutoNum type="arabicPeriod"/>
            </a:pPr>
            <a:r>
              <a:rPr kumimoji="1" lang="en-US" altLang="ja-JP" dirty="0" smtClean="0"/>
              <a:t>SPDY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/>
              <a:t>Evaluation and compare</a:t>
            </a:r>
            <a:endParaRPr kumimoji="1" lang="en-US" altLang="ja-JP" dirty="0" smtClean="0"/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/>
              <a:t>Ongoing work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/>
              <a:t>Conclusion</a:t>
            </a:r>
            <a:endParaRPr kumimoji="1" lang="en-US" altLang="ja-JP" dirty="0" smtClean="0"/>
          </a:p>
          <a:p>
            <a:pPr marL="624078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656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Comparison HTTP pipeline and SPDY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20</a:t>
            </a:fld>
            <a:endParaRPr lang="en-US" altLang="ja-JP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93160" y="5086925"/>
            <a:ext cx="302433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ja-JP" dirty="0" smtClean="0">
                <a:latin typeface="+mj-lt"/>
              </a:rPr>
              <a:t>SPDY is better than HTTP pipeline</a:t>
            </a:r>
            <a:endParaRPr kumimoji="1" lang="ja-JP" altLang="en-US" dirty="0" smtClean="0">
              <a:latin typeface="+mj-lt"/>
            </a:endParaRPr>
          </a:p>
        </p:txBody>
      </p:sp>
      <p:pic>
        <p:nvPicPr>
          <p:cNvPr id="11" name="コンテンツ プレースホルダー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79" r="929"/>
          <a:stretch/>
        </p:blipFill>
        <p:spPr>
          <a:xfrm>
            <a:off x="200472" y="1628800"/>
            <a:ext cx="6028630" cy="4525963"/>
          </a:xfrm>
        </p:spPr>
      </p:pic>
      <p:sp>
        <p:nvSpPr>
          <p:cNvPr id="14" name="テキスト ボックス 13"/>
          <p:cNvSpPr txBox="1"/>
          <p:nvPr/>
        </p:nvSpPr>
        <p:spPr>
          <a:xfrm>
            <a:off x="6393160" y="1868631"/>
            <a:ext cx="302433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ja-JP" dirty="0" smtClean="0">
                <a:latin typeface="+mj-lt"/>
              </a:rPr>
              <a:t>The CNN mobile web</a:t>
            </a:r>
          </a:p>
          <a:p>
            <a:r>
              <a:rPr kumimoji="1" lang="en-US" altLang="ja-JP" dirty="0" smtClean="0">
                <a:latin typeface="+mj-lt"/>
              </a:rPr>
              <a:t>11 objects(1html, 1CSS and 9 images)</a:t>
            </a:r>
          </a:p>
          <a:p>
            <a:r>
              <a:rPr kumimoji="1" lang="en-US" altLang="ja-JP" dirty="0" smtClean="0">
                <a:latin typeface="+mj-lt"/>
              </a:rPr>
              <a:t>totaling 38.5kB</a:t>
            </a:r>
            <a:endParaRPr kumimoji="1" lang="ja-JP" altLang="en-US" dirty="0" smtClean="0">
              <a:latin typeface="+mj-lt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393160" y="3429000"/>
            <a:ext cx="302433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ja-JP" dirty="0" smtClean="0">
                <a:latin typeface="+mj-lt"/>
              </a:rPr>
              <a:t>HTTP pipeline – 11 connections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ja-JP" dirty="0" smtClean="0">
                <a:latin typeface="+mj-lt"/>
              </a:rPr>
              <a:t>SPDY – 1 connection</a:t>
            </a:r>
            <a:endParaRPr kumimoji="1" lang="ja-JP" altLang="en-US" dirty="0" smtClean="0">
              <a:latin typeface="+mj-lt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232920" y="5949280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200" dirty="0" err="1">
                <a:latin typeface="+mj-lt"/>
              </a:rPr>
              <a:t>Padhye</a:t>
            </a:r>
            <a:r>
              <a:rPr lang="en-US" altLang="ja-JP" sz="1200" dirty="0">
                <a:latin typeface="+mj-lt"/>
              </a:rPr>
              <a:t>, </a:t>
            </a:r>
            <a:r>
              <a:rPr lang="en-US" altLang="ja-JP" sz="1200" dirty="0" err="1">
                <a:latin typeface="+mj-lt"/>
              </a:rPr>
              <a:t>Jitu</a:t>
            </a:r>
            <a:r>
              <a:rPr lang="en-US" altLang="ja-JP" sz="1200" dirty="0">
                <a:latin typeface="+mj-lt"/>
              </a:rPr>
              <a:t>. "A comparison of SPDY and </a:t>
            </a:r>
            <a:r>
              <a:rPr lang="en-US" altLang="ja-JP" sz="1200" dirty="0" smtClean="0">
                <a:latin typeface="+mj-lt"/>
              </a:rPr>
              <a:t>HTTP performance</a:t>
            </a:r>
            <a:r>
              <a:rPr lang="en-US" altLang="ja-JP" sz="1200" dirty="0">
                <a:latin typeface="+mj-lt"/>
              </a:rPr>
              <a:t>." (2012).</a:t>
            </a:r>
            <a:endParaRPr lang="ja-JP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690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reasons for different performance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Multiplexing of HTTP requests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HTTP pipeline</a:t>
            </a:r>
          </a:p>
          <a:p>
            <a:pPr lvl="1"/>
            <a:r>
              <a:rPr kumimoji="1" lang="en-US" altLang="ja-JP" dirty="0" smtClean="0"/>
              <a:t>TCP : 2, Pipelines : 8</a:t>
            </a:r>
          </a:p>
          <a:p>
            <a:pPr lvl="1"/>
            <a:endParaRPr lang="en-US" altLang="ja-JP" dirty="0"/>
          </a:p>
          <a:p>
            <a:r>
              <a:rPr kumimoji="1" lang="en-US" altLang="ja-JP" dirty="0" smtClean="0"/>
              <a:t>SPDY</a:t>
            </a:r>
          </a:p>
          <a:p>
            <a:pPr lvl="1"/>
            <a:r>
              <a:rPr lang="en-US" altLang="ja-JP" dirty="0" smtClean="0"/>
              <a:t>TCP : 1, </a:t>
            </a:r>
            <a:r>
              <a:rPr lang="en-US" altLang="ja-JP" dirty="0" err="1" smtClean="0"/>
              <a:t>Multistream</a:t>
            </a:r>
            <a:r>
              <a:rPr lang="en-US" altLang="ja-JP" dirty="0" smtClean="0"/>
              <a:t> : more than 100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21</a:t>
            </a:fld>
            <a:endParaRPr lang="en-US" altLang="ja-JP" dirty="0"/>
          </a:p>
        </p:txBody>
      </p:sp>
      <p:pic>
        <p:nvPicPr>
          <p:cNvPr id="3074" name="Picture 2" descr="E:\Users\admin\Downloads\eq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2276872"/>
            <a:ext cx="9361040" cy="40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Users\admin\Downloads\eq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40" y="3969760"/>
            <a:ext cx="4896544" cy="3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:\Users\admin\Downloads\eq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40" y="5590555"/>
            <a:ext cx="4953000" cy="35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中かっこ 5"/>
          <p:cNvSpPr/>
          <p:nvPr/>
        </p:nvSpPr>
        <p:spPr>
          <a:xfrm>
            <a:off x="6537176" y="3861048"/>
            <a:ext cx="360040" cy="2160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853436" y="4366845"/>
            <a:ext cx="305256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en-US" altLang="ja-JP" dirty="0">
                <a:latin typeface="+mj-lt"/>
              </a:rPr>
              <a:t>For the number of transactions, </a:t>
            </a:r>
          </a:p>
          <a:p>
            <a:pPr algn="ctr"/>
            <a:r>
              <a:rPr lang="en-US" altLang="ja-JP" dirty="0" smtClean="0">
                <a:latin typeface="+mj-lt"/>
              </a:rPr>
              <a:t>the difference in spread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868988" y="5086925"/>
            <a:ext cx="30525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en-US" altLang="ja-JP" dirty="0" smtClean="0">
                <a:latin typeface="+mj-lt"/>
              </a:rPr>
              <a:t>SPDY &gt; HTTP pipeline</a:t>
            </a: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232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</a:rPr>
              <a:t>How to approach to web speeding up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The speeding up techniques</a:t>
            </a:r>
          </a:p>
          <a:p>
            <a:pPr marL="1024128" lvl="1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</a:rPr>
              <a:t>HTTP pipeline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4128" lvl="1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</a:rPr>
              <a:t>SPDY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Evaluation and compare</a:t>
            </a:r>
            <a:endParaRPr kumimoji="1"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/>
              <a:t>Ongoing work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kumimoji="1"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24078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0233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Current web page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979698"/>
              </p:ext>
            </p:extLst>
          </p:nvPr>
        </p:nvGraphicFramePr>
        <p:xfrm>
          <a:off x="1981200" y="1916832"/>
          <a:ext cx="5943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Metric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Nov</a:t>
                      </a:r>
                      <a:r>
                        <a:rPr kumimoji="1" lang="en-US" altLang="ja-JP" sz="1600" baseline="0" dirty="0" smtClean="0"/>
                        <a:t> </a:t>
                      </a:r>
                      <a:r>
                        <a:rPr kumimoji="1" lang="en-US" altLang="ja-JP" sz="1600" dirty="0" smtClean="0"/>
                        <a:t>15 2010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Jun 1 2013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Avg. page </a:t>
                      </a:r>
                      <a:r>
                        <a:rPr kumimoji="1" lang="en-US" altLang="ja-JP" sz="1600" dirty="0" err="1" smtClean="0"/>
                        <a:t>siza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702[</a:t>
                      </a:r>
                      <a:r>
                        <a:rPr kumimoji="1" lang="en-US" altLang="ja-JP" sz="1600" dirty="0" err="1" smtClean="0"/>
                        <a:t>kB</a:t>
                      </a:r>
                      <a:r>
                        <a:rPr kumimoji="1" lang="en-US" altLang="ja-JP" sz="1600" dirty="0" smtClean="0"/>
                        <a:t>]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1462[</a:t>
                      </a:r>
                      <a:r>
                        <a:rPr kumimoji="1" lang="en-US" altLang="ja-JP" sz="1600" dirty="0" err="1" smtClean="0"/>
                        <a:t>kB</a:t>
                      </a:r>
                      <a:r>
                        <a:rPr kumimoji="1" lang="en-US" altLang="ja-JP" sz="1600" dirty="0" smtClean="0"/>
                        <a:t>]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 smtClean="0"/>
                        <a:t>Resources / page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74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92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 smtClean="0"/>
                        <a:t>Domain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16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5241032" y="3212976"/>
            <a:ext cx="41044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ja-JP" sz="1050" dirty="0" smtClean="0">
                <a:latin typeface="+mj-lt"/>
              </a:rPr>
              <a:t>"HTTP </a:t>
            </a:r>
            <a:r>
              <a:rPr lang="de-DE" altLang="ja-JP" sz="1050" dirty="0">
                <a:latin typeface="+mj-lt"/>
              </a:rPr>
              <a:t>Archive", http://httparchive.org/, June. 2013.</a:t>
            </a:r>
            <a:endParaRPr lang="ja-JP" altLang="en-US" sz="1050" dirty="0">
              <a:latin typeface="+mj-lt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054453" y="1484784"/>
            <a:ext cx="179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+mj-lt"/>
              </a:rPr>
              <a:t>The trend of Web</a:t>
            </a:r>
            <a:endParaRPr lang="ja-JP" altLang="en-US" dirty="0">
              <a:latin typeface="+mj-lt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1172580" y="4077072"/>
            <a:ext cx="7560840" cy="2664296"/>
            <a:chOff x="560512" y="4077072"/>
            <a:chExt cx="7560840" cy="2664296"/>
          </a:xfrm>
        </p:grpSpPr>
        <p:sp>
          <p:nvSpPr>
            <p:cNvPr id="8" name="フローチャート: 処理 7"/>
            <p:cNvSpPr/>
            <p:nvPr/>
          </p:nvSpPr>
          <p:spPr>
            <a:xfrm>
              <a:off x="560512" y="4077072"/>
              <a:ext cx="3096344" cy="266429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ローチャート: 処理 8"/>
            <p:cNvSpPr/>
            <p:nvPr/>
          </p:nvSpPr>
          <p:spPr>
            <a:xfrm>
              <a:off x="2144688" y="4149080"/>
              <a:ext cx="1368152" cy="79208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ローチャート: 処理 9"/>
            <p:cNvSpPr/>
            <p:nvPr/>
          </p:nvSpPr>
          <p:spPr>
            <a:xfrm>
              <a:off x="632520" y="5013176"/>
              <a:ext cx="1368152" cy="79208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ローチャート: 処理 10"/>
            <p:cNvSpPr/>
            <p:nvPr/>
          </p:nvSpPr>
          <p:spPr>
            <a:xfrm>
              <a:off x="632520" y="5877272"/>
              <a:ext cx="2844316" cy="79208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ローチャート : 磁気ディスク 11"/>
            <p:cNvSpPr/>
            <p:nvPr/>
          </p:nvSpPr>
          <p:spPr>
            <a:xfrm>
              <a:off x="6393160" y="5013176"/>
              <a:ext cx="1728192" cy="73743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Server2</a:t>
              </a:r>
              <a:endParaRPr kumimoji="1" lang="ja-JP" altLang="en-US" dirty="0"/>
            </a:p>
          </p:txBody>
        </p:sp>
        <p:sp>
          <p:nvSpPr>
            <p:cNvPr id="14" name="フローチャート: 処理 13"/>
            <p:cNvSpPr/>
            <p:nvPr/>
          </p:nvSpPr>
          <p:spPr>
            <a:xfrm>
              <a:off x="2144688" y="5013176"/>
              <a:ext cx="1368152" cy="792088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 : 磁気ディスク 14"/>
            <p:cNvSpPr/>
            <p:nvPr/>
          </p:nvSpPr>
          <p:spPr>
            <a:xfrm>
              <a:off x="6393160" y="5949280"/>
              <a:ext cx="1728192" cy="737437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Server3</a:t>
              </a:r>
              <a:endParaRPr kumimoji="1" lang="ja-JP" altLang="en-US" dirty="0"/>
            </a:p>
          </p:txBody>
        </p:sp>
        <p:sp>
          <p:nvSpPr>
            <p:cNvPr id="16" name="フローチャート : 磁気ディスク 15"/>
            <p:cNvSpPr/>
            <p:nvPr/>
          </p:nvSpPr>
          <p:spPr>
            <a:xfrm>
              <a:off x="6393160" y="4077072"/>
              <a:ext cx="1728192" cy="737437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Server1</a:t>
              </a:r>
              <a:endParaRPr kumimoji="1" lang="ja-JP" altLang="en-US" dirty="0"/>
            </a:p>
          </p:txBody>
        </p:sp>
        <p:cxnSp>
          <p:nvCxnSpPr>
            <p:cNvPr id="18" name="直線矢印コネクタ 17"/>
            <p:cNvCxnSpPr>
              <a:stCxn id="9" idx="3"/>
              <a:endCxn id="16" idx="2"/>
            </p:cNvCxnSpPr>
            <p:nvPr/>
          </p:nvCxnSpPr>
          <p:spPr>
            <a:xfrm flipV="1">
              <a:off x="3512840" y="4445791"/>
              <a:ext cx="2880320" cy="993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stCxn id="10" idx="3"/>
              <a:endCxn id="16" idx="2"/>
            </p:cNvCxnSpPr>
            <p:nvPr/>
          </p:nvCxnSpPr>
          <p:spPr>
            <a:xfrm flipV="1">
              <a:off x="2000672" y="4445791"/>
              <a:ext cx="4392488" cy="9634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stCxn id="11" idx="3"/>
              <a:endCxn id="15" idx="2"/>
            </p:cNvCxnSpPr>
            <p:nvPr/>
          </p:nvCxnSpPr>
          <p:spPr>
            <a:xfrm>
              <a:off x="3476836" y="6273316"/>
              <a:ext cx="2916324" cy="446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14" idx="3"/>
              <a:endCxn id="12" idx="2"/>
            </p:cNvCxnSpPr>
            <p:nvPr/>
          </p:nvCxnSpPr>
          <p:spPr>
            <a:xfrm flipV="1">
              <a:off x="3512840" y="5381895"/>
              <a:ext cx="2880320" cy="273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>
              <a:stCxn id="8" idx="3"/>
              <a:endCxn id="12" idx="2"/>
            </p:cNvCxnSpPr>
            <p:nvPr/>
          </p:nvCxnSpPr>
          <p:spPr>
            <a:xfrm flipV="1">
              <a:off x="3656856" y="5381895"/>
              <a:ext cx="2736304" cy="273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テキスト ボックス 32"/>
          <p:cNvSpPr txBox="1"/>
          <p:nvPr/>
        </p:nvSpPr>
        <p:spPr>
          <a:xfrm>
            <a:off x="2200875" y="3707740"/>
            <a:ext cx="10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Web page</a:t>
            </a:r>
            <a:endParaRPr kumimoji="1" lang="ja-JP" altLang="en-US" dirty="0" smtClean="0">
              <a:latin typeface="+mj-lt"/>
            </a:endParaRPr>
          </a:p>
        </p:txBody>
      </p:sp>
      <p:sp>
        <p:nvSpPr>
          <p:cNvPr id="36" name="四角形吹き出し 35"/>
          <p:cNvSpPr/>
          <p:nvPr/>
        </p:nvSpPr>
        <p:spPr>
          <a:xfrm>
            <a:off x="7869324" y="1021378"/>
            <a:ext cx="2036676" cy="1296144"/>
          </a:xfrm>
          <a:prstGeom prst="wedgeRectCallout">
            <a:avLst>
              <a:gd name="adj1" fmla="val -89760"/>
              <a:gd name="adj2" fmla="val 8186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Many requests for small resources from multiple hosts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29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075353"/>
              </p:ext>
            </p:extLst>
          </p:nvPr>
        </p:nvGraphicFramePr>
        <p:xfrm>
          <a:off x="416496" y="3356992"/>
          <a:ext cx="8915401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/>
                <a:gridCol w="2847257"/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 smtClean="0"/>
                        <a:t>Network Speed</a:t>
                      </a:r>
                      <a:br>
                        <a:rPr lang="en-US" altLang="ja-JP" b="1" dirty="0" smtClean="0"/>
                      </a:br>
                      <a:r>
                        <a:rPr lang="en-US" altLang="ja-JP" b="1" dirty="0" smtClean="0"/>
                        <a:t>(Down/Up Kbps, Latency </a:t>
                      </a:r>
                      <a:r>
                        <a:rPr lang="en-US" altLang="ja-JP" b="1" dirty="0" err="1" smtClean="0"/>
                        <a:t>ms</a:t>
                      </a:r>
                      <a:r>
                        <a:rPr lang="en-US" altLang="ja-JP" b="1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 smtClean="0"/>
                        <a:t>SPDY </a:t>
                      </a:r>
                      <a:r>
                        <a:rPr lang="en-US" altLang="ja-JP" b="1" dirty="0" err="1" smtClean="0"/>
                        <a:t>vs</a:t>
                      </a:r>
                      <a:r>
                        <a:rPr lang="en-US" altLang="ja-JP" b="1" dirty="0" smtClean="0"/>
                        <a:t> HTTPS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 smtClean="0"/>
                        <a:t>SPDY </a:t>
                      </a:r>
                      <a:r>
                        <a:rPr lang="en-US" altLang="ja-JP" b="1" dirty="0" err="1" smtClean="0"/>
                        <a:t>vs</a:t>
                      </a:r>
                      <a:r>
                        <a:rPr lang="en-US" altLang="ja-JP" b="1" dirty="0" smtClean="0"/>
                        <a:t> HTTP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 smtClean="0"/>
                        <a:t>Cable (5,000/1,000, 28)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SPDY 6.7% faster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SPDY 4.3% slower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 smtClean="0"/>
                        <a:t>DSL (1,500/384,50)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SPDY 4.4% faster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SPDY 0.7% slower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 smtClean="0"/>
                        <a:t>Low-Latency  Mobile (780/330,50)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SPDY 3% faster</a:t>
                      </a:r>
                      <a:endParaRPr kumimoji="1" lang="ja-JP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SPDY 3.4% slower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 smtClean="0"/>
                        <a:t>High-Latency  Mobile (780/330,200)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SPDY 3.7% faster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SPDY 4.8% slower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Evaluation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SPDY Performance on Mobile Networks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04528" y="1844824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+mj-lt"/>
              </a:rPr>
              <a:t>three modes – HTTP, HTTPS and SPDY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 smtClean="0">
                <a:latin typeface="+mj-lt"/>
              </a:rPr>
              <a:t>the </a:t>
            </a:r>
            <a:r>
              <a:rPr lang="en-US" altLang="ja-JP" dirty="0">
                <a:latin typeface="+mj-lt"/>
              </a:rPr>
              <a:t>top 500 websites in the US, as defined by </a:t>
            </a:r>
            <a:r>
              <a:rPr lang="en-US" altLang="ja-JP" dirty="0" err="1" smtClean="0">
                <a:latin typeface="+mj-lt"/>
              </a:rPr>
              <a:t>Alexa</a:t>
            </a:r>
            <a:endParaRPr lang="en-US" altLang="ja-JP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 smtClean="0">
                <a:latin typeface="+mj-lt"/>
              </a:rPr>
              <a:t>Chrome browser (version 18</a:t>
            </a:r>
            <a:r>
              <a:rPr lang="en-US" altLang="ja-JP" dirty="0">
                <a:latin typeface="+mj-lt"/>
              </a:rPr>
              <a:t>) supports </a:t>
            </a:r>
            <a:r>
              <a:rPr lang="en-US" altLang="ja-JP" dirty="0" smtClean="0">
                <a:latin typeface="+mj-lt"/>
              </a:rPr>
              <a:t>SPDY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+mj-lt"/>
              </a:rPr>
              <a:t>5 different network speeds, including Cable, DSL, low-latency mobile and high latency mobile.</a:t>
            </a:r>
            <a:endParaRPr lang="ja-JP" altLang="en-US" dirty="0"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288704" y="5962491"/>
            <a:ext cx="71287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>
                <a:latin typeface="Times New Roman"/>
                <a:cs typeface="Times New Roman"/>
              </a:rPr>
              <a:t>Guy </a:t>
            </a:r>
            <a:r>
              <a:rPr lang="en-US" altLang="ja-JP" sz="1100" dirty="0" err="1" smtClean="0">
                <a:latin typeface="Times New Roman"/>
                <a:cs typeface="Times New Roman"/>
              </a:rPr>
              <a:t>Podjarny</a:t>
            </a:r>
            <a:r>
              <a:rPr lang="en-US" altLang="ja-JP" sz="1100" dirty="0" smtClean="0">
                <a:latin typeface="Times New Roman"/>
                <a:cs typeface="Times New Roman"/>
              </a:rPr>
              <a:t>, “</a:t>
            </a:r>
            <a:r>
              <a:rPr lang="en-US" altLang="ja-JP" sz="1100" dirty="0">
                <a:latin typeface="Times New Roman"/>
                <a:cs typeface="Times New Roman"/>
              </a:rPr>
              <a:t>Not as SPDY as You </a:t>
            </a:r>
            <a:r>
              <a:rPr lang="en-US" altLang="ja-JP" sz="1100" dirty="0" smtClean="0">
                <a:latin typeface="Times New Roman"/>
                <a:cs typeface="Times New Roman"/>
              </a:rPr>
              <a:t>Thought” http</a:t>
            </a:r>
            <a:r>
              <a:rPr lang="en-US" altLang="ja-JP" sz="1100" dirty="0">
                <a:latin typeface="Times New Roman"/>
                <a:cs typeface="Times New Roman"/>
              </a:rPr>
              <a:t>://www.guypo.com/technical/not-as-spdy-as-you-thought</a:t>
            </a:r>
            <a:r>
              <a:rPr lang="en-US" altLang="ja-JP" sz="1100" dirty="0" smtClean="0">
                <a:latin typeface="Times New Roman"/>
                <a:cs typeface="Times New Roman"/>
              </a:rPr>
              <a:t>/ , 2012</a:t>
            </a:r>
            <a:endParaRPr lang="ja-JP" altLang="en-US" sz="1100" dirty="0">
              <a:latin typeface="Times New Roman"/>
              <a:cs typeface="Times New Roman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24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2839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Lots of 3</a:t>
            </a:r>
            <a:r>
              <a:rPr lang="en-US" altLang="ja-JP" baseline="30000" dirty="0" smtClean="0"/>
              <a:t>rd</a:t>
            </a:r>
            <a:r>
              <a:rPr lang="en-US" altLang="ja-JP" dirty="0" smtClean="0"/>
              <a:t>-party domains with </a:t>
            </a:r>
          </a:p>
          <a:p>
            <a:pPr lvl="1"/>
            <a:r>
              <a:rPr kumimoji="1" lang="en-US" altLang="ja-JP" dirty="0" smtClean="0"/>
              <a:t>SPDY cannot reuse the connection</a:t>
            </a:r>
          </a:p>
          <a:p>
            <a:r>
              <a:rPr kumimoji="1" lang="en-US" altLang="ja-JP" dirty="0" smtClean="0"/>
              <a:t>Very few resources without connection reuse</a:t>
            </a:r>
          </a:p>
          <a:p>
            <a:pPr lvl="1"/>
            <a:r>
              <a:rPr lang="en-US" altLang="ja-JP" dirty="0" smtClean="0"/>
              <a:t>SPDY may not help it if the number of resources is less than 6</a:t>
            </a:r>
          </a:p>
          <a:p>
            <a:r>
              <a:rPr kumimoji="1" lang="en-US" altLang="ja-JP" dirty="0" smtClean="0"/>
              <a:t>High packet-loss links</a:t>
            </a:r>
          </a:p>
          <a:p>
            <a:pPr lvl="1"/>
            <a:r>
              <a:rPr lang="en-US" altLang="ja-JP" dirty="0" smtClean="0"/>
              <a:t>SPDY does worse than HTTP with high RTT and high packet loss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Not suitable for SPDY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25</a:t>
            </a:fld>
            <a:endParaRPr lang="en-US" altLang="ja-JP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33898" y="6093296"/>
            <a:ext cx="6638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Roberto Peon, “SPDY It’s Here!”,</a:t>
            </a:r>
          </a:p>
          <a:p>
            <a:r>
              <a:rPr kumimoji="1" lang="en-US" altLang="ja-JP" sz="1200" dirty="0">
                <a:latin typeface="+mj-lt"/>
              </a:rPr>
              <a:t> http://</a:t>
            </a:r>
            <a:r>
              <a:rPr kumimoji="1" lang="en-US" altLang="ja-JP" sz="1200" dirty="0" err="1" smtClean="0">
                <a:latin typeface="+mj-lt"/>
              </a:rPr>
              <a:t>commondatastorage.gzoogleapis.com</a:t>
            </a:r>
            <a:r>
              <a:rPr kumimoji="1" lang="en-US" altLang="ja-JP" sz="1200" dirty="0">
                <a:latin typeface="+mj-lt"/>
              </a:rPr>
              <a:t>/io2012/presentations/live%20to%20website/1201.</a:t>
            </a:r>
            <a:r>
              <a:rPr kumimoji="1" lang="en-US" altLang="ja-JP" sz="1200" dirty="0" smtClean="0">
                <a:latin typeface="+mj-lt"/>
              </a:rPr>
              <a:t>pdf, 2012</a:t>
            </a:r>
            <a:endParaRPr kumimoji="1" lang="ja-JP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362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SPDY - TCP / SSL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26</a:t>
            </a:fld>
            <a:endParaRPr lang="en-US" altLang="ja-JP"/>
          </a:p>
        </p:txBody>
      </p:sp>
      <p:sp>
        <p:nvSpPr>
          <p:cNvPr id="5" name="正方形/長方形 4"/>
          <p:cNvSpPr/>
          <p:nvPr/>
        </p:nvSpPr>
        <p:spPr>
          <a:xfrm>
            <a:off x="5529064" y="1844824"/>
            <a:ext cx="3384376" cy="2376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5725148" y="1988840"/>
            <a:ext cx="3026318" cy="2161952"/>
            <a:chOff x="5239050" y="2347168"/>
            <a:chExt cx="3026318" cy="2161952"/>
          </a:xfrm>
        </p:grpSpPr>
        <p:sp>
          <p:nvSpPr>
            <p:cNvPr id="7" name="正方形/長方形 6"/>
            <p:cNvSpPr/>
            <p:nvPr/>
          </p:nvSpPr>
          <p:spPr>
            <a:xfrm>
              <a:off x="6537176" y="2348880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HTTP</a:t>
              </a:r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6537176" y="2780928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SPDY</a:t>
              </a:r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537176" y="3429000"/>
              <a:ext cx="1728192" cy="4320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SSL</a:t>
              </a:r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537176" y="4077072"/>
              <a:ext cx="1728192" cy="4320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TCP</a:t>
              </a:r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262468" y="2347168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+mj-lt"/>
                </a:rPr>
                <a:t>Application</a:t>
              </a:r>
              <a:endParaRPr lang="ja-JP" altLang="en-US" dirty="0">
                <a:latin typeface="+mj-lt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454830" y="2780928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+mj-lt"/>
                </a:rPr>
                <a:t>Session</a:t>
              </a:r>
              <a:endParaRPr lang="ja-JP" altLang="en-US" dirty="0">
                <a:latin typeface="+mj-lt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239050" y="3429000"/>
              <a:ext cx="13260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+mj-lt"/>
                </a:rPr>
                <a:t>Presentation</a:t>
              </a:r>
              <a:endParaRPr lang="ja-JP" altLang="en-US" dirty="0">
                <a:latin typeface="+mj-lt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366932" y="4077072"/>
              <a:ext cx="10742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+mj-lt"/>
                </a:rPr>
                <a:t>Transport</a:t>
              </a:r>
              <a:endParaRPr lang="ja-JP" altLang="en-US" dirty="0">
                <a:latin typeface="+mj-lt"/>
              </a:endParaRPr>
            </a:p>
          </p:txBody>
        </p:sp>
      </p:grpSp>
      <p:sp>
        <p:nvSpPr>
          <p:cNvPr id="15" name="正方形/長方形 14"/>
          <p:cNvSpPr/>
          <p:nvPr/>
        </p:nvSpPr>
        <p:spPr>
          <a:xfrm>
            <a:off x="6298563" y="1556792"/>
            <a:ext cx="184537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+mj-lt"/>
              </a:rPr>
              <a:t>Layered Structure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616581" y="1772816"/>
            <a:ext cx="0" cy="468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343278" y="1772816"/>
            <a:ext cx="0" cy="468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242120" y="148478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Client</a:t>
            </a:r>
            <a:endParaRPr kumimoji="1" lang="ja-JP" altLang="en-US" dirty="0" smtClean="0"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49581" y="148478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Server</a:t>
            </a:r>
            <a:endParaRPr kumimoji="1" lang="ja-JP" altLang="en-US" dirty="0" smtClean="0">
              <a:latin typeface="+mj-lt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1616581" y="1844824"/>
            <a:ext cx="2726697" cy="360040"/>
            <a:chOff x="1616581" y="1844824"/>
            <a:chExt cx="2726697" cy="360040"/>
          </a:xfrm>
        </p:grpSpPr>
        <p:cxnSp>
          <p:nvCxnSpPr>
            <p:cNvPr id="21" name="直線矢印コネクタ 20"/>
            <p:cNvCxnSpPr/>
            <p:nvPr/>
          </p:nvCxnSpPr>
          <p:spPr>
            <a:xfrm>
              <a:off x="1616581" y="1988840"/>
              <a:ext cx="2726697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376693" y="1844824"/>
              <a:ext cx="1177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+mj-lt"/>
                </a:rPr>
                <a:t>TCP connection</a:t>
              </a:r>
              <a:endParaRPr kumimoji="1" lang="ja-JP" altLang="en-US" sz="1200" dirty="0" smtClean="0">
                <a:latin typeface="+mj-lt"/>
              </a:endParaRPr>
            </a:p>
          </p:txBody>
        </p:sp>
      </p:grpSp>
      <p:cxnSp>
        <p:nvCxnSpPr>
          <p:cNvPr id="38" name="直線矢印コネクタ 37"/>
          <p:cNvCxnSpPr/>
          <p:nvPr/>
        </p:nvCxnSpPr>
        <p:spPr>
          <a:xfrm>
            <a:off x="1640632" y="3140968"/>
            <a:ext cx="2726697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1551785" y="2276872"/>
            <a:ext cx="2753143" cy="709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498067" y="2719953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3-handshake</a:t>
            </a:r>
            <a:endParaRPr kumimoji="1" lang="ja-JP" altLang="en-US" sz="1200" dirty="0" smtClean="0">
              <a:latin typeface="+mj-lt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1626188" y="3717032"/>
            <a:ext cx="2726697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386300" y="3573016"/>
            <a:ext cx="1159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SSL connection</a:t>
            </a:r>
            <a:endParaRPr kumimoji="1" lang="ja-JP" altLang="en-US" sz="1200" dirty="0" smtClean="0">
              <a:latin typeface="+mj-lt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1650239" y="4869160"/>
            <a:ext cx="2726697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>
            <a:off x="1561392" y="4005064"/>
            <a:ext cx="2753143" cy="709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2423163" y="4509120"/>
            <a:ext cx="1132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SSL handshake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722444" y="4888850"/>
            <a:ext cx="295232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en-US" altLang="ja-JP" dirty="0" smtClean="0">
                <a:latin typeface="+mj-lt"/>
              </a:rPr>
              <a:t>At the beginning </a:t>
            </a:r>
            <a:endParaRPr kumimoji="1" lang="en-US" altLang="ja-JP" dirty="0">
              <a:latin typeface="+mj-lt"/>
            </a:endParaRPr>
          </a:p>
          <a:p>
            <a:r>
              <a:rPr kumimoji="1" lang="en-US" altLang="ja-JP" dirty="0" smtClean="0">
                <a:latin typeface="+mj-lt"/>
              </a:rPr>
              <a:t>	more transactions</a:t>
            </a:r>
          </a:p>
        </p:txBody>
      </p:sp>
    </p:spTree>
    <p:extLst>
      <p:ext uri="{BB962C8B-B14F-4D97-AF65-F5344CB8AC3E}">
        <p14:creationId xmlns:p14="http://schemas.microsoft.com/office/powerpoint/2010/main" val="6338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Ongoing </a:t>
            </a:r>
            <a:r>
              <a:rPr lang="en-US" altLang="ja-JP" dirty="0" smtClean="0"/>
              <a:t>work-1</a:t>
            </a:r>
            <a:endParaRPr kumimoji="1" lang="ja-JP" altLang="en-US" dirty="0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>
                <a:cs typeface="Times New Roman"/>
              </a:rPr>
              <a:t>Steven Rosenberg, </a:t>
            </a:r>
            <a:r>
              <a:rPr lang="en-US" altLang="ja-JP" sz="2000" dirty="0" err="1">
                <a:cs typeface="Times New Roman"/>
              </a:rPr>
              <a:t>Surbhi</a:t>
            </a:r>
            <a:r>
              <a:rPr lang="en-US" altLang="ja-JP" sz="2000" dirty="0">
                <a:cs typeface="Times New Roman"/>
              </a:rPr>
              <a:t> </a:t>
            </a:r>
            <a:r>
              <a:rPr lang="en-US" altLang="ja-JP" sz="2000" dirty="0" err="1">
                <a:cs typeface="Times New Roman"/>
              </a:rPr>
              <a:t>Dangi</a:t>
            </a:r>
            <a:r>
              <a:rPr lang="en-US" altLang="ja-JP" sz="2000" dirty="0">
                <a:cs typeface="Times New Roman"/>
              </a:rPr>
              <a:t>, </a:t>
            </a:r>
            <a:r>
              <a:rPr lang="en-US" altLang="ja-JP" sz="2000" dirty="0" err="1">
                <a:cs typeface="Times New Roman"/>
              </a:rPr>
              <a:t>Isuru</a:t>
            </a:r>
            <a:r>
              <a:rPr lang="en-US" altLang="ja-JP" sz="2000" dirty="0">
                <a:cs typeface="Times New Roman"/>
              </a:rPr>
              <a:t> </a:t>
            </a:r>
            <a:r>
              <a:rPr lang="en-US" altLang="ja-JP" sz="2000" dirty="0" err="1">
                <a:cs typeface="Times New Roman"/>
              </a:rPr>
              <a:t>Warnakulasooriya</a:t>
            </a:r>
            <a:r>
              <a:rPr lang="en-US" altLang="ja-JP" sz="2000" dirty="0">
                <a:cs typeface="Times New Roman"/>
              </a:rPr>
              <a:t>, “Data and Network Optimization Effect on Web Performance”, Silicon Valley Campus report 2012</a:t>
            </a:r>
          </a:p>
          <a:p>
            <a:r>
              <a:rPr lang="en-US" altLang="ja-JP" dirty="0" smtClean="0"/>
              <a:t>Motivation</a:t>
            </a:r>
            <a:endParaRPr lang="en-US" altLang="ja-JP" sz="3600" dirty="0" smtClean="0"/>
          </a:p>
          <a:p>
            <a:pPr lvl="1"/>
            <a:r>
              <a:rPr lang="en-US" altLang="ja-JP" dirty="0" smtClean="0">
                <a:cs typeface="Times New Roman"/>
              </a:rPr>
              <a:t>improving the performance of various types of websites</a:t>
            </a:r>
          </a:p>
          <a:p>
            <a:r>
              <a:rPr lang="en-US" altLang="ja-JP" dirty="0" smtClean="0">
                <a:cs typeface="Times New Roman"/>
              </a:rPr>
              <a:t>Methodology</a:t>
            </a:r>
          </a:p>
          <a:p>
            <a:pPr lvl="1"/>
            <a:r>
              <a:rPr lang="en-US" altLang="ja-JP" sz="2400" dirty="0"/>
              <a:t>Two software approach to improve network </a:t>
            </a:r>
            <a:r>
              <a:rPr lang="en-US" altLang="ja-JP" sz="2400" dirty="0" smtClean="0"/>
              <a:t>performance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400" dirty="0" smtClean="0"/>
              <a:t>Content optimization and compression(</a:t>
            </a:r>
            <a:r>
              <a:rPr lang="en-US" altLang="ja-JP" sz="2400" dirty="0" err="1" smtClean="0"/>
              <a:t>BoostEdge</a:t>
            </a:r>
            <a:r>
              <a:rPr lang="en-US" altLang="ja-JP" sz="2400" dirty="0" smtClean="0"/>
              <a:t>)</a:t>
            </a:r>
            <a:endParaRPr lang="en-US" altLang="ja-JP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400" dirty="0"/>
              <a:t>Optimization network </a:t>
            </a:r>
            <a:r>
              <a:rPr lang="en-US" altLang="ja-JP" sz="2400" dirty="0" smtClean="0"/>
              <a:t>protocol(SPDY)</a:t>
            </a:r>
            <a:endParaRPr lang="en-US" altLang="ja-JP" sz="2400" dirty="0"/>
          </a:p>
          <a:p>
            <a:pPr lvl="1"/>
            <a:endParaRPr lang="ja-JP" altLang="en-US" dirty="0">
              <a:cs typeface="Times New Roman"/>
            </a:endParaRPr>
          </a:p>
          <a:p>
            <a:endParaRPr lang="en-US" altLang="ja-JP" sz="3600" dirty="0" smtClean="0"/>
          </a:p>
          <a:p>
            <a:pPr lvl="1"/>
            <a:endParaRPr lang="ja-JP" altLang="en-US" dirty="0"/>
          </a:p>
          <a:p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991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Data and Network Optimization Effect on Web Performance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err="1" smtClean="0"/>
              <a:t>BoostEdge</a:t>
            </a:r>
            <a:r>
              <a:rPr kumimoji="1" lang="en-US" altLang="ja-JP" sz="2400" dirty="0" smtClean="0"/>
              <a:t> : Web accelerator for speeding 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2000" dirty="0" smtClean="0"/>
              <a:t>Forcing </a:t>
            </a:r>
            <a:r>
              <a:rPr lang="en-US" altLang="ja-JP" sz="2000" dirty="0"/>
              <a:t>a client to optimally cache data.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2000" dirty="0" smtClean="0"/>
              <a:t>Enabling </a:t>
            </a:r>
            <a:r>
              <a:rPr lang="en-US" altLang="ja-JP" sz="2000" dirty="0" err="1"/>
              <a:t>lossy</a:t>
            </a:r>
            <a:r>
              <a:rPr lang="en-US" altLang="ja-JP" sz="2000" dirty="0"/>
              <a:t> image compression </a:t>
            </a:r>
            <a:r>
              <a:rPr lang="en-US" altLang="ja-JP" sz="2000" dirty="0" smtClean="0"/>
              <a:t>to </a:t>
            </a:r>
            <a:r>
              <a:rPr lang="en-US" altLang="ja-JP" sz="2000" dirty="0"/>
              <a:t>the client screen size.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28</a:t>
            </a:fld>
            <a:endParaRPr lang="en-US" altLang="ja-JP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 rotWithShape="1">
          <a:blip r:embed="rId2"/>
          <a:srcRect l="-248" r="-928"/>
          <a:stretch/>
        </p:blipFill>
        <p:spPr>
          <a:xfrm>
            <a:off x="2925756" y="3252114"/>
            <a:ext cx="4054489" cy="356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7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Data and Network Optimization Effect on Web Performance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8" r="2301"/>
          <a:stretch/>
        </p:blipFill>
        <p:spPr>
          <a:xfrm>
            <a:off x="2452323" y="1600203"/>
            <a:ext cx="4933842" cy="4525963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29</a:t>
            </a:fld>
            <a:endParaRPr lang="en-US" altLang="ja-JP"/>
          </a:p>
        </p:txBody>
      </p:sp>
      <p:sp>
        <p:nvSpPr>
          <p:cNvPr id="6" name="円形吹き出し 5"/>
          <p:cNvSpPr/>
          <p:nvPr/>
        </p:nvSpPr>
        <p:spPr>
          <a:xfrm>
            <a:off x="6681192" y="1988840"/>
            <a:ext cx="3224808" cy="1368152"/>
          </a:xfrm>
          <a:prstGeom prst="wedgeEllipseCallout">
            <a:avLst>
              <a:gd name="adj1" fmla="val -88773"/>
              <a:gd name="adj2" fmla="val 3870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r>
              <a:rPr kumimoji="1" lang="en-US" altLang="ja-JP" dirty="0" smtClean="0"/>
              <a:t>Cache</a:t>
            </a:r>
          </a:p>
          <a:p>
            <a:pPr marL="285750" indent="-285750" algn="ctr">
              <a:buFont typeface="Arial"/>
              <a:buChar char="•"/>
            </a:pPr>
            <a:r>
              <a:rPr kumimoji="1" lang="en-US" altLang="ja-JP" dirty="0" smtClean="0"/>
              <a:t>Compression</a:t>
            </a:r>
          </a:p>
        </p:txBody>
      </p:sp>
    </p:spTree>
    <p:extLst>
      <p:ext uri="{BB962C8B-B14F-4D97-AF65-F5344CB8AC3E}">
        <p14:creationId xmlns:p14="http://schemas.microsoft.com/office/powerpoint/2010/main" val="332642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/>
              <a:t>Introduction</a:t>
            </a:r>
          </a:p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</a:rPr>
              <a:t>How to approach to web speeding up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The speeding up techniques</a:t>
            </a:r>
          </a:p>
          <a:p>
            <a:pPr marL="1024128" lvl="1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</a:rPr>
              <a:t>HTTP pipeline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4128" lvl="1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</a:rPr>
              <a:t>SPDY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Evaluation and compare</a:t>
            </a:r>
            <a:endParaRPr kumimoji="1"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Ongoing work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kumimoji="1"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24078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006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Data and Network Optimization Effect on Web Performance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34312"/>
              </p:ext>
            </p:extLst>
          </p:nvPr>
        </p:nvGraphicFramePr>
        <p:xfrm>
          <a:off x="2572358" y="1849368"/>
          <a:ext cx="4673724" cy="20116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557908"/>
                <a:gridCol w="1557908"/>
                <a:gridCol w="1557908"/>
              </a:tblGrid>
              <a:tr h="2040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Website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Size[kb]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HTTP Requests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/>
                        <a:t>LATimes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2049.6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160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/>
                        <a:t>Washigton</a:t>
                      </a:r>
                      <a:r>
                        <a:rPr kumimoji="1" lang="en-US" altLang="ja-JP" sz="1600" baseline="0" dirty="0" err="1" smtClean="0"/>
                        <a:t>Post</a:t>
                      </a:r>
                      <a:endParaRPr kumimoji="1" lang="en-US" altLang="ja-JP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1487.6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109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CNN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1379.8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109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MapQuest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1231.7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78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Answers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1035.2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39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30</a:t>
            </a:fld>
            <a:endParaRPr lang="en-US" altLang="ja-JP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63722"/>
              </p:ext>
            </p:extLst>
          </p:nvPr>
        </p:nvGraphicFramePr>
        <p:xfrm>
          <a:off x="830542" y="4247729"/>
          <a:ext cx="8244917" cy="2133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30459"/>
                <a:gridCol w="3330459"/>
                <a:gridCol w="1583999"/>
              </a:tblGrid>
              <a:tr h="2439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/>
                        <a:t>Testcase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Averaged page</a:t>
                      </a:r>
                      <a:r>
                        <a:rPr kumimoji="1" lang="en-US" altLang="ja-JP" sz="1400" baseline="0" dirty="0" smtClean="0"/>
                        <a:t> load time[</a:t>
                      </a:r>
                      <a:r>
                        <a:rPr kumimoji="1" lang="en-US" altLang="ja-JP" sz="1400" baseline="0" dirty="0" err="1" smtClean="0"/>
                        <a:t>ms</a:t>
                      </a:r>
                      <a:r>
                        <a:rPr kumimoji="1" lang="en-US" altLang="ja-JP" sz="1400" baseline="0" dirty="0" smtClean="0"/>
                        <a:t>]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Error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439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13685.1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3.31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439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HTTP_through_FlipServer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14839.8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439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SPDY_through_FlipServer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12757.2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1.54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543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SPDY_through_FlipServer_w_BoostEdge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5846.2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543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HTTP_through_FlipServer_w_BoostEdge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8112.1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2.13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439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HTTP_w_BoostEdge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7116.6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2432720" y="1484784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sz="1400" dirty="0">
                <a:latin typeface="+mj-lt"/>
              </a:rPr>
              <a:t> websites with the highest number of HTTP requests</a:t>
            </a:r>
            <a:endParaRPr lang="ja-JP" altLang="en-US" sz="1400" dirty="0">
              <a:latin typeface="+mj-lt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748644" y="3939952"/>
            <a:ext cx="6408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>
                <a:latin typeface="Times New Roman"/>
                <a:cs typeface="Times New Roman"/>
              </a:rPr>
              <a:t> The results for 5 websites with the highest number of HTTP requests</a:t>
            </a:r>
            <a:endParaRPr lang="ja-JP" alt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726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Data and Network Optimization Effect on Web Performance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349805"/>
              </p:ext>
            </p:extLst>
          </p:nvPr>
        </p:nvGraphicFramePr>
        <p:xfrm>
          <a:off x="495300" y="1600200"/>
          <a:ext cx="6473924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31</a:t>
            </a:fld>
            <a:endParaRPr lang="en-US" altLang="ja-JP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249141" y="2276872"/>
            <a:ext cx="223224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ja-JP" dirty="0" err="1" smtClean="0">
                <a:latin typeface="+mj-lt"/>
              </a:rPr>
              <a:t>BoostEdge</a:t>
            </a:r>
            <a:endParaRPr kumimoji="1" lang="en-US" altLang="ja-JP" dirty="0">
              <a:latin typeface="+mj-lt"/>
            </a:endParaRPr>
          </a:p>
          <a:p>
            <a:r>
              <a:rPr kumimoji="1" lang="en-US" altLang="ja-JP" dirty="0" smtClean="0">
                <a:latin typeface="+mj-lt"/>
              </a:rPr>
              <a:t>Boost for heavy data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ja-JP" dirty="0" smtClean="0">
                <a:latin typeface="+mj-lt"/>
              </a:rPr>
              <a:t>SPDY</a:t>
            </a:r>
          </a:p>
          <a:p>
            <a:r>
              <a:rPr kumimoji="1" lang="en-US" altLang="ja-JP" dirty="0" smtClean="0">
                <a:latin typeface="+mj-lt"/>
              </a:rPr>
              <a:t>Boost for small data</a:t>
            </a:r>
          </a:p>
        </p:txBody>
      </p:sp>
      <p:sp>
        <p:nvSpPr>
          <p:cNvPr id="7" name="下矢印 6"/>
          <p:cNvSpPr/>
          <p:nvPr/>
        </p:nvSpPr>
        <p:spPr>
          <a:xfrm>
            <a:off x="8133426" y="3501008"/>
            <a:ext cx="463678" cy="9361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077236" y="4653136"/>
            <a:ext cx="2576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/>
                <a:cs typeface="Times New Roman"/>
              </a:rPr>
              <a:t>Supports of various pages</a:t>
            </a:r>
            <a:endParaRPr lang="ja-JP" altLang="en-US" dirty="0">
              <a:latin typeface="Times New Roman"/>
              <a:cs typeface="Times New Roman"/>
            </a:endParaRPr>
          </a:p>
        </p:txBody>
      </p:sp>
      <p:sp>
        <p:nvSpPr>
          <p:cNvPr id="10" name="曲折矢印 9"/>
          <p:cNvSpPr/>
          <p:nvPr/>
        </p:nvSpPr>
        <p:spPr>
          <a:xfrm rot="10800000">
            <a:off x="7401272" y="5301208"/>
            <a:ext cx="1152128" cy="12298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53000" y="6021288"/>
            <a:ext cx="237626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/>
                </a:solidFill>
                <a:latin typeface="+mj-lt"/>
              </a:rPr>
              <a:t>Multi domain ??</a:t>
            </a:r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642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Ongoing </a:t>
            </a:r>
            <a:r>
              <a:rPr lang="en-US" altLang="ja-JP" dirty="0" smtClean="0"/>
              <a:t>work-2</a:t>
            </a:r>
            <a:endParaRPr kumimoji="1" lang="ja-JP" altLang="en-US" dirty="0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Gen </a:t>
            </a:r>
            <a:r>
              <a:rPr lang="en-US" altLang="ja-JP" sz="2000" dirty="0" err="1"/>
              <a:t>Mineki</a:t>
            </a:r>
            <a:r>
              <a:rPr lang="en-US" altLang="ja-JP" sz="2000" dirty="0"/>
              <a:t>, Satoshi </a:t>
            </a:r>
            <a:r>
              <a:rPr lang="en-US" altLang="ja-JP" sz="2000" dirty="0" err="1"/>
              <a:t>Uemura</a:t>
            </a:r>
            <a:r>
              <a:rPr lang="en-US" altLang="ja-JP" sz="2000" dirty="0"/>
              <a:t>, and </a:t>
            </a:r>
            <a:r>
              <a:rPr lang="en-US" altLang="ja-JP" sz="2000" dirty="0" err="1"/>
              <a:t>Teruyuki</a:t>
            </a:r>
            <a:r>
              <a:rPr lang="en-US" altLang="ja-JP" sz="2000" dirty="0"/>
              <a:t> </a:t>
            </a:r>
            <a:r>
              <a:rPr lang="en-US" altLang="ja-JP" sz="2000" dirty="0" err="1"/>
              <a:t>Hasegawa</a:t>
            </a:r>
            <a:r>
              <a:rPr lang="en-US" altLang="ja-JP" sz="2000" dirty="0" err="1" smtClean="0"/>
              <a:t>,“SPDY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Accelerator for Improving Web Access </a:t>
            </a:r>
            <a:r>
              <a:rPr lang="en-US" altLang="ja-JP" sz="2000" dirty="0" err="1"/>
              <a:t>Speed</a:t>
            </a:r>
            <a:r>
              <a:rPr lang="en-US" altLang="ja-JP" sz="2000" dirty="0" err="1" smtClean="0"/>
              <a:t>",ICACT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2013, Jan. 2013</a:t>
            </a:r>
            <a:r>
              <a:rPr lang="en-US" altLang="ja-JP" sz="2000" dirty="0" smtClean="0"/>
              <a:t>.</a:t>
            </a:r>
          </a:p>
          <a:p>
            <a:r>
              <a:rPr lang="en-US" altLang="ja-JP" dirty="0" smtClean="0"/>
              <a:t>Motivation</a:t>
            </a:r>
            <a:endParaRPr lang="en-US" altLang="ja-JP" sz="3600" dirty="0" smtClean="0"/>
          </a:p>
          <a:p>
            <a:pPr lvl="1"/>
            <a:r>
              <a:rPr lang="en-US" altLang="ja-JP" dirty="0" smtClean="0">
                <a:cs typeface="Times New Roman"/>
              </a:rPr>
              <a:t>Faster web access with SPDY in multi-domain configuration on mobile network</a:t>
            </a:r>
          </a:p>
          <a:p>
            <a:r>
              <a:rPr lang="en-US" altLang="ja-JP" dirty="0" smtClean="0">
                <a:cs typeface="Times New Roman"/>
              </a:rPr>
              <a:t>Methodology</a:t>
            </a:r>
          </a:p>
          <a:p>
            <a:pPr lvl="1"/>
            <a:r>
              <a:rPr lang="en-US" altLang="ja-JP" sz="2400" dirty="0" smtClean="0"/>
              <a:t>Reducing SPDY sessions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400" dirty="0" smtClean="0"/>
              <a:t>Reverse proxy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400" dirty="0" smtClean="0"/>
              <a:t>Cache system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716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Proposed method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33</a:t>
            </a:fld>
            <a:endParaRPr lang="en-US" altLang="ja-JP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20" y="2093956"/>
            <a:ext cx="6409760" cy="320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3584848" y="5301208"/>
            <a:ext cx="4953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>
                <a:latin typeface="+mj-lt"/>
              </a:rPr>
              <a:t>Gen </a:t>
            </a:r>
            <a:r>
              <a:rPr lang="en-US" altLang="ja-JP" sz="1100" dirty="0" err="1">
                <a:latin typeface="+mj-lt"/>
              </a:rPr>
              <a:t>Mineki</a:t>
            </a:r>
            <a:r>
              <a:rPr lang="en-US" altLang="ja-JP" sz="1100" dirty="0">
                <a:latin typeface="+mj-lt"/>
              </a:rPr>
              <a:t>, Satoshi </a:t>
            </a:r>
            <a:r>
              <a:rPr lang="en-US" altLang="ja-JP" sz="1100" dirty="0" err="1">
                <a:latin typeface="+mj-lt"/>
              </a:rPr>
              <a:t>Uemura</a:t>
            </a:r>
            <a:r>
              <a:rPr lang="en-US" altLang="ja-JP" sz="1100" dirty="0">
                <a:latin typeface="+mj-lt"/>
              </a:rPr>
              <a:t>, and </a:t>
            </a:r>
            <a:r>
              <a:rPr lang="en-US" altLang="ja-JP" sz="1100" dirty="0" err="1">
                <a:latin typeface="+mj-lt"/>
              </a:rPr>
              <a:t>Teruyuki</a:t>
            </a:r>
            <a:r>
              <a:rPr lang="en-US" altLang="ja-JP" sz="1100" dirty="0">
                <a:latin typeface="+mj-lt"/>
              </a:rPr>
              <a:t> </a:t>
            </a:r>
            <a:r>
              <a:rPr lang="en-US" altLang="ja-JP" sz="1100" dirty="0" err="1">
                <a:latin typeface="+mj-lt"/>
              </a:rPr>
              <a:t>Hasegawa,“SPDY</a:t>
            </a:r>
            <a:r>
              <a:rPr lang="en-US" altLang="ja-JP" sz="1100" dirty="0">
                <a:latin typeface="+mj-lt"/>
              </a:rPr>
              <a:t> Accelerator for Improving Web Access </a:t>
            </a:r>
            <a:r>
              <a:rPr lang="en-US" altLang="ja-JP" sz="1100" dirty="0" err="1">
                <a:latin typeface="+mj-lt"/>
              </a:rPr>
              <a:t>Speed",ICACT</a:t>
            </a:r>
            <a:r>
              <a:rPr lang="en-US" altLang="ja-JP" sz="1100" dirty="0">
                <a:latin typeface="+mj-lt"/>
              </a:rPr>
              <a:t> 2013, Jan. 2013.</a:t>
            </a:r>
          </a:p>
        </p:txBody>
      </p:sp>
    </p:spTree>
    <p:extLst>
      <p:ext uri="{BB962C8B-B14F-4D97-AF65-F5344CB8AC3E}">
        <p14:creationId xmlns:p14="http://schemas.microsoft.com/office/powerpoint/2010/main" val="104079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For multi domain requests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34</a:t>
            </a:fld>
            <a:endParaRPr lang="en-US" altLang="ja-JP"/>
          </a:p>
        </p:txBody>
      </p:sp>
      <p:sp>
        <p:nvSpPr>
          <p:cNvPr id="5" name="正方形/長方形 4"/>
          <p:cNvSpPr/>
          <p:nvPr/>
        </p:nvSpPr>
        <p:spPr>
          <a:xfrm>
            <a:off x="4376936" y="3104964"/>
            <a:ext cx="93610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7" name="円柱 6"/>
          <p:cNvSpPr/>
          <p:nvPr/>
        </p:nvSpPr>
        <p:spPr>
          <a:xfrm>
            <a:off x="7041232" y="1844824"/>
            <a:ext cx="1872208" cy="86409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Sub Server A</a:t>
            </a:r>
            <a:endParaRPr kumimoji="1" lang="ja-JP" altLang="en-US" dirty="0"/>
          </a:p>
        </p:txBody>
      </p:sp>
      <p:sp>
        <p:nvSpPr>
          <p:cNvPr id="8" name="円柱 7"/>
          <p:cNvSpPr/>
          <p:nvPr/>
        </p:nvSpPr>
        <p:spPr>
          <a:xfrm>
            <a:off x="7041232" y="3248980"/>
            <a:ext cx="1872208" cy="86409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Sub Server B</a:t>
            </a:r>
            <a:endParaRPr kumimoji="1" lang="ja-JP" altLang="en-US" dirty="0"/>
          </a:p>
        </p:txBody>
      </p:sp>
      <p:sp>
        <p:nvSpPr>
          <p:cNvPr id="9" name="円柱 8"/>
          <p:cNvSpPr/>
          <p:nvPr/>
        </p:nvSpPr>
        <p:spPr>
          <a:xfrm>
            <a:off x="7041232" y="4653136"/>
            <a:ext cx="1872208" cy="86409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Sub Server </a:t>
            </a:r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1" name="円柱 10"/>
          <p:cNvSpPr/>
          <p:nvPr/>
        </p:nvSpPr>
        <p:spPr>
          <a:xfrm>
            <a:off x="416496" y="3248980"/>
            <a:ext cx="1872208" cy="86409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Main Server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2288704" y="3429000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2288704" y="3861048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 : 書類 16"/>
          <p:cNvSpPr/>
          <p:nvPr/>
        </p:nvSpPr>
        <p:spPr>
          <a:xfrm>
            <a:off x="938863" y="2082450"/>
            <a:ext cx="864096" cy="116653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HTML</a:t>
            </a:r>
            <a:endParaRPr kumimoji="1" lang="ja-JP" altLang="en-US" dirty="0"/>
          </a:p>
        </p:txBody>
      </p:sp>
      <p:sp>
        <p:nvSpPr>
          <p:cNvPr id="18" name="平行四辺形 17"/>
          <p:cNvSpPr/>
          <p:nvPr/>
        </p:nvSpPr>
        <p:spPr>
          <a:xfrm>
            <a:off x="8625408" y="1196752"/>
            <a:ext cx="1197493" cy="792088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Embed</a:t>
            </a:r>
          </a:p>
          <a:p>
            <a:pPr algn="ctr"/>
            <a:r>
              <a:rPr kumimoji="1" lang="en-US" altLang="ja-JP" sz="1400" dirty="0" smtClean="0"/>
              <a:t>resource</a:t>
            </a:r>
            <a:endParaRPr kumimoji="1" lang="ja-JP" altLang="en-US" sz="1400" dirty="0"/>
          </a:p>
        </p:txBody>
      </p:sp>
      <p:sp>
        <p:nvSpPr>
          <p:cNvPr id="19" name="平行四辺形 18"/>
          <p:cNvSpPr/>
          <p:nvPr/>
        </p:nvSpPr>
        <p:spPr>
          <a:xfrm>
            <a:off x="8625408" y="2708920"/>
            <a:ext cx="1197493" cy="792088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Embed</a:t>
            </a:r>
          </a:p>
          <a:p>
            <a:pPr algn="ctr"/>
            <a:r>
              <a:rPr kumimoji="1" lang="en-US" altLang="ja-JP" sz="1400" dirty="0" smtClean="0"/>
              <a:t>resource</a:t>
            </a:r>
            <a:endParaRPr kumimoji="1" lang="ja-JP" altLang="en-US" sz="1400" dirty="0"/>
          </a:p>
        </p:txBody>
      </p:sp>
      <p:sp>
        <p:nvSpPr>
          <p:cNvPr id="20" name="平行四辺形 19"/>
          <p:cNvSpPr/>
          <p:nvPr/>
        </p:nvSpPr>
        <p:spPr>
          <a:xfrm>
            <a:off x="8625408" y="4149080"/>
            <a:ext cx="1197493" cy="792088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Embed</a:t>
            </a:r>
          </a:p>
          <a:p>
            <a:pPr algn="ctr"/>
            <a:r>
              <a:rPr kumimoji="1" lang="en-US" altLang="ja-JP" sz="1400" dirty="0" smtClean="0"/>
              <a:t>resource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5313040" y="1988840"/>
            <a:ext cx="1728192" cy="1548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5313040" y="2132856"/>
            <a:ext cx="172819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>
            <a:off x="5313040" y="3429000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5313040" y="3861048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5" idx="3"/>
          </p:cNvCxnSpPr>
          <p:nvPr/>
        </p:nvCxnSpPr>
        <p:spPr>
          <a:xfrm>
            <a:off x="5313040" y="3681028"/>
            <a:ext cx="1728192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 flipV="1">
            <a:off x="5313040" y="3861048"/>
            <a:ext cx="172819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362272" y="5264333"/>
            <a:ext cx="3726105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en-US" altLang="ja-JP" dirty="0" smtClean="0">
                <a:latin typeface="+mj-lt"/>
              </a:rPr>
              <a:t>Needing many connections open and close</a:t>
            </a:r>
            <a:endParaRPr kumimoji="1" lang="ja-JP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6370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2.59259E-6 L 0.33991 -0.004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87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41E-7 4.07407E-6 L -0.43109 0.1523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54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41E-7 3.7037E-6 L -0.4383 -0.0680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23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41E-7 -1.48148E-6 L -0.4383 -0.2782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23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SPDY Accelerator for Improving Web Access Speed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35</a:t>
            </a:fld>
            <a:endParaRPr lang="en-US" altLang="ja-JP"/>
          </a:p>
        </p:txBody>
      </p:sp>
      <p:sp>
        <p:nvSpPr>
          <p:cNvPr id="22" name="正方形/長方形 21"/>
          <p:cNvSpPr/>
          <p:nvPr/>
        </p:nvSpPr>
        <p:spPr>
          <a:xfrm>
            <a:off x="560512" y="3104964"/>
            <a:ext cx="93610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3" name="円柱 22"/>
          <p:cNvSpPr/>
          <p:nvPr/>
        </p:nvSpPr>
        <p:spPr>
          <a:xfrm>
            <a:off x="3872880" y="1412776"/>
            <a:ext cx="1872208" cy="86409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Main Server</a:t>
            </a:r>
            <a:endParaRPr kumimoji="1" lang="ja-JP" altLang="en-US" dirty="0"/>
          </a:p>
        </p:txBody>
      </p:sp>
      <p:sp>
        <p:nvSpPr>
          <p:cNvPr id="24" name="直方体 23"/>
          <p:cNvSpPr/>
          <p:nvPr/>
        </p:nvSpPr>
        <p:spPr>
          <a:xfrm>
            <a:off x="3728864" y="3140968"/>
            <a:ext cx="2016224" cy="108012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SPDY</a:t>
            </a:r>
          </a:p>
          <a:p>
            <a:pPr algn="ctr"/>
            <a:r>
              <a:rPr kumimoji="1" lang="en-US" altLang="ja-JP" dirty="0" smtClean="0"/>
              <a:t>Accelerator</a:t>
            </a:r>
            <a:endParaRPr kumimoji="1" lang="ja-JP" altLang="en-US" dirty="0"/>
          </a:p>
        </p:txBody>
      </p:sp>
      <p:sp>
        <p:nvSpPr>
          <p:cNvPr id="25" name="円柱 24"/>
          <p:cNvSpPr/>
          <p:nvPr/>
        </p:nvSpPr>
        <p:spPr>
          <a:xfrm>
            <a:off x="7041232" y="1844824"/>
            <a:ext cx="1872208" cy="86409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Sub Server A</a:t>
            </a:r>
            <a:endParaRPr kumimoji="1" lang="ja-JP" altLang="en-US" dirty="0"/>
          </a:p>
        </p:txBody>
      </p:sp>
      <p:sp>
        <p:nvSpPr>
          <p:cNvPr id="26" name="円柱 25"/>
          <p:cNvSpPr/>
          <p:nvPr/>
        </p:nvSpPr>
        <p:spPr>
          <a:xfrm>
            <a:off x="7041232" y="3248980"/>
            <a:ext cx="1872208" cy="86409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Sub Server B</a:t>
            </a:r>
            <a:endParaRPr kumimoji="1" lang="ja-JP" altLang="en-US" dirty="0"/>
          </a:p>
        </p:txBody>
      </p:sp>
      <p:sp>
        <p:nvSpPr>
          <p:cNvPr id="27" name="円柱 26"/>
          <p:cNvSpPr/>
          <p:nvPr/>
        </p:nvSpPr>
        <p:spPr>
          <a:xfrm>
            <a:off x="7041232" y="4653136"/>
            <a:ext cx="1872208" cy="86409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Sub Server </a:t>
            </a:r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28" name="平行四辺形 27"/>
          <p:cNvSpPr/>
          <p:nvPr/>
        </p:nvSpPr>
        <p:spPr>
          <a:xfrm>
            <a:off x="8625408" y="1196752"/>
            <a:ext cx="1197493" cy="792088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Embed</a:t>
            </a:r>
          </a:p>
          <a:p>
            <a:pPr algn="ctr"/>
            <a:r>
              <a:rPr kumimoji="1" lang="en-US" altLang="ja-JP" sz="1400" dirty="0" smtClean="0"/>
              <a:t>resource</a:t>
            </a:r>
            <a:endParaRPr kumimoji="1" lang="ja-JP" altLang="en-US" sz="1400" dirty="0"/>
          </a:p>
        </p:txBody>
      </p:sp>
      <p:sp>
        <p:nvSpPr>
          <p:cNvPr id="29" name="平行四辺形 28"/>
          <p:cNvSpPr/>
          <p:nvPr/>
        </p:nvSpPr>
        <p:spPr>
          <a:xfrm>
            <a:off x="8625408" y="2708920"/>
            <a:ext cx="1197493" cy="792088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Embed</a:t>
            </a:r>
          </a:p>
          <a:p>
            <a:pPr algn="ctr"/>
            <a:r>
              <a:rPr kumimoji="1" lang="en-US" altLang="ja-JP" sz="1400" dirty="0" smtClean="0"/>
              <a:t>resource</a:t>
            </a:r>
            <a:endParaRPr kumimoji="1" lang="ja-JP" altLang="en-US" sz="1400" dirty="0"/>
          </a:p>
        </p:txBody>
      </p:sp>
      <p:sp>
        <p:nvSpPr>
          <p:cNvPr id="30" name="平行四辺形 29"/>
          <p:cNvSpPr/>
          <p:nvPr/>
        </p:nvSpPr>
        <p:spPr>
          <a:xfrm>
            <a:off x="8625408" y="4149080"/>
            <a:ext cx="1197493" cy="792088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Embed</a:t>
            </a:r>
          </a:p>
          <a:p>
            <a:pPr algn="ctr"/>
            <a:r>
              <a:rPr kumimoji="1" lang="en-US" altLang="ja-JP" sz="1400" dirty="0" smtClean="0"/>
              <a:t>resource</a:t>
            </a:r>
            <a:endParaRPr kumimoji="1" lang="ja-JP" altLang="en-US" sz="1400" dirty="0"/>
          </a:p>
        </p:txBody>
      </p:sp>
      <p:sp>
        <p:nvSpPr>
          <p:cNvPr id="31" name="フローチャート : 直接アクセス記憶 30"/>
          <p:cNvSpPr/>
          <p:nvPr/>
        </p:nvSpPr>
        <p:spPr>
          <a:xfrm>
            <a:off x="1568624" y="3194974"/>
            <a:ext cx="2016224" cy="972108"/>
          </a:xfrm>
          <a:prstGeom prst="flowChartMagneticDrum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953000" y="227687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4736976" y="227687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5745088" y="2204864"/>
            <a:ext cx="129614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24" idx="5"/>
          </p:cNvCxnSpPr>
          <p:nvPr/>
        </p:nvCxnSpPr>
        <p:spPr>
          <a:xfrm flipH="1">
            <a:off x="5745088" y="2420888"/>
            <a:ext cx="1296144" cy="1125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26" idx="2"/>
          </p:cNvCxnSpPr>
          <p:nvPr/>
        </p:nvCxnSpPr>
        <p:spPr>
          <a:xfrm>
            <a:off x="5745088" y="368102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5745088" y="378904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 flipV="1">
            <a:off x="5745088" y="4005064"/>
            <a:ext cx="129614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endCxn id="27" idx="2"/>
          </p:cNvCxnSpPr>
          <p:nvPr/>
        </p:nvCxnSpPr>
        <p:spPr>
          <a:xfrm>
            <a:off x="5673080" y="4113076"/>
            <a:ext cx="1368152" cy="972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2970" y="2555612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j-lt"/>
              </a:rPr>
              <a:t>SPDY</a:t>
            </a:r>
          </a:p>
          <a:p>
            <a:pPr algn="ctr"/>
            <a:r>
              <a:rPr kumimoji="1" lang="en-US" altLang="ja-JP" dirty="0" smtClean="0">
                <a:latin typeface="+mj-lt"/>
              </a:rPr>
              <a:t>connections</a:t>
            </a:r>
            <a:endParaRPr kumimoji="1" lang="ja-JP" altLang="en-US" dirty="0" smtClean="0">
              <a:latin typeface="+mj-lt"/>
            </a:endParaRPr>
          </a:p>
        </p:txBody>
      </p:sp>
      <p:sp>
        <p:nvSpPr>
          <p:cNvPr id="32" name="フローチャート : 書類 31"/>
          <p:cNvSpPr/>
          <p:nvPr/>
        </p:nvSpPr>
        <p:spPr>
          <a:xfrm>
            <a:off x="3017840" y="1261559"/>
            <a:ext cx="864096" cy="116653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HTML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362272" y="5264333"/>
            <a:ext cx="372610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1 SPDY connections between client and SPDY accelerator</a:t>
            </a:r>
            <a:endParaRPr kumimoji="1" lang="ja-JP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109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2051E-6 -1.48148E-6 L 0.05721 0.1891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3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41E-7 4.07407E-6 L -0.40208 0.4252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12" y="2125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41E-7 0.02963 L -0.4093 0.2030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65" y="865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41E-7 -1.48148E-6 L -0.4093 -0.0053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6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" grpId="0"/>
      <p:bldP spid="32" grpId="0" animBg="1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SPDY Accelerator for Improving Web Access </a:t>
            </a:r>
            <a:r>
              <a:rPr lang="en-US" altLang="ja-JP" sz="3200" dirty="0" smtClean="0"/>
              <a:t>Speed</a:t>
            </a:r>
            <a:endParaRPr kumimoji="1" lang="ja-JP" altLang="en-US" sz="3200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91" y="1992949"/>
            <a:ext cx="5045429" cy="374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376936" y="6165304"/>
            <a:ext cx="4953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>
                <a:latin typeface="+mj-lt"/>
              </a:rPr>
              <a:t>Gen </a:t>
            </a:r>
            <a:r>
              <a:rPr lang="en-US" altLang="ja-JP" sz="1100" dirty="0" err="1">
                <a:latin typeface="+mj-lt"/>
              </a:rPr>
              <a:t>Mineki</a:t>
            </a:r>
            <a:r>
              <a:rPr lang="en-US" altLang="ja-JP" sz="1100" dirty="0">
                <a:latin typeface="+mj-lt"/>
              </a:rPr>
              <a:t>, Satoshi </a:t>
            </a:r>
            <a:r>
              <a:rPr lang="en-US" altLang="ja-JP" sz="1100" dirty="0" err="1">
                <a:latin typeface="+mj-lt"/>
              </a:rPr>
              <a:t>Uemura</a:t>
            </a:r>
            <a:r>
              <a:rPr lang="en-US" altLang="ja-JP" sz="1100" dirty="0">
                <a:latin typeface="+mj-lt"/>
              </a:rPr>
              <a:t>, and </a:t>
            </a:r>
            <a:r>
              <a:rPr lang="en-US" altLang="ja-JP" sz="1100" dirty="0" err="1">
                <a:latin typeface="+mj-lt"/>
              </a:rPr>
              <a:t>Teruyuki</a:t>
            </a:r>
            <a:r>
              <a:rPr lang="en-US" altLang="ja-JP" sz="1100" dirty="0">
                <a:latin typeface="+mj-lt"/>
              </a:rPr>
              <a:t> </a:t>
            </a:r>
            <a:r>
              <a:rPr lang="en-US" altLang="ja-JP" sz="1100" dirty="0" err="1">
                <a:latin typeface="+mj-lt"/>
              </a:rPr>
              <a:t>Hasegawa,“SPDY</a:t>
            </a:r>
            <a:r>
              <a:rPr lang="en-US" altLang="ja-JP" sz="1100" dirty="0">
                <a:latin typeface="+mj-lt"/>
              </a:rPr>
              <a:t> Accelerator for Improving Web Access </a:t>
            </a:r>
            <a:r>
              <a:rPr lang="en-US" altLang="ja-JP" sz="1100" dirty="0" err="1">
                <a:latin typeface="+mj-lt"/>
              </a:rPr>
              <a:t>Speed",ICACT</a:t>
            </a:r>
            <a:r>
              <a:rPr lang="en-US" altLang="ja-JP" sz="1100" dirty="0">
                <a:latin typeface="+mj-lt"/>
              </a:rPr>
              <a:t> 2013, Jan. 2013.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36</a:t>
            </a:fld>
            <a:endParaRPr lang="en-US" altLang="ja-JP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77136" y="2060848"/>
            <a:ext cx="331236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ja-JP" dirty="0" smtClean="0">
                <a:latin typeface="+mj-lt"/>
              </a:rPr>
              <a:t>7 hosts, 44 resources, </a:t>
            </a:r>
            <a:r>
              <a:rPr kumimoji="1" lang="en-US" altLang="ja-JP" dirty="0">
                <a:latin typeface="+mj-lt"/>
              </a:rPr>
              <a:t> </a:t>
            </a:r>
            <a:r>
              <a:rPr kumimoji="1" lang="en-US" altLang="ja-JP" dirty="0" smtClean="0">
                <a:latin typeface="+mj-lt"/>
              </a:rPr>
              <a:t>42 images, 1 html file, 1 CSS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ja-JP" dirty="0" smtClean="0">
                <a:latin typeface="+mj-lt"/>
              </a:rPr>
              <a:t>Total size is 320 [kb]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ja-JP" dirty="0" smtClean="0">
                <a:latin typeface="+mj-lt"/>
              </a:rPr>
              <a:t>RTT is 150 [</a:t>
            </a:r>
            <a:r>
              <a:rPr kumimoji="1" lang="en-US" altLang="ja-JP" dirty="0" err="1" smtClean="0">
                <a:latin typeface="+mj-lt"/>
              </a:rPr>
              <a:t>ms</a:t>
            </a:r>
            <a:r>
              <a:rPr kumimoji="1" lang="en-US" altLang="ja-JP" dirty="0" smtClean="0">
                <a:latin typeface="+mj-lt"/>
              </a:rPr>
              <a:t>]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77136" y="3501008"/>
            <a:ext cx="331236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ja-JP" dirty="0" smtClean="0">
                <a:latin typeface="+mj-lt"/>
              </a:rPr>
              <a:t>The page-loading time can be reduced for multiple domain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ja-JP" dirty="0">
                <a:latin typeface="+mj-lt"/>
              </a:rPr>
              <a:t>I</a:t>
            </a:r>
            <a:r>
              <a:rPr kumimoji="1" lang="en-US" altLang="ja-JP" dirty="0" smtClean="0">
                <a:latin typeface="+mj-lt"/>
              </a:rPr>
              <a:t>n low latency network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321152" y="5229200"/>
            <a:ext cx="316835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In high latency network, like mobile network</a:t>
            </a:r>
            <a:endParaRPr kumimoji="1" lang="ja-JP" altLang="en-US" dirty="0" smtClean="0">
              <a:latin typeface="+mj-lt"/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7617296" y="4502327"/>
            <a:ext cx="360040" cy="72687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569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</a:rPr>
              <a:t>How to approach to web speeding up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The speeding up techniques</a:t>
            </a:r>
          </a:p>
          <a:p>
            <a:pPr marL="1024128" lvl="1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</a:rPr>
              <a:t>HTTP pipeline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4128" lvl="1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</a:rPr>
              <a:t>SPDY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Evaluation and compare</a:t>
            </a:r>
            <a:endParaRPr kumimoji="1"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Ongoing work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/>
              <a:t>Conclusion</a:t>
            </a:r>
            <a:endParaRPr kumimoji="1" lang="en-US" altLang="ja-JP" dirty="0" smtClean="0"/>
          </a:p>
          <a:p>
            <a:pPr marL="624078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37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44830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Demonstrating the way of improving </a:t>
            </a:r>
            <a:r>
              <a:rPr lang="en-US" altLang="ja-JP" dirty="0"/>
              <a:t>the web access </a:t>
            </a:r>
            <a:r>
              <a:rPr lang="en-US" altLang="ja-JP" dirty="0" smtClean="0"/>
              <a:t>speed</a:t>
            </a:r>
          </a:p>
          <a:p>
            <a:r>
              <a:rPr lang="en-US" altLang="ja-JP" dirty="0" smtClean="0"/>
              <a:t> Reducing RTT is effective approach</a:t>
            </a:r>
          </a:p>
          <a:p>
            <a:pPr lvl="1"/>
            <a:r>
              <a:rPr kumimoji="1" lang="en-US" altLang="ja-JP" dirty="0" smtClean="0"/>
              <a:t>SPDY is the best</a:t>
            </a:r>
          </a:p>
          <a:p>
            <a:r>
              <a:rPr lang="en-US" altLang="ja-JP" dirty="0" smtClean="0"/>
              <a:t>Ongoing work approaches issues of current web</a:t>
            </a:r>
          </a:p>
          <a:p>
            <a:pPr lvl="1"/>
            <a:r>
              <a:rPr lang="en-US" altLang="ja-JP" dirty="0" smtClean="0"/>
              <a:t>Heavy data, multiple small </a:t>
            </a:r>
            <a:r>
              <a:rPr lang="en-US" altLang="ja-JP" dirty="0" err="1" smtClean="0"/>
              <a:t>datas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Multi domain configuration </a:t>
            </a:r>
          </a:p>
          <a:p>
            <a:r>
              <a:rPr lang="en-US" altLang="ja-JP" dirty="0" smtClean="0"/>
              <a:t>Future work</a:t>
            </a:r>
          </a:p>
          <a:p>
            <a:pPr lvl="1"/>
            <a:r>
              <a:rPr lang="en-US" altLang="ja-JP" dirty="0" smtClean="0"/>
              <a:t>Speeding up in poor </a:t>
            </a:r>
            <a:r>
              <a:rPr lang="en-US" altLang="ja-JP" dirty="0"/>
              <a:t>communication environment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38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226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4</a:t>
            </a:fld>
            <a:endParaRPr lang="en-US" altLang="ja-JP"/>
          </a:p>
        </p:txBody>
      </p:sp>
      <p:pic>
        <p:nvPicPr>
          <p:cNvPr id="6" name="Picture 2" descr="E:\Users\admin\Downloads\lotsofinfo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577306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17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Motivation</a:t>
            </a:r>
          </a:p>
          <a:p>
            <a:pPr lvl="1"/>
            <a:r>
              <a:rPr lang="en-US" altLang="ja-JP" dirty="0" smtClean="0"/>
              <a:t>Reducing </a:t>
            </a:r>
            <a:r>
              <a:rPr lang="en-US" altLang="ja-JP" dirty="0" smtClean="0">
                <a:solidFill>
                  <a:srgbClr val="FF0000"/>
                </a:solidFill>
              </a:rPr>
              <a:t>web response time </a:t>
            </a:r>
            <a:r>
              <a:rPr lang="en-US" altLang="ja-JP" dirty="0" smtClean="0"/>
              <a:t>with manipulation of number of transactions</a:t>
            </a:r>
            <a:endParaRPr kumimoji="1" lang="en-US" altLang="ja-JP" dirty="0"/>
          </a:p>
          <a:p>
            <a:r>
              <a:rPr lang="en-US" altLang="ja-JP" dirty="0" smtClean="0"/>
              <a:t>Research domains for reduction of web response</a:t>
            </a:r>
          </a:p>
          <a:p>
            <a:pPr lvl="1"/>
            <a:r>
              <a:rPr lang="en-US" altLang="ja-JP" dirty="0" smtClean="0"/>
              <a:t>Hardware: Network bandwidth, CPU, Memory …</a:t>
            </a:r>
          </a:p>
          <a:p>
            <a:pPr lvl="1"/>
            <a:r>
              <a:rPr lang="en-US" altLang="ja-JP" dirty="0" smtClean="0"/>
              <a:t>Software: Algorithm</a:t>
            </a:r>
            <a:r>
              <a:rPr lang="en-US" altLang="ja-JP" smtClean="0"/>
              <a:t>, Protocol </a:t>
            </a:r>
            <a:r>
              <a:rPr lang="en-US" altLang="ja-JP" dirty="0" smtClean="0"/>
              <a:t>(Pipeline, SPDY …)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58631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/>
              <a:t>How to approach to web speeding up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The speeding up techniques</a:t>
            </a:r>
          </a:p>
          <a:p>
            <a:pPr marL="1024128" lvl="1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</a:rPr>
              <a:t>HTTP pipeline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4128" lvl="1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</a:rPr>
              <a:t>SPDY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Evaluation and compare</a:t>
            </a:r>
            <a:endParaRPr kumimoji="1"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Ongoing work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kumimoji="1"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24078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789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Evaluation of telecommunication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2672" y="2767281"/>
            <a:ext cx="87206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000" dirty="0">
                <a:latin typeface="+mj-lt"/>
              </a:rPr>
              <a:t>Evaluation </a:t>
            </a:r>
            <a:r>
              <a:rPr lang="en-US" altLang="ja-JP" sz="4000" dirty="0" smtClean="0">
                <a:latin typeface="+mj-lt"/>
              </a:rPr>
              <a:t>criteria of web speeding up is </a:t>
            </a:r>
          </a:p>
          <a:p>
            <a:pPr algn="ctr"/>
            <a:r>
              <a:rPr lang="en-US" altLang="ja-JP" sz="4000" dirty="0" smtClean="0">
                <a:latin typeface="+mj-lt"/>
              </a:rPr>
              <a:t>“</a:t>
            </a:r>
            <a:r>
              <a:rPr lang="en-US" altLang="ja-JP" sz="4000" dirty="0" smtClean="0">
                <a:solidFill>
                  <a:srgbClr val="FF0000"/>
                </a:solidFill>
                <a:latin typeface="+mj-lt"/>
              </a:rPr>
              <a:t>response time</a:t>
            </a:r>
            <a:r>
              <a:rPr lang="en-US" altLang="ja-JP" sz="4000" dirty="0" smtClean="0">
                <a:latin typeface="+mj-lt"/>
              </a:rPr>
              <a:t>”</a:t>
            </a:r>
            <a:endParaRPr kumimoji="1" lang="ja-JP" altLang="en-US" sz="4000" dirty="0" smtClean="0">
              <a:latin typeface="+mj-lt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366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Performance of web browsing </a:t>
            </a:r>
            <a:endParaRPr kumimoji="1" lang="ja-JP" altLang="en-US" dirty="0"/>
          </a:p>
        </p:txBody>
      </p:sp>
      <p:pic>
        <p:nvPicPr>
          <p:cNvPr id="5" name="Picture 2" descr="E:\Users\admin\Downloads\eqn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876264"/>
            <a:ext cx="8915400" cy="83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299789"/>
              </p:ext>
            </p:extLst>
          </p:nvPr>
        </p:nvGraphicFramePr>
        <p:xfrm>
          <a:off x="704528" y="3140968"/>
          <a:ext cx="8496944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04256"/>
                <a:gridCol w="6192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Variable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Definition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Response</a:t>
                      </a:r>
                      <a:r>
                        <a:rPr kumimoji="1" lang="en-US" altLang="ja-JP" baseline="0" dirty="0" smtClean="0"/>
                        <a:t> time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Bandwidth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Rate of transfer to and from the browser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Payload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Total bytes sent to the browser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RTT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The time it takes to round-trip for connections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AppTurns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The number of requests for resources</a:t>
                      </a:r>
                      <a:r>
                        <a:rPr lang="en-US" altLang="ja-JP" baseline="0" dirty="0" smtClean="0"/>
                        <a:t> to need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Concurrent requests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Number of simultaneous requests by a browser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Compute time on the server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Cc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Compute time on the client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3926271" y="2780928"/>
            <a:ext cx="6045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>
                <a:latin typeface="Times New Roman"/>
                <a:cs typeface="Times New Roman"/>
              </a:rPr>
              <a:t>Peter </a:t>
            </a:r>
            <a:r>
              <a:rPr lang="en-US" altLang="ja-JP" sz="1050" dirty="0" err="1">
                <a:latin typeface="Times New Roman"/>
                <a:cs typeface="Times New Roman"/>
              </a:rPr>
              <a:t>Sevcik</a:t>
            </a:r>
            <a:r>
              <a:rPr lang="en-US" altLang="ja-JP" sz="1050" dirty="0">
                <a:latin typeface="Times New Roman"/>
                <a:cs typeface="Times New Roman"/>
              </a:rPr>
              <a:t> and Rebecca Wetzel </a:t>
            </a:r>
            <a:r>
              <a:rPr lang="en-US" altLang="ja-JP" sz="1050" dirty="0" smtClean="0">
                <a:latin typeface="Times New Roman"/>
                <a:cs typeface="Times New Roman"/>
              </a:rPr>
              <a:t>, “Field </a:t>
            </a:r>
            <a:r>
              <a:rPr lang="en-US" altLang="ja-JP" sz="1050" dirty="0">
                <a:latin typeface="Times New Roman"/>
                <a:cs typeface="Times New Roman"/>
              </a:rPr>
              <a:t>Guide </a:t>
            </a:r>
            <a:r>
              <a:rPr lang="en-US" altLang="ja-JP" sz="1050" dirty="0" smtClean="0">
                <a:latin typeface="Times New Roman"/>
                <a:cs typeface="Times New Roman"/>
              </a:rPr>
              <a:t>to Application </a:t>
            </a:r>
            <a:r>
              <a:rPr lang="en-US" altLang="ja-JP" sz="1050" dirty="0">
                <a:latin typeface="Times New Roman"/>
                <a:cs typeface="Times New Roman"/>
              </a:rPr>
              <a:t>Delivery </a:t>
            </a:r>
            <a:r>
              <a:rPr lang="en-US" altLang="ja-JP" sz="1050" dirty="0" smtClean="0">
                <a:latin typeface="Times New Roman"/>
                <a:cs typeface="Times New Roman"/>
              </a:rPr>
              <a:t>Systems”</a:t>
            </a:r>
            <a:r>
              <a:rPr lang="en-US" altLang="ja-JP" sz="1050" dirty="0">
                <a:latin typeface="Times New Roman"/>
                <a:cs typeface="Times New Roman"/>
              </a:rPr>
              <a:t>, MSDN Magazine, 2006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864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Performance of web browsing </a:t>
            </a:r>
            <a:endParaRPr kumimoji="1" lang="ja-JP" altLang="en-US" dirty="0"/>
          </a:p>
        </p:txBody>
      </p:sp>
      <p:pic>
        <p:nvPicPr>
          <p:cNvPr id="5" name="Picture 2" descr="E:\Users\admin\Downloads\eq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2060848"/>
            <a:ext cx="8915400" cy="83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098464"/>
              </p:ext>
            </p:extLst>
          </p:nvPr>
        </p:nvGraphicFramePr>
        <p:xfrm>
          <a:off x="704528" y="3414608"/>
          <a:ext cx="8496944" cy="2966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04256"/>
                <a:gridCol w="6192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Variable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detail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Payload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Constant depending on HTTP</a:t>
                      </a:r>
                      <a:endParaRPr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Bandwidth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Constant depending on communication method</a:t>
                      </a:r>
                      <a:endParaRPr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RTT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Constant</a:t>
                      </a:r>
                      <a:r>
                        <a:rPr lang="en-US" altLang="ja-JP" baseline="0" dirty="0" smtClean="0"/>
                        <a:t> depending on distance</a:t>
                      </a:r>
                      <a:endParaRPr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App Turns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mtClean="0"/>
                        <a:t>variable</a:t>
                      </a:r>
                      <a:endParaRPr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Concurrent requests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variable</a:t>
                      </a:r>
                      <a:endParaRPr lang="ja-JP" altLang="en-US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Depending on hardware</a:t>
                      </a:r>
                      <a:endParaRPr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Cc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Depending on hardware</a:t>
                      </a:r>
                      <a:endParaRPr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4520952" y="1988840"/>
            <a:ext cx="3168352" cy="1008112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E58-0E27-4FF9-9891-F0785C9A41B4}" type="slidenum">
              <a:rPr lang="ja-JP" altLang="en-US" smtClean="0"/>
              <a:pPr/>
              <a:t>9</a:t>
            </a:fld>
            <a:endParaRPr lang="en-US" altLang="ja-JP"/>
          </a:p>
        </p:txBody>
      </p:sp>
      <p:sp>
        <p:nvSpPr>
          <p:cNvPr id="6" name="正方形/長方形 5"/>
          <p:cNvSpPr/>
          <p:nvPr/>
        </p:nvSpPr>
        <p:spPr>
          <a:xfrm>
            <a:off x="3340596" y="3031068"/>
            <a:ext cx="600489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Times New Roman"/>
                <a:cs typeface="Times New Roman"/>
              </a:rPr>
              <a:t>Peter </a:t>
            </a:r>
            <a:r>
              <a:rPr lang="en-US" altLang="ja-JP" sz="1050" dirty="0" err="1">
                <a:latin typeface="Times New Roman"/>
                <a:cs typeface="Times New Roman"/>
              </a:rPr>
              <a:t>Sevcik</a:t>
            </a:r>
            <a:r>
              <a:rPr lang="en-US" altLang="ja-JP" sz="1050" dirty="0">
                <a:latin typeface="Times New Roman"/>
                <a:cs typeface="Times New Roman"/>
              </a:rPr>
              <a:t> and Rebecca Wetzel , “Field Guide to Application Delivery Systems”, MSDN Magazine, 2006 </a:t>
            </a:r>
          </a:p>
        </p:txBody>
      </p:sp>
    </p:spTree>
    <p:extLst>
      <p:ext uri="{BB962C8B-B14F-4D97-AF65-F5344CB8AC3E}">
        <p14:creationId xmlns:p14="http://schemas.microsoft.com/office/powerpoint/2010/main" val="33069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 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dirty="0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1783</Words>
  <Application>Microsoft Macintosh PowerPoint</Application>
  <PresentationFormat>A4 210x297 mm</PresentationFormat>
  <Paragraphs>477</Paragraphs>
  <Slides>38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39" baseType="lpstr">
      <vt:lpstr>Office ​​テーマ</vt:lpstr>
      <vt:lpstr>Webアクセススピード改善に関する研究動向 Recent trend of improving the web access speed</vt:lpstr>
      <vt:lpstr>Outline</vt:lpstr>
      <vt:lpstr>Outline</vt:lpstr>
      <vt:lpstr>Introduction</vt:lpstr>
      <vt:lpstr>Introduction</vt:lpstr>
      <vt:lpstr>Outline</vt:lpstr>
      <vt:lpstr>Evaluation of telecommunication</vt:lpstr>
      <vt:lpstr>Performance of web browsing </vt:lpstr>
      <vt:lpstr>Performance of web browsing </vt:lpstr>
      <vt:lpstr>Conditions for the issue</vt:lpstr>
      <vt:lpstr>Outline</vt:lpstr>
      <vt:lpstr>TCP/HTTP1.1-conventional method</vt:lpstr>
      <vt:lpstr>HTTP/pipeline</vt:lpstr>
      <vt:lpstr>SPDY</vt:lpstr>
      <vt:lpstr>SPDY – Server Push</vt:lpstr>
      <vt:lpstr>Outline</vt:lpstr>
      <vt:lpstr>Evaluation of HTTP pipeline</vt:lpstr>
      <vt:lpstr>Evaluation SPDY Performance on Mobile Networks</vt:lpstr>
      <vt:lpstr>Evaluation SPDY Performance on Mobile Networks</vt:lpstr>
      <vt:lpstr>Comparison HTTP pipeline and SPDY</vt:lpstr>
      <vt:lpstr>The reasons for different performance</vt:lpstr>
      <vt:lpstr>Outline</vt:lpstr>
      <vt:lpstr>Current web page</vt:lpstr>
      <vt:lpstr>Evaluation SPDY Performance on Mobile Networks</vt:lpstr>
      <vt:lpstr>Not suitable for SPDY</vt:lpstr>
      <vt:lpstr>SPDY - TCP / SSL</vt:lpstr>
      <vt:lpstr>Ongoing work-1</vt:lpstr>
      <vt:lpstr>Data and Network Optimization Effect on Web Performance</vt:lpstr>
      <vt:lpstr>Data and Network Optimization Effect on Web Performance</vt:lpstr>
      <vt:lpstr>Data and Network Optimization Effect on Web Performance</vt:lpstr>
      <vt:lpstr>Data and Network Optimization Effect on Web Performance</vt:lpstr>
      <vt:lpstr>Ongoing work-2</vt:lpstr>
      <vt:lpstr>Proposed method</vt:lpstr>
      <vt:lpstr>For multi domain requests</vt:lpstr>
      <vt:lpstr>SPDY Accelerator for Improving Web Access Speed</vt:lpstr>
      <vt:lpstr>SPDY Accelerator for Improving Web Access Speed</vt:lpstr>
      <vt:lpstr>Outline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[プロジェクト名] の 認可申請</dc:title>
  <dc:creator>admin</dc:creator>
  <cp:lastModifiedBy>Fujii Shogo</cp:lastModifiedBy>
  <cp:revision>1135</cp:revision>
  <cp:lastPrinted>1601-01-01T00:00:00Z</cp:lastPrinted>
  <dcterms:created xsi:type="dcterms:W3CDTF">2013-06-01T17:10:21Z</dcterms:created>
  <dcterms:modified xsi:type="dcterms:W3CDTF">2013-06-13T15:24:58Z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TC060891601041</vt:lpwstr>
  </property>
</Properties>
</file>