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65"/>
  </p:notesMasterIdLst>
  <p:handoutMasterIdLst>
    <p:handoutMasterId r:id="rId66"/>
  </p:handoutMasterIdLst>
  <p:sldIdLst>
    <p:sldId id="256" r:id="rId2"/>
    <p:sldId id="259" r:id="rId3"/>
    <p:sldId id="329" r:id="rId4"/>
    <p:sldId id="423" r:id="rId5"/>
    <p:sldId id="362" r:id="rId6"/>
    <p:sldId id="330" r:id="rId7"/>
    <p:sldId id="373" r:id="rId8"/>
    <p:sldId id="375" r:id="rId9"/>
    <p:sldId id="331" r:id="rId10"/>
    <p:sldId id="376" r:id="rId11"/>
    <p:sldId id="332" r:id="rId12"/>
    <p:sldId id="425" r:id="rId13"/>
    <p:sldId id="401" r:id="rId14"/>
    <p:sldId id="451" r:id="rId15"/>
    <p:sldId id="343" r:id="rId16"/>
    <p:sldId id="408" r:id="rId17"/>
    <p:sldId id="380" r:id="rId18"/>
    <p:sldId id="409" r:id="rId19"/>
    <p:sldId id="381" r:id="rId20"/>
    <p:sldId id="383" r:id="rId21"/>
    <p:sldId id="452" r:id="rId22"/>
    <p:sldId id="348" r:id="rId23"/>
    <p:sldId id="387" r:id="rId24"/>
    <p:sldId id="392" r:id="rId25"/>
    <p:sldId id="351" r:id="rId26"/>
    <p:sldId id="395" r:id="rId27"/>
    <p:sldId id="352" r:id="rId28"/>
    <p:sldId id="396" r:id="rId29"/>
    <p:sldId id="414" r:id="rId30"/>
    <p:sldId id="419" r:id="rId31"/>
    <p:sldId id="422" r:id="rId32"/>
    <p:sldId id="353" r:id="rId33"/>
    <p:sldId id="370" r:id="rId34"/>
    <p:sldId id="371" r:id="rId35"/>
    <p:sldId id="410" r:id="rId36"/>
    <p:sldId id="433" r:id="rId37"/>
    <p:sldId id="434" r:id="rId38"/>
    <p:sldId id="431" r:id="rId39"/>
    <p:sldId id="432" r:id="rId40"/>
    <p:sldId id="412" r:id="rId41"/>
    <p:sldId id="413" r:id="rId42"/>
    <p:sldId id="415" r:id="rId43"/>
    <p:sldId id="416" r:id="rId44"/>
    <p:sldId id="427" r:id="rId45"/>
    <p:sldId id="429" r:id="rId46"/>
    <p:sldId id="428" r:id="rId47"/>
    <p:sldId id="430" r:id="rId48"/>
    <p:sldId id="435" r:id="rId49"/>
    <p:sldId id="436" r:id="rId50"/>
    <p:sldId id="437" r:id="rId51"/>
    <p:sldId id="438" r:id="rId52"/>
    <p:sldId id="439" r:id="rId53"/>
    <p:sldId id="440" r:id="rId54"/>
    <p:sldId id="441" r:id="rId55"/>
    <p:sldId id="442" r:id="rId56"/>
    <p:sldId id="443" r:id="rId57"/>
    <p:sldId id="444" r:id="rId58"/>
    <p:sldId id="446" r:id="rId59"/>
    <p:sldId id="447" r:id="rId60"/>
    <p:sldId id="448" r:id="rId61"/>
    <p:sldId id="449" r:id="rId62"/>
    <p:sldId id="450" r:id="rId63"/>
    <p:sldId id="445" r:id="rId64"/>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8F89"/>
    <a:srgbClr val="E06064"/>
    <a:srgbClr val="0071BC"/>
    <a:srgbClr val="E03253"/>
    <a:srgbClr val="4D4D4D"/>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淡色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淡色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8973" autoAdjust="0"/>
  </p:normalViewPr>
  <p:slideViewPr>
    <p:cSldViewPr snapToObjects="1">
      <p:cViewPr varScale="1">
        <p:scale>
          <a:sx n="133" d="100"/>
          <a:sy n="133" d="100"/>
        </p:scale>
        <p:origin x="-2224" y="-104"/>
      </p:cViewPr>
      <p:guideLst>
        <p:guide orient="horz" pos="1207"/>
        <p:guide orient="horz" pos="3974"/>
        <p:guide orient="horz" pos="595"/>
        <p:guide orient="horz" pos="2160"/>
        <p:guide orient="horz" pos="3135"/>
        <p:guide pos="5728"/>
        <p:guide pos="2145"/>
        <p:guide pos="511"/>
        <p:guide pos="4095"/>
        <p:guide pos="3120"/>
        <p:guide pos="312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a:t>*</a:t>
            </a:r>
            <a:endParaRPr lang="ja-JP" altLang="en-US" sz="1200" i="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a:t>07/16/96</a:t>
            </a:r>
            <a:endParaRPr lang="en-US" altLang="ja-JP" sz="1200" i="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a:t>*</a:t>
            </a:r>
            <a:endParaRPr lang="ja-JP" altLang="en-US" sz="1200" i="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a:t>##</a:t>
            </a:r>
            <a:endParaRPr lang="en-US" altLang="ja-JP" sz="1200" i="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a:t>
            </a:r>
            <a:endParaRPr lang="ja-JP" altLang="en-US" sz="1200" i="0"/>
          </a:p>
        </p:txBody>
      </p:sp>
      <p:sp>
        <p:nvSpPr>
          <p:cNvPr id="5" name="Rectangle 3"/>
          <p:cNvSpPr>
            <a:spLocks noGrp="1" noChangeArrowheads="1"/>
          </p:cNvSpPr>
          <p:nvPr>
            <p:ph type="dt" idx="1"/>
          </p:nvPr>
        </p:nvSpPr>
        <p:spPr>
          <a:ln/>
        </p:spPr>
        <p:txBody>
          <a:bodyPr/>
          <a:lstStyle/>
          <a:p>
            <a:r>
              <a:rPr lang="en-US" altLang="ja-JP"/>
              <a:t>07/16/96</a:t>
            </a:r>
            <a:endParaRPr lang="en-US" altLang="ja-JP" sz="1200" i="0"/>
          </a:p>
        </p:txBody>
      </p:sp>
      <p:sp>
        <p:nvSpPr>
          <p:cNvPr id="6" name="Rectangle 6"/>
          <p:cNvSpPr>
            <a:spLocks noGrp="1" noChangeArrowheads="1"/>
          </p:cNvSpPr>
          <p:nvPr>
            <p:ph type="ftr" sz="quarter" idx="4"/>
          </p:nvPr>
        </p:nvSpPr>
        <p:spPr>
          <a:ln/>
        </p:spPr>
        <p:txBody>
          <a:bodyPr/>
          <a:lstStyle/>
          <a:p>
            <a:r>
              <a:rPr lang="ja-JP" altLang="en-US"/>
              <a:t>*</a:t>
            </a:r>
            <a:endParaRPr lang="ja-JP" altLang="en-US" sz="1200" i="0"/>
          </a:p>
        </p:txBody>
      </p:sp>
      <p:sp>
        <p:nvSpPr>
          <p:cNvPr id="7" name="Rectangle 7"/>
          <p:cNvSpPr>
            <a:spLocks noGrp="1" noChangeArrowheads="1"/>
          </p:cNvSpPr>
          <p:nvPr>
            <p:ph type="sldNum" sz="quarter" idx="5"/>
          </p:nvPr>
        </p:nvSpPr>
        <p:spPr>
          <a:ln/>
        </p:spPr>
        <p:txBody>
          <a:bodyPr/>
          <a:lstStyle/>
          <a:p>
            <a:r>
              <a:rPr lang="en-US" altLang="ja-JP"/>
              <a:t>##</a:t>
            </a:r>
            <a:endParaRPr lang="en-US" altLang="ja-JP" sz="1200" i="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258388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258388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2643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続いて管理ノードと処理ノードという観点から見たときのグラフを二種類示します</a:t>
            </a:r>
            <a:r>
              <a:rPr kumimoji="1" lang="en-US" altLang="ja-JP" dirty="0" smtClean="0"/>
              <a:t>.</a:t>
            </a:r>
          </a:p>
          <a:p>
            <a:r>
              <a:rPr kumimoji="1" lang="ja-JP" altLang="en-US" dirty="0" smtClean="0"/>
              <a:t>まずは定常状態から</a:t>
            </a:r>
            <a:endParaRPr kumimoji="1" lang="en-US" altLang="ja-JP" dirty="0" smtClean="0"/>
          </a:p>
          <a:p>
            <a:r>
              <a:rPr kumimoji="1" lang="ja-JP" altLang="en-US" dirty="0" smtClean="0"/>
              <a:t>割合と同時接続数を示したもの</a:t>
            </a:r>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619679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444821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25838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ビッグデータをどう活用するか、関心が高まっている。</a:t>
            </a:r>
            <a:endParaRPr lang="en-US" altLang="ja-JP" dirty="0" smtClean="0"/>
          </a:p>
          <a:p>
            <a:r>
              <a:rPr lang="ja-JP" altLang="en-US" dirty="0" smtClean="0"/>
              <a:t>取り巻く環境もデータ量の増加。</a:t>
            </a:r>
            <a:endParaRPr lang="en-US" altLang="ja-JP" dirty="0" smtClean="0"/>
          </a:p>
          <a:p>
            <a:r>
              <a:rPr lang="ja-JP" altLang="en-US" dirty="0" smtClean="0"/>
              <a:t>データセンターに着目すると、どう変わってきたか</a:t>
            </a:r>
            <a:r>
              <a:rPr lang="en-US" altLang="ja-JP" dirty="0" smtClean="0"/>
              <a:t>?</a:t>
            </a:r>
          </a:p>
          <a:p>
            <a:r>
              <a:rPr lang="ja-JP" altLang="en-US" dirty="0" smtClean="0"/>
              <a:t>リソースが増加したことにより安定的な運用を行おうと冗長化によって信頼性を高めています</a:t>
            </a:r>
            <a:endParaRPr 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93137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Tahoma" pitchFamily="34" charset="0"/>
                <a:ea typeface="+mn-ea"/>
                <a:cs typeface="+mn-cs"/>
              </a:rPr>
              <a:t>なんですが、ショートフローが他のサイズの大きいロングフローに対して圧迫されてしまう</a:t>
            </a:r>
            <a:endParaRPr kumimoji="1" lang="en-US" altLang="ja-JP" sz="1200" kern="1200" dirty="0" smtClean="0">
              <a:solidFill>
                <a:schemeClr val="tx1"/>
              </a:solidFill>
              <a:effectLst/>
              <a:latin typeface="Tahoma" pitchFamily="34" charset="0"/>
              <a:ea typeface="+mn-ea"/>
              <a:cs typeface="+mn-cs"/>
            </a:endParaRPr>
          </a:p>
          <a:p>
            <a:r>
              <a:rPr kumimoji="1" lang="ja-JP" altLang="en-US" sz="1200" kern="1200" dirty="0" smtClean="0">
                <a:solidFill>
                  <a:schemeClr val="tx1"/>
                </a:solidFill>
                <a:effectLst/>
                <a:latin typeface="Tahoma" pitchFamily="34" charset="0"/>
                <a:ea typeface="+mn-ea"/>
                <a:cs typeface="+mn-cs"/>
              </a:rPr>
              <a:t>低レイテンシが実現できていない。</a:t>
            </a:r>
            <a:endParaRPr kumimoji="1" lang="en-US" altLang="ja-JP" sz="1200" kern="1200" dirty="0">
              <a:solidFill>
                <a:schemeClr val="tx1"/>
              </a:solidFill>
              <a:effectLst/>
              <a:latin typeface="Tahoma" pitchFamily="34" charset="0"/>
              <a:ea typeface="+mn-ea"/>
              <a:cs typeface="+mn-cs"/>
            </a:endParaRPr>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3748639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2349962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264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444821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20000"/>
              </a:lnSpc>
            </a:pPr>
            <a:r>
              <a:rPr kumimoji="1" lang="ja-JP" altLang="en-US" dirty="0" smtClean="0">
                <a:solidFill>
                  <a:srgbClr val="4D4D4D"/>
                </a:solidFill>
              </a:rPr>
              <a:t>フロー発生時に考えられるシナリオ</a:t>
            </a:r>
            <a:endParaRPr kumimoji="1" lang="en-US" altLang="ja-JP" dirty="0" smtClean="0">
              <a:solidFill>
                <a:srgbClr val="4D4D4D"/>
              </a:solidFill>
            </a:endParaRPr>
          </a:p>
          <a:p>
            <a:pPr>
              <a:lnSpc>
                <a:spcPct val="120000"/>
              </a:lnSpc>
            </a:pPr>
            <a:r>
              <a:rPr kumimoji="1" lang="en-US" altLang="ja-JP" sz="1000" kern="1200" dirty="0" smtClean="0">
                <a:solidFill>
                  <a:srgbClr val="4D4D4D"/>
                </a:solidFill>
                <a:latin typeface="Tahoma" pitchFamily="34" charset="0"/>
                <a:ea typeface="+mn-ea"/>
                <a:cs typeface="+mn-cs"/>
              </a:rPr>
              <a:t>1. SL</a:t>
            </a:r>
            <a:r>
              <a:rPr kumimoji="1" lang="ja-JP" altLang="en-US" dirty="0" smtClean="0">
                <a:solidFill>
                  <a:srgbClr val="4D4D4D"/>
                </a:solidFill>
              </a:rPr>
              <a:t>が混雑し</a:t>
            </a:r>
            <a:r>
              <a:rPr kumimoji="1" lang="en-US" altLang="ja-JP" dirty="0" smtClean="0">
                <a:solidFill>
                  <a:srgbClr val="4D4D4D"/>
                </a:solidFill>
              </a:rPr>
              <a:t>, </a:t>
            </a:r>
            <a:r>
              <a:rPr kumimoji="1" lang="ja-JP" altLang="en-US" dirty="0" smtClean="0">
                <a:solidFill>
                  <a:srgbClr val="4D4D4D"/>
                </a:solidFill>
              </a:rPr>
              <a:t>遅延が発生している</a:t>
            </a:r>
            <a:endParaRPr kumimoji="1" lang="en-US" altLang="ja-JP" dirty="0" smtClean="0">
              <a:solidFill>
                <a:srgbClr val="4D4D4D"/>
              </a:solidFill>
            </a:endParaRPr>
          </a:p>
          <a:p>
            <a:pPr>
              <a:lnSpc>
                <a:spcPct val="120000"/>
              </a:lnSpc>
            </a:pPr>
            <a:r>
              <a:rPr kumimoji="1" lang="ja-JP" altLang="en-US" dirty="0" smtClean="0">
                <a:solidFill>
                  <a:srgbClr val="4D4D4D"/>
                </a:solidFill>
              </a:rPr>
              <a:t>早く</a:t>
            </a:r>
            <a:r>
              <a:rPr kumimoji="1" lang="en-US" altLang="ja-JP" dirty="0" smtClean="0">
                <a:solidFill>
                  <a:srgbClr val="4D4D4D"/>
                </a:solidFill>
              </a:rPr>
              <a:t>LL</a:t>
            </a:r>
            <a:r>
              <a:rPr kumimoji="1" lang="ja-JP" altLang="en-US" dirty="0" smtClean="0">
                <a:solidFill>
                  <a:srgbClr val="4D4D4D"/>
                </a:solidFill>
              </a:rPr>
              <a:t>に切り替わる</a:t>
            </a:r>
            <a:endParaRPr kumimoji="1" lang="en-US" altLang="ja-JP" dirty="0" smtClean="0">
              <a:solidFill>
                <a:srgbClr val="4D4D4D"/>
              </a:solidFill>
            </a:endParaRPr>
          </a:p>
          <a:p>
            <a:pPr>
              <a:lnSpc>
                <a:spcPct val="120000"/>
              </a:lnSpc>
            </a:pPr>
            <a:r>
              <a:rPr kumimoji="1" lang="en-US" altLang="ja-JP" sz="1000" kern="1200" dirty="0" smtClean="0">
                <a:solidFill>
                  <a:srgbClr val="4D4D4D"/>
                </a:solidFill>
                <a:latin typeface="Tahoma" pitchFamily="34" charset="0"/>
                <a:ea typeface="+mn-ea"/>
                <a:cs typeface="+mn-cs"/>
              </a:rPr>
              <a:t>2. LL</a:t>
            </a:r>
            <a:r>
              <a:rPr kumimoji="1" lang="ja-JP" altLang="en-US" dirty="0" smtClean="0">
                <a:solidFill>
                  <a:srgbClr val="4D4D4D"/>
                </a:solidFill>
              </a:rPr>
              <a:t>が混雑し</a:t>
            </a:r>
            <a:r>
              <a:rPr kumimoji="1" lang="en-US" altLang="ja-JP" dirty="0" smtClean="0">
                <a:solidFill>
                  <a:srgbClr val="4D4D4D"/>
                </a:solidFill>
              </a:rPr>
              <a:t>, </a:t>
            </a:r>
            <a:r>
              <a:rPr kumimoji="1" lang="ja-JP" altLang="en-US" dirty="0" smtClean="0">
                <a:solidFill>
                  <a:srgbClr val="4D4D4D"/>
                </a:solidFill>
              </a:rPr>
              <a:t>遅延が発生している</a:t>
            </a:r>
          </a:p>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3015877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リンクコスト値によって経路を決定し、ロングフローであるかどうかの判定を行う</a:t>
            </a:r>
          </a:p>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215542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3427847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r>
              <a:rPr lang="en-US" altLang="ja-JP" smtClean="0"/>
              <a:t>2015/2/6</a:t>
            </a:r>
            <a:endParaRPr lang="en-US" altLang="ja-JP"/>
          </a:p>
        </p:txBody>
      </p:sp>
      <p:sp>
        <p:nvSpPr>
          <p:cNvPr id="3" name="フッター プレースホルダー 2"/>
          <p:cNvSpPr>
            <a:spLocks noGrp="1"/>
          </p:cNvSpPr>
          <p:nvPr>
            <p:ph type="ftr" sz="quarter" idx="11"/>
          </p:nvPr>
        </p:nvSpPr>
        <p:spPr/>
        <p:txBody>
          <a:bodyPr/>
          <a:lstStyle/>
          <a:p>
            <a:r>
              <a:rPr lang="ja-JP" altLang="en-US" smtClean="0"/>
              <a:t>電気系工学専攻 修士論文審査</a:t>
            </a:r>
            <a:endParaRPr lang="en-US" altLang="ja-JP"/>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r>
              <a:rPr lang="en-US" altLang="ja-JP" smtClean="0"/>
              <a:t>2015/2/6</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r>
              <a:rPr lang="en-US" altLang="ja-JP" smtClean="0"/>
              <a:t>2015/2/6</a:t>
            </a:r>
            <a:endParaRPr lang="en-US" altLang="ja-JP"/>
          </a:p>
        </p:txBody>
      </p:sp>
      <p:sp>
        <p:nvSpPr>
          <p:cNvPr id="8" name="フッター プレースホルダー 7"/>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r>
              <a:rPr lang="en-US" altLang="ja-JP" smtClean="0"/>
              <a:t>2015/2/6</a:t>
            </a:r>
            <a:endParaRPr lang="en-US" altLang="ja-JP"/>
          </a:p>
        </p:txBody>
      </p:sp>
      <p:sp>
        <p:nvSpPr>
          <p:cNvPr id="4" name="フッター プレースホルダー 3"/>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r>
              <a:rPr lang="en-US" altLang="ja-JP" smtClean="0"/>
              <a:t>2015/2/6</a:t>
            </a:r>
            <a:endParaRPr lang="en-US" altLang="ja-JP"/>
          </a:p>
        </p:txBody>
      </p:sp>
      <p:sp>
        <p:nvSpPr>
          <p:cNvPr id="3" name="フッター プレースホルダー 2"/>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smtClean="0"/>
              <a:t>2015/2/6</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smtClean="0"/>
              <a:t>2015/2/6</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r>
              <a:rPr lang="en-US" altLang="ja-JP" smtClean="0"/>
              <a:t>2015/2/6</a:t>
            </a:r>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r>
              <a:rPr lang="ja-JP" altLang="en-US" smtClean="0"/>
              <a:t>電気系工学専攻 修士論文審査</a:t>
            </a:r>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5.emf"/><Relationship Id="rId5" Type="http://schemas.openxmlformats.org/officeDocument/2006/relationships/image" Target="../media/image7.w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 Id="rId3"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oleObject" Target="../embeddings/oleObject3.bin"/><Relationship Id="rId5" Type="http://schemas.openxmlformats.org/officeDocument/2006/relationships/image" Target="../media/image26.emf"/><Relationship Id="rId6" Type="http://schemas.openxmlformats.org/officeDocument/2006/relationships/oleObject" Target="../embeddings/oleObject4.bin"/><Relationship Id="rId7" Type="http://schemas.openxmlformats.org/officeDocument/2006/relationships/image" Target="../media/image27.emf"/><Relationship Id="rId8" Type="http://schemas.openxmlformats.org/officeDocument/2006/relationships/oleObject" Target="../embeddings/oleObject5.bin"/><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 Id="rId3" Type="http://schemas.openxmlformats.org/officeDocument/2006/relationships/image" Target="../media/image3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 Id="rId3" Type="http://schemas.openxmlformats.org/officeDocument/2006/relationships/image" Target="../media/image39.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emf"/></Relationships>
</file>

<file path=ppt/slides/_rels/slide48.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5.emf"/><Relationship Id="rId5" Type="http://schemas.openxmlformats.org/officeDocument/2006/relationships/image" Target="../media/image7.w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emf"/><Relationship Id="rId3" Type="http://schemas.openxmlformats.org/officeDocument/2006/relationships/image" Target="../media/image54.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5" Type="http://schemas.openxmlformats.org/officeDocument/2006/relationships/oleObject" Target="../embeddings/oleObject2.bin"/><Relationship Id="rId6"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wm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615187" y="2004639"/>
            <a:ext cx="8675625" cy="1208337"/>
          </a:xfrm>
        </p:spPr>
        <p:txBody>
          <a:bodyPr/>
          <a:lstStyle/>
          <a:p>
            <a:r>
              <a:rPr lang="en-US" altLang="ja-JP" sz="3200" dirty="0" smtClean="0">
                <a:ea typeface="ＭＳ Ｐゴシック" charset="-128"/>
              </a:rPr>
              <a:t>Multipath TCP</a:t>
            </a:r>
            <a:r>
              <a:rPr lang="ja-JP" altLang="en-US" sz="3200" dirty="0" smtClean="0">
                <a:ea typeface="ＭＳ Ｐゴシック" charset="-128"/>
              </a:rPr>
              <a:t>による経路切り替え手法を用いた</a:t>
            </a:r>
            <a:r>
              <a:rPr lang="en-US" altLang="ja-JP" sz="3200" dirty="0" smtClean="0">
                <a:ea typeface="ＭＳ Ｐゴシック" charset="-128"/>
              </a:rPr>
              <a:t/>
            </a:r>
            <a:br>
              <a:rPr lang="en-US" altLang="ja-JP" sz="3200" dirty="0" smtClean="0">
                <a:ea typeface="ＭＳ Ｐゴシック" charset="-128"/>
              </a:rPr>
            </a:br>
            <a:r>
              <a:rPr lang="ja-JP" altLang="en-US" sz="3200" dirty="0" smtClean="0">
                <a:ea typeface="ＭＳ Ｐゴシック" charset="-128"/>
              </a:rPr>
              <a:t>データセンターネットワークにおける</a:t>
            </a:r>
            <a:r>
              <a:rPr lang="en-US" altLang="ja-JP" sz="3200" dirty="0" smtClean="0">
                <a:ea typeface="ＭＳ Ｐゴシック" charset="-128"/>
              </a:rPr>
              <a:t/>
            </a:r>
            <a:br>
              <a:rPr lang="en-US" altLang="ja-JP" sz="3200" dirty="0" smtClean="0">
                <a:ea typeface="ＭＳ Ｐゴシック" charset="-128"/>
              </a:rPr>
            </a:br>
            <a:r>
              <a:rPr lang="ja-JP" altLang="en-US" sz="3200" dirty="0" smtClean="0">
                <a:ea typeface="ＭＳ Ｐゴシック" charset="-128"/>
              </a:rPr>
              <a:t>ショートフロー完結時間の改善</a:t>
            </a:r>
            <a:endParaRPr lang="en-US" altLang="ja-JP" sz="3200"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ja-JP" altLang="en-US" dirty="0" smtClean="0">
                <a:latin typeface="ＭＳ Ｐゴシック"/>
                <a:ea typeface="ＭＳ Ｐゴシック"/>
                <a:cs typeface="ＭＳ Ｐゴシック"/>
              </a:rPr>
              <a:t>工学系研究科電気系工学専攻</a:t>
            </a:r>
            <a:endParaRPr lang="en-US" altLang="ja-JP" dirty="0">
              <a:latin typeface="ＭＳ Ｐゴシック"/>
              <a:ea typeface="ＭＳ Ｐゴシック"/>
              <a:cs typeface="ＭＳ Ｐゴシック"/>
            </a:endParaRPr>
          </a:p>
          <a:p>
            <a:r>
              <a:rPr lang="ja-JP" altLang="en-US" dirty="0" smtClean="0">
                <a:latin typeface="ＭＳ Ｐゴシック"/>
                <a:ea typeface="ＭＳ Ｐゴシック"/>
                <a:cs typeface="ＭＳ Ｐゴシック"/>
              </a:rPr>
              <a:t>指導教官</a:t>
            </a:r>
            <a:r>
              <a:rPr lang="en-US" altLang="ja-JP" dirty="0" smtClean="0">
                <a:latin typeface="ＭＳ Ｐゴシック"/>
                <a:ea typeface="ＭＳ Ｐゴシック"/>
                <a:cs typeface="ＭＳ Ｐゴシック"/>
              </a:rPr>
              <a:t> </a:t>
            </a:r>
            <a:r>
              <a:rPr lang="ja-JP" altLang="en-US" dirty="0" smtClean="0">
                <a:latin typeface="ＭＳ Ｐゴシック"/>
                <a:ea typeface="ＭＳ Ｐゴシック"/>
                <a:cs typeface="ＭＳ Ｐゴシック"/>
              </a:rPr>
              <a:t>関谷勇司</a:t>
            </a:r>
            <a:endParaRPr lang="en-US" altLang="ja-JP" dirty="0" smtClean="0">
              <a:latin typeface="ＭＳ Ｐゴシック"/>
              <a:ea typeface="ＭＳ Ｐゴシック"/>
              <a:cs typeface="ＭＳ Ｐゴシック"/>
            </a:endParaRPr>
          </a:p>
          <a:p>
            <a:r>
              <a:rPr lang="en-US" altLang="ja-JP" dirty="0" smtClean="0">
                <a:latin typeface="+mj-lt"/>
                <a:ea typeface="ＭＳ Ｐゴシック"/>
                <a:cs typeface="ＭＳ Ｐゴシック"/>
              </a:rPr>
              <a:t>37-136483</a:t>
            </a:r>
            <a:r>
              <a:rPr lang="en-US" altLang="ja-JP" dirty="0" smtClean="0">
                <a:latin typeface="ＭＳ Ｐゴシック"/>
                <a:ea typeface="ＭＳ Ｐゴシック"/>
                <a:cs typeface="ＭＳ Ｐゴシック"/>
              </a:rPr>
              <a:t> </a:t>
            </a:r>
            <a:r>
              <a:rPr lang="ja-JP" altLang="en-US" dirty="0" smtClean="0">
                <a:latin typeface="ＭＳ Ｐゴシック"/>
                <a:ea typeface="ＭＳ Ｐゴシック"/>
                <a:cs typeface="ＭＳ Ｐゴシック"/>
              </a:rPr>
              <a:t>藤居翔吾</a:t>
            </a:r>
            <a:endParaRPr lang="en-US" altLang="ja-JP" dirty="0">
              <a:latin typeface="ＭＳ Ｐゴシック"/>
              <a:ea typeface="ＭＳ Ｐゴシック"/>
              <a:cs typeface="ＭＳ Ｐゴシック"/>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a:p>
        </p:txBody>
      </p:sp>
      <p:sp>
        <p:nvSpPr>
          <p:cNvPr id="3" name="日付プレースホルダー 2"/>
          <p:cNvSpPr>
            <a:spLocks noGrp="1"/>
          </p:cNvSpPr>
          <p:nvPr>
            <p:ph type="dt" sz="half" idx="10"/>
          </p:nvPr>
        </p:nvSpPr>
        <p:spPr/>
        <p:txBody>
          <a:bodyPr/>
          <a:lstStyle/>
          <a:p>
            <a:r>
              <a:rPr lang="en-US" altLang="ja-JP" smtClean="0"/>
              <a:t>2015/2/6</a:t>
            </a:r>
            <a:endParaRPr lang="en-US" altLang="ja-JP" dirty="0"/>
          </a:p>
        </p:txBody>
      </p:sp>
      <p:sp>
        <p:nvSpPr>
          <p:cNvPr id="4" name="フッター プレースホルダー 3"/>
          <p:cNvSpPr>
            <a:spLocks noGrp="1"/>
          </p:cNvSpPr>
          <p:nvPr>
            <p:ph type="ftr" sz="quarter" idx="11"/>
          </p:nvPr>
        </p:nvSpPr>
        <p:spPr/>
        <p:txBody>
          <a:bodyPr/>
          <a:lstStyle/>
          <a:p>
            <a:r>
              <a:rPr lang="ja-JP" altLang="en-US" smtClean="0"/>
              <a:t>電気系工学専攻 修士論文審査</a:t>
            </a:r>
            <a:endParaRPr lang="en-US" altLang="ja-JP"/>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Motivated work</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10</a:t>
            </a:fld>
            <a:endParaRPr lang="en-US" altLang="ja-JP"/>
          </a:p>
        </p:txBody>
      </p:sp>
      <p:sp>
        <p:nvSpPr>
          <p:cNvPr id="2" name="フッター プレースホルダー 1"/>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26862786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コンスタントな性能を実現するために</a:t>
            </a:r>
            <a:endParaRPr kumimoji="1" lang="ja-JP" altLang="en-US" dirty="0"/>
          </a:p>
        </p:txBody>
      </p:sp>
      <p:sp>
        <p:nvSpPr>
          <p:cNvPr id="3" name="コンテンツ プレースホルダー 2"/>
          <p:cNvSpPr>
            <a:spLocks noGrp="1"/>
          </p:cNvSpPr>
          <p:nvPr>
            <p:ph idx="1"/>
          </p:nvPr>
        </p:nvSpPr>
        <p:spPr>
          <a:xfrm>
            <a:off x="812800" y="1157535"/>
            <a:ext cx="8280400" cy="2559497"/>
          </a:xfrm>
        </p:spPr>
        <p:txBody>
          <a:bodyPr/>
          <a:lstStyle/>
          <a:p>
            <a:pPr marL="0" indent="0">
              <a:buNone/>
            </a:pPr>
            <a:r>
              <a:rPr lang="ja-JP" altLang="en-US" dirty="0" smtClean="0"/>
              <a:t>データセンター</a:t>
            </a:r>
            <a:r>
              <a:rPr lang="ja-JP" altLang="en-US" dirty="0" smtClean="0"/>
              <a:t>での</a:t>
            </a:r>
            <a:r>
              <a:rPr lang="ja-JP" altLang="en-US" dirty="0" smtClean="0"/>
              <a:t>ショートフロー</a:t>
            </a:r>
            <a:r>
              <a:rPr lang="ja-JP" altLang="en-US" dirty="0"/>
              <a:t>遅延問題の解消に</a:t>
            </a:r>
            <a:r>
              <a:rPr lang="ja-JP" altLang="en-US" dirty="0" smtClean="0"/>
              <a:t>向け</a:t>
            </a:r>
            <a:endParaRPr lang="en-US" altLang="ja-JP" dirty="0" smtClean="0"/>
          </a:p>
          <a:p>
            <a:pPr marL="0" indent="0">
              <a:buNone/>
            </a:pPr>
            <a:r>
              <a:rPr lang="ja-JP" altLang="en-US" b="1" dirty="0">
                <a:solidFill>
                  <a:srgbClr val="0071BC"/>
                </a:solidFill>
              </a:rPr>
              <a:t>実環境での並列分散処理が生成するトラフィックの解析</a:t>
            </a:r>
            <a:endParaRPr lang="en-US" altLang="ja-JP" b="1" dirty="0">
              <a:solidFill>
                <a:srgbClr val="0071BC"/>
              </a:solidFill>
            </a:endParaRPr>
          </a:p>
          <a:p>
            <a:pPr marL="0" indent="0">
              <a:buNone/>
            </a:pPr>
            <a:r>
              <a:rPr lang="ja-JP" altLang="en-US" b="1" u="sng" dirty="0" smtClean="0">
                <a:latin typeface="+mn-ea"/>
              </a:rPr>
              <a:t>目的</a:t>
            </a:r>
            <a:r>
              <a:rPr lang="en-US" altLang="ja-JP" b="1" u="sng" dirty="0" smtClean="0">
                <a:latin typeface="+mn-ea"/>
              </a:rPr>
              <a:t> : </a:t>
            </a:r>
          </a:p>
          <a:p>
            <a:pPr lvl="1" indent="-342900"/>
            <a:r>
              <a:rPr lang="ja-JP" altLang="en-US" dirty="0" smtClean="0">
                <a:latin typeface="+mn-ea"/>
              </a:rPr>
              <a:t>データセンター内通信でのトラフィックパターン</a:t>
            </a:r>
            <a:r>
              <a:rPr lang="ja-JP" altLang="en-US" dirty="0">
                <a:latin typeface="+mn-ea"/>
              </a:rPr>
              <a:t>の</a:t>
            </a:r>
            <a:r>
              <a:rPr lang="ja-JP" altLang="en-US" dirty="0" smtClean="0">
                <a:latin typeface="+mn-ea"/>
              </a:rPr>
              <a:t>特徴の把握</a:t>
            </a:r>
            <a:endParaRPr lang="en-US" altLang="ja-JP" dirty="0">
              <a:latin typeface="+mn-ea"/>
            </a:endParaRPr>
          </a:p>
          <a:p>
            <a:pPr lvl="1" indent="-342900"/>
            <a:r>
              <a:rPr lang="ja-JP" altLang="en-US" dirty="0">
                <a:latin typeface="+mn-ea"/>
              </a:rPr>
              <a:t>ショートフロー遅延が</a:t>
            </a:r>
            <a:r>
              <a:rPr lang="ja-JP" altLang="en-US" dirty="0" smtClean="0">
                <a:latin typeface="+mn-ea"/>
              </a:rPr>
              <a:t>生じる</a:t>
            </a:r>
            <a:r>
              <a:rPr lang="en-US" altLang="en-US" dirty="0" smtClean="0">
                <a:latin typeface="+mn-ea"/>
              </a:rPr>
              <a:t>技術的</a:t>
            </a:r>
            <a:r>
              <a:rPr lang="ja-JP" altLang="en-US" dirty="0" smtClean="0">
                <a:latin typeface="+mn-ea"/>
              </a:rPr>
              <a:t>背景</a:t>
            </a:r>
            <a:r>
              <a:rPr lang="ja-JP" altLang="en-US" dirty="0">
                <a:latin typeface="+mn-ea"/>
              </a:rPr>
              <a:t>の</a:t>
            </a:r>
            <a:r>
              <a:rPr lang="ja-JP" altLang="en-US" dirty="0" smtClean="0">
                <a:latin typeface="+mn-ea"/>
              </a:rPr>
              <a:t>検討</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11</a:t>
            </a:fld>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7" name="下矢印 6"/>
          <p:cNvSpPr/>
          <p:nvPr/>
        </p:nvSpPr>
        <p:spPr bwMode="auto">
          <a:xfrm>
            <a:off x="3863754" y="3703311"/>
            <a:ext cx="2160240" cy="540060"/>
          </a:xfrm>
          <a:prstGeom prst="downArrow">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8" name="コンテンツ プレースホルダー 2"/>
          <p:cNvSpPr txBox="1">
            <a:spLocks/>
          </p:cNvSpPr>
          <p:nvPr/>
        </p:nvSpPr>
        <p:spPr bwMode="auto">
          <a:xfrm>
            <a:off x="813090" y="4598771"/>
            <a:ext cx="8280400" cy="75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Font typeface="Wingdings" pitchFamily="2" charset="2"/>
              <a:buNone/>
            </a:pPr>
            <a:r>
              <a:rPr lang="en-US" altLang="en-US" sz="2800" b="1" dirty="0" smtClean="0">
                <a:solidFill>
                  <a:srgbClr val="0071BC"/>
                </a:solidFill>
                <a:latin typeface="+mj-ea"/>
                <a:ea typeface="+mj-ea"/>
              </a:rPr>
              <a:t>ショートフロー遅延改善</a:t>
            </a:r>
            <a:r>
              <a:rPr lang="ja-JP" altLang="en-US" sz="2800" b="1" dirty="0" smtClean="0">
                <a:solidFill>
                  <a:srgbClr val="0071BC"/>
                </a:solidFill>
                <a:latin typeface="+mj-ea"/>
                <a:ea typeface="+mj-ea"/>
              </a:rPr>
              <a:t>に向けての設計指針</a:t>
            </a:r>
            <a:endParaRPr lang="en-US" altLang="ja-JP" sz="2800" b="1" dirty="0" smtClean="0">
              <a:solidFill>
                <a:srgbClr val="0071BC"/>
              </a:solidFill>
              <a:latin typeface="+mj-ea"/>
              <a:ea typeface="+mj-ea"/>
            </a:endParaRPr>
          </a:p>
        </p:txBody>
      </p:sp>
    </p:spTree>
    <p:extLst>
      <p:ext uri="{BB962C8B-B14F-4D97-AF65-F5344CB8AC3E}">
        <p14:creationId xmlns:p14="http://schemas.microsoft.com/office/powerpoint/2010/main" val="7419551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dirty="0" smtClean="0"/>
              <a:t>実トラフィック解析環境</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6" name="スライド番号プレースホルダー 5"/>
          <p:cNvSpPr>
            <a:spLocks noGrp="1"/>
          </p:cNvSpPr>
          <p:nvPr>
            <p:ph type="sldNum" sz="quarter" idx="12"/>
          </p:nvPr>
        </p:nvSpPr>
        <p:spPr/>
        <p:txBody>
          <a:bodyPr/>
          <a:lstStyle/>
          <a:p>
            <a:fld id="{E6095C52-7FA9-489B-9C9A-63D366B5FA4B}" type="slidenum">
              <a:rPr lang="ja-JP" altLang="en-US" smtClean="0"/>
              <a:pPr/>
              <a:t>12</a:t>
            </a:fld>
            <a:endParaRPr lang="en-US" altLang="ja-JP"/>
          </a:p>
        </p:txBody>
      </p:sp>
      <p:pic>
        <p:nvPicPr>
          <p:cNvPr id="1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971" y="2923106"/>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3347" y="186620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1027" y="245040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3055" y="348638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6"/>
          <p:cNvSpPr txBox="1"/>
          <p:nvPr/>
        </p:nvSpPr>
        <p:spPr>
          <a:xfrm rot="20750146">
            <a:off x="8982705" y="3214006"/>
            <a:ext cx="461665" cy="438582"/>
          </a:xfrm>
          <a:prstGeom prst="rect">
            <a:avLst/>
          </a:prstGeom>
          <a:noFill/>
        </p:spPr>
        <p:txBody>
          <a:bodyPr vert="eaVert" wrap="none" rtlCol="0">
            <a:spAutoFit/>
          </a:bodyPr>
          <a:lstStyle/>
          <a:p>
            <a:r>
              <a:rPr kumimoji="1" lang="ja-JP" altLang="en-US" dirty="0" smtClean="0"/>
              <a:t>・・・</a:t>
            </a:r>
            <a:endParaRPr kumimoji="1" lang="ja-JP" altLang="en-US" dirty="0"/>
          </a:p>
        </p:txBody>
      </p:sp>
      <p:cxnSp>
        <p:nvCxnSpPr>
          <p:cNvPr id="23" name="直線コネクタ 22"/>
          <p:cNvCxnSpPr>
            <a:stCxn id="14" idx="1"/>
            <a:endCxn id="13" idx="3"/>
          </p:cNvCxnSpPr>
          <p:nvPr/>
        </p:nvCxnSpPr>
        <p:spPr bwMode="auto">
          <a:xfrm flipH="1">
            <a:off x="8483984" y="2308322"/>
            <a:ext cx="199363" cy="771947"/>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24" name="直線コネクタ 23"/>
          <p:cNvCxnSpPr>
            <a:stCxn id="15" idx="1"/>
            <a:endCxn id="13" idx="3"/>
          </p:cNvCxnSpPr>
          <p:nvPr/>
        </p:nvCxnSpPr>
        <p:spPr bwMode="auto">
          <a:xfrm flipH="1">
            <a:off x="8483984" y="2892522"/>
            <a:ext cx="337043" cy="187747"/>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27" name="直線コネクタ 26"/>
          <p:cNvCxnSpPr>
            <a:stCxn id="16" idx="1"/>
            <a:endCxn id="13" idx="3"/>
          </p:cNvCxnSpPr>
          <p:nvPr/>
        </p:nvCxnSpPr>
        <p:spPr bwMode="auto">
          <a:xfrm flipH="1" flipV="1">
            <a:off x="8483984" y="3080269"/>
            <a:ext cx="589071" cy="848233"/>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pic>
        <p:nvPicPr>
          <p:cNvPr id="30"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8286" y="263814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直線コネクタ 30"/>
          <p:cNvCxnSpPr>
            <a:stCxn id="13" idx="1"/>
            <a:endCxn id="30" idx="3"/>
          </p:cNvCxnSpPr>
          <p:nvPr/>
        </p:nvCxnSpPr>
        <p:spPr bwMode="auto">
          <a:xfrm flipH="1" flipV="1">
            <a:off x="6930261" y="3080268"/>
            <a:ext cx="818710" cy="1"/>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pic>
        <p:nvPicPr>
          <p:cNvPr id="37" name="Picture 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9171" y="1839872"/>
            <a:ext cx="612068" cy="48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円/楕円 37"/>
          <p:cNvSpPr/>
          <p:nvPr/>
        </p:nvSpPr>
        <p:spPr bwMode="auto">
          <a:xfrm>
            <a:off x="7281441" y="2730299"/>
            <a:ext cx="245913" cy="687003"/>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39" name="テキスト ボックス 38"/>
          <p:cNvSpPr txBox="1"/>
          <p:nvPr/>
        </p:nvSpPr>
        <p:spPr>
          <a:xfrm>
            <a:off x="7407336" y="2371187"/>
            <a:ext cx="813043"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sz="1400" dirty="0" err="1" smtClean="0">
                <a:latin typeface="+mn-lt"/>
              </a:rPr>
              <a:t>tcpdump</a:t>
            </a:r>
            <a:endParaRPr kumimoji="1" lang="ja-JP" altLang="en-US" sz="1400" dirty="0">
              <a:latin typeface="+mn-lt"/>
            </a:endParaRPr>
          </a:p>
        </p:txBody>
      </p:sp>
      <p:cxnSp>
        <p:nvCxnSpPr>
          <p:cNvPr id="41" name="直線コネクタ 40"/>
          <p:cNvCxnSpPr>
            <a:stCxn id="38" idx="0"/>
            <a:endCxn id="37" idx="2"/>
          </p:cNvCxnSpPr>
          <p:nvPr/>
        </p:nvCxnSpPr>
        <p:spPr bwMode="auto">
          <a:xfrm flipV="1">
            <a:off x="7404398" y="2328676"/>
            <a:ext cx="807" cy="401623"/>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6285148" y="3486383"/>
            <a:ext cx="800219" cy="369332"/>
          </a:xfrm>
          <a:prstGeom prst="rect">
            <a:avLst/>
          </a:prstGeom>
          <a:noFill/>
        </p:spPr>
        <p:txBody>
          <a:bodyPr wrap="none" rtlCol="0">
            <a:spAutoFit/>
          </a:bodyPr>
          <a:lstStyle/>
          <a:p>
            <a:r>
              <a:rPr kumimoji="1" lang="en-US" altLang="ja-JP" dirty="0" smtClean="0">
                <a:latin typeface="+mn-lt"/>
              </a:rPr>
              <a:t>master</a:t>
            </a:r>
            <a:endParaRPr kumimoji="1" lang="en-US" altLang="ja-JP" dirty="0" smtClean="0"/>
          </a:p>
        </p:txBody>
      </p:sp>
      <p:sp>
        <p:nvSpPr>
          <p:cNvPr id="46" name="コンテンツ プレースホルダー 45"/>
          <p:cNvSpPr>
            <a:spLocks noGrp="1"/>
          </p:cNvSpPr>
          <p:nvPr>
            <p:ph idx="1"/>
          </p:nvPr>
        </p:nvSpPr>
        <p:spPr>
          <a:xfrm>
            <a:off x="812800" y="1135622"/>
            <a:ext cx="8280400" cy="4863753"/>
          </a:xfrm>
        </p:spPr>
        <p:txBody>
          <a:bodyPr>
            <a:normAutofit/>
          </a:bodyPr>
          <a:lstStyle/>
          <a:p>
            <a:pPr marL="0" indent="0">
              <a:buNone/>
            </a:pPr>
            <a:r>
              <a:rPr lang="ja-JP" altLang="en-US" b="1" u="sng" dirty="0"/>
              <a:t>位置づけ</a:t>
            </a:r>
            <a:endParaRPr kumimoji="1" lang="en-US" altLang="ja-JP" b="1" u="sng" dirty="0" smtClean="0"/>
          </a:p>
          <a:p>
            <a:pPr marL="0" indent="0">
              <a:buNone/>
            </a:pPr>
            <a:r>
              <a:rPr lang="ja-JP" altLang="en-US" sz="1800" dirty="0" smtClean="0"/>
              <a:t>データセンタートラフィックの</a:t>
            </a:r>
            <a:r>
              <a:rPr lang="ja-JP" altLang="en-US" sz="1800" b="1" dirty="0" smtClean="0"/>
              <a:t>一例</a:t>
            </a:r>
            <a:r>
              <a:rPr lang="ja-JP" altLang="en-US" sz="1800" dirty="0" smtClean="0"/>
              <a:t>として</a:t>
            </a:r>
            <a:r>
              <a:rPr lang="en-US" altLang="ja-JP" sz="1800" dirty="0" smtClean="0"/>
              <a:t>, </a:t>
            </a:r>
            <a:r>
              <a:rPr lang="ja-JP" altLang="en-US" sz="1800" dirty="0" smtClean="0"/>
              <a:t>広く利用</a:t>
            </a:r>
            <a:endParaRPr lang="en-US" altLang="ja-JP" sz="1800" dirty="0" smtClean="0"/>
          </a:p>
          <a:p>
            <a:pPr marL="0" indent="0">
              <a:buNone/>
            </a:pPr>
            <a:r>
              <a:rPr lang="ja-JP" altLang="en-US" sz="1800" dirty="0" smtClean="0"/>
              <a:t>されている並列分散処理システムの生成する通信を観測</a:t>
            </a:r>
            <a:endParaRPr lang="en-US" altLang="ja-JP" sz="1800" dirty="0"/>
          </a:p>
          <a:p>
            <a:pPr marL="0" indent="0">
              <a:buNone/>
            </a:pPr>
            <a:r>
              <a:rPr kumimoji="1" lang="ja-JP" altLang="en-US" b="1" u="sng" dirty="0" smtClean="0"/>
              <a:t>並列分散処理アプリケーション</a:t>
            </a:r>
            <a:endParaRPr kumimoji="1" lang="en-US" altLang="ja-JP" b="1" u="sng" dirty="0" smtClean="0"/>
          </a:p>
          <a:p>
            <a:pPr marL="0" indent="0">
              <a:buNone/>
            </a:pPr>
            <a:r>
              <a:rPr kumimoji="1" lang="ja-JP" altLang="en-US" sz="1800" dirty="0" smtClean="0"/>
              <a:t>・</a:t>
            </a:r>
            <a:r>
              <a:rPr kumimoji="1" lang="en-US" altLang="ja-JP" sz="1800" dirty="0" smtClean="0"/>
              <a:t>Presto : </a:t>
            </a:r>
            <a:r>
              <a:rPr kumimoji="1" lang="en-US" altLang="ja-JP" sz="1800" dirty="0" err="1" smtClean="0"/>
              <a:t>hadoop</a:t>
            </a:r>
            <a:r>
              <a:rPr kumimoji="1" lang="ja-JP" altLang="en-US" sz="1800" dirty="0" smtClean="0"/>
              <a:t>ベース分散</a:t>
            </a:r>
            <a:r>
              <a:rPr kumimoji="1" lang="en-US" altLang="ja-JP" sz="1800" dirty="0" smtClean="0"/>
              <a:t>SQL</a:t>
            </a:r>
            <a:r>
              <a:rPr kumimoji="1" lang="ja-JP" altLang="en-US" sz="1800" dirty="0" smtClean="0"/>
              <a:t>エンジン</a:t>
            </a:r>
            <a:endParaRPr kumimoji="1" lang="en-US" altLang="ja-JP" sz="1800" dirty="0" smtClean="0"/>
          </a:p>
          <a:p>
            <a:pPr marL="0" indent="0">
              <a:buNone/>
            </a:pPr>
            <a:r>
              <a:rPr kumimoji="1" lang="ja-JP" altLang="en-US" sz="1800" dirty="0" smtClean="0"/>
              <a:t>・ジョブ実行：</a:t>
            </a:r>
            <a:r>
              <a:rPr kumimoji="1" lang="ja-JP" altLang="en-US" sz="1800" dirty="0" smtClean="0">
                <a:solidFill>
                  <a:srgbClr val="0071BC"/>
                </a:solidFill>
              </a:rPr>
              <a:t>クエリー</a:t>
            </a:r>
            <a:r>
              <a:rPr kumimoji="1" lang="en-US" altLang="ja-JP" sz="1800" dirty="0" smtClean="0"/>
              <a:t>, </a:t>
            </a:r>
            <a:r>
              <a:rPr lang="ja-JP" altLang="en-US" sz="1800" dirty="0" smtClean="0">
                <a:solidFill>
                  <a:srgbClr val="0071BC"/>
                </a:solidFill>
              </a:rPr>
              <a:t>検索結果の出力</a:t>
            </a:r>
            <a:endParaRPr kumimoji="1" lang="en-US" altLang="ja-JP" sz="2000" dirty="0" smtClean="0">
              <a:solidFill>
                <a:srgbClr val="0071BC"/>
              </a:solidFill>
            </a:endParaRPr>
          </a:p>
          <a:p>
            <a:pPr marL="0" indent="0">
              <a:buNone/>
            </a:pPr>
            <a:r>
              <a:rPr kumimoji="1" lang="ja-JP" altLang="en-US" b="1" u="sng" dirty="0" smtClean="0"/>
              <a:t>測定</a:t>
            </a:r>
            <a:endParaRPr kumimoji="1" lang="en-US" altLang="ja-JP" b="1" u="sng" dirty="0" smtClean="0"/>
          </a:p>
          <a:p>
            <a:pPr marL="0" indent="0">
              <a:buNone/>
            </a:pPr>
            <a:r>
              <a:rPr lang="ja-JP" altLang="en-US" sz="1800" dirty="0" smtClean="0"/>
              <a:t>・ジョブ</a:t>
            </a:r>
            <a:r>
              <a:rPr lang="ja-JP" altLang="en-US" sz="1800" dirty="0"/>
              <a:t>実行：処理ノード全体に対し１分程度で完了する</a:t>
            </a:r>
            <a:r>
              <a:rPr lang="ja-JP" altLang="en-US" sz="1800" dirty="0" smtClean="0"/>
              <a:t>ジョブ</a:t>
            </a:r>
            <a:endParaRPr lang="en-US" altLang="ja-JP" sz="1800" dirty="0" smtClean="0"/>
          </a:p>
          <a:p>
            <a:pPr marL="0" indent="0">
              <a:buNone/>
            </a:pPr>
            <a:r>
              <a:rPr lang="ja-JP" altLang="en-US" sz="1800" dirty="0" smtClean="0"/>
              <a:t>・ジョブ：</a:t>
            </a:r>
            <a:r>
              <a:rPr lang="en-US" altLang="ja-JP" sz="1800" u="sng" dirty="0" smtClean="0"/>
              <a:t>" </a:t>
            </a:r>
            <a:r>
              <a:rPr lang="en-US" altLang="ja-JP" sz="1800" u="sng" dirty="0"/>
              <a:t>\</a:t>
            </a:r>
            <a:r>
              <a:rPr lang="en-US" altLang="ja-JP" sz="1800" i="1" u="sng" dirty="0"/>
              <a:t>select  from</a:t>
            </a:r>
            <a:r>
              <a:rPr lang="en-US" altLang="ja-JP" sz="1800" u="sng" dirty="0"/>
              <a:t>$</a:t>
            </a:r>
            <a:r>
              <a:rPr lang="ja-JP" altLang="en-US" sz="1800" u="sng" dirty="0"/>
              <a:t>テーブル</a:t>
            </a:r>
            <a:r>
              <a:rPr lang="en-US" altLang="ja-JP" sz="1800" i="1" u="sng" dirty="0"/>
              <a:t>where </a:t>
            </a:r>
            <a:r>
              <a:rPr lang="en-US" altLang="ja-JP" sz="1800" u="sng" dirty="0"/>
              <a:t>$</a:t>
            </a:r>
            <a:r>
              <a:rPr lang="ja-JP" altLang="en-US" sz="1800" u="sng" dirty="0"/>
              <a:t>条件</a:t>
            </a:r>
            <a:r>
              <a:rPr lang="en-US" altLang="ja-JP" sz="1800" u="sng" dirty="0"/>
              <a:t>"</a:t>
            </a:r>
            <a:endParaRPr lang="ja-JP" altLang="en-US" sz="1800" u="sng" dirty="0"/>
          </a:p>
          <a:p>
            <a:pPr marL="0" indent="0">
              <a:buNone/>
            </a:pPr>
            <a:endParaRPr lang="en-US" altLang="ja-JP" dirty="0"/>
          </a:p>
        </p:txBody>
      </p:sp>
      <p:sp>
        <p:nvSpPr>
          <p:cNvPr id="25" name="テキスト ボックス 24"/>
          <p:cNvSpPr txBox="1"/>
          <p:nvPr/>
        </p:nvSpPr>
        <p:spPr>
          <a:xfrm>
            <a:off x="6822463" y="4132684"/>
            <a:ext cx="1998564" cy="276999"/>
          </a:xfrm>
          <a:prstGeom prst="rect">
            <a:avLst/>
          </a:prstGeom>
          <a:noFill/>
        </p:spPr>
        <p:txBody>
          <a:bodyPr wrap="none" rtlCol="0">
            <a:spAutoFit/>
          </a:bodyPr>
          <a:lstStyle/>
          <a:p>
            <a:r>
              <a:rPr kumimoji="1" lang="en-US" altLang="ja-JP" sz="1200" dirty="0" smtClean="0">
                <a:latin typeface="+mj-lt"/>
              </a:rPr>
              <a:t>Fig</a:t>
            </a:r>
            <a:r>
              <a:rPr kumimoji="1" lang="en-US" altLang="ja-JP" sz="1200" dirty="0" smtClean="0">
                <a:latin typeface="+mj-lt"/>
              </a:rPr>
              <a:t>4</a:t>
            </a:r>
            <a:r>
              <a:rPr kumimoji="1" lang="en-US" altLang="ja-JP" sz="1200" dirty="0" smtClean="0">
                <a:latin typeface="+mj-lt"/>
              </a:rPr>
              <a:t>. </a:t>
            </a:r>
            <a:r>
              <a:rPr kumimoji="1" lang="ja-JP" altLang="en-US" sz="1200" dirty="0" smtClean="0">
                <a:latin typeface="+mj-lt"/>
              </a:rPr>
              <a:t>実トラフィック解析環境</a:t>
            </a:r>
            <a:endParaRPr kumimoji="1" lang="ja-JP" altLang="en-US" sz="1200" dirty="0">
              <a:latin typeface="+mj-lt"/>
            </a:endParaRPr>
          </a:p>
        </p:txBody>
      </p:sp>
      <p:sp>
        <p:nvSpPr>
          <p:cNvPr id="2" name="円/楕円 1"/>
          <p:cNvSpPr/>
          <p:nvPr/>
        </p:nvSpPr>
        <p:spPr bwMode="auto">
          <a:xfrm rot="20700000">
            <a:off x="8460887" y="1641756"/>
            <a:ext cx="1261275" cy="2852901"/>
          </a:xfrm>
          <a:prstGeom prst="ellips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1" name="テキスト ボックス 20"/>
          <p:cNvSpPr txBox="1"/>
          <p:nvPr/>
        </p:nvSpPr>
        <p:spPr>
          <a:xfrm>
            <a:off x="7965321" y="3763352"/>
            <a:ext cx="1037326" cy="369332"/>
          </a:xfrm>
          <a:prstGeom prst="rect">
            <a:avLst/>
          </a:prstGeom>
          <a:solidFill>
            <a:schemeClr val="bg1"/>
          </a:solidFill>
        </p:spPr>
        <p:txBody>
          <a:bodyPr wrap="none" rtlCol="0">
            <a:spAutoFit/>
          </a:bodyPr>
          <a:lstStyle/>
          <a:p>
            <a:r>
              <a:rPr kumimoji="1" lang="en-US" altLang="ja-JP" dirty="0" smtClean="0">
                <a:latin typeface="+mn-lt"/>
              </a:rPr>
              <a:t>10 slaves</a:t>
            </a:r>
            <a:endParaRPr kumimoji="1" lang="en-US" altLang="ja-JP" dirty="0" smtClean="0"/>
          </a:p>
        </p:txBody>
      </p:sp>
      <p:sp>
        <p:nvSpPr>
          <p:cNvPr id="3" name="フッター プレースホルダー 2"/>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37534199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解析：考察</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b="1" u="sng" dirty="0" smtClean="0"/>
              <a:t>データセンター内ネットワークを想定したトラフィックの特徴</a:t>
            </a:r>
            <a:endParaRPr lang="en-US" altLang="ja-JP" b="1" u="sng" dirty="0"/>
          </a:p>
          <a:p>
            <a:pPr marL="857250" lvl="1" indent="-457200">
              <a:buFont typeface="+mj-lt"/>
              <a:buAutoNum type="arabicPeriod"/>
            </a:pPr>
            <a:r>
              <a:rPr lang="ja-JP" altLang="en-US" dirty="0" smtClean="0">
                <a:latin typeface="+mn-ea"/>
                <a:ea typeface="+mn-ea"/>
              </a:rPr>
              <a:t>管理ノード</a:t>
            </a:r>
            <a:r>
              <a:rPr lang="ja-JP" altLang="en-US" dirty="0">
                <a:latin typeface="+mn-ea"/>
                <a:ea typeface="+mn-ea"/>
              </a:rPr>
              <a:t>へ送信されるトラフィック量</a:t>
            </a:r>
            <a:r>
              <a:rPr lang="ja-JP" altLang="en-US" dirty="0" smtClean="0">
                <a:latin typeface="+mn-ea"/>
                <a:ea typeface="+mn-ea"/>
              </a:rPr>
              <a:t>は</a:t>
            </a:r>
            <a:r>
              <a:rPr lang="ja-JP" altLang="en-US" dirty="0">
                <a:latin typeface="+mn-ea"/>
                <a:ea typeface="+mn-ea"/>
              </a:rPr>
              <a:t>大きい</a:t>
            </a:r>
            <a:endParaRPr lang="en-US" altLang="ja-JP" dirty="0" smtClean="0">
              <a:latin typeface="+mn-ea"/>
              <a:ea typeface="+mn-ea"/>
            </a:endParaRPr>
          </a:p>
          <a:p>
            <a:pPr marL="857250" lvl="1" indent="-457200">
              <a:buFont typeface="+mj-lt"/>
              <a:buAutoNum type="arabicPeriod"/>
            </a:pPr>
            <a:r>
              <a:rPr lang="ja-JP" altLang="en-US" dirty="0" smtClean="0">
                <a:latin typeface="+mn-ea"/>
              </a:rPr>
              <a:t>ショートフローの割合が非常に大きい</a:t>
            </a:r>
            <a:endParaRPr lang="en-US" altLang="ja-JP" dirty="0" smtClean="0">
              <a:latin typeface="+mn-ea"/>
            </a:endParaRPr>
          </a:p>
          <a:p>
            <a:pPr marL="857250" lvl="1" indent="-457200">
              <a:buFont typeface="+mj-lt"/>
              <a:buAutoNum type="arabicPeriod"/>
            </a:pPr>
            <a:r>
              <a:rPr lang="ja-JP" altLang="en-US" dirty="0" smtClean="0">
                <a:latin typeface="+mn-ea"/>
              </a:rPr>
              <a:t>長い</a:t>
            </a:r>
            <a:r>
              <a:rPr lang="ja-JP" altLang="en-US" dirty="0">
                <a:latin typeface="+mn-ea"/>
              </a:rPr>
              <a:t>時間通信を行うフローが固定的に存在している</a:t>
            </a:r>
            <a:endParaRPr lang="en-US" altLang="ja-JP" dirty="0">
              <a:latin typeface="+mn-ea"/>
            </a:endParaRPr>
          </a:p>
          <a:p>
            <a:pPr marL="0" indent="0">
              <a:buNone/>
            </a:pPr>
            <a:r>
              <a:rPr kumimoji="1" lang="ja-JP" altLang="en-US" b="1" u="sng" dirty="0" smtClean="0">
                <a:latin typeface="+mn-ea"/>
              </a:rPr>
              <a:t>検討</a:t>
            </a:r>
            <a:r>
              <a:rPr kumimoji="1" lang="ja-JP" altLang="en-US" b="1" u="sng" dirty="0">
                <a:latin typeface="+mn-ea"/>
              </a:rPr>
              <a:t>す</a:t>
            </a:r>
            <a:r>
              <a:rPr kumimoji="1" lang="ja-JP" altLang="en-US" b="1" u="sng" dirty="0" smtClean="0">
                <a:latin typeface="+mn-ea"/>
              </a:rPr>
              <a:t>べきトラフィックパターン</a:t>
            </a:r>
            <a:r>
              <a:rPr kumimoji="1" lang="en-US" altLang="ja-JP" sz="1400" dirty="0" smtClean="0"/>
              <a:t>[</a:t>
            </a:r>
            <a:r>
              <a:rPr lang="en-US" altLang="ja-JP" sz="1400" dirty="0"/>
              <a:t>8</a:t>
            </a:r>
            <a:r>
              <a:rPr kumimoji="1" lang="en-US" altLang="ja-JP" sz="1400" dirty="0" smtClean="0"/>
              <a:t>]</a:t>
            </a:r>
          </a:p>
          <a:p>
            <a:r>
              <a:rPr lang="ja-JP" altLang="en-US" b="1" dirty="0" smtClean="0">
                <a:solidFill>
                  <a:srgbClr val="0071BC"/>
                </a:solidFill>
              </a:rPr>
              <a:t>ロングフローが</a:t>
            </a:r>
            <a:r>
              <a:rPr lang="ja-JP" altLang="en-US" b="1" dirty="0">
                <a:solidFill>
                  <a:srgbClr val="0071BC"/>
                </a:solidFill>
              </a:rPr>
              <a:t>通信している中で</a:t>
            </a:r>
            <a:r>
              <a:rPr lang="en-US" altLang="ja-JP" b="1" dirty="0">
                <a:solidFill>
                  <a:srgbClr val="0071BC"/>
                </a:solidFill>
              </a:rPr>
              <a:t>, </a:t>
            </a:r>
            <a:r>
              <a:rPr lang="ja-JP" altLang="en-US" b="1" dirty="0">
                <a:solidFill>
                  <a:srgbClr val="0071BC"/>
                </a:solidFill>
              </a:rPr>
              <a:t>低レイテンシ通信が求められているショートフローの</a:t>
            </a:r>
            <a:r>
              <a:rPr lang="ja-JP" altLang="en-US" b="1" dirty="0" smtClean="0">
                <a:solidFill>
                  <a:srgbClr val="0071BC"/>
                </a:solidFill>
              </a:rPr>
              <a:t>通信</a:t>
            </a:r>
          </a:p>
          <a:p>
            <a:r>
              <a:rPr lang="ja-JP" altLang="en-US" dirty="0" smtClean="0"/>
              <a:t>ジョブ開始時のバースト性のあるショートフロー</a:t>
            </a:r>
            <a:endParaRPr lang="ja-JP" altLang="en-US" dirty="0" smtClean="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13</a:t>
            </a:fld>
            <a:endParaRPr lang="en-US" altLang="ja-JP" dirty="0"/>
          </a:p>
        </p:txBody>
      </p:sp>
      <p:sp>
        <p:nvSpPr>
          <p:cNvPr id="6" name="正方形/長方形 5"/>
          <p:cNvSpPr/>
          <p:nvPr/>
        </p:nvSpPr>
        <p:spPr>
          <a:xfrm>
            <a:off x="3584848" y="5876339"/>
            <a:ext cx="6120680" cy="215444"/>
          </a:xfrm>
          <a:prstGeom prst="rect">
            <a:avLst/>
          </a:prstGeom>
        </p:spPr>
        <p:txBody>
          <a:bodyPr wrap="square">
            <a:spAutoFit/>
          </a:bodyPr>
          <a:lstStyle/>
          <a:p>
            <a:r>
              <a:rPr lang="en-US" altLang="ja-JP" sz="800" dirty="0" smtClean="0">
                <a:latin typeface="+mn-lt"/>
              </a:rPr>
              <a:t>[</a:t>
            </a:r>
            <a:r>
              <a:rPr lang="en-US" altLang="ja-JP" sz="800" dirty="0">
                <a:latin typeface="+mn-lt"/>
              </a:rPr>
              <a:t>8</a:t>
            </a:r>
            <a:r>
              <a:rPr lang="en-US" altLang="ja-JP" sz="800" dirty="0" smtClean="0">
                <a:latin typeface="+mn-lt"/>
              </a:rPr>
              <a:t>] </a:t>
            </a:r>
            <a:r>
              <a:rPr lang="en-US" altLang="ja-JP" sz="800" dirty="0" err="1">
                <a:latin typeface="+mn-lt"/>
              </a:rPr>
              <a:t>Alizadeh</a:t>
            </a:r>
            <a:r>
              <a:rPr lang="en-US" altLang="ja-JP" sz="800" dirty="0">
                <a:latin typeface="+mn-lt"/>
              </a:rPr>
              <a:t>, Mohammad, et al. "Data center </a:t>
            </a:r>
            <a:r>
              <a:rPr lang="en-US" altLang="ja-JP" sz="800" dirty="0" err="1">
                <a:latin typeface="+mn-lt"/>
              </a:rPr>
              <a:t>tcp</a:t>
            </a:r>
            <a:r>
              <a:rPr lang="en-US" altLang="ja-JP" sz="800" dirty="0">
                <a:latin typeface="+mn-lt"/>
              </a:rPr>
              <a:t> (</a:t>
            </a:r>
            <a:r>
              <a:rPr lang="en-US" altLang="ja-JP" sz="800" dirty="0" err="1">
                <a:latin typeface="+mn-lt"/>
              </a:rPr>
              <a:t>dctcp</a:t>
            </a:r>
            <a:r>
              <a:rPr lang="en-US" altLang="ja-JP" sz="800" dirty="0">
                <a:latin typeface="+mn-lt"/>
              </a:rPr>
              <a:t>)." ACM SIGCOMM computer communication review 41.4 (2011): </a:t>
            </a:r>
            <a:r>
              <a:rPr lang="en-US" altLang="ja-JP" sz="800" dirty="0" smtClean="0">
                <a:latin typeface="+mn-lt"/>
              </a:rPr>
              <a:t>63-74</a:t>
            </a:r>
            <a:endParaRPr lang="en-US" altLang="ja-JP" sz="800" dirty="0">
              <a:latin typeface="+mn-lt"/>
            </a:endParaRPr>
          </a:p>
        </p:txBody>
      </p:sp>
      <p:sp>
        <p:nvSpPr>
          <p:cNvPr id="7" name="フッター プレースホルダー 6"/>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3760436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性能障害：スイッチ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u="sng" dirty="0" smtClean="0"/>
              <a:t>スイッチ</a:t>
            </a:r>
            <a:r>
              <a:rPr kumimoji="1" lang="ja-JP" altLang="en-US" b="1" u="sng" dirty="0" smtClean="0"/>
              <a:t>での性能障害</a:t>
            </a:r>
            <a:endParaRPr kumimoji="1" lang="en-US" altLang="ja-JP" b="1" u="sng" dirty="0" smtClean="0"/>
          </a:p>
          <a:p>
            <a:r>
              <a:rPr kumimoji="1" lang="en-US" altLang="ja-JP" dirty="0" smtClean="0"/>
              <a:t>Queue buildup</a:t>
            </a:r>
            <a:r>
              <a:rPr kumimoji="1" lang="ja-JP" altLang="en-US" dirty="0" smtClean="0"/>
              <a:t>：レスポンスに影響しない</a:t>
            </a:r>
            <a:r>
              <a:rPr kumimoji="1" lang="ja-JP" altLang="en-US" dirty="0" smtClean="0">
                <a:solidFill>
                  <a:srgbClr val="E03253"/>
                </a:solidFill>
              </a:rPr>
              <a:t>ロングフロー</a:t>
            </a:r>
            <a:r>
              <a:rPr lang="ja-JP" altLang="en-US" dirty="0" smtClean="0">
                <a:solidFill>
                  <a:srgbClr val="E03253"/>
                </a:solidFill>
              </a:rPr>
              <a:t>が</a:t>
            </a:r>
            <a:r>
              <a:rPr lang="en-US" altLang="ja-JP" dirty="0" smtClean="0">
                <a:solidFill>
                  <a:srgbClr val="E03253"/>
                </a:solidFill>
              </a:rPr>
              <a:t>NIC</a:t>
            </a:r>
            <a:r>
              <a:rPr lang="ja-JP" altLang="en-US" dirty="0">
                <a:solidFill>
                  <a:srgbClr val="E03253"/>
                </a:solidFill>
              </a:rPr>
              <a:t>キュー</a:t>
            </a:r>
            <a:r>
              <a:rPr lang="ja-JP" altLang="en-US" dirty="0" smtClean="0">
                <a:solidFill>
                  <a:srgbClr val="E03253"/>
                </a:solidFill>
              </a:rPr>
              <a:t>を圧迫</a:t>
            </a:r>
            <a:endParaRPr kumimoji="1" lang="ja-JP" altLang="en-US" dirty="0">
              <a:solidFill>
                <a:srgbClr val="E03253"/>
              </a:solidFill>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14</a:t>
            </a:fld>
            <a:endParaRPr lang="en-US" altLang="ja-JP" dirty="0"/>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4578" b="19813"/>
          <a:stretch/>
        </p:blipFill>
        <p:spPr bwMode="auto">
          <a:xfrm>
            <a:off x="2691359" y="3068960"/>
            <a:ext cx="4493889" cy="1506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3623149" y="4838313"/>
            <a:ext cx="2659702" cy="276999"/>
          </a:xfrm>
          <a:prstGeom prst="rect">
            <a:avLst/>
          </a:prstGeom>
          <a:noFill/>
        </p:spPr>
        <p:txBody>
          <a:bodyPr wrap="none" rtlCol="0">
            <a:spAutoFit/>
          </a:bodyPr>
          <a:lstStyle/>
          <a:p>
            <a:r>
              <a:rPr kumimoji="1" lang="en-US" altLang="ja-JP" sz="1200" dirty="0" smtClean="0">
                <a:latin typeface="+mj-lt"/>
              </a:rPr>
              <a:t>Fig</a:t>
            </a:r>
            <a:r>
              <a:rPr kumimoji="1" lang="en-US" altLang="ja-JP" sz="1200" dirty="0" smtClean="0">
                <a:latin typeface="+mj-lt"/>
              </a:rPr>
              <a:t>5</a:t>
            </a:r>
            <a:r>
              <a:rPr kumimoji="1" lang="en-US" altLang="ja-JP" sz="1200" dirty="0" smtClean="0">
                <a:latin typeface="+mj-lt"/>
              </a:rPr>
              <a:t>.</a:t>
            </a:r>
            <a:r>
              <a:rPr kumimoji="1" lang="ja-JP" altLang="en-US" sz="1200" dirty="0" smtClean="0">
                <a:latin typeface="+mj-lt"/>
              </a:rPr>
              <a:t>スイッチで引き起こすボトルネック</a:t>
            </a:r>
            <a:endParaRPr kumimoji="1" lang="ja-JP" altLang="en-US" sz="1200" dirty="0">
              <a:latin typeface="+mj-lt"/>
            </a:endParaRP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
        <p:nvSpPr>
          <p:cNvPr id="7" name="正方形/長方形 6"/>
          <p:cNvSpPr/>
          <p:nvPr/>
        </p:nvSpPr>
        <p:spPr bwMode="auto">
          <a:xfrm>
            <a:off x="5493060" y="3212976"/>
            <a:ext cx="1692188" cy="828092"/>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0" name="テキスト ボックス 9"/>
          <p:cNvSpPr txBox="1"/>
          <p:nvPr/>
        </p:nvSpPr>
        <p:spPr>
          <a:xfrm>
            <a:off x="5507274" y="3320988"/>
            <a:ext cx="1437112" cy="369332"/>
          </a:xfrm>
          <a:prstGeom prst="rect">
            <a:avLst/>
          </a:prstGeom>
          <a:noFill/>
        </p:spPr>
        <p:txBody>
          <a:bodyPr wrap="none" rtlCol="0">
            <a:spAutoFit/>
          </a:bodyPr>
          <a:lstStyle/>
          <a:p>
            <a:r>
              <a:rPr kumimoji="1" lang="ja-JP" altLang="en-US" dirty="0" smtClean="0"/>
              <a:t>ロングフロー</a:t>
            </a:r>
            <a:endParaRPr kumimoji="1" lang="ja-JP" altLang="en-US" dirty="0"/>
          </a:p>
        </p:txBody>
      </p:sp>
    </p:spTree>
    <p:extLst>
      <p:ext uri="{BB962C8B-B14F-4D97-AF65-F5344CB8AC3E}">
        <p14:creationId xmlns:p14="http://schemas.microsoft.com/office/powerpoint/2010/main" val="41170886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提案手法</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15</a:t>
            </a:fld>
            <a:endParaRPr lang="en-US" altLang="ja-JP" dirty="0"/>
          </a:p>
        </p:txBody>
      </p:sp>
      <p:sp>
        <p:nvSpPr>
          <p:cNvPr id="2" name="フッター プレースホルダー 1"/>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27938114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改善手法</a:t>
            </a:r>
            <a:r>
              <a:rPr lang="en-US" altLang="ja-JP" dirty="0"/>
              <a:t> </a:t>
            </a:r>
            <a:r>
              <a:rPr lang="en-US" altLang="ja-JP" dirty="0" smtClean="0"/>
              <a:t>: </a:t>
            </a:r>
            <a:r>
              <a:rPr lang="ja-JP" altLang="en-US" dirty="0" smtClean="0"/>
              <a:t>設計</a:t>
            </a:r>
            <a:endParaRPr kumimoji="1" lang="ja-JP" altLang="en-US" dirty="0"/>
          </a:p>
        </p:txBody>
      </p:sp>
      <p:sp>
        <p:nvSpPr>
          <p:cNvPr id="3" name="コンテンツ プレースホルダー 2"/>
          <p:cNvSpPr>
            <a:spLocks noGrp="1"/>
          </p:cNvSpPr>
          <p:nvPr>
            <p:ph idx="1"/>
          </p:nvPr>
        </p:nvSpPr>
        <p:spPr>
          <a:xfrm>
            <a:off x="811213" y="1157535"/>
            <a:ext cx="8281988" cy="4863753"/>
          </a:xfrm>
        </p:spPr>
        <p:txBody>
          <a:bodyPr>
            <a:normAutofit fontScale="85000" lnSpcReduction="10000"/>
          </a:bodyPr>
          <a:lstStyle/>
          <a:p>
            <a:pPr marL="0" indent="0">
              <a:buNone/>
            </a:pPr>
            <a:r>
              <a:rPr kumimoji="1" lang="ja-JP" altLang="en-US" b="1" u="sng" dirty="0" smtClean="0"/>
              <a:t>問題</a:t>
            </a:r>
            <a:r>
              <a:rPr kumimoji="1" lang="en-US" altLang="ja-JP" b="1" u="sng" dirty="0" smtClean="0"/>
              <a:t> : Queue buildup</a:t>
            </a:r>
            <a:r>
              <a:rPr kumimoji="1" lang="ja-JP" altLang="en-US" b="1" u="sng" dirty="0" smtClean="0"/>
              <a:t>によるショートフロー通信性能の劣化</a:t>
            </a:r>
            <a:endParaRPr kumimoji="1" lang="en-US" altLang="ja-JP" b="1" u="sng" dirty="0" smtClean="0"/>
          </a:p>
          <a:p>
            <a:pPr marL="0" indent="0">
              <a:buNone/>
            </a:pPr>
            <a:r>
              <a:rPr lang="ja-JP" altLang="en-US" b="1" u="sng" dirty="0" smtClean="0"/>
              <a:t>原因</a:t>
            </a:r>
            <a:r>
              <a:rPr lang="en-US" altLang="ja-JP" b="1" u="sng" dirty="0" smtClean="0"/>
              <a:t> : </a:t>
            </a:r>
          </a:p>
          <a:p>
            <a:r>
              <a:rPr lang="ja-JP" altLang="en-US" dirty="0"/>
              <a:t>同一の経路でロングフロー</a:t>
            </a:r>
            <a:r>
              <a:rPr lang="ja-JP" altLang="en-US" dirty="0" smtClean="0"/>
              <a:t>とショートフローが混在</a:t>
            </a:r>
            <a:r>
              <a:rPr lang="en-US" altLang="ja-JP" dirty="0" smtClean="0"/>
              <a:t>(</a:t>
            </a:r>
            <a:r>
              <a:rPr lang="ja-JP" altLang="en-US" dirty="0" smtClean="0"/>
              <a:t>公平に扱われ</a:t>
            </a:r>
            <a:r>
              <a:rPr lang="en-US" altLang="ja-JP" dirty="0" smtClean="0"/>
              <a:t>)</a:t>
            </a:r>
            <a:r>
              <a:rPr lang="ja-JP" altLang="en-US" dirty="0" smtClean="0"/>
              <a:t>し</a:t>
            </a:r>
            <a:r>
              <a:rPr lang="en-US" altLang="ja-JP" dirty="0" smtClean="0"/>
              <a:t>,</a:t>
            </a:r>
            <a:r>
              <a:rPr lang="ja-JP" altLang="en-US" dirty="0" smtClean="0"/>
              <a:t> キューイング遅延が増加し</a:t>
            </a:r>
            <a:r>
              <a:rPr lang="en-US" altLang="ja-JP" dirty="0" smtClean="0"/>
              <a:t>, </a:t>
            </a:r>
            <a:r>
              <a:rPr lang="ja-JP" altLang="en-US" dirty="0" smtClean="0"/>
              <a:t>ショートフローが遅延する</a:t>
            </a:r>
            <a:endParaRPr lang="en-US" altLang="ja-JP" dirty="0" smtClean="0"/>
          </a:p>
          <a:p>
            <a:pPr lvl="1"/>
            <a:r>
              <a:rPr lang="ja-JP" altLang="en-US" dirty="0" smtClean="0">
                <a:latin typeface="+mj-ea"/>
                <a:ea typeface="+mj-ea"/>
              </a:rPr>
              <a:t>ロングフロー </a:t>
            </a:r>
            <a:r>
              <a:rPr lang="en-US" altLang="ja-JP" dirty="0" smtClean="0">
                <a:latin typeface="+mj-ea"/>
                <a:ea typeface="+mj-ea"/>
              </a:rPr>
              <a:t>:</a:t>
            </a:r>
            <a:r>
              <a:rPr lang="ja-JP" altLang="en-US" dirty="0" smtClean="0">
                <a:latin typeface="+mj-ea"/>
                <a:ea typeface="+mj-ea"/>
              </a:rPr>
              <a:t>スループット</a:t>
            </a:r>
            <a:r>
              <a:rPr lang="ja-JP" altLang="en-US" dirty="0" smtClean="0">
                <a:latin typeface="+mj-ea"/>
                <a:ea typeface="+mj-ea"/>
              </a:rPr>
              <a:t>指向</a:t>
            </a:r>
            <a:r>
              <a:rPr lang="en-US" altLang="ja-JP" dirty="0" smtClean="0">
                <a:latin typeface="+mj-ea"/>
                <a:ea typeface="+mj-ea"/>
              </a:rPr>
              <a:t>, </a:t>
            </a:r>
            <a:r>
              <a:rPr lang="ja-JP" altLang="en-US" dirty="0" smtClean="0">
                <a:latin typeface="+mj-ea"/>
                <a:ea typeface="+mj-ea"/>
              </a:rPr>
              <a:t>ショートフロー</a:t>
            </a:r>
            <a:r>
              <a:rPr lang="en-US" altLang="ja-JP" dirty="0" smtClean="0">
                <a:latin typeface="+mj-ea"/>
                <a:ea typeface="+mj-ea"/>
              </a:rPr>
              <a:t> : </a:t>
            </a:r>
            <a:r>
              <a:rPr lang="ja-JP" altLang="en-US" dirty="0" smtClean="0">
                <a:latin typeface="+mj-ea"/>
                <a:ea typeface="+mj-ea"/>
              </a:rPr>
              <a:t>レイテンシ指向なフロー</a:t>
            </a:r>
            <a:endParaRPr lang="en-US" altLang="ja-JP" dirty="0" smtClean="0">
              <a:latin typeface="+mj-ea"/>
              <a:ea typeface="+mj-ea"/>
            </a:endParaRPr>
          </a:p>
          <a:p>
            <a:pPr marL="57150" indent="0">
              <a:buNone/>
            </a:pPr>
            <a:r>
              <a:rPr kumimoji="1" lang="ja-JP" altLang="en-US" b="1" u="sng" dirty="0" smtClean="0"/>
              <a:t>解決</a:t>
            </a:r>
            <a:r>
              <a:rPr kumimoji="1" lang="en-US" altLang="ja-JP" b="1" u="sng" dirty="0" smtClean="0"/>
              <a:t> :</a:t>
            </a:r>
          </a:p>
          <a:p>
            <a:r>
              <a:rPr kumimoji="1" lang="ja-JP" altLang="en-US" dirty="0" smtClean="0"/>
              <a:t>指向によってフローを区別し</a:t>
            </a:r>
            <a:r>
              <a:rPr kumimoji="1" lang="en-US" altLang="ja-JP" dirty="0" smtClean="0"/>
              <a:t>, </a:t>
            </a:r>
            <a:r>
              <a:rPr kumimoji="1" lang="ja-JP" altLang="en-US" dirty="0" smtClean="0"/>
              <a:t>それぞれに対応した通信する</a:t>
            </a:r>
            <a:endParaRPr kumimoji="1" lang="en-US" altLang="ja-JP" dirty="0" smtClean="0"/>
          </a:p>
          <a:p>
            <a:pPr lvl="1"/>
            <a:r>
              <a:rPr kumimoji="1" lang="ja-JP" altLang="en-US" dirty="0" smtClean="0">
                <a:latin typeface="+mj-ea"/>
                <a:ea typeface="+mj-ea"/>
              </a:rPr>
              <a:t>キューイング遅延の影響が</a:t>
            </a:r>
            <a:r>
              <a:rPr kumimoji="1" lang="ja-JP" altLang="en-US" dirty="0" smtClean="0">
                <a:latin typeface="+mj-ea"/>
                <a:ea typeface="+mj-ea"/>
              </a:rPr>
              <a:t>小さい経路</a:t>
            </a:r>
            <a:r>
              <a:rPr kumimoji="1" lang="ja-JP" altLang="en-US" dirty="0" smtClean="0">
                <a:latin typeface="+mj-ea"/>
                <a:ea typeface="+mj-ea"/>
              </a:rPr>
              <a:t>へショートフローを</a:t>
            </a:r>
            <a:r>
              <a:rPr lang="ja-JP" altLang="en-US" dirty="0">
                <a:latin typeface="+mj-ea"/>
                <a:ea typeface="+mj-ea"/>
              </a:rPr>
              <a:t>優先的に</a:t>
            </a:r>
            <a:r>
              <a:rPr kumimoji="1" lang="ja-JP" altLang="en-US" dirty="0" smtClean="0">
                <a:latin typeface="+mj-ea"/>
                <a:ea typeface="+mj-ea"/>
              </a:rPr>
              <a:t>通信する</a:t>
            </a:r>
            <a:endParaRPr kumimoji="1" lang="en-US" altLang="ja-JP" dirty="0" smtClean="0">
              <a:latin typeface="+mj-ea"/>
              <a:ea typeface="+mj-ea"/>
            </a:endParaRPr>
          </a:p>
          <a:p>
            <a:pPr marL="0" indent="0">
              <a:buNone/>
            </a:pPr>
            <a:r>
              <a:rPr lang="en-US" altLang="en-US" b="1" u="sng" dirty="0" smtClean="0">
                <a:latin typeface="+mj-ea"/>
                <a:ea typeface="+mj-ea"/>
              </a:rPr>
              <a:t>手法 : </a:t>
            </a:r>
            <a:endParaRPr lang="en-US" altLang="ja-JP" b="1" u="sng" dirty="0">
              <a:latin typeface="+mj-ea"/>
              <a:ea typeface="+mj-ea"/>
            </a:endParaRPr>
          </a:p>
          <a:p>
            <a:pPr lvl="1"/>
            <a:r>
              <a:rPr lang="ja-JP" altLang="en-US" dirty="0" smtClean="0">
                <a:latin typeface="+mj-ea"/>
              </a:rPr>
              <a:t>フロー指向を区別</a:t>
            </a:r>
            <a:r>
              <a:rPr lang="ja-JP" altLang="en-US" dirty="0">
                <a:latin typeface="+mj-ea"/>
              </a:rPr>
              <a:t>し</a:t>
            </a:r>
            <a:r>
              <a:rPr lang="en-US" altLang="ja-JP" dirty="0">
                <a:latin typeface="+mj-ea"/>
              </a:rPr>
              <a:t>, </a:t>
            </a:r>
            <a:r>
              <a:rPr lang="en-US" altLang="en-US" dirty="0" smtClean="0">
                <a:latin typeface="+mj-ea"/>
              </a:rPr>
              <a:t>経路を切</a:t>
            </a:r>
            <a:r>
              <a:rPr lang="ja-JP" altLang="en-US" dirty="0" smtClean="0">
                <a:latin typeface="+mj-ea"/>
              </a:rPr>
              <a:t>り</a:t>
            </a:r>
            <a:r>
              <a:rPr lang="en-US" altLang="en-US" dirty="0" smtClean="0">
                <a:latin typeface="+mj-ea"/>
              </a:rPr>
              <a:t>替</a:t>
            </a:r>
            <a:r>
              <a:rPr lang="ja-JP" altLang="en-US" dirty="0" smtClean="0">
                <a:latin typeface="+mj-ea"/>
              </a:rPr>
              <a:t>え</a:t>
            </a:r>
            <a:r>
              <a:rPr lang="en-US" altLang="en-US" dirty="0" smtClean="0">
                <a:latin typeface="+mj-ea"/>
              </a:rPr>
              <a:t>る</a:t>
            </a:r>
            <a:r>
              <a:rPr lang="ja-JP" altLang="en-US" dirty="0" smtClean="0">
                <a:latin typeface="+mj-ea"/>
              </a:rPr>
              <a:t> </a:t>
            </a:r>
            <a:r>
              <a:rPr lang="en-US" altLang="ja-JP" dirty="0">
                <a:latin typeface="+mj-ea"/>
              </a:rPr>
              <a:t>:</a:t>
            </a:r>
            <a:r>
              <a:rPr lang="ja-JP" altLang="en-US" dirty="0">
                <a:latin typeface="+mj-ea"/>
              </a:rPr>
              <a:t> </a:t>
            </a:r>
            <a:r>
              <a:rPr lang="ja-JP" altLang="en-US" b="1" dirty="0">
                <a:latin typeface="+mj-ea"/>
              </a:rPr>
              <a:t>リンクコストベース経路切替</a:t>
            </a:r>
            <a:endParaRPr kumimoji="1" lang="en-US" altLang="ja-JP" b="1" dirty="0" smtClean="0">
              <a:latin typeface="+mj-ea"/>
              <a:ea typeface="+mj-ea"/>
            </a:endParaRPr>
          </a:p>
          <a:p>
            <a:pPr lvl="1"/>
            <a:r>
              <a:rPr kumimoji="1" lang="ja-JP" altLang="en-US" dirty="0" smtClean="0">
                <a:latin typeface="+mj-ea"/>
                <a:ea typeface="+mj-ea"/>
              </a:rPr>
              <a:t>指向毎の経路選択のためのネットワーク</a:t>
            </a:r>
            <a:r>
              <a:rPr lang="ja-JP" altLang="en-US" dirty="0" smtClean="0">
                <a:latin typeface="+mj-ea"/>
                <a:ea typeface="+mj-ea"/>
              </a:rPr>
              <a:t>：</a:t>
            </a:r>
            <a:r>
              <a:rPr kumimoji="1" lang="ja-JP" altLang="en-US" b="1" dirty="0" smtClean="0">
                <a:latin typeface="+mj-ea"/>
                <a:ea typeface="+mj-ea"/>
              </a:rPr>
              <a:t>データセンターレーンモデル</a:t>
            </a:r>
            <a:endParaRPr kumimoji="1" lang="en-US" altLang="ja-JP" b="1" dirty="0" smtClean="0">
              <a:latin typeface="+mj-ea"/>
              <a:ea typeface="+mj-ea"/>
            </a:endParaRPr>
          </a:p>
          <a:p>
            <a:endParaRPr kumimoji="1" lang="ja-JP" altLang="en-US" dirty="0" smtClean="0">
              <a:latin typeface="+mj-ea"/>
              <a:ea typeface="+mj-ea"/>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16</a:t>
            </a:fld>
            <a:endParaRPr lang="en-US" altLang="ja-JP"/>
          </a:p>
        </p:txBody>
      </p:sp>
    </p:spTree>
    <p:extLst>
      <p:ext uri="{BB962C8B-B14F-4D97-AF65-F5344CB8AC3E}">
        <p14:creationId xmlns:p14="http://schemas.microsoft.com/office/powerpoint/2010/main" val="26271436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 </a:t>
            </a:r>
            <a:r>
              <a:rPr kumimoji="1" lang="en-US" altLang="ja-JP" dirty="0" smtClean="0"/>
              <a:t>:</a:t>
            </a:r>
            <a:r>
              <a:rPr kumimoji="1" lang="ja-JP" altLang="en-US" dirty="0" smtClean="0"/>
              <a:t> データセンターレーンモデル</a:t>
            </a:r>
            <a:endParaRPr kumimoji="1" lang="ja-JP" altLang="en-US" dirty="0"/>
          </a:p>
        </p:txBody>
      </p:sp>
      <p:sp>
        <p:nvSpPr>
          <p:cNvPr id="47" name="コンテンツ プレースホルダー 46"/>
          <p:cNvSpPr>
            <a:spLocks noGrp="1"/>
          </p:cNvSpPr>
          <p:nvPr>
            <p:ph idx="1"/>
          </p:nvPr>
        </p:nvSpPr>
        <p:spPr>
          <a:xfrm>
            <a:off x="803826" y="1111546"/>
            <a:ext cx="8280400" cy="1855171"/>
          </a:xfrm>
          <a:ln>
            <a:solidFill>
              <a:srgbClr val="0071BC"/>
            </a:solidFill>
          </a:ln>
        </p:spPr>
        <p:txBody>
          <a:bodyPr>
            <a:normAutofit lnSpcReduction="10000"/>
          </a:bodyPr>
          <a:lstStyle/>
          <a:p>
            <a:pPr marL="0" indent="0">
              <a:buNone/>
            </a:pPr>
            <a:r>
              <a:rPr lang="ja-JP" altLang="en-US" b="1" dirty="0" smtClean="0"/>
              <a:t>目的</a:t>
            </a:r>
            <a:r>
              <a:rPr lang="en-US" altLang="ja-JP" b="1" dirty="0" smtClean="0"/>
              <a:t> :</a:t>
            </a:r>
            <a:r>
              <a:rPr lang="ja-JP" altLang="en-US" b="1" dirty="0" smtClean="0"/>
              <a:t> </a:t>
            </a:r>
            <a:r>
              <a:rPr lang="ja-JP" altLang="en-US" dirty="0" smtClean="0"/>
              <a:t>フロー指向ごとに</a:t>
            </a:r>
            <a:r>
              <a:rPr lang="ja-JP" altLang="en-US" dirty="0"/>
              <a:t>経路を</a:t>
            </a:r>
            <a:r>
              <a:rPr lang="ja-JP" altLang="en-US" dirty="0" smtClean="0"/>
              <a:t>切り分けて制御する</a:t>
            </a:r>
            <a:endParaRPr lang="en-US" altLang="ja-JP" b="1" u="sng" dirty="0" smtClean="0"/>
          </a:p>
          <a:p>
            <a:pPr marL="0" indent="0">
              <a:buNone/>
            </a:pPr>
            <a:r>
              <a:rPr lang="ja-JP" altLang="en-US" b="1" u="sng" dirty="0" smtClean="0"/>
              <a:t>背景：</a:t>
            </a:r>
            <a:r>
              <a:rPr lang="en-US" altLang="ja-JP" b="1" u="sng" dirty="0" smtClean="0"/>
              <a:t>MPTCP</a:t>
            </a:r>
            <a:r>
              <a:rPr lang="ja-JP" altLang="en-US" b="1" u="sng" dirty="0" smtClean="0"/>
              <a:t>の課題</a:t>
            </a:r>
            <a:endParaRPr kumimoji="1" lang="en-US" altLang="ja-JP" b="1" u="sng" dirty="0" smtClean="0"/>
          </a:p>
          <a:p>
            <a:pPr lvl="1"/>
            <a:r>
              <a:rPr lang="ja-JP" altLang="en-US" dirty="0" smtClean="0">
                <a:latin typeface="+mj-ea"/>
                <a:ea typeface="+mj-ea"/>
              </a:rPr>
              <a:t>コネクション確立時の経路は基本的に同じ</a:t>
            </a:r>
            <a:endParaRPr lang="en-US" altLang="ja-JP" dirty="0" smtClean="0">
              <a:latin typeface="+mj-ea"/>
              <a:ea typeface="+mj-ea"/>
            </a:endParaRPr>
          </a:p>
          <a:p>
            <a:pPr lvl="1"/>
            <a:r>
              <a:rPr lang="ja-JP" altLang="en-US" dirty="0" smtClean="0">
                <a:latin typeface="+mj-ea"/>
                <a:ea typeface="+mj-ea"/>
              </a:rPr>
              <a:t>サイズの小さい通信では複数の通信経路利用</a:t>
            </a:r>
            <a:r>
              <a:rPr lang="ja-JP" altLang="en-US" dirty="0" smtClean="0">
                <a:latin typeface="+mj-ea"/>
                <a:ea typeface="+mj-ea"/>
              </a:rPr>
              <a:t>しない</a:t>
            </a:r>
            <a:endParaRPr lang="en-US" altLang="ja-JP" dirty="0" smtClean="0">
              <a:latin typeface="+mj-ea"/>
              <a:ea typeface="+mj-ea"/>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17</a:t>
            </a:fld>
            <a:endParaRPr lang="en-US" altLang="ja-JP"/>
          </a:p>
        </p:txBody>
      </p:sp>
      <p:cxnSp>
        <p:nvCxnSpPr>
          <p:cNvPr id="7" name="直線コネクタ 6"/>
          <p:cNvCxnSpPr/>
          <p:nvPr/>
        </p:nvCxnSpPr>
        <p:spPr>
          <a:xfrm>
            <a:off x="-610305" y="5395288"/>
            <a:ext cx="0" cy="0"/>
          </a:xfrm>
          <a:prstGeom prst="line">
            <a:avLst/>
          </a:prstGeom>
        </p:spPr>
        <p:style>
          <a:lnRef idx="2">
            <a:schemeClr val="dk1"/>
          </a:lnRef>
          <a:fillRef idx="0">
            <a:schemeClr val="dk1"/>
          </a:fillRef>
          <a:effectRef idx="1">
            <a:schemeClr val="dk1"/>
          </a:effectRef>
          <a:fontRef idx="minor">
            <a:schemeClr val="tx1"/>
          </a:fontRef>
        </p:style>
      </p:cxnSp>
      <p:grpSp>
        <p:nvGrpSpPr>
          <p:cNvPr id="48" name="図形グループ 47"/>
          <p:cNvGrpSpPr/>
          <p:nvPr/>
        </p:nvGrpSpPr>
        <p:grpSpPr>
          <a:xfrm>
            <a:off x="6124896" y="3716712"/>
            <a:ext cx="1731421" cy="349922"/>
            <a:chOff x="6519915" y="3323450"/>
            <a:chExt cx="1731421" cy="349922"/>
          </a:xfrm>
        </p:grpSpPr>
        <p:sp>
          <p:nvSpPr>
            <p:cNvPr id="13" name="正方形/長方形 12"/>
            <p:cNvSpPr/>
            <p:nvPr/>
          </p:nvSpPr>
          <p:spPr>
            <a:xfrm>
              <a:off x="6519915" y="3323450"/>
              <a:ext cx="379082" cy="349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7872254" y="3323450"/>
              <a:ext cx="379082" cy="349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5" name="直線コネクタ 14"/>
          <p:cNvCxnSpPr>
            <a:stCxn id="9" idx="0"/>
            <a:endCxn id="12" idx="2"/>
          </p:cNvCxnSpPr>
          <p:nvPr/>
        </p:nvCxnSpPr>
        <p:spPr>
          <a:xfrm flipV="1">
            <a:off x="5836208" y="4940647"/>
            <a:ext cx="842892" cy="533627"/>
          </a:xfrm>
          <a:prstGeom prst="line">
            <a:avLst/>
          </a:prstGeom>
          <a:ln>
            <a:solidFill>
              <a:srgbClr val="E03253"/>
            </a:solidFill>
          </a:ln>
        </p:spPr>
        <p:style>
          <a:lnRef idx="2">
            <a:schemeClr val="dk1"/>
          </a:lnRef>
          <a:fillRef idx="0">
            <a:schemeClr val="dk1"/>
          </a:fillRef>
          <a:effectRef idx="1">
            <a:schemeClr val="dk1"/>
          </a:effectRef>
          <a:fontRef idx="minor">
            <a:schemeClr val="tx1"/>
          </a:fontRef>
        </p:style>
      </p:cxnSp>
      <p:cxnSp>
        <p:nvCxnSpPr>
          <p:cNvPr id="16" name="直線コネクタ 15"/>
          <p:cNvCxnSpPr>
            <a:stCxn id="9" idx="0"/>
            <a:endCxn id="11" idx="2"/>
          </p:cNvCxnSpPr>
          <p:nvPr/>
        </p:nvCxnSpPr>
        <p:spPr>
          <a:xfrm flipV="1">
            <a:off x="5836208" y="4950183"/>
            <a:ext cx="0" cy="52409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7" name="直線コネクタ 16"/>
          <p:cNvCxnSpPr>
            <a:stCxn id="10" idx="0"/>
            <a:endCxn id="12" idx="2"/>
          </p:cNvCxnSpPr>
          <p:nvPr/>
        </p:nvCxnSpPr>
        <p:spPr>
          <a:xfrm flipV="1">
            <a:off x="6679100" y="4940647"/>
            <a:ext cx="0" cy="533627"/>
          </a:xfrm>
          <a:prstGeom prst="line">
            <a:avLst/>
          </a:prstGeom>
          <a:ln>
            <a:solidFill>
              <a:srgbClr val="E03253"/>
            </a:solidFill>
          </a:ln>
        </p:spPr>
        <p:style>
          <a:lnRef idx="2">
            <a:schemeClr val="dk1"/>
          </a:lnRef>
          <a:fillRef idx="0">
            <a:schemeClr val="dk1"/>
          </a:fillRef>
          <a:effectRef idx="1">
            <a:schemeClr val="dk1"/>
          </a:effectRef>
          <a:fontRef idx="minor">
            <a:schemeClr val="tx1"/>
          </a:fontRef>
        </p:style>
      </p:cxnSp>
      <p:cxnSp>
        <p:nvCxnSpPr>
          <p:cNvPr id="18" name="直線コネクタ 17"/>
          <p:cNvCxnSpPr>
            <a:stCxn id="10" idx="0"/>
            <a:endCxn id="11" idx="2"/>
          </p:cNvCxnSpPr>
          <p:nvPr/>
        </p:nvCxnSpPr>
        <p:spPr>
          <a:xfrm flipH="1" flipV="1">
            <a:off x="5836208" y="4950183"/>
            <a:ext cx="842892" cy="52409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nvGrpSpPr>
          <p:cNvPr id="50" name="図形グループ 49"/>
          <p:cNvGrpSpPr/>
          <p:nvPr/>
        </p:nvGrpSpPr>
        <p:grpSpPr>
          <a:xfrm>
            <a:off x="5646667" y="5474274"/>
            <a:ext cx="2907758" cy="356556"/>
            <a:chOff x="6041686" y="5928084"/>
            <a:chExt cx="2907758" cy="356556"/>
          </a:xfrm>
        </p:grpSpPr>
        <p:sp>
          <p:nvSpPr>
            <p:cNvPr id="9" name="正方形/長方形 8"/>
            <p:cNvSpPr/>
            <p:nvPr/>
          </p:nvSpPr>
          <p:spPr>
            <a:xfrm>
              <a:off x="6041686" y="5928084"/>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0" name="正方形/長方形 9"/>
            <p:cNvSpPr/>
            <p:nvPr/>
          </p:nvSpPr>
          <p:spPr>
            <a:xfrm>
              <a:off x="6884578" y="5928084"/>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7727470" y="5934718"/>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8570362" y="5934718"/>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grpSp>
      <p:grpSp>
        <p:nvGrpSpPr>
          <p:cNvPr id="49" name="図形グループ 48"/>
          <p:cNvGrpSpPr/>
          <p:nvPr/>
        </p:nvGrpSpPr>
        <p:grpSpPr>
          <a:xfrm>
            <a:off x="5646667" y="4590725"/>
            <a:ext cx="2907758" cy="359458"/>
            <a:chOff x="6041686" y="4653718"/>
            <a:chExt cx="2907758" cy="359458"/>
          </a:xfrm>
        </p:grpSpPr>
        <p:sp>
          <p:nvSpPr>
            <p:cNvPr id="11" name="正方形/長方形 10"/>
            <p:cNvSpPr/>
            <p:nvPr/>
          </p:nvSpPr>
          <p:spPr>
            <a:xfrm>
              <a:off x="6041686" y="4663254"/>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6884578" y="4653718"/>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7727470" y="4660352"/>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8570362" y="4653718"/>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cxnSp>
        <p:nvCxnSpPr>
          <p:cNvPr id="23" name="直線コネクタ 22"/>
          <p:cNvCxnSpPr/>
          <p:nvPr/>
        </p:nvCxnSpPr>
        <p:spPr>
          <a:xfrm>
            <a:off x="7590559" y="5480908"/>
            <a:ext cx="0" cy="0"/>
          </a:xfrm>
          <a:prstGeom prst="line">
            <a:avLst/>
          </a:prstGeom>
        </p:spPr>
        <p:style>
          <a:lnRef idx="2">
            <a:schemeClr val="dk1"/>
          </a:lnRef>
          <a:fillRef idx="0">
            <a:schemeClr val="dk1"/>
          </a:fillRef>
          <a:effectRef idx="1">
            <a:schemeClr val="dk1"/>
          </a:effectRef>
          <a:fontRef idx="minor">
            <a:schemeClr val="tx1"/>
          </a:fontRef>
        </p:style>
      </p:cxnSp>
      <p:cxnSp>
        <p:nvCxnSpPr>
          <p:cNvPr id="24" name="直線コネクタ 23"/>
          <p:cNvCxnSpPr>
            <a:stCxn id="19" idx="0"/>
            <a:endCxn id="22" idx="2"/>
          </p:cNvCxnSpPr>
          <p:nvPr/>
        </p:nvCxnSpPr>
        <p:spPr>
          <a:xfrm flipV="1">
            <a:off x="7521992" y="4940647"/>
            <a:ext cx="842892" cy="540261"/>
          </a:xfrm>
          <a:prstGeom prst="line">
            <a:avLst/>
          </a:prstGeom>
          <a:ln>
            <a:solidFill>
              <a:srgbClr val="E03253"/>
            </a:solidFill>
          </a:ln>
        </p:spPr>
        <p:style>
          <a:lnRef idx="2">
            <a:schemeClr val="dk1"/>
          </a:lnRef>
          <a:fillRef idx="0">
            <a:schemeClr val="dk1"/>
          </a:fillRef>
          <a:effectRef idx="1">
            <a:schemeClr val="dk1"/>
          </a:effectRef>
          <a:fontRef idx="minor">
            <a:schemeClr val="tx1"/>
          </a:fontRef>
        </p:style>
      </p:cxnSp>
      <p:cxnSp>
        <p:nvCxnSpPr>
          <p:cNvPr id="25" name="直線コネクタ 24"/>
          <p:cNvCxnSpPr>
            <a:stCxn id="19" idx="0"/>
            <a:endCxn id="21" idx="2"/>
          </p:cNvCxnSpPr>
          <p:nvPr/>
        </p:nvCxnSpPr>
        <p:spPr>
          <a:xfrm flipV="1">
            <a:off x="7521992" y="4947281"/>
            <a:ext cx="0" cy="53362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6" name="直線コネクタ 25"/>
          <p:cNvCxnSpPr>
            <a:stCxn id="20" idx="0"/>
            <a:endCxn id="22" idx="2"/>
          </p:cNvCxnSpPr>
          <p:nvPr/>
        </p:nvCxnSpPr>
        <p:spPr>
          <a:xfrm flipV="1">
            <a:off x="8364884" y="4940647"/>
            <a:ext cx="0" cy="540261"/>
          </a:xfrm>
          <a:prstGeom prst="line">
            <a:avLst/>
          </a:prstGeom>
          <a:ln>
            <a:solidFill>
              <a:srgbClr val="E03253"/>
            </a:solidFill>
          </a:ln>
        </p:spPr>
        <p:style>
          <a:lnRef idx="2">
            <a:schemeClr val="dk1"/>
          </a:lnRef>
          <a:fillRef idx="0">
            <a:schemeClr val="dk1"/>
          </a:fillRef>
          <a:effectRef idx="1">
            <a:schemeClr val="dk1"/>
          </a:effectRef>
          <a:fontRef idx="minor">
            <a:schemeClr val="tx1"/>
          </a:fontRef>
        </p:style>
      </p:cxnSp>
      <p:cxnSp>
        <p:nvCxnSpPr>
          <p:cNvPr id="27" name="直線コネクタ 26"/>
          <p:cNvCxnSpPr>
            <a:stCxn id="20" idx="0"/>
            <a:endCxn id="21" idx="2"/>
          </p:cNvCxnSpPr>
          <p:nvPr/>
        </p:nvCxnSpPr>
        <p:spPr>
          <a:xfrm flipH="1" flipV="1">
            <a:off x="7521992" y="4947281"/>
            <a:ext cx="842892" cy="53362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8" name="直線コネクタ 27"/>
          <p:cNvCxnSpPr>
            <a:stCxn id="11" idx="0"/>
            <a:endCxn id="13" idx="2"/>
          </p:cNvCxnSpPr>
          <p:nvPr/>
        </p:nvCxnSpPr>
        <p:spPr>
          <a:xfrm flipV="1">
            <a:off x="5836208" y="4066634"/>
            <a:ext cx="478229" cy="5336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線コネクタ 28"/>
          <p:cNvCxnSpPr>
            <a:stCxn id="21" idx="0"/>
            <a:endCxn id="13" idx="2"/>
          </p:cNvCxnSpPr>
          <p:nvPr/>
        </p:nvCxnSpPr>
        <p:spPr>
          <a:xfrm flipH="1" flipV="1">
            <a:off x="6314437" y="4066634"/>
            <a:ext cx="1207555" cy="530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線コネクタ 29"/>
          <p:cNvCxnSpPr>
            <a:stCxn id="12" idx="0"/>
            <a:endCxn id="14" idx="2"/>
          </p:cNvCxnSpPr>
          <p:nvPr/>
        </p:nvCxnSpPr>
        <p:spPr>
          <a:xfrm flipV="1">
            <a:off x="6679100" y="4066634"/>
            <a:ext cx="987676" cy="524091"/>
          </a:xfrm>
          <a:prstGeom prst="line">
            <a:avLst/>
          </a:prstGeom>
          <a:ln>
            <a:solidFill>
              <a:srgbClr val="E03253"/>
            </a:solidFill>
          </a:ln>
        </p:spPr>
        <p:style>
          <a:lnRef idx="2">
            <a:schemeClr val="accent2"/>
          </a:lnRef>
          <a:fillRef idx="0">
            <a:schemeClr val="accent2"/>
          </a:fillRef>
          <a:effectRef idx="1">
            <a:schemeClr val="accent2"/>
          </a:effectRef>
          <a:fontRef idx="minor">
            <a:schemeClr val="tx1"/>
          </a:fontRef>
        </p:style>
      </p:cxnSp>
      <p:cxnSp>
        <p:nvCxnSpPr>
          <p:cNvPr id="31" name="直線コネクタ 30"/>
          <p:cNvCxnSpPr>
            <a:stCxn id="22" idx="0"/>
            <a:endCxn id="14" idx="2"/>
          </p:cNvCxnSpPr>
          <p:nvPr/>
        </p:nvCxnSpPr>
        <p:spPr>
          <a:xfrm flipH="1" flipV="1">
            <a:off x="7666776" y="4066634"/>
            <a:ext cx="698108" cy="524091"/>
          </a:xfrm>
          <a:prstGeom prst="line">
            <a:avLst/>
          </a:prstGeom>
          <a:ln>
            <a:solidFill>
              <a:srgbClr val="E03253"/>
            </a:solidFill>
          </a:ln>
        </p:spPr>
        <p:style>
          <a:lnRef idx="2">
            <a:schemeClr val="accent2"/>
          </a:lnRef>
          <a:fillRef idx="0">
            <a:schemeClr val="accent2"/>
          </a:fillRef>
          <a:effectRef idx="1">
            <a:schemeClr val="accent2"/>
          </a:effectRef>
          <a:fontRef idx="minor">
            <a:schemeClr val="tx1"/>
          </a:fontRef>
        </p:style>
      </p:cxnSp>
      <p:grpSp>
        <p:nvGrpSpPr>
          <p:cNvPr id="57" name="図形グループ 56"/>
          <p:cNvGrpSpPr/>
          <p:nvPr/>
        </p:nvGrpSpPr>
        <p:grpSpPr>
          <a:xfrm>
            <a:off x="4846013" y="5821523"/>
            <a:ext cx="2268313" cy="307777"/>
            <a:chOff x="1077580" y="3807042"/>
            <a:chExt cx="2268313" cy="307777"/>
          </a:xfrm>
        </p:grpSpPr>
        <p:cxnSp>
          <p:nvCxnSpPr>
            <p:cNvPr id="52" name="直線コネクタ 51"/>
            <p:cNvCxnSpPr/>
            <p:nvPr/>
          </p:nvCxnSpPr>
          <p:spPr bwMode="auto">
            <a:xfrm>
              <a:off x="1077580" y="3991708"/>
              <a:ext cx="239016" cy="0"/>
            </a:xfrm>
            <a:prstGeom prst="line">
              <a:avLst/>
            </a:prstGeom>
            <a:ln>
              <a:solidFill>
                <a:srgbClr val="E03253"/>
              </a:solidFill>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sp>
          <p:nvSpPr>
            <p:cNvPr id="54" name="テキスト ボックス 53"/>
            <p:cNvSpPr txBox="1"/>
            <p:nvPr/>
          </p:nvSpPr>
          <p:spPr>
            <a:xfrm>
              <a:off x="1316596" y="3807042"/>
              <a:ext cx="2029297" cy="307777"/>
            </a:xfrm>
            <a:prstGeom prst="rect">
              <a:avLst/>
            </a:prstGeom>
            <a:noFill/>
          </p:spPr>
          <p:txBody>
            <a:bodyPr wrap="none" rtlCol="0">
              <a:spAutoFit/>
            </a:bodyPr>
            <a:lstStyle/>
            <a:p>
              <a:r>
                <a:rPr kumimoji="1" lang="ja-JP" altLang="en-US" sz="1400" dirty="0" smtClean="0"/>
                <a:t>ショートフローレーン</a:t>
              </a:r>
              <a:r>
                <a:rPr kumimoji="1" lang="en-US" altLang="ja-JP" sz="1400" dirty="0" smtClean="0">
                  <a:latin typeface="+mj-lt"/>
                </a:rPr>
                <a:t>(SL)</a:t>
              </a:r>
              <a:endParaRPr kumimoji="1" lang="ja-JP" altLang="en-US" sz="1400" dirty="0">
                <a:latin typeface="+mj-lt"/>
              </a:endParaRPr>
            </a:p>
          </p:txBody>
        </p:sp>
      </p:grpSp>
      <p:grpSp>
        <p:nvGrpSpPr>
          <p:cNvPr id="56" name="図形グループ 55"/>
          <p:cNvGrpSpPr/>
          <p:nvPr/>
        </p:nvGrpSpPr>
        <p:grpSpPr>
          <a:xfrm>
            <a:off x="7125329" y="5806442"/>
            <a:ext cx="2193973" cy="307777"/>
            <a:chOff x="1077580" y="4475195"/>
            <a:chExt cx="2193973" cy="307777"/>
          </a:xfrm>
        </p:grpSpPr>
        <p:cxnSp>
          <p:nvCxnSpPr>
            <p:cNvPr id="53" name="直線コネクタ 52"/>
            <p:cNvCxnSpPr/>
            <p:nvPr/>
          </p:nvCxnSpPr>
          <p:spPr bwMode="auto">
            <a:xfrm>
              <a:off x="1077580" y="4653136"/>
              <a:ext cx="239016" cy="0"/>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
          <p:nvSpPr>
            <p:cNvPr id="55" name="テキスト ボックス 54"/>
            <p:cNvSpPr txBox="1"/>
            <p:nvPr/>
          </p:nvSpPr>
          <p:spPr>
            <a:xfrm>
              <a:off x="1316596" y="4475195"/>
              <a:ext cx="1954957" cy="307777"/>
            </a:xfrm>
            <a:prstGeom prst="rect">
              <a:avLst/>
            </a:prstGeom>
            <a:noFill/>
          </p:spPr>
          <p:txBody>
            <a:bodyPr wrap="none" rtlCol="0">
              <a:spAutoFit/>
            </a:bodyPr>
            <a:lstStyle/>
            <a:p>
              <a:r>
                <a:rPr kumimoji="1" lang="ja-JP" altLang="en-US" sz="1400" dirty="0" smtClean="0"/>
                <a:t>ロングフローレーン</a:t>
              </a:r>
              <a:r>
                <a:rPr kumimoji="1" lang="en-US" altLang="ja-JP" sz="1400" dirty="0" smtClean="0">
                  <a:latin typeface="+mj-lt"/>
                </a:rPr>
                <a:t>(</a:t>
              </a:r>
              <a:r>
                <a:rPr kumimoji="1" lang="en-US" altLang="ja-JP" sz="1400" dirty="0" smtClean="0">
                  <a:latin typeface="+mj-lt"/>
                </a:rPr>
                <a:t>L</a:t>
              </a:r>
              <a:r>
                <a:rPr kumimoji="1" lang="en-US" altLang="ja-JP" sz="1400" dirty="0" smtClean="0">
                  <a:latin typeface="+mj-lt"/>
                </a:rPr>
                <a:t>L</a:t>
              </a:r>
              <a:r>
                <a:rPr kumimoji="1" lang="en-US" altLang="ja-JP" sz="1400" dirty="0" smtClean="0">
                  <a:latin typeface="+mj-lt"/>
                </a:rPr>
                <a:t>)</a:t>
              </a:r>
              <a:endParaRPr kumimoji="1" lang="ja-JP" altLang="en-US" sz="1400" dirty="0">
                <a:latin typeface="+mj-lt"/>
              </a:endParaRPr>
            </a:p>
          </p:txBody>
        </p:sp>
      </p:grpSp>
      <p:sp>
        <p:nvSpPr>
          <p:cNvPr id="60" name="テキスト ボックス 59"/>
          <p:cNvSpPr txBox="1"/>
          <p:nvPr/>
        </p:nvSpPr>
        <p:spPr>
          <a:xfrm>
            <a:off x="5983580" y="6031726"/>
            <a:ext cx="2313454" cy="276999"/>
          </a:xfrm>
          <a:prstGeom prst="rect">
            <a:avLst/>
          </a:prstGeom>
          <a:noFill/>
        </p:spPr>
        <p:txBody>
          <a:bodyPr wrap="none" rtlCol="0">
            <a:spAutoFit/>
          </a:bodyPr>
          <a:lstStyle/>
          <a:p>
            <a:r>
              <a:rPr kumimoji="1" lang="en-US" altLang="ja-JP" sz="1200" dirty="0" smtClean="0">
                <a:latin typeface="+mj-lt"/>
              </a:rPr>
              <a:t>Fig</a:t>
            </a:r>
            <a:r>
              <a:rPr kumimoji="1" lang="en-US" altLang="ja-JP" sz="1200" dirty="0" smtClean="0">
                <a:latin typeface="+mj-lt"/>
              </a:rPr>
              <a:t>7</a:t>
            </a:r>
            <a:r>
              <a:rPr kumimoji="1" lang="en-US" altLang="ja-JP" sz="1200" dirty="0" smtClean="0">
                <a:latin typeface="+mj-lt"/>
              </a:rPr>
              <a:t>.</a:t>
            </a:r>
            <a:r>
              <a:rPr kumimoji="1" lang="ja-JP" altLang="en-US" sz="1200" dirty="0" smtClean="0">
                <a:latin typeface="+mj-lt"/>
              </a:rPr>
              <a:t>データセンターレーンモデル</a:t>
            </a:r>
            <a:endParaRPr kumimoji="1" lang="ja-JP" altLang="en-US" sz="1200" dirty="0">
              <a:latin typeface="+mj-lt"/>
            </a:endParaRPr>
          </a:p>
        </p:txBody>
      </p:sp>
      <p:sp>
        <p:nvSpPr>
          <p:cNvPr id="62" name="テキスト ボックス 61"/>
          <p:cNvSpPr txBox="1"/>
          <p:nvPr/>
        </p:nvSpPr>
        <p:spPr>
          <a:xfrm>
            <a:off x="8590322" y="5482760"/>
            <a:ext cx="483801" cy="276999"/>
          </a:xfrm>
          <a:prstGeom prst="rect">
            <a:avLst/>
          </a:prstGeom>
          <a:noFill/>
        </p:spPr>
        <p:txBody>
          <a:bodyPr wrap="none" rtlCol="0">
            <a:spAutoFit/>
          </a:bodyPr>
          <a:lstStyle/>
          <a:p>
            <a:r>
              <a:rPr kumimoji="1" lang="en-US" altLang="ja-JP" sz="1200" dirty="0" smtClean="0">
                <a:latin typeface="+mn-lt"/>
              </a:rPr>
              <a:t>node</a:t>
            </a:r>
            <a:endParaRPr kumimoji="1" lang="ja-JP" altLang="en-US" sz="1200" dirty="0">
              <a:latin typeface="+mn-lt"/>
            </a:endParaRPr>
          </a:p>
        </p:txBody>
      </p:sp>
      <p:sp>
        <p:nvSpPr>
          <p:cNvPr id="63" name="テキスト ボックス 62"/>
          <p:cNvSpPr txBox="1"/>
          <p:nvPr/>
        </p:nvSpPr>
        <p:spPr>
          <a:xfrm>
            <a:off x="8594642" y="4636198"/>
            <a:ext cx="475160" cy="276999"/>
          </a:xfrm>
          <a:prstGeom prst="rect">
            <a:avLst/>
          </a:prstGeom>
          <a:noFill/>
        </p:spPr>
        <p:txBody>
          <a:bodyPr wrap="none" rtlCol="0">
            <a:spAutoFit/>
          </a:bodyPr>
          <a:lstStyle/>
          <a:p>
            <a:r>
              <a:rPr kumimoji="1" lang="en-US" altLang="ja-JP" sz="1200" dirty="0" smtClean="0">
                <a:latin typeface="+mn-lt"/>
              </a:rPr>
              <a:t>edge</a:t>
            </a:r>
            <a:endParaRPr kumimoji="1" lang="ja-JP" altLang="en-US" sz="1200" dirty="0">
              <a:latin typeface="+mn-lt"/>
            </a:endParaRPr>
          </a:p>
        </p:txBody>
      </p:sp>
      <p:sp>
        <p:nvSpPr>
          <p:cNvPr id="64" name="テキスト ボックス 63"/>
          <p:cNvSpPr txBox="1"/>
          <p:nvPr/>
        </p:nvSpPr>
        <p:spPr>
          <a:xfrm>
            <a:off x="8374405" y="3789635"/>
            <a:ext cx="915635" cy="276999"/>
          </a:xfrm>
          <a:prstGeom prst="rect">
            <a:avLst/>
          </a:prstGeom>
          <a:noFill/>
        </p:spPr>
        <p:txBody>
          <a:bodyPr wrap="none" rtlCol="0">
            <a:spAutoFit/>
          </a:bodyPr>
          <a:lstStyle/>
          <a:p>
            <a:r>
              <a:rPr kumimoji="1" lang="en-US" altLang="ja-JP" sz="1200" dirty="0" smtClean="0">
                <a:latin typeface="+mn-lt"/>
              </a:rPr>
              <a:t>aggregation</a:t>
            </a:r>
            <a:endParaRPr kumimoji="1" lang="ja-JP" altLang="en-US" sz="1200" dirty="0">
              <a:latin typeface="+mn-lt"/>
            </a:endParaRPr>
          </a:p>
        </p:txBody>
      </p:sp>
      <p:sp>
        <p:nvSpPr>
          <p:cNvPr id="3" name="フッター プレースホルダー 2"/>
          <p:cNvSpPr>
            <a:spLocks noGrp="1"/>
          </p:cNvSpPr>
          <p:nvPr>
            <p:ph type="ftr" sz="quarter" idx="11"/>
          </p:nvPr>
        </p:nvSpPr>
        <p:spPr/>
        <p:txBody>
          <a:bodyPr/>
          <a:lstStyle/>
          <a:p>
            <a:r>
              <a:rPr lang="ja-JP" altLang="en-US" smtClean="0"/>
              <a:t>電気系工学専攻 修士論文審査</a:t>
            </a:r>
            <a:endParaRPr lang="en-US" altLang="ja-JP"/>
          </a:p>
        </p:txBody>
      </p:sp>
      <p:grpSp>
        <p:nvGrpSpPr>
          <p:cNvPr id="45" name="図形グループ 44"/>
          <p:cNvGrpSpPr/>
          <p:nvPr/>
        </p:nvGrpSpPr>
        <p:grpSpPr>
          <a:xfrm>
            <a:off x="1174522" y="3825044"/>
            <a:ext cx="2337479" cy="2101378"/>
            <a:chOff x="107504" y="4207942"/>
            <a:chExt cx="2829272" cy="2543497"/>
          </a:xfrm>
        </p:grpSpPr>
        <p:pic>
          <p:nvPicPr>
            <p:cNvPr id="4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067175"/>
              <a:ext cx="426991" cy="671847"/>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51"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511" y="6079592"/>
              <a:ext cx="426991" cy="671847"/>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58" name="直線コネクタ 57"/>
            <p:cNvCxnSpPr>
              <a:stCxn id="75" idx="2"/>
              <a:endCxn id="46" idx="0"/>
            </p:cNvCxnSpPr>
            <p:nvPr/>
          </p:nvCxnSpPr>
          <p:spPr>
            <a:xfrm flipH="1">
              <a:off x="321000" y="5589240"/>
              <a:ext cx="283094" cy="477935"/>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75" idx="2"/>
              <a:endCxn id="51" idx="0"/>
            </p:cNvCxnSpPr>
            <p:nvPr/>
          </p:nvCxnSpPr>
          <p:spPr>
            <a:xfrm>
              <a:off x="604094" y="5589240"/>
              <a:ext cx="287913" cy="490352"/>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1"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778" y="6067175"/>
              <a:ext cx="426991" cy="671847"/>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6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9785" y="6079592"/>
              <a:ext cx="426991" cy="671847"/>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67" name="直線コネクタ 66"/>
            <p:cNvCxnSpPr>
              <a:stCxn id="76" idx="2"/>
              <a:endCxn id="61" idx="0"/>
            </p:cNvCxnSpPr>
            <p:nvPr/>
          </p:nvCxnSpPr>
          <p:spPr>
            <a:xfrm flipH="1">
              <a:off x="2152274" y="5589240"/>
              <a:ext cx="231660" cy="477935"/>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76" idx="2"/>
              <a:endCxn id="66" idx="0"/>
            </p:cNvCxnSpPr>
            <p:nvPr/>
          </p:nvCxnSpPr>
          <p:spPr>
            <a:xfrm>
              <a:off x="2383934" y="5589240"/>
              <a:ext cx="339347" cy="490352"/>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73" idx="2"/>
              <a:endCxn id="75" idx="0"/>
            </p:cNvCxnSpPr>
            <p:nvPr/>
          </p:nvCxnSpPr>
          <p:spPr>
            <a:xfrm flipH="1">
              <a:off x="604094" y="4522267"/>
              <a:ext cx="1493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73" idx="2"/>
              <a:endCxn id="76" idx="0"/>
            </p:cNvCxnSpPr>
            <p:nvPr/>
          </p:nvCxnSpPr>
          <p:spPr>
            <a:xfrm>
              <a:off x="619027" y="4522267"/>
              <a:ext cx="1764907"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74" idx="2"/>
              <a:endCxn id="76" idx="0"/>
            </p:cNvCxnSpPr>
            <p:nvPr/>
          </p:nvCxnSpPr>
          <p:spPr>
            <a:xfrm flipH="1">
              <a:off x="2383934" y="4522267"/>
              <a:ext cx="1493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74" idx="2"/>
              <a:endCxn id="75" idx="0"/>
            </p:cNvCxnSpPr>
            <p:nvPr/>
          </p:nvCxnSpPr>
          <p:spPr>
            <a:xfrm flipH="1">
              <a:off x="604094" y="4522267"/>
              <a:ext cx="179477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207942"/>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360" y="4207942"/>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7" y="527491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427" y="527491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77" name="直線コネクタ 76"/>
          <p:cNvCxnSpPr/>
          <p:nvPr/>
        </p:nvCxnSpPr>
        <p:spPr bwMode="auto">
          <a:xfrm flipV="1">
            <a:off x="1422494" y="3939924"/>
            <a:ext cx="0" cy="957952"/>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コネクタ 77"/>
          <p:cNvCxnSpPr/>
          <p:nvPr/>
        </p:nvCxnSpPr>
        <p:spPr bwMode="auto">
          <a:xfrm flipH="1" flipV="1">
            <a:off x="1422494" y="3939924"/>
            <a:ext cx="1547026" cy="663642"/>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線コネクタ 78"/>
          <p:cNvCxnSpPr/>
          <p:nvPr/>
        </p:nvCxnSpPr>
        <p:spPr bwMode="auto">
          <a:xfrm rot="900000" flipV="1">
            <a:off x="1351011" y="4835997"/>
            <a:ext cx="0" cy="540739"/>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矢印コネクタ 79"/>
          <p:cNvCxnSpPr>
            <a:endCxn id="61" idx="0"/>
          </p:cNvCxnSpPr>
          <p:nvPr/>
        </p:nvCxnSpPr>
        <p:spPr bwMode="auto">
          <a:xfrm flipH="1">
            <a:off x="2869646" y="4590435"/>
            <a:ext cx="115674" cy="770664"/>
          </a:xfrm>
          <a:prstGeom prst="straightConnector1">
            <a:avLst/>
          </a:prstGeom>
          <a:solidFill>
            <a:schemeClr val="accent1"/>
          </a:solidFill>
          <a:ln w="25400" cap="flat" cmpd="sng" algn="ctr">
            <a:solidFill>
              <a:srgbClr val="E03253"/>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4" name="図形グループ 83"/>
          <p:cNvGrpSpPr/>
          <p:nvPr/>
        </p:nvGrpSpPr>
        <p:grpSpPr>
          <a:xfrm>
            <a:off x="1527292" y="3939924"/>
            <a:ext cx="256189" cy="1385171"/>
            <a:chOff x="1962960" y="4214810"/>
            <a:chExt cx="256189" cy="1385171"/>
          </a:xfrm>
        </p:grpSpPr>
        <p:cxnSp>
          <p:nvCxnSpPr>
            <p:cNvPr id="85" name="直線コネクタ 84"/>
            <p:cNvCxnSpPr/>
            <p:nvPr/>
          </p:nvCxnSpPr>
          <p:spPr bwMode="auto">
            <a:xfrm flipH="1" flipV="1">
              <a:off x="1964668" y="5084091"/>
              <a:ext cx="254481" cy="515890"/>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p:nvPr/>
          </p:nvCxnSpPr>
          <p:spPr bwMode="auto">
            <a:xfrm flipH="1" flipV="1">
              <a:off x="1962960" y="4214810"/>
              <a:ext cx="920" cy="869282"/>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7" name="爆発 2 86"/>
          <p:cNvSpPr/>
          <p:nvPr/>
        </p:nvSpPr>
        <p:spPr bwMode="auto">
          <a:xfrm>
            <a:off x="1192484" y="4198230"/>
            <a:ext cx="624548" cy="567771"/>
          </a:xfrm>
          <a:prstGeom prst="irregularSeal2">
            <a:avLst/>
          </a:prstGeom>
          <a:solidFill>
            <a:srgbClr val="C0504D"/>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88" name="直線矢印コネクタ 87"/>
          <p:cNvCxnSpPr/>
          <p:nvPr/>
        </p:nvCxnSpPr>
        <p:spPr bwMode="auto">
          <a:xfrm flipV="1">
            <a:off x="3683509" y="4568531"/>
            <a:ext cx="518327" cy="7041"/>
          </a:xfrm>
          <a:prstGeom prst="straightConnector1">
            <a:avLst/>
          </a:prstGeom>
          <a:solidFill>
            <a:schemeClr val="accent1"/>
          </a:solidFill>
          <a:ln w="25400" cap="flat" cmpd="sng" algn="ctr">
            <a:solidFill>
              <a:srgbClr val="0071B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線矢印コネクタ 88"/>
          <p:cNvCxnSpPr/>
          <p:nvPr/>
        </p:nvCxnSpPr>
        <p:spPr bwMode="auto">
          <a:xfrm>
            <a:off x="3683507" y="5121188"/>
            <a:ext cx="518327" cy="0"/>
          </a:xfrm>
          <a:prstGeom prst="straightConnector1">
            <a:avLst/>
          </a:prstGeom>
          <a:solidFill>
            <a:schemeClr val="accent1"/>
          </a:solidFill>
          <a:ln w="25400" cap="flat" cmpd="sng" algn="ctr">
            <a:solidFill>
              <a:srgbClr val="E03253"/>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テキスト ボックス 89"/>
          <p:cNvSpPr txBox="1"/>
          <p:nvPr/>
        </p:nvSpPr>
        <p:spPr>
          <a:xfrm>
            <a:off x="3442774" y="4766001"/>
            <a:ext cx="999793" cy="276999"/>
          </a:xfrm>
          <a:prstGeom prst="rect">
            <a:avLst/>
          </a:prstGeom>
          <a:noFill/>
        </p:spPr>
        <p:txBody>
          <a:bodyPr wrap="none" rtlCol="0">
            <a:spAutoFit/>
          </a:bodyPr>
          <a:lstStyle/>
          <a:p>
            <a:pPr algn="ctr"/>
            <a:r>
              <a:rPr kumimoji="1" lang="ja-JP" altLang="en-US" sz="1200" dirty="0" smtClean="0">
                <a:latin typeface="+mj-lt"/>
              </a:rPr>
              <a:t>ロングフロー</a:t>
            </a:r>
            <a:endParaRPr kumimoji="1" lang="ja-JP" altLang="en-US" sz="1200" dirty="0">
              <a:latin typeface="+mj-lt"/>
            </a:endParaRPr>
          </a:p>
        </p:txBody>
      </p:sp>
      <p:sp>
        <p:nvSpPr>
          <p:cNvPr id="91" name="テキスト ボックス 90"/>
          <p:cNvSpPr txBox="1"/>
          <p:nvPr/>
        </p:nvSpPr>
        <p:spPr>
          <a:xfrm>
            <a:off x="3400396" y="4234234"/>
            <a:ext cx="1084552" cy="276999"/>
          </a:xfrm>
          <a:prstGeom prst="rect">
            <a:avLst/>
          </a:prstGeom>
          <a:noFill/>
        </p:spPr>
        <p:txBody>
          <a:bodyPr wrap="none" rtlCol="0">
            <a:spAutoFit/>
          </a:bodyPr>
          <a:lstStyle/>
          <a:p>
            <a:pPr algn="ctr"/>
            <a:r>
              <a:rPr kumimoji="1" lang="ja-JP" altLang="en-US" sz="1200" dirty="0" smtClean="0">
                <a:latin typeface="+mj-lt"/>
              </a:rPr>
              <a:t>ショートフロー</a:t>
            </a:r>
            <a:endParaRPr kumimoji="1" lang="ja-JP" altLang="en-US" sz="1200" dirty="0">
              <a:latin typeface="+mj-lt"/>
            </a:endParaRPr>
          </a:p>
        </p:txBody>
      </p:sp>
      <p:sp>
        <p:nvSpPr>
          <p:cNvPr id="156" name="正方形/長方形 155"/>
          <p:cNvSpPr/>
          <p:nvPr/>
        </p:nvSpPr>
        <p:spPr>
          <a:xfrm>
            <a:off x="869552" y="2994230"/>
            <a:ext cx="4008670" cy="707886"/>
          </a:xfrm>
          <a:prstGeom prst="rect">
            <a:avLst/>
          </a:prstGeom>
          <a:ln>
            <a:solidFill>
              <a:srgbClr val="E03253"/>
            </a:solidFill>
          </a:ln>
        </p:spPr>
        <p:txBody>
          <a:bodyPr wrap="square">
            <a:spAutoFit/>
          </a:bodyPr>
          <a:lstStyle/>
          <a:p>
            <a:r>
              <a:rPr kumimoji="1" lang="en-US" altLang="ja-JP" sz="2000" dirty="0" smtClean="0">
                <a:solidFill>
                  <a:srgbClr val="4D4D4D"/>
                </a:solidFill>
                <a:latin typeface="+mj-lt"/>
              </a:rPr>
              <a:t>Queue buildup</a:t>
            </a:r>
            <a:r>
              <a:rPr kumimoji="1" lang="ja-JP" altLang="en-US" sz="2000" dirty="0" smtClean="0">
                <a:solidFill>
                  <a:srgbClr val="4D4D4D"/>
                </a:solidFill>
                <a:latin typeface="+mj-lt"/>
              </a:rPr>
              <a:t>が生じやすく</a:t>
            </a:r>
            <a:r>
              <a:rPr kumimoji="1" lang="en-US" altLang="ja-JP" sz="2000" dirty="0" smtClean="0">
                <a:solidFill>
                  <a:srgbClr val="4D4D4D"/>
                </a:solidFill>
                <a:latin typeface="+mj-lt"/>
              </a:rPr>
              <a:t>, </a:t>
            </a:r>
            <a:r>
              <a:rPr kumimoji="1" lang="ja-JP" altLang="en-US" sz="2000" dirty="0" smtClean="0">
                <a:solidFill>
                  <a:srgbClr val="4D4D4D"/>
                </a:solidFill>
                <a:latin typeface="+mj-lt"/>
              </a:rPr>
              <a:t>キューイング遅延の原因</a:t>
            </a:r>
            <a:endParaRPr kumimoji="1" lang="en-US" altLang="ja-JP" sz="2000" dirty="0">
              <a:solidFill>
                <a:srgbClr val="4D4D4D"/>
              </a:solidFill>
              <a:latin typeface="+mj-lt"/>
            </a:endParaRPr>
          </a:p>
        </p:txBody>
      </p:sp>
      <p:sp>
        <p:nvSpPr>
          <p:cNvPr id="157" name="テキスト ボックス 156"/>
          <p:cNvSpPr txBox="1"/>
          <p:nvPr/>
        </p:nvSpPr>
        <p:spPr>
          <a:xfrm>
            <a:off x="1552221" y="6016645"/>
            <a:ext cx="2582758" cy="276999"/>
          </a:xfrm>
          <a:prstGeom prst="rect">
            <a:avLst/>
          </a:prstGeom>
          <a:noFill/>
        </p:spPr>
        <p:txBody>
          <a:bodyPr wrap="none" rtlCol="0">
            <a:spAutoFit/>
          </a:bodyPr>
          <a:lstStyle/>
          <a:p>
            <a:r>
              <a:rPr kumimoji="1" lang="en-US" altLang="ja-JP" sz="1200" dirty="0" smtClean="0">
                <a:latin typeface="+mj-lt"/>
              </a:rPr>
              <a:t>Fig</a:t>
            </a:r>
            <a:r>
              <a:rPr kumimoji="1" lang="en-US" altLang="ja-JP" sz="1200" dirty="0" smtClean="0">
                <a:latin typeface="+mj-lt"/>
              </a:rPr>
              <a:t>6</a:t>
            </a:r>
            <a:r>
              <a:rPr kumimoji="1" lang="en-US" altLang="ja-JP" sz="1200" dirty="0" smtClean="0">
                <a:latin typeface="+mj-lt"/>
              </a:rPr>
              <a:t>.</a:t>
            </a:r>
            <a:r>
              <a:rPr kumimoji="1" lang="ja-JP" altLang="en-US" sz="1200" dirty="0" smtClean="0">
                <a:latin typeface="+mj-lt"/>
              </a:rPr>
              <a:t> </a:t>
            </a:r>
            <a:r>
              <a:rPr kumimoji="1" lang="en-US" altLang="ja-JP" sz="1200" dirty="0" smtClean="0">
                <a:latin typeface="+mj-lt"/>
              </a:rPr>
              <a:t>MPTCP</a:t>
            </a:r>
            <a:r>
              <a:rPr kumimoji="1" lang="ja-JP" altLang="en-US" sz="1200" dirty="0" smtClean="0">
                <a:latin typeface="+mj-lt"/>
              </a:rPr>
              <a:t>が導くキューイング遅延</a:t>
            </a:r>
            <a:endParaRPr kumimoji="1" lang="ja-JP" altLang="en-US" sz="1200" dirty="0">
              <a:latin typeface="+mj-lt"/>
            </a:endParaRPr>
          </a:p>
        </p:txBody>
      </p:sp>
      <p:cxnSp>
        <p:nvCxnSpPr>
          <p:cNvPr id="159" name="直線コネクタ 158"/>
          <p:cNvCxnSpPr/>
          <p:nvPr/>
        </p:nvCxnSpPr>
        <p:spPr bwMode="auto">
          <a:xfrm flipH="1" flipV="1">
            <a:off x="1527292" y="3939924"/>
            <a:ext cx="1569190" cy="629938"/>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直線矢印コネクタ 159"/>
          <p:cNvCxnSpPr>
            <a:endCxn id="66" idx="0"/>
          </p:cNvCxnSpPr>
          <p:nvPr/>
        </p:nvCxnSpPr>
        <p:spPr bwMode="auto">
          <a:xfrm>
            <a:off x="3096482" y="4575572"/>
            <a:ext cx="239134" cy="795786"/>
          </a:xfrm>
          <a:prstGeom prst="straightConnector1">
            <a:avLst/>
          </a:prstGeom>
          <a:solidFill>
            <a:schemeClr val="accent1"/>
          </a:solidFill>
          <a:ln w="25400" cap="flat" cmpd="sng" algn="ctr">
            <a:solidFill>
              <a:srgbClr val="0071B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 name="正方形/長方形 161"/>
          <p:cNvSpPr/>
          <p:nvPr/>
        </p:nvSpPr>
        <p:spPr>
          <a:xfrm>
            <a:off x="5061379" y="2966717"/>
            <a:ext cx="4008670" cy="707886"/>
          </a:xfrm>
          <a:prstGeom prst="rect">
            <a:avLst/>
          </a:prstGeom>
          <a:ln>
            <a:noFill/>
          </a:ln>
        </p:spPr>
        <p:txBody>
          <a:bodyPr wrap="square">
            <a:spAutoFit/>
          </a:bodyPr>
          <a:lstStyle/>
          <a:p>
            <a:pPr algn="ctr"/>
            <a:r>
              <a:rPr kumimoji="1" lang="ja-JP" altLang="en-US" sz="2000" u="sng" dirty="0" smtClean="0">
                <a:solidFill>
                  <a:srgbClr val="4D4D4D"/>
                </a:solidFill>
                <a:latin typeface="+mj-lt"/>
              </a:rPr>
              <a:t>指向別に通信経路を分ける</a:t>
            </a:r>
            <a:endParaRPr kumimoji="1" lang="en-US" altLang="ja-JP" sz="2000" u="sng" dirty="0" smtClean="0">
              <a:solidFill>
                <a:srgbClr val="4D4D4D"/>
              </a:solidFill>
              <a:latin typeface="+mj-lt"/>
            </a:endParaRPr>
          </a:p>
          <a:p>
            <a:pPr algn="ctr"/>
            <a:r>
              <a:rPr kumimoji="1" lang="ja-JP" altLang="en-US" sz="2000" b="1" u="sng" dirty="0" smtClean="0">
                <a:solidFill>
                  <a:srgbClr val="0071BC"/>
                </a:solidFill>
                <a:latin typeface="+mj-lt"/>
              </a:rPr>
              <a:t>データセンターレーンモデル</a:t>
            </a:r>
            <a:endParaRPr kumimoji="1" lang="en-US" altLang="ja-JP" sz="2000" b="1" u="sng" dirty="0">
              <a:solidFill>
                <a:srgbClr val="0071BC"/>
              </a:solidFill>
              <a:latin typeface="+mj-lt"/>
            </a:endParaRPr>
          </a:p>
        </p:txBody>
      </p:sp>
    </p:spTree>
    <p:extLst>
      <p:ext uri="{BB962C8B-B14F-4D97-AF65-F5344CB8AC3E}">
        <p14:creationId xmlns:p14="http://schemas.microsoft.com/office/powerpoint/2010/main" val="2928961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 </a:t>
            </a:r>
            <a:r>
              <a:rPr kumimoji="1" lang="en-US" altLang="ja-JP" dirty="0" smtClean="0"/>
              <a:t>:</a:t>
            </a:r>
            <a:r>
              <a:rPr kumimoji="1" lang="ja-JP" altLang="en-US" dirty="0" smtClean="0"/>
              <a:t> リンクコストベースの経路切替手法</a:t>
            </a:r>
            <a:endParaRPr kumimoji="1" lang="ja-JP" altLang="en-US" dirty="0"/>
          </a:p>
        </p:txBody>
      </p:sp>
      <p:sp>
        <p:nvSpPr>
          <p:cNvPr id="3" name="コンテンツ プレースホルダー 2"/>
          <p:cNvSpPr>
            <a:spLocks noGrp="1"/>
          </p:cNvSpPr>
          <p:nvPr>
            <p:ph idx="1"/>
          </p:nvPr>
        </p:nvSpPr>
        <p:spPr>
          <a:xfrm>
            <a:off x="818492" y="2636719"/>
            <a:ext cx="8280400" cy="1296144"/>
          </a:xfrm>
        </p:spPr>
        <p:txBody>
          <a:bodyPr>
            <a:normAutofit fontScale="92500" lnSpcReduction="20000"/>
          </a:bodyPr>
          <a:lstStyle/>
          <a:p>
            <a:pPr marL="0" indent="0">
              <a:buNone/>
            </a:pPr>
            <a:r>
              <a:rPr kumimoji="1" lang="ja-JP" altLang="en-US" b="1" dirty="0" smtClean="0"/>
              <a:t>指向区別のメトリック</a:t>
            </a:r>
            <a:r>
              <a:rPr kumimoji="1" lang="en-US" altLang="ja-JP" b="1" dirty="0" smtClean="0"/>
              <a:t> </a:t>
            </a:r>
            <a:r>
              <a:rPr lang="en-US" altLang="ja-JP" dirty="0" smtClean="0"/>
              <a:t>: </a:t>
            </a:r>
            <a:r>
              <a:rPr kumimoji="1" lang="ja-JP" altLang="en-US" dirty="0" smtClean="0">
                <a:solidFill>
                  <a:srgbClr val="0071BC"/>
                </a:solidFill>
              </a:rPr>
              <a:t>フロー持続</a:t>
            </a:r>
            <a:r>
              <a:rPr kumimoji="1" lang="ja-JP" altLang="en-US" dirty="0" smtClean="0">
                <a:solidFill>
                  <a:srgbClr val="0071BC"/>
                </a:solidFill>
              </a:rPr>
              <a:t>時間</a:t>
            </a:r>
            <a:r>
              <a:rPr lang="en-US" altLang="ja-JP" dirty="0" smtClean="0">
                <a:solidFill>
                  <a:srgbClr val="0071BC"/>
                </a:solidFill>
              </a:rPr>
              <a:t>(</a:t>
            </a:r>
            <a:r>
              <a:rPr lang="ja-JP" altLang="en-US" dirty="0" smtClean="0">
                <a:solidFill>
                  <a:srgbClr val="0071BC"/>
                </a:solidFill>
              </a:rPr>
              <a:t>デッドライン時間</a:t>
            </a:r>
            <a:r>
              <a:rPr lang="en-US" altLang="ja-JP" dirty="0" smtClean="0">
                <a:solidFill>
                  <a:srgbClr val="0071BC"/>
                </a:solidFill>
              </a:rPr>
              <a:t>)</a:t>
            </a:r>
            <a:endParaRPr kumimoji="1" lang="en-US" altLang="ja-JP" dirty="0" smtClean="0">
              <a:solidFill>
                <a:srgbClr val="0071BC"/>
              </a:solidFill>
            </a:endParaRPr>
          </a:p>
          <a:p>
            <a:pPr lvl="1"/>
            <a:r>
              <a:rPr lang="ja-JP" altLang="en-US" dirty="0" smtClean="0">
                <a:latin typeface="+mj-ea"/>
                <a:ea typeface="+mj-ea"/>
              </a:rPr>
              <a:t>通信開始時点ではショートフローと判断され通信が行われる</a:t>
            </a:r>
            <a:endParaRPr kumimoji="1" lang="en-US" altLang="ja-JP" dirty="0" smtClean="0">
              <a:latin typeface="+mj-ea"/>
              <a:ea typeface="+mj-ea"/>
            </a:endParaRPr>
          </a:p>
          <a:p>
            <a:pPr marL="0" indent="0">
              <a:buNone/>
            </a:pPr>
            <a:r>
              <a:rPr kumimoji="1" lang="ja-JP" altLang="en-US" b="1" dirty="0" smtClean="0"/>
              <a:t>経路</a:t>
            </a:r>
            <a:r>
              <a:rPr kumimoji="1" lang="ja-JP" altLang="en-US" b="1" dirty="0" smtClean="0"/>
              <a:t>切替</a:t>
            </a:r>
            <a:r>
              <a:rPr lang="ja-JP" altLang="en-US" b="1" dirty="0" smtClean="0"/>
              <a:t>の狙い</a:t>
            </a:r>
            <a:r>
              <a:rPr kumimoji="1" lang="en-US" altLang="ja-JP" b="1" dirty="0" smtClean="0"/>
              <a:t> </a:t>
            </a:r>
            <a:r>
              <a:rPr kumimoji="1" lang="en-US" altLang="ja-JP" dirty="0" smtClean="0"/>
              <a:t>: </a:t>
            </a:r>
            <a:r>
              <a:rPr kumimoji="1" lang="ja-JP" altLang="en-US" dirty="0" smtClean="0">
                <a:solidFill>
                  <a:srgbClr val="0071BC"/>
                </a:solidFill>
              </a:rPr>
              <a:t>遅延の少ない経路選択</a:t>
            </a:r>
            <a:r>
              <a:rPr kumimoji="1" lang="ja-JP" altLang="en-US" dirty="0" smtClean="0"/>
              <a:t>による経路の効率的利用</a:t>
            </a:r>
            <a:endParaRPr kumimoji="1" lang="en-US" altLang="ja-JP" b="1" dirty="0" smtClean="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18</a:t>
            </a:fld>
            <a:endParaRPr lang="en-US" altLang="ja-JP"/>
          </a:p>
        </p:txBody>
      </p:sp>
      <p:sp>
        <p:nvSpPr>
          <p:cNvPr id="8" name="コンテンツ プレースホルダー 46"/>
          <p:cNvSpPr txBox="1">
            <a:spLocks/>
          </p:cNvSpPr>
          <p:nvPr/>
        </p:nvSpPr>
        <p:spPr bwMode="auto">
          <a:xfrm>
            <a:off x="818492" y="1052736"/>
            <a:ext cx="8280400" cy="1512168"/>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buNone/>
            </a:pPr>
            <a:r>
              <a:rPr lang="ja-JP" altLang="en-US" b="1" dirty="0">
                <a:latin typeface="+mj-ea"/>
              </a:rPr>
              <a:t>目的</a:t>
            </a:r>
            <a:r>
              <a:rPr lang="en-US" altLang="ja-JP" b="1" dirty="0">
                <a:latin typeface="+mj-ea"/>
              </a:rPr>
              <a:t> : </a:t>
            </a:r>
            <a:r>
              <a:rPr lang="en-US" altLang="en-US" dirty="0">
                <a:latin typeface="+mj-ea"/>
              </a:rPr>
              <a:t>フローを区別</a:t>
            </a:r>
            <a:r>
              <a:rPr lang="ja-JP" altLang="en-US" dirty="0">
                <a:latin typeface="+mj-ea"/>
              </a:rPr>
              <a:t>する</a:t>
            </a:r>
            <a:r>
              <a:rPr lang="en-US" altLang="ja-JP" dirty="0">
                <a:latin typeface="+mj-ea"/>
              </a:rPr>
              <a:t>, </a:t>
            </a:r>
            <a:r>
              <a:rPr lang="ja-JP" altLang="en-US" dirty="0">
                <a:latin typeface="+mj-ea"/>
              </a:rPr>
              <a:t>適切な経路へと通信を</a:t>
            </a:r>
            <a:r>
              <a:rPr lang="ja-JP" altLang="en-US" dirty="0" smtClean="0">
                <a:latin typeface="+mj-ea"/>
              </a:rPr>
              <a:t>切り替える</a:t>
            </a:r>
            <a:endParaRPr lang="en-US" altLang="ja-JP" b="1" u="sng" dirty="0" smtClean="0"/>
          </a:p>
          <a:p>
            <a:pPr marL="0" indent="0">
              <a:buFont typeface="Wingdings" pitchFamily="2" charset="2"/>
              <a:buNone/>
            </a:pPr>
            <a:r>
              <a:rPr lang="ja-JP" altLang="en-US" b="1" u="sng" dirty="0" smtClean="0"/>
              <a:t>前提：エンドノード</a:t>
            </a:r>
            <a:r>
              <a:rPr lang="en-US" altLang="ja-JP" b="1" u="sng" dirty="0" smtClean="0"/>
              <a:t>(OS)</a:t>
            </a:r>
            <a:r>
              <a:rPr lang="ja-JP" altLang="en-US" b="1" u="sng" dirty="0" smtClean="0"/>
              <a:t>へのアプローチの制限</a:t>
            </a:r>
            <a:endParaRPr lang="en-US" altLang="ja-JP" b="1" u="sng" dirty="0" smtClean="0"/>
          </a:p>
          <a:p>
            <a:pPr lvl="1"/>
            <a:r>
              <a:rPr lang="ja-JP" altLang="en-US" dirty="0" smtClean="0">
                <a:latin typeface="+mj-ea"/>
                <a:ea typeface="+mj-ea"/>
              </a:rPr>
              <a:t>コネクション確立時の経路は基本的に同じ</a:t>
            </a:r>
            <a:r>
              <a:rPr lang="en-US" altLang="ja-JP" dirty="0" smtClean="0">
                <a:ea typeface="+mj-ea"/>
              </a:rPr>
              <a:t>(MPTCP)</a:t>
            </a:r>
          </a:p>
          <a:p>
            <a:pPr lvl="1"/>
            <a:r>
              <a:rPr lang="ja-JP" altLang="en-US" dirty="0" smtClean="0">
                <a:latin typeface="+mj-ea"/>
                <a:ea typeface="+mj-ea"/>
              </a:rPr>
              <a:t>フローサイズを事前に把握することはできない</a:t>
            </a:r>
            <a:endParaRPr lang="en-US" altLang="ja-JP" dirty="0" smtClean="0">
              <a:latin typeface="+mj-ea"/>
              <a:ea typeface="+mj-ea"/>
            </a:endParaRPr>
          </a:p>
        </p:txBody>
      </p:sp>
      <p:sp>
        <p:nvSpPr>
          <p:cNvPr id="38" name="コンテンツ プレースホルダー 2"/>
          <p:cNvSpPr txBox="1">
            <a:spLocks/>
          </p:cNvSpPr>
          <p:nvPr/>
        </p:nvSpPr>
        <p:spPr bwMode="auto">
          <a:xfrm>
            <a:off x="937348" y="4184725"/>
            <a:ext cx="3907640" cy="13617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buNone/>
            </a:pPr>
            <a:r>
              <a:rPr lang="ja-JP" altLang="en-US" sz="1800" b="1" u="sng" dirty="0">
                <a:latin typeface="+mj-ea"/>
                <a:ea typeface="+mj-ea"/>
              </a:rPr>
              <a:t>フロー発生時に考えられるシナリオ</a:t>
            </a:r>
            <a:endParaRPr lang="en-US" altLang="ja-JP" sz="1800" b="1" u="sng" dirty="0">
              <a:latin typeface="+mj-ea"/>
              <a:ea typeface="+mj-ea"/>
            </a:endParaRPr>
          </a:p>
          <a:p>
            <a:r>
              <a:rPr lang="en-US" altLang="ja-JP" sz="1800" dirty="0" smtClean="0">
                <a:ea typeface="+mj-ea"/>
              </a:rPr>
              <a:t>SL</a:t>
            </a:r>
            <a:r>
              <a:rPr lang="ja-JP" altLang="en-US" sz="1800" dirty="0" smtClean="0">
                <a:latin typeface="+mj-ea"/>
                <a:ea typeface="+mj-ea"/>
              </a:rPr>
              <a:t>が混雑</a:t>
            </a:r>
            <a:r>
              <a:rPr lang="en-US" altLang="ja-JP" sz="1800" dirty="0">
                <a:latin typeface="+mj-ea"/>
                <a:ea typeface="+mj-ea"/>
              </a:rPr>
              <a:t> </a:t>
            </a:r>
            <a:r>
              <a:rPr lang="en-US" altLang="ja-JP" sz="1800" dirty="0" smtClean="0">
                <a:latin typeface="+mj-ea"/>
                <a:ea typeface="+mj-ea"/>
              </a:rPr>
              <a:t>: </a:t>
            </a:r>
            <a:r>
              <a:rPr lang="ja-JP" altLang="en-US" sz="1800" dirty="0" smtClean="0">
                <a:latin typeface="+mj-ea"/>
                <a:ea typeface="+mj-ea"/>
              </a:rPr>
              <a:t>早く</a:t>
            </a:r>
            <a:r>
              <a:rPr lang="en-US" altLang="ja-JP" sz="1800" dirty="0" smtClean="0">
                <a:ea typeface="+mj-ea"/>
              </a:rPr>
              <a:t>LL</a:t>
            </a:r>
            <a:r>
              <a:rPr lang="ja-JP" altLang="en-US" sz="1800" dirty="0" smtClean="0">
                <a:latin typeface="+mj-ea"/>
                <a:ea typeface="+mj-ea"/>
              </a:rPr>
              <a:t>に切り替わる</a:t>
            </a:r>
            <a:endParaRPr lang="en-US" altLang="ja-JP" sz="1800" dirty="0" smtClean="0">
              <a:latin typeface="+mj-ea"/>
              <a:ea typeface="+mj-ea"/>
            </a:endParaRPr>
          </a:p>
          <a:p>
            <a:r>
              <a:rPr lang="en-US" altLang="ja-JP" sz="1800" dirty="0" smtClean="0">
                <a:ea typeface="+mj-ea"/>
              </a:rPr>
              <a:t>LL</a:t>
            </a:r>
            <a:r>
              <a:rPr lang="ja-JP" altLang="en-US" sz="1800" dirty="0" smtClean="0">
                <a:latin typeface="+mj-ea"/>
                <a:ea typeface="+mj-ea"/>
              </a:rPr>
              <a:t>が混雑</a:t>
            </a:r>
            <a:r>
              <a:rPr lang="en-US" altLang="ja-JP" sz="1800" dirty="0" smtClean="0">
                <a:latin typeface="+mj-ea"/>
                <a:ea typeface="+mj-ea"/>
              </a:rPr>
              <a:t> : </a:t>
            </a:r>
            <a:r>
              <a:rPr lang="ja-JP" altLang="en-US" sz="1800" dirty="0" smtClean="0">
                <a:latin typeface="+mj-ea"/>
              </a:rPr>
              <a:t>長く</a:t>
            </a:r>
            <a:r>
              <a:rPr lang="en-US" altLang="ja-JP" sz="1800" dirty="0" smtClean="0"/>
              <a:t>SL</a:t>
            </a:r>
            <a:r>
              <a:rPr lang="ja-JP" altLang="en-US" sz="1800" dirty="0" smtClean="0"/>
              <a:t>に留まる</a:t>
            </a:r>
            <a:endParaRPr lang="en-US" altLang="ja-JP" sz="1800" dirty="0"/>
          </a:p>
        </p:txBody>
      </p:sp>
      <p:sp>
        <p:nvSpPr>
          <p:cNvPr id="40" name="テキスト ボックス 39"/>
          <p:cNvSpPr txBox="1"/>
          <p:nvPr/>
        </p:nvSpPr>
        <p:spPr>
          <a:xfrm>
            <a:off x="5003801" y="4226342"/>
            <a:ext cx="4089400" cy="7986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30000"/>
              </a:lnSpc>
            </a:pPr>
            <a:r>
              <a:rPr kumimoji="1" lang="ja-JP" altLang="en-US" dirty="0" smtClean="0">
                <a:solidFill>
                  <a:srgbClr val="4D4D4D"/>
                </a:solidFill>
              </a:rPr>
              <a:t>経路状況</a:t>
            </a:r>
            <a:r>
              <a:rPr kumimoji="1" lang="en-US" altLang="ja-JP" dirty="0" smtClean="0">
                <a:solidFill>
                  <a:srgbClr val="4D4D4D"/>
                </a:solidFill>
              </a:rPr>
              <a:t>(</a:t>
            </a:r>
            <a:r>
              <a:rPr kumimoji="1" lang="ja-JP" altLang="en-US" dirty="0" smtClean="0">
                <a:solidFill>
                  <a:srgbClr val="4D4D4D"/>
                </a:solidFill>
              </a:rPr>
              <a:t>キューイング遅延の影響</a:t>
            </a:r>
            <a:r>
              <a:rPr kumimoji="1" lang="en-US" altLang="ja-JP" dirty="0" smtClean="0">
                <a:solidFill>
                  <a:srgbClr val="4D4D4D"/>
                </a:solidFill>
              </a:rPr>
              <a:t>)</a:t>
            </a:r>
            <a:r>
              <a:rPr kumimoji="1" lang="ja-JP" altLang="en-US" dirty="0" smtClean="0">
                <a:solidFill>
                  <a:srgbClr val="4D4D4D"/>
                </a:solidFill>
              </a:rPr>
              <a:t>を考慮した経路切替</a:t>
            </a:r>
            <a:endParaRPr kumimoji="1" lang="ja-JP" altLang="en-US" dirty="0">
              <a:solidFill>
                <a:srgbClr val="4D4D4D"/>
              </a:solidFill>
            </a:endParaRPr>
          </a:p>
        </p:txBody>
      </p:sp>
      <p:sp>
        <p:nvSpPr>
          <p:cNvPr id="43" name="テキスト ボックス 42"/>
          <p:cNvSpPr txBox="1"/>
          <p:nvPr/>
        </p:nvSpPr>
        <p:spPr>
          <a:xfrm>
            <a:off x="5097016" y="3926639"/>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b="1" dirty="0" smtClean="0">
                <a:solidFill>
                  <a:srgbClr val="4D4D4D"/>
                </a:solidFill>
              </a:rPr>
              <a:t>設計指針</a:t>
            </a:r>
            <a:endParaRPr kumimoji="1" lang="ja-JP" altLang="en-US" b="1" dirty="0">
              <a:solidFill>
                <a:srgbClr val="4D4D4D"/>
              </a:solidFill>
            </a:endParaRPr>
          </a:p>
        </p:txBody>
      </p:sp>
      <p:sp>
        <p:nvSpPr>
          <p:cNvPr id="44" name="テキスト ボックス 43"/>
          <p:cNvSpPr txBox="1"/>
          <p:nvPr/>
        </p:nvSpPr>
        <p:spPr>
          <a:xfrm>
            <a:off x="5003801" y="5657182"/>
            <a:ext cx="4089400" cy="400110"/>
          </a:xfrm>
          <a:prstGeom prst="rect">
            <a:avLst/>
          </a:prstGeom>
          <a:noFill/>
        </p:spPr>
        <p:txBody>
          <a:bodyPr wrap="square" rtlCol="0">
            <a:spAutoFit/>
          </a:bodyPr>
          <a:lstStyle/>
          <a:p>
            <a:pPr algn="ctr"/>
            <a:r>
              <a:rPr kumimoji="1" lang="ja-JP" altLang="en-US" sz="2000" b="1" u="sng" dirty="0" smtClean="0">
                <a:solidFill>
                  <a:srgbClr val="0071BC"/>
                </a:solidFill>
              </a:rPr>
              <a:t>リンクコストベースの経路切替手法</a:t>
            </a:r>
            <a:endParaRPr kumimoji="1" lang="ja-JP" altLang="en-US" sz="2000" b="1" u="sng" dirty="0">
              <a:solidFill>
                <a:srgbClr val="0071BC"/>
              </a:solidFill>
            </a:endParaRPr>
          </a:p>
        </p:txBody>
      </p:sp>
      <p:sp>
        <p:nvSpPr>
          <p:cNvPr id="47" name="下矢印 46"/>
          <p:cNvSpPr/>
          <p:nvPr/>
        </p:nvSpPr>
        <p:spPr bwMode="auto">
          <a:xfrm>
            <a:off x="6007395" y="5021925"/>
            <a:ext cx="2116638" cy="524507"/>
          </a:xfrm>
          <a:prstGeom prst="downArrow">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4347865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提案手法</a:t>
            </a:r>
            <a:r>
              <a:rPr kumimoji="1" lang="en-US" altLang="ja-JP" dirty="0" smtClean="0"/>
              <a:t> : </a:t>
            </a:r>
            <a:r>
              <a:rPr kumimoji="1" lang="ja-JP" altLang="en-US" dirty="0" smtClean="0"/>
              <a:t>リンクコスト値を用いた経路切り替え手法</a:t>
            </a:r>
            <a:endParaRPr kumimoji="1" lang="ja-JP" altLang="en-US" dirty="0"/>
          </a:p>
        </p:txBody>
      </p:sp>
      <p:sp>
        <p:nvSpPr>
          <p:cNvPr id="6" name="コンテンツ プレースホルダー 5"/>
          <p:cNvSpPr>
            <a:spLocks noGrp="1"/>
          </p:cNvSpPr>
          <p:nvPr>
            <p:ph idx="1"/>
          </p:nvPr>
        </p:nvSpPr>
        <p:spPr/>
        <p:txBody>
          <a:bodyPr/>
          <a:lstStyle/>
          <a:p>
            <a:r>
              <a:rPr kumimoji="1" lang="ja-JP" altLang="en-US" b="1" dirty="0" smtClean="0"/>
              <a:t>経路性能メトリック</a:t>
            </a:r>
            <a:r>
              <a:rPr kumimoji="1" lang="en-US" altLang="ja-JP" b="1" dirty="0" smtClean="0"/>
              <a:t> </a:t>
            </a:r>
            <a:r>
              <a:rPr kumimoji="1" lang="en-US" altLang="ja-JP" dirty="0" smtClean="0"/>
              <a:t>: </a:t>
            </a:r>
            <a:r>
              <a:rPr kumimoji="1" lang="ja-JP" altLang="en-US" dirty="0" smtClean="0"/>
              <a:t>キューイング遅延</a:t>
            </a:r>
            <a:endParaRPr kumimoji="1" lang="ja-JP" altLang="en-US" dirty="0"/>
          </a:p>
        </p:txBody>
      </p:sp>
      <p:sp>
        <p:nvSpPr>
          <p:cNvPr id="3" name="日付プレースホルダー 2"/>
          <p:cNvSpPr>
            <a:spLocks noGrp="1"/>
          </p:cNvSpPr>
          <p:nvPr>
            <p:ph type="dt" sz="half" idx="10"/>
          </p:nvPr>
        </p:nvSpPr>
        <p:spPr/>
        <p:txBody>
          <a:bodyPr/>
          <a:lstStyle/>
          <a:p>
            <a:r>
              <a:rPr lang="en-US" altLang="ja-JP" smtClean="0"/>
              <a:t>2015/2/6</a:t>
            </a:r>
            <a:endParaRPr lang="en-US" altLang="ja-JP"/>
          </a:p>
        </p:txBody>
      </p:sp>
      <p:sp>
        <p:nvSpPr>
          <p:cNvPr id="4" name="スライド番号プレースホルダー 3"/>
          <p:cNvSpPr>
            <a:spLocks noGrp="1"/>
          </p:cNvSpPr>
          <p:nvPr>
            <p:ph type="sldNum" sz="quarter" idx="12"/>
          </p:nvPr>
        </p:nvSpPr>
        <p:spPr/>
        <p:txBody>
          <a:bodyPr/>
          <a:lstStyle/>
          <a:p>
            <a:fld id="{73E403A2-63A1-4A9F-BE45-DF661BAD8395}" type="slidenum">
              <a:rPr lang="ja-JP" altLang="en-US" smtClean="0"/>
              <a:pPr/>
              <a:t>19</a:t>
            </a:fld>
            <a:endParaRPr lang="en-US" altLang="ja-JP"/>
          </a:p>
        </p:txBody>
      </p:sp>
      <p:sp>
        <p:nvSpPr>
          <p:cNvPr id="7" name="コンテンツ プレースホルダー 2"/>
          <p:cNvSpPr txBox="1">
            <a:spLocks/>
          </p:cNvSpPr>
          <p:nvPr/>
        </p:nvSpPr>
        <p:spPr bwMode="auto">
          <a:xfrm>
            <a:off x="812800" y="1661591"/>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en-US" altLang="ja-JP" dirty="0" smtClean="0"/>
              <a:t>RTT</a:t>
            </a:r>
            <a:r>
              <a:rPr lang="ja-JP" altLang="en-US" dirty="0" smtClean="0"/>
              <a:t>モデル化</a:t>
            </a:r>
            <a:endParaRPr lang="ja-JP" altLang="en-US" dirty="0"/>
          </a:p>
        </p:txBody>
      </p:sp>
      <p:pic>
        <p:nvPicPr>
          <p:cNvPr id="8" name="Picture 2" descr="E:\Users\admin\Downloads\eq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48" y="2060848"/>
            <a:ext cx="4858504" cy="9237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8950" y="3077259"/>
            <a:ext cx="407292" cy="260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143" y="3077259"/>
            <a:ext cx="557523" cy="260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628" y="3077259"/>
            <a:ext cx="594245" cy="260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3620" y="3077259"/>
            <a:ext cx="574214" cy="2604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1348" y="3153799"/>
            <a:ext cx="260400" cy="1301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E:\Users\admin\Downloads\eq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863" y="4437113"/>
            <a:ext cx="3613085" cy="1016179"/>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2082344" y="3068960"/>
            <a:ext cx="877163" cy="276999"/>
          </a:xfrm>
          <a:prstGeom prst="rect">
            <a:avLst/>
          </a:prstGeom>
          <a:noFill/>
        </p:spPr>
        <p:txBody>
          <a:bodyPr wrap="none" rtlCol="0">
            <a:spAutoFit/>
          </a:bodyPr>
          <a:lstStyle/>
          <a:p>
            <a:r>
              <a:rPr kumimoji="1" lang="ja-JP" altLang="en-US" sz="1200" dirty="0" smtClean="0"/>
              <a:t>：</a:t>
            </a:r>
            <a:r>
              <a:rPr kumimoji="1" lang="ja-JP" altLang="en-US" sz="1200" dirty="0"/>
              <a:t>伝播</a:t>
            </a:r>
            <a:r>
              <a:rPr kumimoji="1" lang="ja-JP" altLang="en-US" sz="1200" dirty="0" smtClean="0"/>
              <a:t>遅延</a:t>
            </a:r>
            <a:endParaRPr kumimoji="1" lang="ja-JP" altLang="en-US" sz="1200" dirty="0"/>
          </a:p>
        </p:txBody>
      </p:sp>
      <p:sp>
        <p:nvSpPr>
          <p:cNvPr id="16" name="テキスト ボックス 15"/>
          <p:cNvSpPr txBox="1"/>
          <p:nvPr/>
        </p:nvSpPr>
        <p:spPr>
          <a:xfrm>
            <a:off x="3388556" y="3068960"/>
            <a:ext cx="1249060" cy="276999"/>
          </a:xfrm>
          <a:prstGeom prst="rect">
            <a:avLst/>
          </a:prstGeom>
          <a:noFill/>
        </p:spPr>
        <p:txBody>
          <a:bodyPr wrap="none" rtlCol="0">
            <a:spAutoFit/>
          </a:bodyPr>
          <a:lstStyle/>
          <a:p>
            <a:r>
              <a:rPr kumimoji="1" lang="ja-JP" altLang="en-US" sz="1200" dirty="0" smtClean="0"/>
              <a:t>：リンク伝送遅延</a:t>
            </a:r>
            <a:endParaRPr kumimoji="1" lang="ja-JP" altLang="en-US" sz="1200" dirty="0"/>
          </a:p>
        </p:txBody>
      </p:sp>
      <p:sp>
        <p:nvSpPr>
          <p:cNvPr id="17" name="テキスト ボックス 16"/>
          <p:cNvSpPr txBox="1"/>
          <p:nvPr/>
        </p:nvSpPr>
        <p:spPr>
          <a:xfrm>
            <a:off x="5106012" y="3068960"/>
            <a:ext cx="992579" cy="276999"/>
          </a:xfrm>
          <a:prstGeom prst="rect">
            <a:avLst/>
          </a:prstGeom>
          <a:noFill/>
        </p:spPr>
        <p:txBody>
          <a:bodyPr wrap="none" rtlCol="0">
            <a:spAutoFit/>
          </a:bodyPr>
          <a:lstStyle/>
          <a:p>
            <a:r>
              <a:rPr kumimoji="1" lang="ja-JP" altLang="en-US" sz="1200" dirty="0" smtClean="0"/>
              <a:t>：キュー遅延</a:t>
            </a:r>
            <a:endParaRPr kumimoji="1" lang="ja-JP" altLang="en-US" sz="1200" dirty="0"/>
          </a:p>
        </p:txBody>
      </p:sp>
      <p:sp>
        <p:nvSpPr>
          <p:cNvPr id="18" name="テキスト ボックス 17"/>
          <p:cNvSpPr txBox="1"/>
          <p:nvPr/>
        </p:nvSpPr>
        <p:spPr>
          <a:xfrm>
            <a:off x="6379623" y="3068960"/>
            <a:ext cx="543739" cy="276999"/>
          </a:xfrm>
          <a:prstGeom prst="rect">
            <a:avLst/>
          </a:prstGeom>
          <a:noFill/>
        </p:spPr>
        <p:txBody>
          <a:bodyPr wrap="none" rtlCol="0">
            <a:spAutoFit/>
          </a:bodyPr>
          <a:lstStyle/>
          <a:p>
            <a:r>
              <a:rPr kumimoji="1" lang="ja-JP" altLang="en-US" sz="1200" dirty="0" smtClean="0"/>
              <a:t>：</a:t>
            </a:r>
            <a:r>
              <a:rPr kumimoji="1" lang="en-US" altLang="ja-JP" sz="1200" dirty="0" smtClean="0">
                <a:latin typeface="+mn-lt"/>
              </a:rPr>
              <a:t>RTT</a:t>
            </a:r>
            <a:endParaRPr kumimoji="1" lang="ja-JP" altLang="en-US" sz="1200" dirty="0">
              <a:latin typeface="+mn-lt"/>
            </a:endParaRPr>
          </a:p>
        </p:txBody>
      </p:sp>
      <p:sp>
        <p:nvSpPr>
          <p:cNvPr id="19" name="テキスト ボックス 18"/>
          <p:cNvSpPr txBox="1"/>
          <p:nvPr/>
        </p:nvSpPr>
        <p:spPr>
          <a:xfrm>
            <a:off x="7028996" y="3060660"/>
            <a:ext cx="1390124" cy="276999"/>
          </a:xfrm>
          <a:prstGeom prst="rect">
            <a:avLst/>
          </a:prstGeom>
          <a:noFill/>
        </p:spPr>
        <p:txBody>
          <a:bodyPr wrap="none" rtlCol="0">
            <a:spAutoFit/>
          </a:bodyPr>
          <a:lstStyle/>
          <a:p>
            <a:r>
              <a:rPr kumimoji="1" lang="ja-JP" altLang="en-US" sz="1200" dirty="0" smtClean="0"/>
              <a:t>：リンク上のパス数</a:t>
            </a:r>
            <a:endParaRPr kumimoji="1" lang="ja-JP" altLang="en-US" sz="1200" dirty="0"/>
          </a:p>
        </p:txBody>
      </p:sp>
      <p:sp>
        <p:nvSpPr>
          <p:cNvPr id="20" name="正方形/長方形 19"/>
          <p:cNvSpPr/>
          <p:nvPr/>
        </p:nvSpPr>
        <p:spPr bwMode="auto">
          <a:xfrm>
            <a:off x="4088904" y="2204864"/>
            <a:ext cx="1980220"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1" name="正方形/長方形 20"/>
          <p:cNvSpPr/>
          <p:nvPr/>
        </p:nvSpPr>
        <p:spPr bwMode="auto">
          <a:xfrm>
            <a:off x="6429164" y="2204864"/>
            <a:ext cx="792088" cy="540060"/>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2" name="下矢印 21"/>
          <p:cNvSpPr/>
          <p:nvPr/>
        </p:nvSpPr>
        <p:spPr bwMode="auto">
          <a:xfrm>
            <a:off x="1100287" y="3537012"/>
            <a:ext cx="3482676" cy="684076"/>
          </a:xfrm>
          <a:prstGeom prst="downArrow">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dirty="0">
                <a:solidFill>
                  <a:schemeClr val="tx1"/>
                </a:solidFill>
              </a:rPr>
              <a:t>単純化</a:t>
            </a:r>
            <a:endParaRPr kumimoji="0" lang="ja-JP" altLang="en-US" sz="1800" b="0" i="0" u="none" strike="noStrike" cap="none" normalizeH="0" baseline="0" dirty="0" smtClean="0">
              <a:ln>
                <a:noFill/>
              </a:ln>
              <a:solidFill>
                <a:schemeClr val="tx1"/>
              </a:solidFill>
              <a:effectLst/>
            </a:endParaRPr>
          </a:p>
        </p:txBody>
      </p:sp>
      <p:pic>
        <p:nvPicPr>
          <p:cNvPr id="23" name="Picture 9" descr="E:\Users\admin\Downloads\eq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9411" y="5488360"/>
            <a:ext cx="572878" cy="2864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E:\Users\admin\Downloads\eq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9484" y="5539773"/>
            <a:ext cx="224011" cy="183615"/>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2177224" y="5493081"/>
            <a:ext cx="838691" cy="276999"/>
          </a:xfrm>
          <a:prstGeom prst="rect">
            <a:avLst/>
          </a:prstGeom>
          <a:noFill/>
        </p:spPr>
        <p:txBody>
          <a:bodyPr wrap="none" rtlCol="0">
            <a:spAutoFit/>
          </a:bodyPr>
          <a:lstStyle/>
          <a:p>
            <a:r>
              <a:rPr kumimoji="1" lang="ja-JP" altLang="en-US" sz="1200" dirty="0" smtClean="0"/>
              <a:t>：キュー長</a:t>
            </a:r>
            <a:endParaRPr kumimoji="1" lang="ja-JP" altLang="en-US" sz="1200" dirty="0"/>
          </a:p>
        </p:txBody>
      </p:sp>
      <p:sp>
        <p:nvSpPr>
          <p:cNvPr id="26" name="テキスト ボックス 25"/>
          <p:cNvSpPr txBox="1"/>
          <p:nvPr/>
        </p:nvSpPr>
        <p:spPr>
          <a:xfrm>
            <a:off x="3075613" y="5493081"/>
            <a:ext cx="941283" cy="276999"/>
          </a:xfrm>
          <a:prstGeom prst="rect">
            <a:avLst/>
          </a:prstGeom>
          <a:noFill/>
        </p:spPr>
        <p:txBody>
          <a:bodyPr wrap="none" rtlCol="0">
            <a:spAutoFit/>
          </a:bodyPr>
          <a:lstStyle/>
          <a:p>
            <a:r>
              <a:rPr kumimoji="1" lang="ja-JP" altLang="en-US" sz="1200" dirty="0" smtClean="0"/>
              <a:t>：リンク容量</a:t>
            </a:r>
            <a:endParaRPr kumimoji="1" lang="ja-JP" altLang="en-US" sz="1200" dirty="0"/>
          </a:p>
        </p:txBody>
      </p:sp>
      <p:sp>
        <p:nvSpPr>
          <p:cNvPr id="27" name="正方形/長方形 26"/>
          <p:cNvSpPr/>
          <p:nvPr/>
        </p:nvSpPr>
        <p:spPr bwMode="auto">
          <a:xfrm>
            <a:off x="3705244" y="4625200"/>
            <a:ext cx="779704"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8" name="正方形/長方形 27"/>
          <p:cNvSpPr/>
          <p:nvPr/>
        </p:nvSpPr>
        <p:spPr bwMode="auto">
          <a:xfrm>
            <a:off x="2514304" y="4437112"/>
            <a:ext cx="884181" cy="944171"/>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 name="フッター プレースホルダー 1"/>
          <p:cNvSpPr>
            <a:spLocks noGrp="1"/>
          </p:cNvSpPr>
          <p:nvPr>
            <p:ph type="ftr" sz="quarter" idx="11"/>
          </p:nvPr>
        </p:nvSpPr>
        <p:spPr/>
        <p:txBody>
          <a:bodyPr/>
          <a:lstStyle/>
          <a:p>
            <a:r>
              <a:rPr lang="ja-JP" altLang="en-US" smtClean="0"/>
              <a:t>電気系工学専攻 修士論文審査</a:t>
            </a:r>
            <a:endParaRPr lang="en-US" altLang="ja-JP"/>
          </a:p>
        </p:txBody>
      </p:sp>
      <p:sp>
        <p:nvSpPr>
          <p:cNvPr id="29" name="コンテンツ プレースホルダー 2"/>
          <p:cNvSpPr txBox="1">
            <a:spLocks/>
          </p:cNvSpPr>
          <p:nvPr/>
        </p:nvSpPr>
        <p:spPr bwMode="auto">
          <a:xfrm>
            <a:off x="4953000" y="3766550"/>
            <a:ext cx="4140200" cy="61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ja-JP" altLang="en-US" sz="2000" b="1" u="sng" dirty="0" smtClean="0"/>
              <a:t>相対キュー遅延</a:t>
            </a:r>
            <a:endParaRPr lang="en-US" altLang="ja-JP" sz="2000" b="1" u="sng" dirty="0" smtClean="0"/>
          </a:p>
        </p:txBody>
      </p:sp>
      <p:pic>
        <p:nvPicPr>
          <p:cNvPr id="30" name="Picture 2" descr="E:\Users\admin\Downloads\eq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9496" y="4486564"/>
            <a:ext cx="3257074" cy="3465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E:\Users\admin\Downloads\eq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36976" y="5032508"/>
            <a:ext cx="407292" cy="2604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E:\Users\admin\Downloads\eq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85148" y="5079247"/>
            <a:ext cx="223677" cy="16692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E:\Users\admin\Downloads\eq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67218" y="5050870"/>
            <a:ext cx="223677" cy="223677"/>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p:cNvSpPr txBox="1"/>
          <p:nvPr/>
        </p:nvSpPr>
        <p:spPr>
          <a:xfrm>
            <a:off x="5080789" y="5024209"/>
            <a:ext cx="1300356" cy="276999"/>
          </a:xfrm>
          <a:prstGeom prst="rect">
            <a:avLst/>
          </a:prstGeom>
          <a:noFill/>
        </p:spPr>
        <p:txBody>
          <a:bodyPr wrap="none" rtlCol="0">
            <a:spAutoFit/>
          </a:bodyPr>
          <a:lstStyle/>
          <a:p>
            <a:r>
              <a:rPr kumimoji="1" lang="ja-JP" altLang="en-US" sz="1200" dirty="0" smtClean="0"/>
              <a:t>：相対キュー遅延</a:t>
            </a:r>
            <a:endParaRPr kumimoji="1" lang="ja-JP" altLang="en-US" sz="1200" dirty="0"/>
          </a:p>
        </p:txBody>
      </p:sp>
      <p:sp>
        <p:nvSpPr>
          <p:cNvPr id="35" name="テキスト ボックス 34"/>
          <p:cNvSpPr txBox="1"/>
          <p:nvPr/>
        </p:nvSpPr>
        <p:spPr>
          <a:xfrm>
            <a:off x="6395416" y="5024209"/>
            <a:ext cx="1545014" cy="276999"/>
          </a:xfrm>
          <a:prstGeom prst="rect">
            <a:avLst/>
          </a:prstGeom>
          <a:noFill/>
        </p:spPr>
        <p:txBody>
          <a:bodyPr wrap="none" rtlCol="0">
            <a:spAutoFit/>
          </a:bodyPr>
          <a:lstStyle/>
          <a:p>
            <a:r>
              <a:rPr kumimoji="1" lang="ja-JP" altLang="en-US" sz="1200" dirty="0" smtClean="0"/>
              <a:t>：全リンクの最小</a:t>
            </a:r>
            <a:r>
              <a:rPr kumimoji="1" lang="en-US" altLang="ja-JP" sz="1200" dirty="0" smtClean="0"/>
              <a:t>RTT</a:t>
            </a:r>
            <a:endParaRPr kumimoji="1" lang="ja-JP" altLang="en-US" sz="1200" dirty="0"/>
          </a:p>
        </p:txBody>
      </p:sp>
      <p:sp>
        <p:nvSpPr>
          <p:cNvPr id="36" name="テキスト ボックス 35"/>
          <p:cNvSpPr txBox="1"/>
          <p:nvPr/>
        </p:nvSpPr>
        <p:spPr>
          <a:xfrm>
            <a:off x="7973124" y="5015909"/>
            <a:ext cx="1300356" cy="276999"/>
          </a:xfrm>
          <a:prstGeom prst="rect">
            <a:avLst/>
          </a:prstGeom>
          <a:noFill/>
        </p:spPr>
        <p:txBody>
          <a:bodyPr wrap="none" rtlCol="0">
            <a:spAutoFit/>
          </a:bodyPr>
          <a:lstStyle/>
          <a:p>
            <a:r>
              <a:rPr kumimoji="1" lang="ja-JP" altLang="en-US" sz="1200" dirty="0" smtClean="0"/>
              <a:t>：最小</a:t>
            </a:r>
            <a:r>
              <a:rPr kumimoji="1" lang="ja-JP" altLang="en-US" sz="1200" dirty="0"/>
              <a:t>キュー遅延</a:t>
            </a:r>
          </a:p>
        </p:txBody>
      </p:sp>
    </p:spTree>
    <p:extLst>
      <p:ext uri="{BB962C8B-B14F-4D97-AF65-F5344CB8AC3E}">
        <p14:creationId xmlns:p14="http://schemas.microsoft.com/office/powerpoint/2010/main" val="23403666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bwMode="auto">
          <a:xfrm>
            <a:off x="-15552" y="4081"/>
            <a:ext cx="2094778" cy="6853919"/>
          </a:xfrm>
          <a:prstGeom prst="rect">
            <a:avLst/>
          </a:prstGeom>
          <a:solidFill>
            <a:srgbClr val="0071BC"/>
          </a:solid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rgbClr val="0071BC"/>
              </a:solidFill>
              <a:effectLst/>
              <a:latin typeface="Arial" charset="0"/>
              <a:ea typeface="ＭＳ Ｐゴシック" charset="-128"/>
            </a:endParaRPr>
          </a:p>
        </p:txBody>
      </p:sp>
      <p:sp>
        <p:nvSpPr>
          <p:cNvPr id="4" name="日付プレースホルダー 3"/>
          <p:cNvSpPr>
            <a:spLocks noGrp="1"/>
          </p:cNvSpPr>
          <p:nvPr>
            <p:ph type="dt" sz="half" idx="10"/>
          </p:nvPr>
        </p:nvSpPr>
        <p:spPr/>
        <p:txBody>
          <a:bodyPr/>
          <a:lstStyle/>
          <a:p>
            <a:r>
              <a:rPr lang="en-US" altLang="ja-JP" smtClean="0">
                <a:solidFill>
                  <a:srgbClr val="EAEAEA"/>
                </a:solidFill>
              </a:rPr>
              <a:t>2015/2/6</a:t>
            </a:r>
            <a:endParaRPr lang="en-US" altLang="ja-JP" dirty="0">
              <a:solidFill>
                <a:srgbClr val="EAEAEA"/>
              </a:solidFill>
            </a:endParaRPr>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a:t>
            </a:fld>
            <a:endParaRPr lang="en-US" altLang="ja-JP"/>
          </a:p>
        </p:txBody>
      </p:sp>
      <p:sp>
        <p:nvSpPr>
          <p:cNvPr id="13" name="タイトル 1"/>
          <p:cNvSpPr txBox="1">
            <a:spLocks/>
          </p:cNvSpPr>
          <p:nvPr/>
        </p:nvSpPr>
        <p:spPr bwMode="auto">
          <a:xfrm>
            <a:off x="777874" y="297690"/>
            <a:ext cx="8370565" cy="50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kumimoji="1" sz="2400" b="1">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a:lstStyle>
          <a:p>
            <a:pPr algn="l"/>
            <a:r>
              <a:rPr lang="en-US" altLang="ja-JP" dirty="0" smtClean="0">
                <a:solidFill>
                  <a:srgbClr val="EAEAEA"/>
                </a:solidFill>
              </a:rPr>
              <a:t>Outline</a:t>
            </a:r>
            <a:endParaRPr lang="ja-JP" altLang="en-US" dirty="0">
              <a:solidFill>
                <a:srgbClr val="EAEAEA"/>
              </a:solidFill>
            </a:endParaRPr>
          </a:p>
        </p:txBody>
      </p:sp>
      <p:sp>
        <p:nvSpPr>
          <p:cNvPr id="14" name="コンテンツ プレースホルダー 2"/>
          <p:cNvSpPr txBox="1">
            <a:spLocks/>
          </p:cNvSpPr>
          <p:nvPr/>
        </p:nvSpPr>
        <p:spPr bwMode="auto">
          <a:xfrm>
            <a:off x="2360712" y="1157535"/>
            <a:ext cx="7020780" cy="61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folHlink"/>
              </a:buClr>
              <a:buSzPct val="60000"/>
              <a:buFont typeface="Wingdings" pitchFamily="2" charset="2"/>
              <a:buNone/>
              <a:defRPr kumimoji="1" sz="2000">
                <a:solidFill>
                  <a:srgbClr val="4D4D4D"/>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kumimoji="1" sz="2800">
                <a:solidFill>
                  <a:srgbClr val="4D4D4D"/>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kumimoji="1" sz="2400">
                <a:solidFill>
                  <a:srgbClr val="4D4D4D"/>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kumimoji="1" sz="2000">
                <a:solidFill>
                  <a:srgbClr val="4D4D4D"/>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kumimoji="1" sz="200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342900" indent="-342900" algn="l">
              <a:buFont typeface="Arial"/>
              <a:buChar char="•"/>
            </a:pPr>
            <a:r>
              <a:rPr lang="en-US" altLang="ja-JP" dirty="0">
                <a:ea typeface="ＭＳ Ｐゴシック" charset="-128"/>
              </a:rPr>
              <a:t>Multipath TCP</a:t>
            </a:r>
            <a:r>
              <a:rPr lang="ja-JP" altLang="en-US" dirty="0">
                <a:ea typeface="ＭＳ Ｐゴシック" charset="-128"/>
              </a:rPr>
              <a:t>による経路切り替え手法を</a:t>
            </a:r>
            <a:r>
              <a:rPr lang="ja-JP" altLang="en-US" dirty="0" smtClean="0">
                <a:ea typeface="ＭＳ Ｐゴシック" charset="-128"/>
              </a:rPr>
              <a:t>用いたデータセンターネットワーク</a:t>
            </a:r>
            <a:r>
              <a:rPr lang="ja-JP" altLang="en-US" dirty="0">
                <a:ea typeface="ＭＳ Ｐゴシック" charset="-128"/>
              </a:rPr>
              <a:t>に</a:t>
            </a:r>
            <a:r>
              <a:rPr lang="ja-JP" altLang="en-US" dirty="0" smtClean="0">
                <a:ea typeface="ＭＳ Ｐゴシック" charset="-128"/>
              </a:rPr>
              <a:t>おけるショートフロー</a:t>
            </a:r>
            <a:r>
              <a:rPr lang="ja-JP" altLang="en-US" dirty="0">
                <a:ea typeface="ＭＳ Ｐゴシック" charset="-128"/>
              </a:rPr>
              <a:t>完結時間の改善</a:t>
            </a:r>
            <a:endParaRPr lang="en-US" altLang="ja-JP" b="1" dirty="0" smtClean="0">
              <a:solidFill>
                <a:srgbClr val="0071BC"/>
              </a:solidFill>
              <a:cs typeface="Times New Roman"/>
            </a:endParaRPr>
          </a:p>
        </p:txBody>
      </p:sp>
      <p:sp>
        <p:nvSpPr>
          <p:cNvPr id="15" name="コンテンツ プレースホルダー 2"/>
          <p:cNvSpPr txBox="1">
            <a:spLocks/>
          </p:cNvSpPr>
          <p:nvPr/>
        </p:nvSpPr>
        <p:spPr bwMode="auto">
          <a:xfrm>
            <a:off x="2360712" y="1874153"/>
            <a:ext cx="6390887" cy="394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folHlink"/>
              </a:buClr>
              <a:buSzPct val="60000"/>
              <a:buFont typeface="Wingdings" pitchFamily="2" charset="2"/>
              <a:buNone/>
              <a:defRPr kumimoji="1" sz="2000">
                <a:solidFill>
                  <a:srgbClr val="4D4D4D"/>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kumimoji="1" sz="2800">
                <a:solidFill>
                  <a:srgbClr val="4D4D4D"/>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kumimoji="1" sz="2400">
                <a:solidFill>
                  <a:srgbClr val="4D4D4D"/>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kumimoji="1" sz="2000">
                <a:solidFill>
                  <a:srgbClr val="4D4D4D"/>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kumimoji="1" sz="200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457200" indent="-457200" algn="l">
              <a:buClr>
                <a:srgbClr val="4D4D4D"/>
              </a:buClr>
              <a:buFont typeface="+mj-lt"/>
              <a:buAutoNum type="arabicPeriod"/>
            </a:pPr>
            <a:r>
              <a:rPr lang="ja-JP" altLang="en-US" b="1" dirty="0" smtClean="0">
                <a:cs typeface="Times New Roman"/>
              </a:rPr>
              <a:t>研究背景</a:t>
            </a:r>
            <a:endParaRPr lang="en-US" altLang="ja-JP" b="1" dirty="0" smtClean="0">
              <a:cs typeface="Times New Roman"/>
            </a:endParaRPr>
          </a:p>
          <a:p>
            <a:pPr marL="457200" indent="-457200" algn="l">
              <a:buClr>
                <a:srgbClr val="4D4D4D"/>
              </a:buClr>
              <a:buFont typeface="+mj-lt"/>
              <a:buAutoNum type="arabicPeriod"/>
            </a:pPr>
            <a:r>
              <a:rPr lang="ja-JP" altLang="en-US" b="1" dirty="0" smtClean="0"/>
              <a:t>関連研究</a:t>
            </a:r>
            <a:endParaRPr lang="en-US" altLang="ja-JP" b="1" dirty="0" smtClean="0"/>
          </a:p>
          <a:p>
            <a:pPr marL="457200" indent="-457200" algn="l">
              <a:buClr>
                <a:srgbClr val="4D4D4D"/>
              </a:buClr>
              <a:buFont typeface="+mj-lt"/>
              <a:buAutoNum type="arabicPeriod"/>
            </a:pPr>
            <a:r>
              <a:rPr lang="en-US" altLang="ja-JP" b="1" dirty="0" smtClean="0">
                <a:cs typeface="Times New Roman"/>
              </a:rPr>
              <a:t>Motivated</a:t>
            </a:r>
            <a:r>
              <a:rPr lang="ja-JP" altLang="en-US" b="1" dirty="0" smtClean="0">
                <a:cs typeface="Times New Roman"/>
              </a:rPr>
              <a:t> </a:t>
            </a:r>
            <a:r>
              <a:rPr lang="en-US" altLang="ja-JP" b="1" dirty="0" smtClean="0">
                <a:cs typeface="Times New Roman"/>
              </a:rPr>
              <a:t>work</a:t>
            </a:r>
            <a:r>
              <a:rPr lang="ja-JP" altLang="en-US" b="1" dirty="0" smtClean="0">
                <a:cs typeface="Times New Roman"/>
              </a:rPr>
              <a:t> </a:t>
            </a:r>
            <a:endParaRPr lang="en-US" altLang="ja-JP" b="1" dirty="0" smtClean="0">
              <a:cs typeface="Times New Roman"/>
            </a:endParaRPr>
          </a:p>
          <a:p>
            <a:pPr marL="457200" indent="-457200" algn="l">
              <a:buClr>
                <a:srgbClr val="4D4D4D"/>
              </a:buClr>
              <a:buFont typeface="+mj-lt"/>
              <a:buAutoNum type="arabicPeriod"/>
            </a:pPr>
            <a:r>
              <a:rPr lang="ja-JP" altLang="en-US" b="1" dirty="0" smtClean="0">
                <a:cs typeface="Times New Roman"/>
              </a:rPr>
              <a:t>提案手法</a:t>
            </a:r>
            <a:endParaRPr lang="en-US" altLang="ja-JP" b="1" dirty="0" smtClean="0">
              <a:cs typeface="Times New Roman"/>
            </a:endParaRPr>
          </a:p>
          <a:p>
            <a:pPr marL="457200" indent="-457200" algn="l">
              <a:buClr>
                <a:srgbClr val="4D4D4D"/>
              </a:buClr>
              <a:buFont typeface="+mj-lt"/>
              <a:buAutoNum type="arabicPeriod"/>
            </a:pPr>
            <a:r>
              <a:rPr lang="ja-JP" altLang="en-US" b="1" dirty="0" smtClean="0">
                <a:cs typeface="Times New Roman"/>
              </a:rPr>
              <a:t>評価実験</a:t>
            </a:r>
            <a:endParaRPr lang="en-US" altLang="ja-JP" b="1" dirty="0">
              <a:cs typeface="Times New Roman"/>
            </a:endParaRPr>
          </a:p>
          <a:p>
            <a:pPr marL="457200" indent="-457200" algn="l">
              <a:buClr>
                <a:srgbClr val="4D4D4D"/>
              </a:buClr>
              <a:buFont typeface="+mj-lt"/>
              <a:buAutoNum type="arabicPeriod"/>
            </a:pPr>
            <a:r>
              <a:rPr lang="ja-JP" altLang="en-US" b="1" dirty="0" smtClean="0">
                <a:cs typeface="Times New Roman"/>
              </a:rPr>
              <a:t>結論</a:t>
            </a:r>
            <a:endParaRPr lang="en-US" altLang="ja-JP" b="1" dirty="0" smtClean="0">
              <a:cs typeface="Times New Roman"/>
            </a:endParaRPr>
          </a:p>
        </p:txBody>
      </p:sp>
      <p:sp>
        <p:nvSpPr>
          <p:cNvPr id="2" name="フッター プレースホルダー 1"/>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1421717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bwMode="auto">
          <a:xfrm>
            <a:off x="920552" y="1736812"/>
            <a:ext cx="8172648" cy="1425189"/>
          </a:xfrm>
          <a:prstGeom prst="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 name="タイトル 1"/>
          <p:cNvSpPr>
            <a:spLocks noGrp="1"/>
          </p:cNvSpPr>
          <p:nvPr>
            <p:ph type="title"/>
          </p:nvPr>
        </p:nvSpPr>
        <p:spPr/>
        <p:txBody>
          <a:bodyPr/>
          <a:lstStyle/>
          <a:p>
            <a:r>
              <a:rPr lang="ja-JP" altLang="en-US" dirty="0"/>
              <a:t>提案手法</a:t>
            </a:r>
            <a:endParaRPr kumimoji="1" lang="ja-JP" altLang="en-US" dirty="0"/>
          </a:p>
        </p:txBody>
      </p:sp>
      <p:sp>
        <p:nvSpPr>
          <p:cNvPr id="3" name="コンテンツ プレースホルダー 2"/>
          <p:cNvSpPr>
            <a:spLocks noGrp="1"/>
          </p:cNvSpPr>
          <p:nvPr>
            <p:ph idx="1"/>
          </p:nvPr>
        </p:nvSpPr>
        <p:spPr>
          <a:xfrm>
            <a:off x="812800" y="1157535"/>
            <a:ext cx="8280400" cy="471265"/>
          </a:xfrm>
        </p:spPr>
        <p:txBody>
          <a:bodyPr/>
          <a:lstStyle/>
          <a:p>
            <a:r>
              <a:rPr lang="ja-JP" altLang="en-US" b="1" u="sng" dirty="0" smtClean="0"/>
              <a:t>リンクコスト</a:t>
            </a:r>
            <a:r>
              <a:rPr lang="ja-JP" altLang="en-US" b="1" u="sng" dirty="0"/>
              <a:t>関数</a:t>
            </a:r>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20</a:t>
            </a:fld>
            <a:endParaRPr lang="en-US" altLang="ja-JP" dirty="0"/>
          </a:p>
        </p:txBody>
      </p:sp>
      <p:sp>
        <p:nvSpPr>
          <p:cNvPr id="7" name="テキスト ボックス 6"/>
          <p:cNvSpPr txBox="1"/>
          <p:nvPr/>
        </p:nvSpPr>
        <p:spPr>
          <a:xfrm>
            <a:off x="1163338" y="1960447"/>
            <a:ext cx="947833" cy="369332"/>
          </a:xfrm>
          <a:prstGeom prst="rect">
            <a:avLst/>
          </a:prstGeom>
          <a:noFill/>
        </p:spPr>
        <p:txBody>
          <a:bodyPr wrap="none" rtlCol="0">
            <a:spAutoFit/>
          </a:bodyPr>
          <a:lstStyle/>
          <a:p>
            <a:r>
              <a:rPr kumimoji="1" lang="en-US" altLang="ja-JP" dirty="0" smtClean="0">
                <a:latin typeface="+mn-lt"/>
              </a:rPr>
              <a:t>For SL</a:t>
            </a:r>
            <a:r>
              <a:rPr kumimoji="1" lang="ja-JP" altLang="en-US" dirty="0" smtClean="0">
                <a:latin typeface="+mn-lt"/>
              </a:rPr>
              <a:t>：</a:t>
            </a:r>
            <a:endParaRPr kumimoji="1" lang="ja-JP" altLang="en-US" dirty="0">
              <a:latin typeface="+mn-lt"/>
            </a:endParaRPr>
          </a:p>
        </p:txBody>
      </p:sp>
      <p:sp>
        <p:nvSpPr>
          <p:cNvPr id="19" name="テキスト ボックス 18"/>
          <p:cNvSpPr txBox="1"/>
          <p:nvPr/>
        </p:nvSpPr>
        <p:spPr>
          <a:xfrm>
            <a:off x="1163338" y="2562811"/>
            <a:ext cx="960457" cy="369332"/>
          </a:xfrm>
          <a:prstGeom prst="rect">
            <a:avLst/>
          </a:prstGeom>
          <a:noFill/>
        </p:spPr>
        <p:txBody>
          <a:bodyPr wrap="none" rtlCol="0">
            <a:spAutoFit/>
          </a:bodyPr>
          <a:lstStyle/>
          <a:p>
            <a:r>
              <a:rPr kumimoji="1" lang="en-US" altLang="ja-JP" dirty="0" smtClean="0">
                <a:latin typeface="+mn-lt"/>
              </a:rPr>
              <a:t>For </a:t>
            </a:r>
            <a:r>
              <a:rPr kumimoji="1" lang="en-US" altLang="ja-JP" dirty="0" smtClean="0">
                <a:latin typeface="+mn-lt"/>
              </a:rPr>
              <a:t>LL</a:t>
            </a:r>
            <a:r>
              <a:rPr kumimoji="1" lang="ja-JP" altLang="en-US" dirty="0" smtClean="0">
                <a:latin typeface="+mn-lt"/>
              </a:rPr>
              <a:t>：</a:t>
            </a:r>
            <a:endParaRPr kumimoji="1" lang="ja-JP" altLang="en-US" dirty="0">
              <a:latin typeface="+mn-lt"/>
            </a:endParaRPr>
          </a:p>
        </p:txBody>
      </p:sp>
      <p:sp>
        <p:nvSpPr>
          <p:cNvPr id="8" name="テキスト ボックス 7"/>
          <p:cNvSpPr txBox="1"/>
          <p:nvPr/>
        </p:nvSpPr>
        <p:spPr>
          <a:xfrm>
            <a:off x="1083343" y="3298604"/>
            <a:ext cx="1338853" cy="307777"/>
          </a:xfrm>
          <a:prstGeom prst="rect">
            <a:avLst/>
          </a:prstGeom>
          <a:noFill/>
        </p:spPr>
        <p:txBody>
          <a:bodyPr wrap="none" rtlCol="0">
            <a:spAutoFit/>
          </a:bodyPr>
          <a:lstStyle/>
          <a:p>
            <a:r>
              <a:rPr kumimoji="1" lang="ja-JP" altLang="en-US" sz="1400" dirty="0" smtClean="0">
                <a:latin typeface="+mn-lt"/>
              </a:rPr>
              <a:t>：</a:t>
            </a:r>
            <a:r>
              <a:rPr kumimoji="1" lang="en-US" altLang="ja-JP" sz="1400" dirty="0" smtClean="0">
                <a:latin typeface="+mn-lt"/>
              </a:rPr>
              <a:t>SL</a:t>
            </a:r>
            <a:r>
              <a:rPr kumimoji="1" lang="ja-JP" altLang="en-US" sz="1400" dirty="0" smtClean="0"/>
              <a:t>リンクコスト</a:t>
            </a:r>
            <a:endParaRPr kumimoji="1" lang="ja-JP" altLang="en-US" sz="1400" dirty="0"/>
          </a:p>
        </p:txBody>
      </p:sp>
      <p:sp>
        <p:nvSpPr>
          <p:cNvPr id="23" name="テキスト ボックス 22"/>
          <p:cNvSpPr txBox="1"/>
          <p:nvPr/>
        </p:nvSpPr>
        <p:spPr>
          <a:xfrm>
            <a:off x="5781092" y="3298604"/>
            <a:ext cx="1313957" cy="307777"/>
          </a:xfrm>
          <a:prstGeom prst="rect">
            <a:avLst/>
          </a:prstGeom>
          <a:noFill/>
        </p:spPr>
        <p:txBody>
          <a:bodyPr wrap="none" rtlCol="0">
            <a:spAutoFit/>
          </a:bodyPr>
          <a:lstStyle/>
          <a:p>
            <a:r>
              <a:rPr kumimoji="1" lang="en-US" altLang="ja-JP" sz="1400" dirty="0" smtClean="0">
                <a:latin typeface="+mn-lt"/>
              </a:rPr>
              <a:t>α~δ</a:t>
            </a:r>
            <a:r>
              <a:rPr kumimoji="1" lang="ja-JP" altLang="en-US" sz="1400" dirty="0" smtClean="0"/>
              <a:t>：パラメータ</a:t>
            </a:r>
            <a:endParaRPr kumimoji="1" lang="ja-JP" altLang="en-US" sz="1400" dirty="0"/>
          </a:p>
        </p:txBody>
      </p:sp>
      <p:sp>
        <p:nvSpPr>
          <p:cNvPr id="26" name="テキスト ボックス 25"/>
          <p:cNvSpPr txBox="1"/>
          <p:nvPr/>
        </p:nvSpPr>
        <p:spPr>
          <a:xfrm>
            <a:off x="8013340" y="5708880"/>
            <a:ext cx="412317" cy="276999"/>
          </a:xfrm>
          <a:prstGeom prst="rect">
            <a:avLst/>
          </a:prstGeom>
          <a:noFill/>
        </p:spPr>
        <p:txBody>
          <a:bodyPr wrap="none" rtlCol="0">
            <a:spAutoFit/>
          </a:bodyPr>
          <a:lstStyle/>
          <a:p>
            <a:r>
              <a:rPr kumimoji="1" lang="en-US" altLang="ja-JP" sz="1200" dirty="0" smtClean="0">
                <a:latin typeface="+mn-lt"/>
              </a:rPr>
              <a:t>ν(t)</a:t>
            </a:r>
            <a:endParaRPr kumimoji="1" lang="ja-JP" altLang="en-US" sz="1200" dirty="0">
              <a:latin typeface="+mn-lt"/>
            </a:endParaRP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14" name="図 13"/>
          <p:cNvPicPr>
            <a:picLocks noChangeAspect="1"/>
          </p:cNvPicPr>
          <p:nvPr/>
        </p:nvPicPr>
        <p:blipFill>
          <a:blip r:embed="rId3"/>
          <a:stretch>
            <a:fillRect/>
          </a:stretch>
        </p:blipFill>
        <p:spPr>
          <a:xfrm>
            <a:off x="2219516" y="2024844"/>
            <a:ext cx="6765932" cy="354436"/>
          </a:xfrm>
          <a:prstGeom prst="rect">
            <a:avLst/>
          </a:prstGeom>
        </p:spPr>
      </p:pic>
      <p:pic>
        <p:nvPicPr>
          <p:cNvPr id="15" name="図 14"/>
          <p:cNvPicPr>
            <a:picLocks noChangeAspect="1"/>
          </p:cNvPicPr>
          <p:nvPr/>
        </p:nvPicPr>
        <p:blipFill>
          <a:blip r:embed="rId4"/>
          <a:stretch>
            <a:fillRect/>
          </a:stretch>
        </p:blipFill>
        <p:spPr>
          <a:xfrm>
            <a:off x="2219516" y="2570148"/>
            <a:ext cx="2893595" cy="364958"/>
          </a:xfrm>
          <a:prstGeom prst="rect">
            <a:avLst/>
          </a:prstGeom>
        </p:spPr>
      </p:pic>
      <p:pic>
        <p:nvPicPr>
          <p:cNvPr id="30" name="図 29"/>
          <p:cNvPicPr>
            <a:picLocks noChangeAspect="1"/>
          </p:cNvPicPr>
          <p:nvPr/>
        </p:nvPicPr>
        <p:blipFill rotWithShape="1">
          <a:blip r:embed="rId3"/>
          <a:srcRect r="93869"/>
          <a:stretch/>
        </p:blipFill>
        <p:spPr>
          <a:xfrm>
            <a:off x="848544" y="3288542"/>
            <a:ext cx="414819" cy="354436"/>
          </a:xfrm>
          <a:prstGeom prst="rect">
            <a:avLst/>
          </a:prstGeom>
        </p:spPr>
      </p:pic>
      <p:pic>
        <p:nvPicPr>
          <p:cNvPr id="31" name="図 30"/>
          <p:cNvPicPr>
            <a:picLocks noChangeAspect="1"/>
          </p:cNvPicPr>
          <p:nvPr/>
        </p:nvPicPr>
        <p:blipFill rotWithShape="1">
          <a:blip r:embed="rId4"/>
          <a:srcRect r="83824"/>
          <a:stretch/>
        </p:blipFill>
        <p:spPr>
          <a:xfrm>
            <a:off x="2422196" y="3270013"/>
            <a:ext cx="468052" cy="364958"/>
          </a:xfrm>
          <a:prstGeom prst="rect">
            <a:avLst/>
          </a:prstGeom>
        </p:spPr>
      </p:pic>
      <p:pic>
        <p:nvPicPr>
          <p:cNvPr id="32" name="図 31"/>
          <p:cNvPicPr>
            <a:picLocks noChangeAspect="1"/>
          </p:cNvPicPr>
          <p:nvPr/>
        </p:nvPicPr>
        <p:blipFill rotWithShape="1">
          <a:blip r:embed="rId4"/>
          <a:srcRect l="25018" t="-1" r="64306" b="-1"/>
          <a:stretch/>
        </p:blipFill>
        <p:spPr>
          <a:xfrm>
            <a:off x="4179687" y="3270013"/>
            <a:ext cx="308937" cy="364958"/>
          </a:xfrm>
          <a:prstGeom prst="rect">
            <a:avLst/>
          </a:prstGeom>
        </p:spPr>
      </p:pic>
      <p:pic>
        <p:nvPicPr>
          <p:cNvPr id="33" name="図 32"/>
          <p:cNvPicPr>
            <a:picLocks noChangeAspect="1"/>
          </p:cNvPicPr>
          <p:nvPr/>
        </p:nvPicPr>
        <p:blipFill rotWithShape="1">
          <a:blip r:embed="rId3"/>
          <a:srcRect l="58285" r="28693"/>
          <a:stretch/>
        </p:blipFill>
        <p:spPr>
          <a:xfrm>
            <a:off x="920552" y="3679262"/>
            <a:ext cx="881041" cy="354436"/>
          </a:xfrm>
          <a:prstGeom prst="rect">
            <a:avLst/>
          </a:prstGeom>
        </p:spPr>
      </p:pic>
      <p:pic>
        <p:nvPicPr>
          <p:cNvPr id="16" name="図 15"/>
          <p:cNvPicPr>
            <a:picLocks noChangeAspect="1"/>
          </p:cNvPicPr>
          <p:nvPr/>
        </p:nvPicPr>
        <p:blipFill>
          <a:blip r:embed="rId5"/>
          <a:stretch>
            <a:fillRect/>
          </a:stretch>
        </p:blipFill>
        <p:spPr>
          <a:xfrm>
            <a:off x="7164045" y="3297725"/>
            <a:ext cx="657095" cy="263915"/>
          </a:xfrm>
          <a:prstGeom prst="rect">
            <a:avLst/>
          </a:prstGeom>
        </p:spPr>
      </p:pic>
      <p:sp>
        <p:nvSpPr>
          <p:cNvPr id="36" name="テキスト ボックス 35"/>
          <p:cNvSpPr txBox="1"/>
          <p:nvPr/>
        </p:nvSpPr>
        <p:spPr>
          <a:xfrm>
            <a:off x="2736855" y="3298604"/>
            <a:ext cx="1351652" cy="307777"/>
          </a:xfrm>
          <a:prstGeom prst="rect">
            <a:avLst/>
          </a:prstGeom>
          <a:noFill/>
        </p:spPr>
        <p:txBody>
          <a:bodyPr wrap="none" rtlCol="0">
            <a:spAutoFit/>
          </a:bodyPr>
          <a:lstStyle/>
          <a:p>
            <a:r>
              <a:rPr kumimoji="1" lang="ja-JP" altLang="en-US" sz="1400" dirty="0" smtClean="0">
                <a:latin typeface="+mn-lt"/>
              </a:rPr>
              <a:t>：</a:t>
            </a:r>
            <a:r>
              <a:rPr kumimoji="1" lang="en-US" altLang="ja-JP" sz="1400" dirty="0">
                <a:latin typeface="+mn-lt"/>
              </a:rPr>
              <a:t>L</a:t>
            </a:r>
            <a:r>
              <a:rPr kumimoji="1" lang="en-US" altLang="ja-JP" sz="1400" dirty="0" smtClean="0">
                <a:latin typeface="+mn-lt"/>
              </a:rPr>
              <a:t>L</a:t>
            </a:r>
            <a:r>
              <a:rPr kumimoji="1" lang="ja-JP" altLang="en-US" sz="1400" dirty="0" smtClean="0"/>
              <a:t>リンクコスト</a:t>
            </a:r>
            <a:endParaRPr kumimoji="1" lang="ja-JP" altLang="en-US" sz="1400" dirty="0"/>
          </a:p>
        </p:txBody>
      </p:sp>
      <p:sp>
        <p:nvSpPr>
          <p:cNvPr id="37" name="テキスト ボックス 36"/>
          <p:cNvSpPr txBox="1"/>
          <p:nvPr/>
        </p:nvSpPr>
        <p:spPr>
          <a:xfrm>
            <a:off x="4363933" y="3298604"/>
            <a:ext cx="1492716" cy="307777"/>
          </a:xfrm>
          <a:prstGeom prst="rect">
            <a:avLst/>
          </a:prstGeom>
          <a:noFill/>
        </p:spPr>
        <p:txBody>
          <a:bodyPr wrap="none" rtlCol="0">
            <a:spAutoFit/>
          </a:bodyPr>
          <a:lstStyle/>
          <a:p>
            <a:r>
              <a:rPr kumimoji="1" lang="ja-JP" altLang="en-US" sz="1400" dirty="0" smtClean="0">
                <a:latin typeface="+mn-lt"/>
              </a:rPr>
              <a:t>：最小</a:t>
            </a:r>
            <a:r>
              <a:rPr kumimoji="1" lang="ja-JP" altLang="en-US" sz="1400" dirty="0" smtClean="0"/>
              <a:t>リンクコスト</a:t>
            </a:r>
            <a:endParaRPr kumimoji="1" lang="ja-JP" altLang="en-US" sz="1400" dirty="0"/>
          </a:p>
        </p:txBody>
      </p:sp>
      <p:sp>
        <p:nvSpPr>
          <p:cNvPr id="38" name="テキスト ボックス 37"/>
          <p:cNvSpPr txBox="1"/>
          <p:nvPr/>
        </p:nvSpPr>
        <p:spPr>
          <a:xfrm>
            <a:off x="7730710" y="3270013"/>
            <a:ext cx="992579" cy="307777"/>
          </a:xfrm>
          <a:prstGeom prst="rect">
            <a:avLst/>
          </a:prstGeom>
          <a:noFill/>
        </p:spPr>
        <p:txBody>
          <a:bodyPr wrap="none" rtlCol="0">
            <a:spAutoFit/>
          </a:bodyPr>
          <a:lstStyle/>
          <a:p>
            <a:r>
              <a:rPr kumimoji="1" lang="ja-JP" altLang="en-US" sz="1400" dirty="0" smtClean="0">
                <a:latin typeface="+mn-lt"/>
              </a:rPr>
              <a:t>：符号関数</a:t>
            </a:r>
            <a:endParaRPr kumimoji="1" lang="ja-JP" altLang="en-US" sz="1400" dirty="0"/>
          </a:p>
        </p:txBody>
      </p:sp>
      <p:sp>
        <p:nvSpPr>
          <p:cNvPr id="39" name="テキスト ボックス 38"/>
          <p:cNvSpPr txBox="1"/>
          <p:nvPr/>
        </p:nvSpPr>
        <p:spPr>
          <a:xfrm>
            <a:off x="1801593" y="3744194"/>
            <a:ext cx="1512954" cy="307777"/>
          </a:xfrm>
          <a:prstGeom prst="rect">
            <a:avLst/>
          </a:prstGeom>
          <a:noFill/>
        </p:spPr>
        <p:txBody>
          <a:bodyPr wrap="none" rtlCol="0">
            <a:spAutoFit/>
          </a:bodyPr>
          <a:lstStyle/>
          <a:p>
            <a:r>
              <a:rPr kumimoji="1" lang="ja-JP" altLang="en-US" sz="1400" dirty="0" smtClean="0">
                <a:latin typeface="+mn-lt"/>
              </a:rPr>
              <a:t>：デッドライン時間</a:t>
            </a:r>
            <a:endParaRPr kumimoji="1" lang="ja-JP" altLang="en-US" sz="1400" dirty="0"/>
          </a:p>
        </p:txBody>
      </p:sp>
      <p:pic>
        <p:nvPicPr>
          <p:cNvPr id="40" name="図 39"/>
          <p:cNvPicPr>
            <a:picLocks noChangeAspect="1"/>
          </p:cNvPicPr>
          <p:nvPr/>
        </p:nvPicPr>
        <p:blipFill rotWithShape="1">
          <a:blip r:embed="rId4"/>
          <a:srcRect r="83824"/>
          <a:stretch/>
        </p:blipFill>
        <p:spPr>
          <a:xfrm>
            <a:off x="6033120" y="3681028"/>
            <a:ext cx="264204" cy="206009"/>
          </a:xfrm>
          <a:prstGeom prst="rect">
            <a:avLst/>
          </a:prstGeom>
        </p:spPr>
      </p:pic>
      <p:pic>
        <p:nvPicPr>
          <p:cNvPr id="41" name="図 40"/>
          <p:cNvPicPr>
            <a:picLocks noChangeAspect="1"/>
          </p:cNvPicPr>
          <p:nvPr/>
        </p:nvPicPr>
        <p:blipFill rotWithShape="1">
          <a:blip r:embed="rId4"/>
          <a:srcRect l="25018" t="-1" r="64306" b="-1"/>
          <a:stretch/>
        </p:blipFill>
        <p:spPr>
          <a:xfrm>
            <a:off x="6093323" y="5235117"/>
            <a:ext cx="191825" cy="226610"/>
          </a:xfrm>
          <a:prstGeom prst="rect">
            <a:avLst/>
          </a:prstGeom>
        </p:spPr>
      </p:pic>
      <p:sp>
        <p:nvSpPr>
          <p:cNvPr id="44" name="テキスト ボックス 43"/>
          <p:cNvSpPr txBox="1"/>
          <p:nvPr/>
        </p:nvSpPr>
        <p:spPr>
          <a:xfrm>
            <a:off x="5694497" y="5960313"/>
            <a:ext cx="2930911" cy="276999"/>
          </a:xfrm>
          <a:prstGeom prst="rect">
            <a:avLst/>
          </a:prstGeom>
          <a:noFill/>
        </p:spPr>
        <p:txBody>
          <a:bodyPr wrap="none" rtlCol="0">
            <a:spAutoFit/>
          </a:bodyPr>
          <a:lstStyle/>
          <a:p>
            <a:r>
              <a:rPr kumimoji="1" lang="en-US" altLang="ja-JP" sz="1200" dirty="0" smtClean="0">
                <a:latin typeface="+mj-lt"/>
              </a:rPr>
              <a:t>Fig10.</a:t>
            </a:r>
            <a:r>
              <a:rPr kumimoji="1" lang="ja-JP" altLang="en-US" sz="1200" dirty="0" smtClean="0">
                <a:latin typeface="+mj-lt"/>
              </a:rPr>
              <a:t>リンクコストと相対キュー遅延の関係</a:t>
            </a:r>
            <a:endParaRPr kumimoji="1" lang="ja-JP" altLang="en-US" sz="1200" dirty="0">
              <a:latin typeface="+mj-lt"/>
            </a:endParaRPr>
          </a:p>
        </p:txBody>
      </p:sp>
      <p:sp>
        <p:nvSpPr>
          <p:cNvPr id="29" name="コンテンツ プレースホルダー 2"/>
          <p:cNvSpPr txBox="1">
            <a:spLocks/>
          </p:cNvSpPr>
          <p:nvPr/>
        </p:nvSpPr>
        <p:spPr bwMode="auto">
          <a:xfrm>
            <a:off x="829336" y="4363467"/>
            <a:ext cx="4447700" cy="1357250"/>
          </a:xfrm>
          <a:prstGeom prst="rect">
            <a:avLst/>
          </a:prstGeom>
          <a:noFill/>
          <a:ln w="9525">
            <a:solidFill>
              <a:srgbClr val="0071B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ja-JP" altLang="en-US" dirty="0" smtClean="0">
                <a:latin typeface="+mj-ea"/>
                <a:ea typeface="+mj-ea"/>
              </a:rPr>
              <a:t>リンクコスト関数</a:t>
            </a:r>
            <a:r>
              <a:rPr lang="en-US" altLang="ja-JP" dirty="0" smtClean="0">
                <a:latin typeface="+mj-ea"/>
                <a:ea typeface="+mj-ea"/>
              </a:rPr>
              <a:t> : </a:t>
            </a:r>
            <a:r>
              <a:rPr lang="ja-JP" altLang="en-US" dirty="0" smtClean="0">
                <a:latin typeface="+mj-ea"/>
                <a:ea typeface="+mj-ea"/>
              </a:rPr>
              <a:t>各項の意味</a:t>
            </a:r>
            <a:endParaRPr lang="en-US" altLang="ja-JP" dirty="0" smtClean="0">
              <a:latin typeface="+mj-ea"/>
              <a:ea typeface="+mj-ea"/>
            </a:endParaRPr>
          </a:p>
          <a:p>
            <a:pPr lvl="1"/>
            <a:r>
              <a:rPr lang="ja-JP" altLang="en-US" sz="1800" dirty="0" smtClean="0">
                <a:solidFill>
                  <a:srgbClr val="E03253"/>
                </a:solidFill>
                <a:latin typeface="+mj-ea"/>
                <a:ea typeface="+mj-ea"/>
              </a:rPr>
              <a:t>経路状況によって変動する</a:t>
            </a:r>
            <a:endParaRPr lang="en-US" altLang="ja-JP" sz="1800" dirty="0" smtClean="0">
              <a:solidFill>
                <a:srgbClr val="E03253"/>
              </a:solidFill>
              <a:latin typeface="+mj-ea"/>
              <a:ea typeface="+mj-ea"/>
            </a:endParaRPr>
          </a:p>
          <a:p>
            <a:pPr lvl="1"/>
            <a:r>
              <a:rPr lang="ja-JP" altLang="en-US" sz="1800" dirty="0" smtClean="0">
                <a:solidFill>
                  <a:srgbClr val="0071BC"/>
                </a:solidFill>
                <a:latin typeface="+mj-ea"/>
                <a:ea typeface="+mj-ea"/>
              </a:rPr>
              <a:t>デッドライン時間に依存する項</a:t>
            </a:r>
            <a:endParaRPr lang="en-US" altLang="ja-JP" sz="1800" dirty="0" smtClean="0">
              <a:solidFill>
                <a:srgbClr val="0071BC"/>
              </a:solidFill>
              <a:latin typeface="+mj-ea"/>
              <a:ea typeface="+mj-ea"/>
            </a:endParaRPr>
          </a:p>
        </p:txBody>
      </p:sp>
      <p:sp>
        <p:nvSpPr>
          <p:cNvPr id="10" name="正方形/長方形 9"/>
          <p:cNvSpPr/>
          <p:nvPr/>
        </p:nvSpPr>
        <p:spPr bwMode="auto">
          <a:xfrm>
            <a:off x="2890248" y="1931551"/>
            <a:ext cx="2062752" cy="477446"/>
          </a:xfrm>
          <a:prstGeom prst="rect">
            <a:avLst/>
          </a:prstGeom>
          <a:noFill/>
          <a:ln w="952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5" name="正方形/長方形 34"/>
          <p:cNvSpPr/>
          <p:nvPr/>
        </p:nvSpPr>
        <p:spPr bwMode="auto">
          <a:xfrm>
            <a:off x="2884952" y="2483502"/>
            <a:ext cx="2222863" cy="477446"/>
          </a:xfrm>
          <a:prstGeom prst="rect">
            <a:avLst/>
          </a:prstGeom>
          <a:noFill/>
          <a:ln w="952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42" name="正方形/長方形 41"/>
          <p:cNvSpPr/>
          <p:nvPr/>
        </p:nvSpPr>
        <p:spPr bwMode="auto">
          <a:xfrm>
            <a:off x="5277036" y="1930758"/>
            <a:ext cx="3708412" cy="477446"/>
          </a:xfrm>
          <a:prstGeom prst="rect">
            <a:avLst/>
          </a:prstGeom>
          <a:no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rgbClr val="0071BC"/>
              </a:solidFill>
              <a:effectLst/>
              <a:latin typeface="Arial" charset="0"/>
              <a:ea typeface="ＭＳ Ｐゴシック" charset="-128"/>
            </a:endParaRPr>
          </a:p>
        </p:txBody>
      </p:sp>
      <p:pic>
        <p:nvPicPr>
          <p:cNvPr id="9" name="図 8" descr="linkcost.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5793" y="3573016"/>
            <a:ext cx="2233591" cy="2198043"/>
          </a:xfrm>
          <a:prstGeom prst="rect">
            <a:avLst/>
          </a:prstGeom>
        </p:spPr>
      </p:pic>
    </p:spTree>
    <p:extLst>
      <p:ext uri="{BB962C8B-B14F-4D97-AF65-F5344CB8AC3E}">
        <p14:creationId xmlns:p14="http://schemas.microsoft.com/office/powerpoint/2010/main" val="16506100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a:stCxn id="6" idx="3"/>
            <a:endCxn id="57" idx="2"/>
          </p:cNvCxnSpPr>
          <p:nvPr/>
        </p:nvCxnSpPr>
        <p:spPr bwMode="auto">
          <a:xfrm flipV="1">
            <a:off x="2068192" y="3928833"/>
            <a:ext cx="2166455" cy="29076"/>
          </a:xfrm>
          <a:prstGeom prst="line">
            <a:avLst/>
          </a:prstGeom>
          <a:ln>
            <a:solidFill>
              <a:schemeClr val="bg1">
                <a:lumMod val="75000"/>
              </a:schemeClr>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71" name="直線コネクタ 70"/>
          <p:cNvCxnSpPr>
            <a:stCxn id="57" idx="0"/>
            <a:endCxn id="7" idx="1"/>
          </p:cNvCxnSpPr>
          <p:nvPr/>
        </p:nvCxnSpPr>
        <p:spPr bwMode="auto">
          <a:xfrm>
            <a:off x="5696827" y="3928833"/>
            <a:ext cx="2089417" cy="29076"/>
          </a:xfrm>
          <a:prstGeom prst="line">
            <a:avLst/>
          </a:prstGeom>
          <a:ln>
            <a:solidFill>
              <a:schemeClr val="bg1">
                <a:lumMod val="75000"/>
              </a:schemeClr>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 : </a:t>
            </a:r>
            <a:r>
              <a:rPr kumimoji="1" lang="ja-JP" altLang="en-US" dirty="0" smtClean="0"/>
              <a:t>シナリオ</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21</a:t>
            </a:fld>
            <a:endParaRPr lang="en-US" altLang="ja-JP"/>
          </a:p>
        </p:txBody>
      </p:sp>
      <p:pic>
        <p:nvPicPr>
          <p:cNvPr id="6"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702" y="3546068"/>
            <a:ext cx="523490" cy="823682"/>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pic>
        <p:nvPicPr>
          <p:cNvPr id="7"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6244" y="3546068"/>
            <a:ext cx="523490" cy="823682"/>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sp>
        <p:nvSpPr>
          <p:cNvPr id="8" name="雲 7"/>
          <p:cNvSpPr/>
          <p:nvPr/>
        </p:nvSpPr>
        <p:spPr bwMode="auto">
          <a:xfrm>
            <a:off x="4217797" y="2092584"/>
            <a:ext cx="1470406" cy="868364"/>
          </a:xfrm>
          <a:prstGeom prst="cloud">
            <a:avLst/>
          </a:prstGeom>
          <a:solidFill>
            <a:srgbClr val="E58F89">
              <a:alpha val="5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9" name="雲 8"/>
          <p:cNvSpPr/>
          <p:nvPr/>
        </p:nvSpPr>
        <p:spPr bwMode="auto">
          <a:xfrm>
            <a:off x="4219022" y="4776945"/>
            <a:ext cx="1467956" cy="801754"/>
          </a:xfrm>
          <a:prstGeom prst="clou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11" name="直線コネクタ 10"/>
          <p:cNvCxnSpPr>
            <a:stCxn id="6" idx="3"/>
            <a:endCxn id="8" idx="2"/>
          </p:cNvCxnSpPr>
          <p:nvPr/>
        </p:nvCxnSpPr>
        <p:spPr bwMode="auto">
          <a:xfrm flipV="1">
            <a:off x="2068192" y="2526766"/>
            <a:ext cx="2154166" cy="1431143"/>
          </a:xfrm>
          <a:prstGeom prst="line">
            <a:avLst/>
          </a:prstGeom>
          <a:ln>
            <a:solidFill>
              <a:srgbClr val="E03253"/>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a:stCxn id="7" idx="1"/>
            <a:endCxn id="8" idx="0"/>
          </p:cNvCxnSpPr>
          <p:nvPr/>
        </p:nvCxnSpPr>
        <p:spPr bwMode="auto">
          <a:xfrm flipH="1" flipV="1">
            <a:off x="5686978" y="2526766"/>
            <a:ext cx="2099266" cy="1431143"/>
          </a:xfrm>
          <a:prstGeom prst="line">
            <a:avLst/>
          </a:prstGeom>
          <a:ln>
            <a:solidFill>
              <a:srgbClr val="E03253"/>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5" name="直線コネクタ 14"/>
          <p:cNvCxnSpPr>
            <a:stCxn id="6" idx="3"/>
            <a:endCxn id="9" idx="2"/>
          </p:cNvCxnSpPr>
          <p:nvPr/>
        </p:nvCxnSpPr>
        <p:spPr bwMode="auto">
          <a:xfrm>
            <a:off x="2068192" y="3957909"/>
            <a:ext cx="2155383" cy="1219913"/>
          </a:xfrm>
          <a:prstGeom prst="line">
            <a:avLst/>
          </a:prstGeom>
          <a:ln>
            <a:solidFill>
              <a:schemeClr val="bg1">
                <a:lumMod val="65000"/>
              </a:schemeClr>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16" name="直線コネクタ 15"/>
          <p:cNvCxnSpPr>
            <a:stCxn id="7" idx="1"/>
            <a:endCxn id="9" idx="0"/>
          </p:cNvCxnSpPr>
          <p:nvPr/>
        </p:nvCxnSpPr>
        <p:spPr bwMode="auto">
          <a:xfrm flipH="1">
            <a:off x="5685755" y="3957909"/>
            <a:ext cx="2100489" cy="1219913"/>
          </a:xfrm>
          <a:prstGeom prst="line">
            <a:avLst/>
          </a:prstGeom>
          <a:ln>
            <a:solidFill>
              <a:schemeClr val="bg1">
                <a:lumMod val="65000"/>
              </a:schemeClr>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
        <p:nvSpPr>
          <p:cNvPr id="22" name="テキスト ボックス 21"/>
          <p:cNvSpPr txBox="1"/>
          <p:nvPr/>
        </p:nvSpPr>
        <p:spPr>
          <a:xfrm>
            <a:off x="1393514" y="4477762"/>
            <a:ext cx="825867" cy="369332"/>
          </a:xfrm>
          <a:prstGeom prst="rect">
            <a:avLst/>
          </a:prstGeom>
          <a:noFill/>
        </p:spPr>
        <p:txBody>
          <a:bodyPr wrap="none" rtlCol="0">
            <a:spAutoFit/>
          </a:bodyPr>
          <a:lstStyle/>
          <a:p>
            <a:r>
              <a:rPr kumimoji="1" lang="en-US" altLang="ja-JP" dirty="0" smtClean="0">
                <a:latin typeface="+mj-lt"/>
              </a:rPr>
              <a:t>Sender</a:t>
            </a:r>
            <a:endParaRPr kumimoji="1" lang="ja-JP" altLang="en-US" dirty="0">
              <a:latin typeface="+mj-lt"/>
            </a:endParaRPr>
          </a:p>
        </p:txBody>
      </p:sp>
      <p:sp>
        <p:nvSpPr>
          <p:cNvPr id="23" name="テキスト ボックス 22"/>
          <p:cNvSpPr txBox="1"/>
          <p:nvPr/>
        </p:nvSpPr>
        <p:spPr>
          <a:xfrm>
            <a:off x="7545288" y="4484316"/>
            <a:ext cx="1005403" cy="369332"/>
          </a:xfrm>
          <a:prstGeom prst="rect">
            <a:avLst/>
          </a:prstGeom>
          <a:noFill/>
        </p:spPr>
        <p:txBody>
          <a:bodyPr wrap="none" rtlCol="0">
            <a:spAutoFit/>
          </a:bodyPr>
          <a:lstStyle/>
          <a:p>
            <a:r>
              <a:rPr kumimoji="1" lang="en-US" altLang="ja-JP" dirty="0" smtClean="0">
                <a:latin typeface="+mj-lt"/>
              </a:rPr>
              <a:t>Receiver</a:t>
            </a:r>
            <a:endParaRPr kumimoji="1" lang="ja-JP" altLang="en-US" dirty="0">
              <a:latin typeface="+mj-lt"/>
            </a:endParaRPr>
          </a:p>
        </p:txBody>
      </p:sp>
      <p:sp>
        <p:nvSpPr>
          <p:cNvPr id="25" name="曲折矢印 24"/>
          <p:cNvSpPr/>
          <p:nvPr/>
        </p:nvSpPr>
        <p:spPr bwMode="auto">
          <a:xfrm>
            <a:off x="2219381" y="2137579"/>
            <a:ext cx="940672" cy="1004088"/>
          </a:xfrm>
          <a:prstGeom prst="bentArrow">
            <a:avLst/>
          </a:prstGeom>
          <a:solidFill>
            <a:srgbClr val="E0325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6" name="テキスト ボックス 25"/>
          <p:cNvSpPr txBox="1"/>
          <p:nvPr/>
        </p:nvSpPr>
        <p:spPr>
          <a:xfrm>
            <a:off x="1439007" y="1633446"/>
            <a:ext cx="1782459" cy="646331"/>
          </a:xfrm>
          <a:prstGeom prst="rect">
            <a:avLst/>
          </a:prstGeom>
          <a:noFill/>
        </p:spPr>
        <p:txBody>
          <a:bodyPr wrap="none" rtlCol="0">
            <a:spAutoFit/>
          </a:bodyPr>
          <a:lstStyle/>
          <a:p>
            <a:r>
              <a:rPr kumimoji="1" lang="ja-JP" altLang="en-US" dirty="0" smtClean="0"/>
              <a:t>コネクション確立</a:t>
            </a:r>
            <a:endParaRPr kumimoji="1" lang="en-US" altLang="ja-JP" dirty="0" smtClean="0"/>
          </a:p>
          <a:p>
            <a:r>
              <a:rPr kumimoji="1" lang="ja-JP" altLang="en-US" dirty="0" smtClean="0"/>
              <a:t>アドレス交換</a:t>
            </a:r>
            <a:endParaRPr kumimoji="1" lang="ja-JP" altLang="en-US" dirty="0"/>
          </a:p>
        </p:txBody>
      </p:sp>
      <p:sp>
        <p:nvSpPr>
          <p:cNvPr id="29" name="曲折矢印 28"/>
          <p:cNvSpPr/>
          <p:nvPr/>
        </p:nvSpPr>
        <p:spPr bwMode="auto">
          <a:xfrm flipV="1">
            <a:off x="2219381" y="4687596"/>
            <a:ext cx="825407" cy="805020"/>
          </a:xfrm>
          <a:prstGeom prst="bentArrow">
            <a:avLst/>
          </a:prstGeom>
          <a:solidFill>
            <a:srgbClr val="0071B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0" name="テキスト ボックス 29"/>
          <p:cNvSpPr txBox="1"/>
          <p:nvPr/>
        </p:nvSpPr>
        <p:spPr>
          <a:xfrm>
            <a:off x="4719496" y="1303894"/>
            <a:ext cx="467007" cy="369332"/>
          </a:xfrm>
          <a:prstGeom prst="rect">
            <a:avLst/>
          </a:prstGeom>
          <a:noFill/>
        </p:spPr>
        <p:txBody>
          <a:bodyPr wrap="none" rtlCol="0">
            <a:spAutoFit/>
          </a:bodyPr>
          <a:lstStyle/>
          <a:p>
            <a:r>
              <a:rPr kumimoji="1" lang="en-US" altLang="ja-JP" dirty="0" smtClean="0">
                <a:latin typeface="+mn-lt"/>
              </a:rPr>
              <a:t>SL</a:t>
            </a:r>
            <a:endParaRPr kumimoji="1" lang="ja-JP" altLang="en-US" dirty="0">
              <a:latin typeface="+mn-lt"/>
            </a:endParaRPr>
          </a:p>
        </p:txBody>
      </p:sp>
      <p:sp>
        <p:nvSpPr>
          <p:cNvPr id="31" name="テキスト ボックス 30"/>
          <p:cNvSpPr txBox="1"/>
          <p:nvPr/>
        </p:nvSpPr>
        <p:spPr>
          <a:xfrm>
            <a:off x="4719496" y="5485515"/>
            <a:ext cx="467007" cy="369332"/>
          </a:xfrm>
          <a:prstGeom prst="rect">
            <a:avLst/>
          </a:prstGeom>
          <a:noFill/>
        </p:spPr>
        <p:txBody>
          <a:bodyPr wrap="none" rtlCol="0">
            <a:spAutoFit/>
          </a:bodyPr>
          <a:lstStyle/>
          <a:p>
            <a:r>
              <a:rPr kumimoji="1" lang="en-US" altLang="ja-JP" dirty="0" smtClean="0">
                <a:latin typeface="+mn-lt"/>
              </a:rPr>
              <a:t>LL</a:t>
            </a:r>
            <a:endParaRPr kumimoji="1" lang="ja-JP" altLang="en-US" dirty="0">
              <a:latin typeface="+mn-lt"/>
            </a:endParaRPr>
          </a:p>
        </p:txBody>
      </p:sp>
      <p:sp>
        <p:nvSpPr>
          <p:cNvPr id="32" name="テキスト ボックス 31"/>
          <p:cNvSpPr txBox="1"/>
          <p:nvPr/>
        </p:nvSpPr>
        <p:spPr>
          <a:xfrm>
            <a:off x="6500813" y="987115"/>
            <a:ext cx="1712353" cy="646331"/>
          </a:xfrm>
          <a:prstGeom prst="rect">
            <a:avLst/>
          </a:prstGeom>
          <a:noFill/>
          <a:ln>
            <a:solidFill>
              <a:srgbClr val="0071BC"/>
            </a:solidFill>
          </a:ln>
        </p:spPr>
        <p:txBody>
          <a:bodyPr wrap="none" rtlCol="0">
            <a:spAutoFit/>
          </a:bodyPr>
          <a:lstStyle/>
          <a:p>
            <a:r>
              <a:rPr kumimoji="1" lang="ja-JP" altLang="en-US" dirty="0" smtClean="0"/>
              <a:t>パラメータ</a:t>
            </a:r>
            <a:endParaRPr kumimoji="1" lang="en-US" altLang="ja-JP" dirty="0" smtClean="0"/>
          </a:p>
          <a:p>
            <a:r>
              <a:rPr kumimoji="1" lang="en-US" altLang="ja-JP" dirty="0" smtClean="0">
                <a:latin typeface="+mn-lt"/>
              </a:rPr>
              <a:t>deadline=300ms</a:t>
            </a:r>
            <a:endParaRPr kumimoji="1" lang="ja-JP" altLang="en-US" dirty="0">
              <a:latin typeface="+mn-lt"/>
            </a:endParaRPr>
          </a:p>
        </p:txBody>
      </p:sp>
      <p:cxnSp>
        <p:nvCxnSpPr>
          <p:cNvPr id="33" name="直線コネクタ 32"/>
          <p:cNvCxnSpPr>
            <a:endCxn id="9" idx="2"/>
          </p:cNvCxnSpPr>
          <p:nvPr/>
        </p:nvCxnSpPr>
        <p:spPr bwMode="auto">
          <a:xfrm>
            <a:off x="2072680" y="3959174"/>
            <a:ext cx="2150895" cy="1218648"/>
          </a:xfrm>
          <a:prstGeom prst="line">
            <a:avLst/>
          </a:prstGeom>
          <a:ln>
            <a:solidFill>
              <a:srgbClr val="0071BC"/>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34" name="直線コネクタ 33"/>
          <p:cNvCxnSpPr>
            <a:stCxn id="7" idx="1"/>
            <a:endCxn id="9" idx="0"/>
          </p:cNvCxnSpPr>
          <p:nvPr/>
        </p:nvCxnSpPr>
        <p:spPr bwMode="auto">
          <a:xfrm flipH="1">
            <a:off x="5685755" y="3957909"/>
            <a:ext cx="2100489" cy="1219913"/>
          </a:xfrm>
          <a:prstGeom prst="line">
            <a:avLst/>
          </a:prstGeom>
          <a:ln>
            <a:solidFill>
              <a:srgbClr val="0071BC"/>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
        <p:nvSpPr>
          <p:cNvPr id="35" name="テキスト ボックス 34"/>
          <p:cNvSpPr txBox="1"/>
          <p:nvPr/>
        </p:nvSpPr>
        <p:spPr>
          <a:xfrm>
            <a:off x="1439007" y="5734997"/>
            <a:ext cx="1777951" cy="646331"/>
          </a:xfrm>
          <a:prstGeom prst="rect">
            <a:avLst/>
          </a:prstGeom>
          <a:noFill/>
        </p:spPr>
        <p:txBody>
          <a:bodyPr wrap="none" rtlCol="0">
            <a:spAutoFit/>
          </a:bodyPr>
          <a:lstStyle/>
          <a:p>
            <a:r>
              <a:rPr kumimoji="1" lang="ja-JP" altLang="en-US" dirty="0" smtClean="0"/>
              <a:t>通信可能な状態</a:t>
            </a:r>
            <a:endParaRPr kumimoji="1" lang="en-US" altLang="ja-JP" dirty="0" smtClean="0"/>
          </a:p>
          <a:p>
            <a:r>
              <a:rPr kumimoji="1" lang="en-US" altLang="ja-JP" dirty="0" err="1" smtClean="0">
                <a:solidFill>
                  <a:srgbClr val="0071BC"/>
                </a:solidFill>
                <a:latin typeface="+mn-lt"/>
              </a:rPr>
              <a:t>cwnd</a:t>
            </a:r>
            <a:r>
              <a:rPr kumimoji="1" lang="en-US" altLang="ja-JP" dirty="0" smtClean="0">
                <a:solidFill>
                  <a:srgbClr val="0071BC"/>
                </a:solidFill>
                <a:latin typeface="+mn-lt"/>
              </a:rPr>
              <a:t>=1</a:t>
            </a:r>
          </a:p>
        </p:txBody>
      </p:sp>
      <p:sp>
        <p:nvSpPr>
          <p:cNvPr id="36" name="テキスト ボックス 35"/>
          <p:cNvSpPr txBox="1"/>
          <p:nvPr/>
        </p:nvSpPr>
        <p:spPr>
          <a:xfrm>
            <a:off x="1450109" y="5415101"/>
            <a:ext cx="1950173" cy="646331"/>
          </a:xfrm>
          <a:prstGeom prst="rect">
            <a:avLst/>
          </a:prstGeom>
          <a:noFill/>
        </p:spPr>
        <p:txBody>
          <a:bodyPr wrap="none" rtlCol="0">
            <a:spAutoFit/>
          </a:bodyPr>
          <a:lstStyle/>
          <a:p>
            <a:r>
              <a:rPr kumimoji="1" lang="ja-JP" altLang="en-US" dirty="0" smtClean="0">
                <a:latin typeface="+mn-lt"/>
              </a:rPr>
              <a:t>通信経路切り替え</a:t>
            </a:r>
            <a:endParaRPr kumimoji="1" lang="en-US" altLang="ja-JP" dirty="0" smtClean="0">
              <a:latin typeface="+mn-lt"/>
            </a:endParaRPr>
          </a:p>
          <a:p>
            <a:endParaRPr kumimoji="1" lang="en-US" altLang="ja-JP" dirty="0" smtClean="0">
              <a:latin typeface="+mn-lt"/>
            </a:endParaRPr>
          </a:p>
        </p:txBody>
      </p:sp>
      <p:sp>
        <p:nvSpPr>
          <p:cNvPr id="37" name="テキスト ボックス 36"/>
          <p:cNvSpPr txBox="1"/>
          <p:nvPr/>
        </p:nvSpPr>
        <p:spPr>
          <a:xfrm>
            <a:off x="1439007" y="980728"/>
            <a:ext cx="1950173" cy="646331"/>
          </a:xfrm>
          <a:prstGeom prst="rect">
            <a:avLst/>
          </a:prstGeom>
          <a:noFill/>
        </p:spPr>
        <p:txBody>
          <a:bodyPr wrap="none" rtlCol="0">
            <a:spAutoFit/>
          </a:bodyPr>
          <a:lstStyle/>
          <a:p>
            <a:r>
              <a:rPr kumimoji="1" lang="ja-JP" altLang="en-US" dirty="0" smtClean="0"/>
              <a:t>通信経路切り替え</a:t>
            </a:r>
            <a:endParaRPr kumimoji="1" lang="en-US" altLang="ja-JP" dirty="0" smtClean="0"/>
          </a:p>
          <a:p>
            <a:r>
              <a:rPr kumimoji="1" lang="en-US" altLang="ja-JP" dirty="0" err="1" smtClean="0">
                <a:latin typeface="+mn-lt"/>
              </a:rPr>
              <a:t>cwnd</a:t>
            </a:r>
            <a:r>
              <a:rPr kumimoji="1" lang="en-US" altLang="ja-JP" dirty="0" smtClean="0">
                <a:latin typeface="+mn-lt"/>
              </a:rPr>
              <a:t>=0</a:t>
            </a:r>
            <a:endParaRPr kumimoji="1" lang="ja-JP" altLang="en-US" dirty="0">
              <a:latin typeface="+mn-lt"/>
            </a:endParaRPr>
          </a:p>
        </p:txBody>
      </p:sp>
      <p:cxnSp>
        <p:nvCxnSpPr>
          <p:cNvPr id="38" name="直線コネクタ 37"/>
          <p:cNvCxnSpPr>
            <a:endCxn id="8" idx="2"/>
          </p:cNvCxnSpPr>
          <p:nvPr/>
        </p:nvCxnSpPr>
        <p:spPr bwMode="auto">
          <a:xfrm flipV="1">
            <a:off x="2072680" y="2526766"/>
            <a:ext cx="2149678" cy="1432408"/>
          </a:xfrm>
          <a:prstGeom prst="line">
            <a:avLst/>
          </a:prstGeom>
          <a:ln>
            <a:solidFill>
              <a:schemeClr val="bg1">
                <a:lumMod val="75000"/>
              </a:schemeClr>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39" name="直線コネクタ 38"/>
          <p:cNvCxnSpPr>
            <a:endCxn id="8" idx="0"/>
          </p:cNvCxnSpPr>
          <p:nvPr/>
        </p:nvCxnSpPr>
        <p:spPr bwMode="auto">
          <a:xfrm flipH="1" flipV="1">
            <a:off x="5686978" y="2526766"/>
            <a:ext cx="2103754" cy="1432408"/>
          </a:xfrm>
          <a:prstGeom prst="line">
            <a:avLst/>
          </a:prstGeom>
          <a:ln>
            <a:solidFill>
              <a:schemeClr val="bg1">
                <a:lumMod val="75000"/>
              </a:schemeClr>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5375159" y="980728"/>
            <a:ext cx="313044" cy="369332"/>
          </a:xfrm>
          <a:prstGeom prst="rect">
            <a:avLst/>
          </a:prstGeom>
          <a:ln>
            <a:solidFill>
              <a:srgbClr val="E03253"/>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5</a:t>
            </a:r>
            <a:endParaRPr kumimoji="1" lang="ja-JP" altLang="en-US" dirty="0"/>
          </a:p>
        </p:txBody>
      </p:sp>
      <p:sp>
        <p:nvSpPr>
          <p:cNvPr id="40" name="テキスト ボックス 39"/>
          <p:cNvSpPr txBox="1"/>
          <p:nvPr/>
        </p:nvSpPr>
        <p:spPr>
          <a:xfrm>
            <a:off x="3853791" y="987115"/>
            <a:ext cx="1514657" cy="369332"/>
          </a:xfrm>
          <a:prstGeom prst="rect">
            <a:avLst/>
          </a:prstGeom>
          <a:noFill/>
        </p:spPr>
        <p:txBody>
          <a:bodyPr wrap="none" rtlCol="0">
            <a:spAutoFit/>
          </a:bodyPr>
          <a:lstStyle/>
          <a:p>
            <a:r>
              <a:rPr kumimoji="1" lang="ja-JP" altLang="en-US" dirty="0" smtClean="0">
                <a:latin typeface="+mn-lt"/>
              </a:rPr>
              <a:t>リンクコスト値</a:t>
            </a:r>
            <a:endParaRPr kumimoji="1" lang="ja-JP" altLang="en-US" dirty="0">
              <a:latin typeface="+mn-lt"/>
            </a:endParaRPr>
          </a:p>
        </p:txBody>
      </p:sp>
      <p:sp>
        <p:nvSpPr>
          <p:cNvPr id="41" name="テキスト ボックス 40"/>
          <p:cNvSpPr txBox="1"/>
          <p:nvPr/>
        </p:nvSpPr>
        <p:spPr>
          <a:xfrm>
            <a:off x="5375159" y="5848460"/>
            <a:ext cx="415498" cy="369332"/>
          </a:xfrm>
          <a:prstGeom prst="rect">
            <a:avLst/>
          </a:prstGeom>
          <a:ln>
            <a:solidFill>
              <a:srgbClr val="0071BC"/>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t>20</a:t>
            </a:r>
          </a:p>
        </p:txBody>
      </p:sp>
      <p:sp>
        <p:nvSpPr>
          <p:cNvPr id="42" name="テキスト ボックス 41"/>
          <p:cNvSpPr txBox="1"/>
          <p:nvPr/>
        </p:nvSpPr>
        <p:spPr>
          <a:xfrm>
            <a:off x="3853791" y="5854847"/>
            <a:ext cx="1514657" cy="369332"/>
          </a:xfrm>
          <a:prstGeom prst="rect">
            <a:avLst/>
          </a:prstGeom>
          <a:noFill/>
        </p:spPr>
        <p:txBody>
          <a:bodyPr wrap="none" rtlCol="0">
            <a:spAutoFit/>
          </a:bodyPr>
          <a:lstStyle/>
          <a:p>
            <a:r>
              <a:rPr kumimoji="1" lang="ja-JP" altLang="en-US" dirty="0" smtClean="0">
                <a:latin typeface="+mn-lt"/>
              </a:rPr>
              <a:t>リンクコスト値</a:t>
            </a:r>
            <a:endParaRPr kumimoji="1" lang="ja-JP" altLang="en-US" dirty="0">
              <a:latin typeface="+mn-lt"/>
            </a:endParaRPr>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23800561"/>
              </p:ext>
            </p:extLst>
          </p:nvPr>
        </p:nvGraphicFramePr>
        <p:xfrm>
          <a:off x="2698764" y="4675293"/>
          <a:ext cx="687204" cy="343602"/>
        </p:xfrm>
        <a:graphic>
          <a:graphicData uri="http://schemas.openxmlformats.org/presentationml/2006/ole">
            <mc:AlternateContent xmlns:mc="http://schemas.openxmlformats.org/markup-compatibility/2006">
              <mc:Choice xmlns:v="urn:schemas-microsoft-com:vml" Requires="v">
                <p:oleObj spid="_x0000_s3085" name="数式" r:id="rId4" imgW="406400" imgH="203200" progId="Equation.3">
                  <p:embed/>
                </p:oleObj>
              </mc:Choice>
              <mc:Fallback>
                <p:oleObj name="数式" r:id="rId4" imgW="406400" imgH="203200" progId="Equation.3">
                  <p:embed/>
                  <p:pic>
                    <p:nvPicPr>
                      <p:cNvPr id="0" name=""/>
                      <p:cNvPicPr/>
                      <p:nvPr/>
                    </p:nvPicPr>
                    <p:blipFill>
                      <a:blip r:embed="rId5"/>
                      <a:stretch>
                        <a:fillRect/>
                      </a:stretch>
                    </p:blipFill>
                    <p:spPr>
                      <a:xfrm>
                        <a:off x="2698764" y="4675293"/>
                        <a:ext cx="687204" cy="343602"/>
                      </a:xfrm>
                      <a:prstGeom prst="rect">
                        <a:avLst/>
                      </a:prstGeom>
                    </p:spPr>
                  </p:pic>
                </p:oleObj>
              </mc:Fallback>
            </mc:AlternateContent>
          </a:graphicData>
        </a:graphic>
      </p:graphicFrame>
      <p:graphicFrame>
        <p:nvGraphicFramePr>
          <p:cNvPr id="43" name="オブジェクト 42"/>
          <p:cNvGraphicFramePr>
            <a:graphicFrameLocks noChangeAspect="1"/>
          </p:cNvGraphicFramePr>
          <p:nvPr>
            <p:extLst>
              <p:ext uri="{D42A27DB-BD31-4B8C-83A1-F6EECF244321}">
                <p14:modId xmlns:p14="http://schemas.microsoft.com/office/powerpoint/2010/main" val="1949701959"/>
              </p:ext>
            </p:extLst>
          </p:nvPr>
        </p:nvGraphicFramePr>
        <p:xfrm>
          <a:off x="2553766" y="2981038"/>
          <a:ext cx="687388" cy="365125"/>
        </p:xfrm>
        <a:graphic>
          <a:graphicData uri="http://schemas.openxmlformats.org/presentationml/2006/ole">
            <mc:AlternateContent xmlns:mc="http://schemas.openxmlformats.org/markup-compatibility/2006">
              <mc:Choice xmlns:v="urn:schemas-microsoft-com:vml" Requires="v">
                <p:oleObj spid="_x0000_s3086" name="数式" r:id="rId6" imgW="406400" imgH="215900" progId="Equation.3">
                  <p:embed/>
                </p:oleObj>
              </mc:Choice>
              <mc:Fallback>
                <p:oleObj name="数式" r:id="rId6" imgW="406400" imgH="215900" progId="Equation.3">
                  <p:embed/>
                  <p:pic>
                    <p:nvPicPr>
                      <p:cNvPr id="0" name=""/>
                      <p:cNvPicPr/>
                      <p:nvPr/>
                    </p:nvPicPr>
                    <p:blipFill>
                      <a:blip r:embed="rId7"/>
                      <a:stretch>
                        <a:fillRect/>
                      </a:stretch>
                    </p:blipFill>
                    <p:spPr>
                      <a:xfrm>
                        <a:off x="2553766" y="2981038"/>
                        <a:ext cx="687388" cy="365125"/>
                      </a:xfrm>
                      <a:prstGeom prst="rect">
                        <a:avLst/>
                      </a:prstGeom>
                    </p:spPr>
                  </p:pic>
                </p:oleObj>
              </mc:Fallback>
            </mc:AlternateContent>
          </a:graphicData>
        </a:graphic>
      </p:graphicFrame>
      <p:cxnSp>
        <p:nvCxnSpPr>
          <p:cNvPr id="17" name="直線矢印コネクタ 16"/>
          <p:cNvCxnSpPr/>
          <p:nvPr/>
        </p:nvCxnSpPr>
        <p:spPr bwMode="auto">
          <a:xfrm flipH="1">
            <a:off x="2210894" y="3429000"/>
            <a:ext cx="516917" cy="348889"/>
          </a:xfrm>
          <a:prstGeom prst="straightConnector1">
            <a:avLst/>
          </a:prstGeom>
          <a:ln>
            <a:solidFill>
              <a:srgbClr val="E03253"/>
            </a:solidFill>
            <a:headEnd type="none" w="med" len="med"/>
            <a:tailEnd type="arrow"/>
          </a:ln>
          <a:extLst/>
        </p:spPr>
        <p:style>
          <a:lnRef idx="2">
            <a:schemeClr val="accent2"/>
          </a:lnRef>
          <a:fillRef idx="0">
            <a:schemeClr val="accent2"/>
          </a:fillRef>
          <a:effectRef idx="1">
            <a:schemeClr val="accent2"/>
          </a:effectRef>
          <a:fontRef idx="minor">
            <a:schemeClr val="tx1"/>
          </a:fontRef>
        </p:style>
      </p:cxnSp>
      <p:cxnSp>
        <p:nvCxnSpPr>
          <p:cNvPr id="44" name="直線矢印コネクタ 43"/>
          <p:cNvCxnSpPr/>
          <p:nvPr/>
        </p:nvCxnSpPr>
        <p:spPr bwMode="auto">
          <a:xfrm flipH="1" flipV="1">
            <a:off x="2219381" y="4329710"/>
            <a:ext cx="527969" cy="249968"/>
          </a:xfrm>
          <a:prstGeom prst="straightConnector1">
            <a:avLst/>
          </a:prstGeom>
          <a:ln>
            <a:solidFill>
              <a:srgbClr val="0071BC"/>
            </a:solidFill>
            <a:headEnd type="none" w="med" len="med"/>
            <a:tailEnd type="arrow"/>
          </a:ln>
          <a:extLst/>
        </p:spPr>
        <p:style>
          <a:lnRef idx="2">
            <a:schemeClr val="accent2"/>
          </a:lnRef>
          <a:fillRef idx="0">
            <a:schemeClr val="accent2"/>
          </a:fillRef>
          <a:effectRef idx="1">
            <a:schemeClr val="accent2"/>
          </a:effectRef>
          <a:fontRef idx="minor">
            <a:schemeClr val="tx1"/>
          </a:fontRef>
        </p:style>
      </p:cxnSp>
      <p:sp>
        <p:nvSpPr>
          <p:cNvPr id="46" name="テキスト ボックス 45"/>
          <p:cNvSpPr txBox="1"/>
          <p:nvPr/>
        </p:nvSpPr>
        <p:spPr>
          <a:xfrm>
            <a:off x="5365386" y="987115"/>
            <a:ext cx="415498" cy="369332"/>
          </a:xfrm>
          <a:prstGeom prst="rect">
            <a:avLst/>
          </a:prstGeom>
          <a:ln>
            <a:solidFill>
              <a:srgbClr val="E03253"/>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t>25</a:t>
            </a:r>
          </a:p>
        </p:txBody>
      </p:sp>
      <p:sp>
        <p:nvSpPr>
          <p:cNvPr id="21" name="テキスト ボックス 20"/>
          <p:cNvSpPr txBox="1"/>
          <p:nvPr/>
        </p:nvSpPr>
        <p:spPr>
          <a:xfrm>
            <a:off x="4399002" y="2279777"/>
            <a:ext cx="1107996" cy="369332"/>
          </a:xfrm>
          <a:prstGeom prst="rect">
            <a:avLst/>
          </a:prstGeom>
          <a:noFill/>
        </p:spPr>
        <p:txBody>
          <a:bodyPr wrap="none" rtlCol="0">
            <a:spAutoFit/>
          </a:bodyPr>
          <a:lstStyle/>
          <a:p>
            <a:r>
              <a:rPr kumimoji="1" lang="en-US" altLang="en-US" dirty="0" smtClean="0"/>
              <a:t>輻輳発生</a:t>
            </a:r>
            <a:endParaRPr kumimoji="1" lang="ja-JP" altLang="en-US" dirty="0"/>
          </a:p>
        </p:txBody>
      </p:sp>
      <p:sp>
        <p:nvSpPr>
          <p:cNvPr id="10" name="フッター プレースホルダー 9"/>
          <p:cNvSpPr>
            <a:spLocks noGrp="1"/>
          </p:cNvSpPr>
          <p:nvPr>
            <p:ph type="ftr" sz="quarter" idx="11"/>
          </p:nvPr>
        </p:nvSpPr>
        <p:spPr/>
        <p:txBody>
          <a:bodyPr/>
          <a:lstStyle/>
          <a:p>
            <a:r>
              <a:rPr lang="ja-JP" altLang="en-US" smtClean="0"/>
              <a:t>電気系工学専攻 修士論文審査</a:t>
            </a:r>
            <a:endParaRPr lang="en-US" altLang="ja-JP"/>
          </a:p>
        </p:txBody>
      </p:sp>
      <p:sp>
        <p:nvSpPr>
          <p:cNvPr id="57" name="雲 56"/>
          <p:cNvSpPr/>
          <p:nvPr/>
        </p:nvSpPr>
        <p:spPr bwMode="auto">
          <a:xfrm>
            <a:off x="4230094" y="3527956"/>
            <a:ext cx="1467956" cy="801754"/>
          </a:xfrm>
          <a:prstGeom prst="clou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58" name="直線コネクタ 57"/>
          <p:cNvCxnSpPr>
            <a:stCxn id="6" idx="3"/>
            <a:endCxn id="57" idx="2"/>
          </p:cNvCxnSpPr>
          <p:nvPr/>
        </p:nvCxnSpPr>
        <p:spPr bwMode="auto">
          <a:xfrm flipV="1">
            <a:off x="2068192" y="3928833"/>
            <a:ext cx="2166455" cy="29076"/>
          </a:xfrm>
          <a:prstGeom prst="line">
            <a:avLst/>
          </a:prstGeom>
          <a:ln>
            <a:solidFill>
              <a:srgbClr val="0071BC"/>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59" name="直線コネクタ 58"/>
          <p:cNvCxnSpPr>
            <a:stCxn id="7" idx="1"/>
            <a:endCxn id="57" idx="0"/>
          </p:cNvCxnSpPr>
          <p:nvPr/>
        </p:nvCxnSpPr>
        <p:spPr bwMode="auto">
          <a:xfrm flipH="1" flipV="1">
            <a:off x="5696827" y="3928833"/>
            <a:ext cx="2089417" cy="29076"/>
          </a:xfrm>
          <a:prstGeom prst="line">
            <a:avLst/>
          </a:prstGeom>
          <a:ln>
            <a:solidFill>
              <a:srgbClr val="0071BC"/>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graphicFrame>
        <p:nvGraphicFramePr>
          <p:cNvPr id="64" name="オブジェクト 63"/>
          <p:cNvGraphicFramePr>
            <a:graphicFrameLocks noChangeAspect="1"/>
          </p:cNvGraphicFramePr>
          <p:nvPr>
            <p:extLst>
              <p:ext uri="{D42A27DB-BD31-4B8C-83A1-F6EECF244321}">
                <p14:modId xmlns:p14="http://schemas.microsoft.com/office/powerpoint/2010/main" val="2852011458"/>
              </p:ext>
            </p:extLst>
          </p:nvPr>
        </p:nvGraphicFramePr>
        <p:xfrm>
          <a:off x="2851164" y="3928833"/>
          <a:ext cx="687204" cy="343602"/>
        </p:xfrm>
        <a:graphic>
          <a:graphicData uri="http://schemas.openxmlformats.org/presentationml/2006/ole">
            <mc:AlternateContent xmlns:mc="http://schemas.openxmlformats.org/markup-compatibility/2006">
              <mc:Choice xmlns:v="urn:schemas-microsoft-com:vml" Requires="v">
                <p:oleObj spid="_x0000_s3087" name="数式" r:id="rId8" imgW="406400" imgH="203200" progId="Equation.3">
                  <p:embed/>
                </p:oleObj>
              </mc:Choice>
              <mc:Fallback>
                <p:oleObj name="数式" r:id="rId8" imgW="406400" imgH="203200" progId="Equation.3">
                  <p:embed/>
                  <p:pic>
                    <p:nvPicPr>
                      <p:cNvPr id="0" name=""/>
                      <p:cNvPicPr/>
                      <p:nvPr/>
                    </p:nvPicPr>
                    <p:blipFill>
                      <a:blip r:embed="rId5"/>
                      <a:stretch>
                        <a:fillRect/>
                      </a:stretch>
                    </p:blipFill>
                    <p:spPr>
                      <a:xfrm>
                        <a:off x="2851164" y="3928833"/>
                        <a:ext cx="687204" cy="343602"/>
                      </a:xfrm>
                      <a:prstGeom prst="rect">
                        <a:avLst/>
                      </a:prstGeom>
                    </p:spPr>
                  </p:pic>
                </p:oleObj>
              </mc:Fallback>
            </mc:AlternateContent>
          </a:graphicData>
        </a:graphic>
      </p:graphicFrame>
      <p:cxnSp>
        <p:nvCxnSpPr>
          <p:cNvPr id="65" name="直線矢印コネクタ 64"/>
          <p:cNvCxnSpPr/>
          <p:nvPr/>
        </p:nvCxnSpPr>
        <p:spPr bwMode="auto">
          <a:xfrm flipH="1">
            <a:off x="2371781" y="4093438"/>
            <a:ext cx="527970" cy="0"/>
          </a:xfrm>
          <a:prstGeom prst="straightConnector1">
            <a:avLst/>
          </a:prstGeom>
          <a:ln>
            <a:solidFill>
              <a:srgbClr val="0071BC"/>
            </a:solidFill>
            <a:headEnd type="none" w="med" len="med"/>
            <a:tailEnd type="arrow"/>
          </a:ln>
          <a:extLst/>
        </p:spPr>
        <p:style>
          <a:lnRef idx="2">
            <a:schemeClr val="accent2"/>
          </a:lnRef>
          <a:fillRef idx="0">
            <a:schemeClr val="accent2"/>
          </a:fillRef>
          <a:effectRef idx="1">
            <a:schemeClr val="accent2"/>
          </a:effectRef>
          <a:fontRef idx="minor">
            <a:schemeClr val="tx1"/>
          </a:fontRef>
        </p:style>
      </p:cxnSp>
      <p:sp>
        <p:nvSpPr>
          <p:cNvPr id="67" name="テキスト ボックス 66"/>
          <p:cNvSpPr txBox="1"/>
          <p:nvPr/>
        </p:nvSpPr>
        <p:spPr>
          <a:xfrm>
            <a:off x="4719496" y="3176736"/>
            <a:ext cx="467007" cy="369332"/>
          </a:xfrm>
          <a:prstGeom prst="rect">
            <a:avLst/>
          </a:prstGeom>
          <a:noFill/>
        </p:spPr>
        <p:txBody>
          <a:bodyPr wrap="none" rtlCol="0">
            <a:spAutoFit/>
          </a:bodyPr>
          <a:lstStyle/>
          <a:p>
            <a:r>
              <a:rPr kumimoji="1" lang="en-US" altLang="ja-JP" dirty="0" smtClean="0">
                <a:latin typeface="+mn-lt"/>
              </a:rPr>
              <a:t>LL</a:t>
            </a:r>
            <a:endParaRPr kumimoji="1" lang="ja-JP" altLang="en-US" dirty="0">
              <a:latin typeface="+mn-lt"/>
            </a:endParaRPr>
          </a:p>
        </p:txBody>
      </p:sp>
      <p:sp>
        <p:nvSpPr>
          <p:cNvPr id="68" name="テキスト ボックス 67"/>
          <p:cNvSpPr txBox="1"/>
          <p:nvPr/>
        </p:nvSpPr>
        <p:spPr>
          <a:xfrm>
            <a:off x="5545614" y="4332005"/>
            <a:ext cx="415498" cy="369332"/>
          </a:xfrm>
          <a:prstGeom prst="rect">
            <a:avLst/>
          </a:prstGeom>
          <a:ln>
            <a:solidFill>
              <a:srgbClr val="0071BC"/>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t>20</a:t>
            </a:r>
            <a:endParaRPr kumimoji="1" lang="en-US" altLang="ja-JP" dirty="0" smtClean="0"/>
          </a:p>
        </p:txBody>
      </p:sp>
      <p:sp>
        <p:nvSpPr>
          <p:cNvPr id="69" name="テキスト ボックス 68"/>
          <p:cNvSpPr txBox="1"/>
          <p:nvPr/>
        </p:nvSpPr>
        <p:spPr>
          <a:xfrm>
            <a:off x="4024246" y="4338392"/>
            <a:ext cx="1514657" cy="369332"/>
          </a:xfrm>
          <a:prstGeom prst="rect">
            <a:avLst/>
          </a:prstGeom>
          <a:noFill/>
        </p:spPr>
        <p:txBody>
          <a:bodyPr wrap="none" rtlCol="0">
            <a:spAutoFit/>
          </a:bodyPr>
          <a:lstStyle/>
          <a:p>
            <a:r>
              <a:rPr kumimoji="1" lang="ja-JP" altLang="en-US" dirty="0" smtClean="0">
                <a:latin typeface="+mn-lt"/>
              </a:rPr>
              <a:t>リンクコスト値</a:t>
            </a:r>
            <a:endParaRPr kumimoji="1" lang="ja-JP" altLang="en-US" dirty="0">
              <a:latin typeface="+mn-lt"/>
            </a:endParaRPr>
          </a:p>
        </p:txBody>
      </p:sp>
    </p:spTree>
    <p:extLst>
      <p:ext uri="{BB962C8B-B14F-4D97-AF65-F5344CB8AC3E}">
        <p14:creationId xmlns:p14="http://schemas.microsoft.com/office/powerpoint/2010/main" val="323714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3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ppt_y</p:attrName>
                                        </p:attrNameLst>
                                      </p:cBhvr>
                                      <p:tavLst>
                                        <p:tav tm="0">
                                          <p:val>
                                            <p:strVal val="#ppt_y+#ppt_h*1.125000"/>
                                          </p:val>
                                        </p:tav>
                                        <p:tav tm="100000">
                                          <p:val>
                                            <p:strVal val="#ppt_y"/>
                                          </p:val>
                                        </p:tav>
                                      </p:tavLst>
                                    </p:anim>
                                    <p:animEffect transition="in" filter="wipe(up)">
                                      <p:cBhvr>
                                        <p:cTn id="12" dur="500"/>
                                        <p:tgtEl>
                                          <p:spTgt spid="2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ppt_y</p:attrName>
                                        </p:attrNameLst>
                                      </p:cBhvr>
                                      <p:tavLst>
                                        <p:tav tm="0">
                                          <p:val>
                                            <p:strVal val="#ppt_y+#ppt_h*1.125000"/>
                                          </p:val>
                                        </p:tav>
                                        <p:tav tm="100000">
                                          <p:val>
                                            <p:strVal val="#ppt_y"/>
                                          </p:val>
                                        </p:tav>
                                      </p:tavLst>
                                    </p:anim>
                                    <p:animEffect transition="in" filter="wipe(up)">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2" presetClass="entr" presetSubtype="4"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p:tgtEl>
                                          <p:spTgt spid="34"/>
                                        </p:tgtEl>
                                        <p:attrNameLst>
                                          <p:attrName>ppt_y</p:attrName>
                                        </p:attrNameLst>
                                      </p:cBhvr>
                                      <p:tavLst>
                                        <p:tav tm="0">
                                          <p:val>
                                            <p:strVal val="#ppt_y+#ppt_h*1.125000"/>
                                          </p:val>
                                        </p:tav>
                                        <p:tav tm="100000">
                                          <p:val>
                                            <p:strVal val="#ppt_y"/>
                                          </p:val>
                                        </p:tav>
                                      </p:tavLst>
                                    </p:anim>
                                    <p:animEffect transition="in" filter="wipe(up)">
                                      <p:cBhvr>
                                        <p:cTn id="26" dur="500"/>
                                        <p:tgtEl>
                                          <p:spTgt spid="34"/>
                                        </p:tgtEl>
                                      </p:cBhvr>
                                    </p:animEffect>
                                  </p:childTnLst>
                                </p:cTn>
                              </p:par>
                              <p:par>
                                <p:cTn id="27" presetID="12" presetClass="entr" presetSubtype="4"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additive="base">
                                        <p:cTn id="29" dur="500"/>
                                        <p:tgtEl>
                                          <p:spTgt spid="58"/>
                                        </p:tgtEl>
                                        <p:attrNameLst>
                                          <p:attrName>ppt_y</p:attrName>
                                        </p:attrNameLst>
                                      </p:cBhvr>
                                      <p:tavLst>
                                        <p:tav tm="0">
                                          <p:val>
                                            <p:strVal val="#ppt_y+#ppt_h*1.125000"/>
                                          </p:val>
                                        </p:tav>
                                        <p:tav tm="100000">
                                          <p:val>
                                            <p:strVal val="#ppt_y"/>
                                          </p:val>
                                        </p:tav>
                                      </p:tavLst>
                                    </p:anim>
                                    <p:animEffect transition="in" filter="wipe(up)">
                                      <p:cBhvr>
                                        <p:cTn id="30" dur="500"/>
                                        <p:tgtEl>
                                          <p:spTgt spid="58"/>
                                        </p:tgtEl>
                                      </p:cBhvr>
                                    </p:animEffect>
                                  </p:childTnLst>
                                </p:cTn>
                              </p:par>
                              <p:par>
                                <p:cTn id="31" presetID="12" presetClass="entr" presetSubtype="4"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p:tgtEl>
                                          <p:spTgt spid="59"/>
                                        </p:tgtEl>
                                        <p:attrNameLst>
                                          <p:attrName>ppt_y</p:attrName>
                                        </p:attrNameLst>
                                      </p:cBhvr>
                                      <p:tavLst>
                                        <p:tav tm="0">
                                          <p:val>
                                            <p:strVal val="#ppt_y+#ppt_h*1.125000"/>
                                          </p:val>
                                        </p:tav>
                                        <p:tav tm="100000">
                                          <p:val>
                                            <p:strVal val="#ppt_y"/>
                                          </p:val>
                                        </p:tav>
                                      </p:tavLst>
                                    </p:anim>
                                    <p:animEffect transition="in" filter="wipe(up)">
                                      <p:cBhvr>
                                        <p:cTn id="34" dur="500"/>
                                        <p:tgtEl>
                                          <p:spTgt spid="59"/>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p:tgtEl>
                                          <p:spTgt spid="35"/>
                                        </p:tgtEl>
                                        <p:attrNameLst>
                                          <p:attrName>ppt_y</p:attrName>
                                        </p:attrNameLst>
                                      </p:cBhvr>
                                      <p:tavLst>
                                        <p:tav tm="0">
                                          <p:val>
                                            <p:strVal val="#ppt_y+#ppt_h*1.125000"/>
                                          </p:val>
                                        </p:tav>
                                        <p:tav tm="100000">
                                          <p:val>
                                            <p:strVal val="#ppt_y"/>
                                          </p:val>
                                        </p:tav>
                                      </p:tavLst>
                                    </p:anim>
                                    <p:animEffect transition="in" filter="wipe(up)">
                                      <p:cBhvr>
                                        <p:cTn id="38" dur="500"/>
                                        <p:tgtEl>
                                          <p:spTgt spid="35"/>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p:tgtEl>
                                          <p:spTgt spid="29"/>
                                        </p:tgtEl>
                                        <p:attrNameLst>
                                          <p:attrName>ppt_y</p:attrName>
                                        </p:attrNameLst>
                                      </p:cBhvr>
                                      <p:tavLst>
                                        <p:tav tm="0">
                                          <p:val>
                                            <p:strVal val="#ppt_y+#ppt_h*1.125000"/>
                                          </p:val>
                                        </p:tav>
                                        <p:tav tm="100000">
                                          <p:val>
                                            <p:strVal val="#ppt_y"/>
                                          </p:val>
                                        </p:tav>
                                      </p:tavLst>
                                    </p:anim>
                                    <p:animEffect transition="in" filter="wipe(up)">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p:tgtEl>
                                          <p:spTgt spid="43"/>
                                        </p:tgtEl>
                                        <p:attrNameLst>
                                          <p:attrName>ppt_y</p:attrName>
                                        </p:attrNameLst>
                                      </p:cBhvr>
                                      <p:tavLst>
                                        <p:tav tm="0">
                                          <p:val>
                                            <p:strVal val="#ppt_y+#ppt_h*1.125000"/>
                                          </p:val>
                                        </p:tav>
                                        <p:tav tm="100000">
                                          <p:val>
                                            <p:strVal val="#ppt_y"/>
                                          </p:val>
                                        </p:tav>
                                      </p:tavLst>
                                    </p:anim>
                                    <p:animEffect transition="in" filter="wipe(up)">
                                      <p:cBhvr>
                                        <p:cTn id="54" dur="500"/>
                                        <p:tgtEl>
                                          <p:spTgt spid="43"/>
                                        </p:tgtEl>
                                      </p:cBhvr>
                                    </p:animEffect>
                                  </p:childTnLst>
                                </p:cTn>
                              </p:par>
                              <p:par>
                                <p:cTn id="55" presetID="12" presetClass="entr" presetSubtype="4"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p:tgtEl>
                                          <p:spTgt spid="17"/>
                                        </p:tgtEl>
                                        <p:attrNameLst>
                                          <p:attrName>ppt_y</p:attrName>
                                        </p:attrNameLst>
                                      </p:cBhvr>
                                      <p:tavLst>
                                        <p:tav tm="0">
                                          <p:val>
                                            <p:strVal val="#ppt_y+#ppt_h*1.125000"/>
                                          </p:val>
                                        </p:tav>
                                        <p:tav tm="100000">
                                          <p:val>
                                            <p:strVal val="#ppt_y"/>
                                          </p:val>
                                        </p:tav>
                                      </p:tavLst>
                                    </p:anim>
                                    <p:animEffect transition="in" filter="wipe(up)">
                                      <p:cBhvr>
                                        <p:cTn id="58" dur="500"/>
                                        <p:tgtEl>
                                          <p:spTgt spid="17"/>
                                        </p:tgtEl>
                                      </p:cBhvr>
                                    </p:animEffect>
                                  </p:childTnLst>
                                </p:cTn>
                              </p:par>
                              <p:par>
                                <p:cTn id="59" presetID="12" presetClass="entr" presetSubtype="4"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p:tgtEl>
                                          <p:spTgt spid="44"/>
                                        </p:tgtEl>
                                        <p:attrNameLst>
                                          <p:attrName>ppt_y</p:attrName>
                                        </p:attrNameLst>
                                      </p:cBhvr>
                                      <p:tavLst>
                                        <p:tav tm="0">
                                          <p:val>
                                            <p:strVal val="#ppt_y+#ppt_h*1.125000"/>
                                          </p:val>
                                        </p:tav>
                                        <p:tav tm="100000">
                                          <p:val>
                                            <p:strVal val="#ppt_y"/>
                                          </p:val>
                                        </p:tav>
                                      </p:tavLst>
                                    </p:anim>
                                    <p:animEffect transition="in" filter="wipe(up)">
                                      <p:cBhvr>
                                        <p:cTn id="62" dur="500"/>
                                        <p:tgtEl>
                                          <p:spTgt spid="44"/>
                                        </p:tgtEl>
                                      </p:cBhvr>
                                    </p:animEffect>
                                  </p:childTnLst>
                                </p:cTn>
                              </p:par>
                              <p:par>
                                <p:cTn id="63" presetID="12" presetClass="entr" presetSubtype="4" fill="hold" nodeType="withEffect">
                                  <p:stCondLst>
                                    <p:cond delay="0"/>
                                  </p:stCondLst>
                                  <p:childTnLst>
                                    <p:set>
                                      <p:cBhvr>
                                        <p:cTn id="64" dur="1" fill="hold">
                                          <p:stCondLst>
                                            <p:cond delay="0"/>
                                          </p:stCondLst>
                                        </p:cTn>
                                        <p:tgtEl>
                                          <p:spTgt spid="65"/>
                                        </p:tgtEl>
                                        <p:attrNameLst>
                                          <p:attrName>style.visibility</p:attrName>
                                        </p:attrNameLst>
                                      </p:cBhvr>
                                      <p:to>
                                        <p:strVal val="visible"/>
                                      </p:to>
                                    </p:set>
                                    <p:anim calcmode="lin" valueType="num">
                                      <p:cBhvr additive="base">
                                        <p:cTn id="65" dur="500"/>
                                        <p:tgtEl>
                                          <p:spTgt spid="65"/>
                                        </p:tgtEl>
                                        <p:attrNameLst>
                                          <p:attrName>ppt_y</p:attrName>
                                        </p:attrNameLst>
                                      </p:cBhvr>
                                      <p:tavLst>
                                        <p:tav tm="0">
                                          <p:val>
                                            <p:strVal val="#ppt_y+#ppt_h*1.125000"/>
                                          </p:val>
                                        </p:tav>
                                        <p:tav tm="100000">
                                          <p:val>
                                            <p:strVal val="#ppt_y"/>
                                          </p:val>
                                        </p:tav>
                                      </p:tavLst>
                                    </p:anim>
                                    <p:animEffect transition="in" filter="wipe(up)">
                                      <p:cBhvr>
                                        <p:cTn id="66" dur="500"/>
                                        <p:tgtEl>
                                          <p:spTgt spid="65"/>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p:tgtEl>
                                          <p:spTgt spid="68"/>
                                        </p:tgtEl>
                                        <p:attrNameLst>
                                          <p:attrName>ppt_y</p:attrName>
                                        </p:attrNameLst>
                                      </p:cBhvr>
                                      <p:tavLst>
                                        <p:tav tm="0">
                                          <p:val>
                                            <p:strVal val="#ppt_y+#ppt_h*1.125000"/>
                                          </p:val>
                                        </p:tav>
                                        <p:tav tm="100000">
                                          <p:val>
                                            <p:strVal val="#ppt_y"/>
                                          </p:val>
                                        </p:tav>
                                      </p:tavLst>
                                    </p:anim>
                                    <p:animEffect transition="in" filter="wipe(up)">
                                      <p:cBhvr>
                                        <p:cTn id="70" dur="500"/>
                                        <p:tgtEl>
                                          <p:spTgt spid="68"/>
                                        </p:tgtEl>
                                      </p:cBhvr>
                                    </p:animEffect>
                                  </p:childTnLst>
                                </p:cTn>
                              </p:par>
                              <p:par>
                                <p:cTn id="71" presetID="12" presetClass="entr" presetSubtype="4"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p:tgtEl>
                                          <p:spTgt spid="13"/>
                                        </p:tgtEl>
                                        <p:attrNameLst>
                                          <p:attrName>ppt_y</p:attrName>
                                        </p:attrNameLst>
                                      </p:cBhvr>
                                      <p:tavLst>
                                        <p:tav tm="0">
                                          <p:val>
                                            <p:strVal val="#ppt_y+#ppt_h*1.125000"/>
                                          </p:val>
                                        </p:tav>
                                        <p:tav tm="100000">
                                          <p:val>
                                            <p:strVal val="#ppt_y"/>
                                          </p:val>
                                        </p:tav>
                                      </p:tavLst>
                                    </p:anim>
                                    <p:animEffect transition="in" filter="wipe(up)">
                                      <p:cBhvr>
                                        <p:cTn id="74" dur="500"/>
                                        <p:tgtEl>
                                          <p:spTgt spid="13"/>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additive="base">
                                        <p:cTn id="77" dur="500"/>
                                        <p:tgtEl>
                                          <p:spTgt spid="3"/>
                                        </p:tgtEl>
                                        <p:attrNameLst>
                                          <p:attrName>ppt_y</p:attrName>
                                        </p:attrNameLst>
                                      </p:cBhvr>
                                      <p:tavLst>
                                        <p:tav tm="0">
                                          <p:val>
                                            <p:strVal val="#ppt_y+#ppt_h*1.125000"/>
                                          </p:val>
                                        </p:tav>
                                        <p:tav tm="100000">
                                          <p:val>
                                            <p:strVal val="#ppt_y"/>
                                          </p:val>
                                        </p:tav>
                                      </p:tavLst>
                                    </p:anim>
                                    <p:animEffect transition="in" filter="wipe(up)">
                                      <p:cBhvr>
                                        <p:cTn id="78" dur="500"/>
                                        <p:tgtEl>
                                          <p:spTgt spid="3"/>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500"/>
                                        <p:tgtEl>
                                          <p:spTgt spid="41"/>
                                        </p:tgtEl>
                                        <p:attrNameLst>
                                          <p:attrName>ppt_y</p:attrName>
                                        </p:attrNameLst>
                                      </p:cBhvr>
                                      <p:tavLst>
                                        <p:tav tm="0">
                                          <p:val>
                                            <p:strVal val="#ppt_y+#ppt_h*1.125000"/>
                                          </p:val>
                                        </p:tav>
                                        <p:tav tm="100000">
                                          <p:val>
                                            <p:strVal val="#ppt_y"/>
                                          </p:val>
                                        </p:tav>
                                      </p:tavLst>
                                    </p:anim>
                                    <p:animEffect transition="in" filter="wipe(up)">
                                      <p:cBhvr>
                                        <p:cTn id="82" dur="500"/>
                                        <p:tgtEl>
                                          <p:spTgt spid="41"/>
                                        </p:tgtEl>
                                      </p:cBhvr>
                                    </p:animEffect>
                                  </p:childTnLst>
                                </p:cTn>
                              </p:par>
                              <p:par>
                                <p:cTn id="83" presetID="12" presetClass="entr" presetSubtype="4"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anim calcmode="lin" valueType="num">
                                      <p:cBhvr additive="base">
                                        <p:cTn id="85" dur="500"/>
                                        <p:tgtEl>
                                          <p:spTgt spid="64"/>
                                        </p:tgtEl>
                                        <p:attrNameLst>
                                          <p:attrName>ppt_y</p:attrName>
                                        </p:attrNameLst>
                                      </p:cBhvr>
                                      <p:tavLst>
                                        <p:tav tm="0">
                                          <p:val>
                                            <p:strVal val="#ppt_y+#ppt_h*1.125000"/>
                                          </p:val>
                                        </p:tav>
                                        <p:tav tm="100000">
                                          <p:val>
                                            <p:strVal val="#ppt_y"/>
                                          </p:val>
                                        </p:tav>
                                      </p:tavLst>
                                    </p:anim>
                                    <p:animEffect transition="in" filter="wipe(up)">
                                      <p:cBhvr>
                                        <p:cTn id="86" dur="500"/>
                                        <p:tgtEl>
                                          <p:spTgt spid="64"/>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p:tgtEl>
                                          <p:spTgt spid="46"/>
                                        </p:tgtEl>
                                        <p:attrNameLst>
                                          <p:attrName>ppt_y</p:attrName>
                                        </p:attrNameLst>
                                      </p:cBhvr>
                                      <p:tavLst>
                                        <p:tav tm="0">
                                          <p:val>
                                            <p:strVal val="#ppt_y+#ppt_h*1.125000"/>
                                          </p:val>
                                        </p:tav>
                                        <p:tav tm="100000">
                                          <p:val>
                                            <p:strVal val="#ppt_y"/>
                                          </p:val>
                                        </p:tav>
                                      </p:tavLst>
                                    </p:anim>
                                    <p:animEffect transition="in" filter="wipe(up)">
                                      <p:cBhvr>
                                        <p:cTn id="92" dur="500"/>
                                        <p:tgtEl>
                                          <p:spTgt spid="46"/>
                                        </p:tgtEl>
                                      </p:cBhvr>
                                    </p:animEffect>
                                  </p:childTnLst>
                                </p:cTn>
                              </p:par>
                              <p:par>
                                <p:cTn id="93" presetID="1" presetClass="exit" presetSubtype="0" fill="hold" grpId="1" nodeType="withEffect">
                                  <p:stCondLst>
                                    <p:cond delay="0"/>
                                  </p:stCondLst>
                                  <p:childTnLst>
                                    <p:set>
                                      <p:cBhvr>
                                        <p:cTn id="94" dur="1" fill="hold">
                                          <p:stCondLst>
                                            <p:cond delay="0"/>
                                          </p:stCondLst>
                                        </p:cTn>
                                        <p:tgtEl>
                                          <p:spTgt spid="3"/>
                                        </p:tgtEl>
                                        <p:attrNameLst>
                                          <p:attrName>style.visibility</p:attrName>
                                        </p:attrNameLst>
                                      </p:cBhvr>
                                      <p:to>
                                        <p:strVal val="hidden"/>
                                      </p:to>
                                    </p:set>
                                  </p:childTnLst>
                                </p:cTn>
                              </p:par>
                              <p:par>
                                <p:cTn id="95" presetID="1" presetClass="emph" presetSubtype="2" fill="hold" nodeType="withEffect">
                                  <p:stCondLst>
                                    <p:cond delay="0"/>
                                  </p:stCondLst>
                                  <p:childTnLst>
                                    <p:animClr clrSpc="rgb" dir="cw">
                                      <p:cBhvr>
                                        <p:cTn id="96" dur="500" fill="hold"/>
                                        <p:tgtEl>
                                          <p:spTgt spid="8"/>
                                        </p:tgtEl>
                                        <p:attrNameLst>
                                          <p:attrName>fillcolor</p:attrName>
                                        </p:attrNameLst>
                                      </p:cBhvr>
                                      <p:to>
                                        <a:srgbClr val="9E0012"/>
                                      </p:to>
                                    </p:animClr>
                                    <p:set>
                                      <p:cBhvr>
                                        <p:cTn id="97" dur="500" fill="hold"/>
                                        <p:tgtEl>
                                          <p:spTgt spid="8"/>
                                        </p:tgtEl>
                                        <p:attrNameLst>
                                          <p:attrName>fill.type</p:attrName>
                                        </p:attrNameLst>
                                      </p:cBhvr>
                                      <p:to>
                                        <p:strVal val="solid"/>
                                      </p:to>
                                    </p:set>
                                    <p:set>
                                      <p:cBhvr>
                                        <p:cTn id="98" dur="500" fill="hold"/>
                                        <p:tgtEl>
                                          <p:spTgt spid="8"/>
                                        </p:tgtEl>
                                        <p:attrNameLst>
                                          <p:attrName>fill.on</p:attrName>
                                        </p:attrNameLst>
                                      </p:cBhvr>
                                      <p:to>
                                        <p:strVal val="true"/>
                                      </p:to>
                                    </p:set>
                                  </p:childTnLst>
                                </p:cTn>
                              </p:par>
                              <p:par>
                                <p:cTn id="99" presetID="12" presetClass="entr" presetSubtype="4"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additive="base">
                                        <p:cTn id="101" dur="500"/>
                                        <p:tgtEl>
                                          <p:spTgt spid="21"/>
                                        </p:tgtEl>
                                        <p:attrNameLst>
                                          <p:attrName>ppt_y</p:attrName>
                                        </p:attrNameLst>
                                      </p:cBhvr>
                                      <p:tavLst>
                                        <p:tav tm="0">
                                          <p:val>
                                            <p:strVal val="#ppt_y+#ppt_h*1.125000"/>
                                          </p:val>
                                        </p:tav>
                                        <p:tav tm="100000">
                                          <p:val>
                                            <p:strVal val="#ppt_y"/>
                                          </p:val>
                                        </p:tav>
                                      </p:tavLst>
                                    </p:anim>
                                    <p:animEffect transition="in" filter="wipe(up)">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anim calcmode="lin" valueType="num">
                                      <p:cBhvr additive="base">
                                        <p:cTn id="107" dur="500"/>
                                        <p:tgtEl>
                                          <p:spTgt spid="36"/>
                                        </p:tgtEl>
                                        <p:attrNameLst>
                                          <p:attrName>ppt_y</p:attrName>
                                        </p:attrNameLst>
                                      </p:cBhvr>
                                      <p:tavLst>
                                        <p:tav tm="0">
                                          <p:val>
                                            <p:strVal val="#ppt_y+#ppt_h*1.125000"/>
                                          </p:val>
                                        </p:tav>
                                        <p:tav tm="100000">
                                          <p:val>
                                            <p:strVal val="#ppt_y"/>
                                          </p:val>
                                        </p:tav>
                                      </p:tavLst>
                                    </p:anim>
                                    <p:animEffect transition="in" filter="wipe(up)">
                                      <p:cBhvr>
                                        <p:cTn id="108" dur="500"/>
                                        <p:tgtEl>
                                          <p:spTgt spid="36"/>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cBhvr additive="base">
                                        <p:cTn id="111" dur="500"/>
                                        <p:tgtEl>
                                          <p:spTgt spid="37"/>
                                        </p:tgtEl>
                                        <p:attrNameLst>
                                          <p:attrName>ppt_y</p:attrName>
                                        </p:attrNameLst>
                                      </p:cBhvr>
                                      <p:tavLst>
                                        <p:tav tm="0">
                                          <p:val>
                                            <p:strVal val="#ppt_y+#ppt_h*1.125000"/>
                                          </p:val>
                                        </p:tav>
                                        <p:tav tm="100000">
                                          <p:val>
                                            <p:strVal val="#ppt_y"/>
                                          </p:val>
                                        </p:tav>
                                      </p:tavLst>
                                    </p:anim>
                                    <p:animEffect transition="in" filter="wipe(up)">
                                      <p:cBhvr>
                                        <p:cTn id="112" dur="500"/>
                                        <p:tgtEl>
                                          <p:spTgt spid="37"/>
                                        </p:tgtEl>
                                      </p:cBhvr>
                                    </p:animEffect>
                                  </p:childTnLst>
                                </p:cTn>
                              </p:par>
                              <p:par>
                                <p:cTn id="113" presetID="12" presetClass="entr" presetSubtype="4"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additive="base">
                                        <p:cTn id="115" dur="500"/>
                                        <p:tgtEl>
                                          <p:spTgt spid="38"/>
                                        </p:tgtEl>
                                        <p:attrNameLst>
                                          <p:attrName>ppt_y</p:attrName>
                                        </p:attrNameLst>
                                      </p:cBhvr>
                                      <p:tavLst>
                                        <p:tav tm="0">
                                          <p:val>
                                            <p:strVal val="#ppt_y+#ppt_h*1.125000"/>
                                          </p:val>
                                        </p:tav>
                                        <p:tav tm="100000">
                                          <p:val>
                                            <p:strVal val="#ppt_y"/>
                                          </p:val>
                                        </p:tav>
                                      </p:tavLst>
                                    </p:anim>
                                    <p:animEffect transition="in" filter="wipe(up)">
                                      <p:cBhvr>
                                        <p:cTn id="116" dur="500"/>
                                        <p:tgtEl>
                                          <p:spTgt spid="38"/>
                                        </p:tgtEl>
                                      </p:cBhvr>
                                    </p:animEffect>
                                  </p:childTnLst>
                                </p:cTn>
                              </p:par>
                              <p:par>
                                <p:cTn id="117" presetID="12" presetClass="entr" presetSubtype="4" fill="hold" nodeType="withEffect">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cBhvr additive="base">
                                        <p:cTn id="119" dur="500"/>
                                        <p:tgtEl>
                                          <p:spTgt spid="39"/>
                                        </p:tgtEl>
                                        <p:attrNameLst>
                                          <p:attrName>ppt_y</p:attrName>
                                        </p:attrNameLst>
                                      </p:cBhvr>
                                      <p:tavLst>
                                        <p:tav tm="0">
                                          <p:val>
                                            <p:strVal val="#ppt_y+#ppt_h*1.125000"/>
                                          </p:val>
                                        </p:tav>
                                        <p:tav tm="100000">
                                          <p:val>
                                            <p:strVal val="#ppt_y"/>
                                          </p:val>
                                        </p:tav>
                                      </p:tavLst>
                                    </p:anim>
                                    <p:animEffect transition="in" filter="wipe(up)">
                                      <p:cBhvr>
                                        <p:cTn id="1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6" grpId="1"/>
      <p:bldP spid="29" grpId="0" animBg="1"/>
      <p:bldP spid="35" grpId="0"/>
      <p:bldP spid="35" grpId="1"/>
      <p:bldP spid="36" grpId="0"/>
      <p:bldP spid="36" grpId="1"/>
      <p:bldP spid="37" grpId="0"/>
      <p:bldP spid="3" grpId="0" animBg="1"/>
      <p:bldP spid="3" grpId="1" animBg="1"/>
      <p:bldP spid="41" grpId="0" animBg="1"/>
      <p:bldP spid="46" grpId="0" animBg="1"/>
      <p:bldP spid="21" grpId="0"/>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評価実験</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22</a:t>
            </a:fld>
            <a:endParaRPr lang="en-US" altLang="ja-JP" dirty="0"/>
          </a:p>
        </p:txBody>
      </p:sp>
      <p:sp>
        <p:nvSpPr>
          <p:cNvPr id="2" name="フッター プレースホルダー 1"/>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34235381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評価実験環境</a:t>
            </a:r>
            <a:endParaRPr kumimoji="1" lang="ja-JP" altLang="en-US" dirty="0"/>
          </a:p>
        </p:txBody>
      </p:sp>
      <p:sp>
        <p:nvSpPr>
          <p:cNvPr id="5" name="コンテンツ プレースホルダー 4"/>
          <p:cNvSpPr>
            <a:spLocks noGrp="1"/>
          </p:cNvSpPr>
          <p:nvPr>
            <p:ph idx="1"/>
          </p:nvPr>
        </p:nvSpPr>
        <p:spPr/>
        <p:txBody>
          <a:bodyPr>
            <a:normAutofit fontScale="92500" lnSpcReduction="10000"/>
          </a:bodyPr>
          <a:lstStyle/>
          <a:p>
            <a:pPr marL="0" indent="0">
              <a:buNone/>
            </a:pPr>
            <a:r>
              <a:rPr lang="ja-JP" altLang="en-US" b="1" u="sng" dirty="0" smtClean="0"/>
              <a:t>評価対象</a:t>
            </a:r>
            <a:endParaRPr lang="en-US" altLang="ja-JP" b="1" u="sng" dirty="0"/>
          </a:p>
          <a:p>
            <a:pPr lvl="1"/>
            <a:r>
              <a:rPr lang="en-US" altLang="ja-JP" dirty="0" smtClean="0"/>
              <a:t>Pure-MPTCP vs. </a:t>
            </a:r>
            <a:r>
              <a:rPr lang="en-US" altLang="ja-JP" dirty="0" err="1" smtClean="0"/>
              <a:t>RepFlow</a:t>
            </a:r>
            <a:r>
              <a:rPr lang="en-US" altLang="ja-JP" dirty="0" smtClean="0"/>
              <a:t> vs. </a:t>
            </a:r>
            <a:r>
              <a:rPr lang="ja-JP" altLang="en-US" b="1" dirty="0" smtClean="0">
                <a:solidFill>
                  <a:srgbClr val="0071BC"/>
                </a:solidFill>
              </a:rPr>
              <a:t>デッドラインベース</a:t>
            </a:r>
            <a:r>
              <a:rPr lang="en-US" altLang="ja-JP" b="1" dirty="0" smtClean="0">
                <a:solidFill>
                  <a:srgbClr val="0071BC"/>
                </a:solidFill>
              </a:rPr>
              <a:t> vs. </a:t>
            </a:r>
            <a:r>
              <a:rPr lang="ja-JP" altLang="en-US" b="1" dirty="0" smtClean="0">
                <a:solidFill>
                  <a:srgbClr val="0071BC"/>
                </a:solidFill>
              </a:rPr>
              <a:t>リンクコストベース</a:t>
            </a:r>
            <a:endParaRPr lang="en-US" altLang="ja-JP" b="1" dirty="0" smtClean="0">
              <a:solidFill>
                <a:srgbClr val="0071BC"/>
              </a:solidFill>
            </a:endParaRPr>
          </a:p>
          <a:p>
            <a:pPr lvl="1"/>
            <a:r>
              <a:rPr lang="ja-JP" altLang="en-US" dirty="0" smtClean="0"/>
              <a:t>評価メトリック</a:t>
            </a:r>
            <a:r>
              <a:rPr lang="en-US" altLang="ja-JP" dirty="0" smtClean="0"/>
              <a:t> : </a:t>
            </a:r>
            <a:r>
              <a:rPr lang="ja-JP" altLang="en-US" dirty="0" smtClean="0"/>
              <a:t>フロー完結時間</a:t>
            </a:r>
            <a:r>
              <a:rPr lang="en-US" altLang="ja-JP" dirty="0" smtClean="0"/>
              <a:t>FCT (Flow Completion time)</a:t>
            </a:r>
          </a:p>
          <a:p>
            <a:pPr marL="0" indent="0">
              <a:buNone/>
            </a:pPr>
            <a:r>
              <a:rPr lang="ja-JP" altLang="en-US" b="1" u="sng" dirty="0" smtClean="0"/>
              <a:t>実験</a:t>
            </a:r>
            <a:r>
              <a:rPr lang="ja-JP" altLang="en-US" b="1" u="sng" dirty="0" smtClean="0"/>
              <a:t>環境</a:t>
            </a:r>
            <a:endParaRPr lang="en-US" altLang="ja-JP" b="1" u="sng" dirty="0" smtClean="0"/>
          </a:p>
          <a:p>
            <a:pPr lvl="1"/>
            <a:r>
              <a:rPr lang="ja-JP" altLang="en-US" dirty="0" smtClean="0"/>
              <a:t>シミュレータ</a:t>
            </a:r>
            <a:r>
              <a:rPr lang="en-US" altLang="ja-JP" dirty="0" smtClean="0"/>
              <a:t> : ns-3 </a:t>
            </a:r>
            <a:r>
              <a:rPr lang="en-US" altLang="ja-JP" dirty="0" err="1" smtClean="0"/>
              <a:t>dce</a:t>
            </a:r>
            <a:r>
              <a:rPr lang="en-US" altLang="ja-JP" dirty="0" smtClean="0"/>
              <a:t>, </a:t>
            </a:r>
            <a:r>
              <a:rPr lang="ja-JP" altLang="en-US" dirty="0" smtClean="0"/>
              <a:t>ソースコード</a:t>
            </a:r>
            <a:r>
              <a:rPr lang="en-US" altLang="ja-JP" dirty="0" smtClean="0"/>
              <a:t> : MPTCP v.0.88</a:t>
            </a:r>
          </a:p>
          <a:p>
            <a:pPr lvl="1"/>
            <a:r>
              <a:rPr lang="ja-JP" altLang="en-US" dirty="0" smtClean="0"/>
              <a:t>輻輳制御</a:t>
            </a:r>
            <a:r>
              <a:rPr lang="en-US" altLang="ja-JP" dirty="0" smtClean="0"/>
              <a:t> : New Reno (default)</a:t>
            </a:r>
          </a:p>
          <a:p>
            <a:pPr marL="0" indent="0">
              <a:buNone/>
            </a:pPr>
            <a:r>
              <a:rPr lang="ja-JP" altLang="en-US" b="1" u="sng" dirty="0" smtClean="0"/>
              <a:t>評価項目</a:t>
            </a:r>
            <a:endParaRPr lang="en-US" altLang="ja-JP" b="1" u="sng" dirty="0" smtClean="0"/>
          </a:p>
          <a:p>
            <a:pPr lvl="1"/>
            <a:r>
              <a:rPr lang="ja-JP" altLang="en-US" dirty="0" smtClean="0">
                <a:solidFill>
                  <a:schemeClr val="bg1">
                    <a:lumMod val="65000"/>
                  </a:schemeClr>
                </a:solidFill>
              </a:rPr>
              <a:t>提案手法 </a:t>
            </a:r>
            <a:r>
              <a:rPr lang="en-US" altLang="ja-JP" dirty="0" smtClean="0">
                <a:solidFill>
                  <a:schemeClr val="bg1">
                    <a:lumMod val="65000"/>
                  </a:schemeClr>
                </a:solidFill>
              </a:rPr>
              <a:t>:</a:t>
            </a:r>
            <a:r>
              <a:rPr lang="ja-JP" altLang="en-US" dirty="0" smtClean="0">
                <a:solidFill>
                  <a:schemeClr val="bg1">
                    <a:lumMod val="65000"/>
                  </a:schemeClr>
                </a:solidFill>
              </a:rPr>
              <a:t> 基本性能</a:t>
            </a:r>
            <a:endParaRPr lang="en-US" altLang="ja-JP" dirty="0" smtClean="0">
              <a:solidFill>
                <a:schemeClr val="bg1">
                  <a:lumMod val="65000"/>
                </a:schemeClr>
              </a:solidFill>
            </a:endParaRPr>
          </a:p>
          <a:p>
            <a:pPr lvl="1"/>
            <a:r>
              <a:rPr lang="en-US" altLang="ja-JP" dirty="0" smtClean="0"/>
              <a:t>Queue buildup</a:t>
            </a:r>
            <a:r>
              <a:rPr lang="ja-JP" altLang="en-US" dirty="0" smtClean="0"/>
              <a:t>トラフィック</a:t>
            </a:r>
            <a:endParaRPr lang="en-US" altLang="ja-JP" dirty="0" smtClean="0"/>
          </a:p>
          <a:p>
            <a:pPr lvl="1"/>
            <a:r>
              <a:rPr lang="ja-JP" altLang="en-US" dirty="0" smtClean="0"/>
              <a:t>ベンチマークトラフィック</a:t>
            </a:r>
            <a:endParaRPr lang="en-US" altLang="ja-JP" dirty="0"/>
          </a:p>
          <a:p>
            <a:pPr lvl="2"/>
            <a:r>
              <a:rPr lang="en-US" altLang="ja-JP" dirty="0" smtClean="0"/>
              <a:t>web search</a:t>
            </a:r>
          </a:p>
          <a:p>
            <a:pPr lvl="2"/>
            <a:r>
              <a:rPr lang="en-US" altLang="ja-JP" dirty="0" smtClean="0"/>
              <a:t>data mining</a:t>
            </a:r>
          </a:p>
        </p:txBody>
      </p:sp>
      <p:sp>
        <p:nvSpPr>
          <p:cNvPr id="3" name="日付プレースホルダー 2"/>
          <p:cNvSpPr>
            <a:spLocks noGrp="1"/>
          </p:cNvSpPr>
          <p:nvPr>
            <p:ph type="dt" sz="half" idx="10"/>
          </p:nvPr>
        </p:nvSpPr>
        <p:spPr/>
        <p:txBody>
          <a:bodyPr/>
          <a:lstStyle/>
          <a:p>
            <a:r>
              <a:rPr lang="en-US" altLang="ja-JP" smtClean="0"/>
              <a:t>2015/2/6</a:t>
            </a:r>
            <a:endParaRPr lang="en-US" altLang="ja-JP"/>
          </a:p>
        </p:txBody>
      </p:sp>
      <p:sp>
        <p:nvSpPr>
          <p:cNvPr id="4" name="スライド番号プレースホルダー 3"/>
          <p:cNvSpPr>
            <a:spLocks noGrp="1"/>
          </p:cNvSpPr>
          <p:nvPr>
            <p:ph type="sldNum" sz="quarter" idx="12"/>
          </p:nvPr>
        </p:nvSpPr>
        <p:spPr/>
        <p:txBody>
          <a:bodyPr/>
          <a:lstStyle/>
          <a:p>
            <a:fld id="{73E403A2-63A1-4A9F-BE45-DF661BAD8395}" type="slidenum">
              <a:rPr lang="ja-JP" altLang="en-US" smtClean="0"/>
              <a:pPr/>
              <a:t>23</a:t>
            </a:fld>
            <a:endParaRPr lang="en-US" altLang="ja-JP"/>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223168013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r>
              <a:rPr kumimoji="1" lang="en-US" altLang="ja-JP" dirty="0" smtClean="0"/>
              <a:t>: Queue buildup</a:t>
            </a:r>
            <a:endParaRPr kumimoji="1" lang="ja-JP" altLang="en-US" dirty="0"/>
          </a:p>
        </p:txBody>
      </p:sp>
      <p:sp>
        <p:nvSpPr>
          <p:cNvPr id="3" name="コンテンツ プレースホルダー 2"/>
          <p:cNvSpPr>
            <a:spLocks noGrp="1"/>
          </p:cNvSpPr>
          <p:nvPr>
            <p:ph idx="1"/>
          </p:nvPr>
        </p:nvSpPr>
        <p:spPr>
          <a:xfrm>
            <a:off x="812800" y="1157535"/>
            <a:ext cx="8280400" cy="1299357"/>
          </a:xfrm>
        </p:spPr>
        <p:txBody>
          <a:bodyPr/>
          <a:lstStyle/>
          <a:p>
            <a:pPr marL="0" indent="0">
              <a:buNone/>
            </a:pPr>
            <a:r>
              <a:rPr lang="en-US" altLang="en-US" b="1" dirty="0" smtClean="0"/>
              <a:t>Queue buildup </a:t>
            </a:r>
            <a:r>
              <a:rPr lang="en-US" altLang="en-US" b="1" dirty="0" smtClean="0">
                <a:latin typeface="+mn-ea"/>
              </a:rPr>
              <a:t>に対する</a:t>
            </a:r>
            <a:r>
              <a:rPr lang="ja-JP" altLang="en-US" b="1" dirty="0" smtClean="0">
                <a:latin typeface="+mn-ea"/>
              </a:rPr>
              <a:t>負荷実験</a:t>
            </a:r>
            <a:endParaRPr lang="en-US" altLang="ja-JP" b="1" dirty="0" smtClean="0">
              <a:latin typeface="+mn-ea"/>
            </a:endParaRPr>
          </a:p>
          <a:p>
            <a:pPr marL="400050" lvl="2" indent="0">
              <a:buSzPct val="60000"/>
              <a:buNone/>
            </a:pPr>
            <a:r>
              <a:rPr lang="ja-JP" altLang="en-US" dirty="0" smtClean="0">
                <a:latin typeface="+mn-ea"/>
              </a:rPr>
              <a:t>バックグラウンドトラフィックとクエリートラフィックが混在している中でフロー</a:t>
            </a:r>
            <a:r>
              <a:rPr lang="ja-JP" altLang="en-US" dirty="0">
                <a:latin typeface="+mn-ea"/>
              </a:rPr>
              <a:t>完結時間</a:t>
            </a:r>
            <a:r>
              <a:rPr lang="en-US" altLang="ja-JP" dirty="0"/>
              <a:t>(FCT) </a:t>
            </a:r>
            <a:r>
              <a:rPr lang="ja-JP" altLang="en-US" dirty="0">
                <a:latin typeface="+mn-ea"/>
              </a:rPr>
              <a:t>が改善</a:t>
            </a:r>
            <a:r>
              <a:rPr lang="ja-JP" altLang="en-US" dirty="0" smtClean="0">
                <a:latin typeface="+mn-ea"/>
              </a:rPr>
              <a:t>できる</a:t>
            </a:r>
          </a:p>
          <a:p>
            <a:pPr marL="0" lvl="1" indent="0">
              <a:buSzPct val="60000"/>
              <a:buNone/>
            </a:pPr>
            <a:r>
              <a:rPr lang="ja-JP" altLang="en-US" sz="2400" b="1" u="sng" dirty="0" smtClean="0"/>
              <a:t>トポロジー</a:t>
            </a:r>
            <a:endParaRPr lang="en-US" altLang="ja-JP" sz="2400" b="1" u="sng"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24</a:t>
            </a:fld>
            <a:endParaRPr lang="en-US" altLang="ja-JP" dirty="0"/>
          </a:p>
        </p:txBody>
      </p:sp>
      <p:sp>
        <p:nvSpPr>
          <p:cNvPr id="7" name="テキスト ボックス 6"/>
          <p:cNvSpPr txBox="1"/>
          <p:nvPr/>
        </p:nvSpPr>
        <p:spPr>
          <a:xfrm>
            <a:off x="2241697" y="6170225"/>
            <a:ext cx="1555534" cy="276999"/>
          </a:xfrm>
          <a:prstGeom prst="rect">
            <a:avLst/>
          </a:prstGeom>
          <a:noFill/>
        </p:spPr>
        <p:txBody>
          <a:bodyPr wrap="none" rtlCol="0">
            <a:spAutoFit/>
          </a:bodyPr>
          <a:lstStyle/>
          <a:p>
            <a:r>
              <a:rPr kumimoji="1" lang="en-US" altLang="ja-JP" sz="1200" dirty="0" smtClean="0">
                <a:latin typeface="+mj-lt"/>
              </a:rPr>
              <a:t>Fig</a:t>
            </a:r>
            <a:r>
              <a:rPr kumimoji="1" lang="en-US" altLang="ja-JP" sz="1200" dirty="0" smtClean="0">
                <a:latin typeface="+mj-lt"/>
              </a:rPr>
              <a:t>8</a:t>
            </a:r>
            <a:r>
              <a:rPr kumimoji="1" lang="en-US" altLang="ja-JP" sz="1200" dirty="0" smtClean="0">
                <a:latin typeface="+mj-lt"/>
              </a:rPr>
              <a:t>.</a:t>
            </a:r>
            <a:r>
              <a:rPr kumimoji="1" lang="ja-JP" altLang="en-US" sz="1200" dirty="0" smtClean="0">
                <a:latin typeface="+mj-lt"/>
              </a:rPr>
              <a:t>検証</a:t>
            </a:r>
            <a:r>
              <a:rPr kumimoji="1" lang="en-US" altLang="ja-JP" sz="1200" dirty="0" smtClean="0">
                <a:latin typeface="+mj-lt"/>
              </a:rPr>
              <a:t>2</a:t>
            </a:r>
            <a:r>
              <a:rPr kumimoji="1" lang="ja-JP" altLang="en-US" sz="1200" dirty="0" smtClean="0">
                <a:latin typeface="+mj-lt"/>
              </a:rPr>
              <a:t>トポロジー</a:t>
            </a:r>
            <a:endParaRPr kumimoji="1" lang="ja-JP" altLang="en-US" sz="1200" dirty="0">
              <a:latin typeface="+mj-lt"/>
            </a:endParaRPr>
          </a:p>
        </p:txBody>
      </p:sp>
      <p:sp>
        <p:nvSpPr>
          <p:cNvPr id="8" name="正方形/長方形 7"/>
          <p:cNvSpPr/>
          <p:nvPr/>
        </p:nvSpPr>
        <p:spPr>
          <a:xfrm>
            <a:off x="884548" y="5844752"/>
            <a:ext cx="379082" cy="3499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9" name="正方形/長方形 8"/>
          <p:cNvSpPr/>
          <p:nvPr/>
        </p:nvSpPr>
        <p:spPr>
          <a:xfrm>
            <a:off x="1468352" y="5844752"/>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52156" y="5844752"/>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635960" y="5844752"/>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480591" y="4908648"/>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64395" y="4908648"/>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757040" y="3979178"/>
            <a:ext cx="379082" cy="3499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068346" y="3979178"/>
            <a:ext cx="379082" cy="3499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p:cNvCxnSpPr>
            <a:stCxn id="8" idx="0"/>
          </p:cNvCxnSpPr>
          <p:nvPr/>
        </p:nvCxnSpPr>
        <p:spPr>
          <a:xfrm>
            <a:off x="1074089" y="5844752"/>
            <a:ext cx="0" cy="0"/>
          </a:xfrm>
          <a:prstGeom prst="line">
            <a:avLst/>
          </a:prstGeom>
        </p:spPr>
        <p:style>
          <a:lnRef idx="2">
            <a:schemeClr val="dk1"/>
          </a:lnRef>
          <a:fillRef idx="0">
            <a:schemeClr val="dk1"/>
          </a:fillRef>
          <a:effectRef idx="1">
            <a:schemeClr val="dk1"/>
          </a:effectRef>
          <a:fontRef idx="minor">
            <a:schemeClr val="tx1"/>
          </a:fontRef>
        </p:style>
      </p:cxnSp>
      <p:cxnSp>
        <p:nvCxnSpPr>
          <p:cNvPr id="17" name="直線コネクタ 16"/>
          <p:cNvCxnSpPr>
            <a:stCxn id="8" idx="0"/>
            <a:endCxn id="13" idx="2"/>
          </p:cNvCxnSpPr>
          <p:nvPr/>
        </p:nvCxnSpPr>
        <p:spPr>
          <a:xfrm flipV="1">
            <a:off x="1074089" y="5258570"/>
            <a:ext cx="1179847" cy="586182"/>
          </a:xfrm>
          <a:prstGeom prst="line">
            <a:avLst/>
          </a:prstGeom>
        </p:spPr>
        <p:style>
          <a:lnRef idx="2">
            <a:schemeClr val="dk1"/>
          </a:lnRef>
          <a:fillRef idx="0">
            <a:schemeClr val="dk1"/>
          </a:fillRef>
          <a:effectRef idx="1">
            <a:schemeClr val="dk1"/>
          </a:effectRef>
          <a:fontRef idx="minor">
            <a:schemeClr val="tx1"/>
          </a:fontRef>
        </p:style>
      </p:cxnSp>
      <p:cxnSp>
        <p:nvCxnSpPr>
          <p:cNvPr id="18" name="直線コネクタ 17"/>
          <p:cNvCxnSpPr>
            <a:stCxn id="8" idx="0"/>
            <a:endCxn id="12" idx="2"/>
          </p:cNvCxnSpPr>
          <p:nvPr/>
        </p:nvCxnSpPr>
        <p:spPr>
          <a:xfrm flipV="1">
            <a:off x="1074089" y="5258570"/>
            <a:ext cx="596043" cy="586182"/>
          </a:xfrm>
          <a:prstGeom prst="line">
            <a:avLst/>
          </a:prstGeom>
        </p:spPr>
        <p:style>
          <a:lnRef idx="2">
            <a:schemeClr val="dk1"/>
          </a:lnRef>
          <a:fillRef idx="0">
            <a:schemeClr val="dk1"/>
          </a:fillRef>
          <a:effectRef idx="1">
            <a:schemeClr val="dk1"/>
          </a:effectRef>
          <a:fontRef idx="minor">
            <a:schemeClr val="tx1"/>
          </a:fontRef>
        </p:style>
      </p:cxnSp>
      <p:cxnSp>
        <p:nvCxnSpPr>
          <p:cNvPr id="19" name="直線コネクタ 18"/>
          <p:cNvCxnSpPr>
            <a:stCxn id="9" idx="0"/>
            <a:endCxn id="13" idx="2"/>
          </p:cNvCxnSpPr>
          <p:nvPr/>
        </p:nvCxnSpPr>
        <p:spPr>
          <a:xfrm flipV="1">
            <a:off x="1657893" y="5258570"/>
            <a:ext cx="596043" cy="586182"/>
          </a:xfrm>
          <a:prstGeom prst="line">
            <a:avLst/>
          </a:prstGeom>
        </p:spPr>
        <p:style>
          <a:lnRef idx="2">
            <a:schemeClr val="dk1"/>
          </a:lnRef>
          <a:fillRef idx="0">
            <a:schemeClr val="dk1"/>
          </a:fillRef>
          <a:effectRef idx="1">
            <a:schemeClr val="dk1"/>
          </a:effectRef>
          <a:fontRef idx="minor">
            <a:schemeClr val="tx1"/>
          </a:fontRef>
        </p:style>
      </p:cxnSp>
      <p:cxnSp>
        <p:nvCxnSpPr>
          <p:cNvPr id="20" name="直線コネクタ 19"/>
          <p:cNvCxnSpPr>
            <a:stCxn id="9" idx="0"/>
            <a:endCxn id="12" idx="2"/>
          </p:cNvCxnSpPr>
          <p:nvPr/>
        </p:nvCxnSpPr>
        <p:spPr>
          <a:xfrm flipV="1">
            <a:off x="1657893" y="5258570"/>
            <a:ext cx="12239" cy="586182"/>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p:cNvCxnSpPr>
            <a:stCxn id="10" idx="0"/>
            <a:endCxn id="13" idx="2"/>
          </p:cNvCxnSpPr>
          <p:nvPr/>
        </p:nvCxnSpPr>
        <p:spPr>
          <a:xfrm flipV="1">
            <a:off x="2241697" y="5258570"/>
            <a:ext cx="12239" cy="586182"/>
          </a:xfrm>
          <a:prstGeom prst="line">
            <a:avLst/>
          </a:prstGeom>
        </p:spPr>
        <p:style>
          <a:lnRef idx="2">
            <a:schemeClr val="dk1"/>
          </a:lnRef>
          <a:fillRef idx="0">
            <a:schemeClr val="dk1"/>
          </a:fillRef>
          <a:effectRef idx="1">
            <a:schemeClr val="dk1"/>
          </a:effectRef>
          <a:fontRef idx="minor">
            <a:schemeClr val="tx1"/>
          </a:fontRef>
        </p:style>
      </p:cxnSp>
      <p:cxnSp>
        <p:nvCxnSpPr>
          <p:cNvPr id="22" name="直線コネクタ 21"/>
          <p:cNvCxnSpPr>
            <a:stCxn id="10" idx="0"/>
            <a:endCxn id="12" idx="2"/>
          </p:cNvCxnSpPr>
          <p:nvPr/>
        </p:nvCxnSpPr>
        <p:spPr>
          <a:xfrm flipH="1" flipV="1">
            <a:off x="1670132" y="5258570"/>
            <a:ext cx="571565" cy="586182"/>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p:cNvCxnSpPr>
            <a:stCxn id="11" idx="0"/>
            <a:endCxn id="13" idx="2"/>
          </p:cNvCxnSpPr>
          <p:nvPr/>
        </p:nvCxnSpPr>
        <p:spPr>
          <a:xfrm flipH="1" flipV="1">
            <a:off x="2253936" y="5258570"/>
            <a:ext cx="571565" cy="586182"/>
          </a:xfrm>
          <a:prstGeom prst="line">
            <a:avLst/>
          </a:prstGeom>
        </p:spPr>
        <p:style>
          <a:lnRef idx="2">
            <a:schemeClr val="dk1"/>
          </a:lnRef>
          <a:fillRef idx="0">
            <a:schemeClr val="dk1"/>
          </a:fillRef>
          <a:effectRef idx="1">
            <a:schemeClr val="dk1"/>
          </a:effectRef>
          <a:fontRef idx="minor">
            <a:schemeClr val="tx1"/>
          </a:fontRef>
        </p:style>
      </p:cxnSp>
      <p:cxnSp>
        <p:nvCxnSpPr>
          <p:cNvPr id="24" name="直線コネクタ 23"/>
          <p:cNvCxnSpPr>
            <a:stCxn id="11" idx="0"/>
            <a:endCxn id="12" idx="2"/>
          </p:cNvCxnSpPr>
          <p:nvPr/>
        </p:nvCxnSpPr>
        <p:spPr>
          <a:xfrm flipH="1" flipV="1">
            <a:off x="1670132" y="5258570"/>
            <a:ext cx="1155369" cy="586182"/>
          </a:xfrm>
          <a:prstGeom prst="line">
            <a:avLst/>
          </a:prstGeom>
        </p:spPr>
        <p:style>
          <a:lnRef idx="2">
            <a:schemeClr val="dk1"/>
          </a:lnRef>
          <a:fillRef idx="0">
            <a:schemeClr val="dk1"/>
          </a:fillRef>
          <a:effectRef idx="1">
            <a:schemeClr val="dk1"/>
          </a:effectRef>
          <a:fontRef idx="minor">
            <a:schemeClr val="tx1"/>
          </a:fontRef>
        </p:style>
      </p:cxnSp>
      <p:sp>
        <p:nvSpPr>
          <p:cNvPr id="25" name="正方形/長方形 24"/>
          <p:cNvSpPr/>
          <p:nvPr/>
        </p:nvSpPr>
        <p:spPr>
          <a:xfrm>
            <a:off x="3219765" y="5851386"/>
            <a:ext cx="379082" cy="3499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803569" y="5851386"/>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4387373" y="5851386"/>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4971177" y="5851386"/>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815808" y="4915282"/>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4399612" y="4915282"/>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cxnSp>
        <p:nvCxnSpPr>
          <p:cNvPr id="31" name="直線コネクタ 30"/>
          <p:cNvCxnSpPr>
            <a:stCxn id="25" idx="0"/>
          </p:cNvCxnSpPr>
          <p:nvPr/>
        </p:nvCxnSpPr>
        <p:spPr>
          <a:xfrm>
            <a:off x="3409306" y="5851386"/>
            <a:ext cx="0"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p:cNvCxnSpPr>
            <a:stCxn id="25" idx="0"/>
            <a:endCxn id="30" idx="2"/>
          </p:cNvCxnSpPr>
          <p:nvPr/>
        </p:nvCxnSpPr>
        <p:spPr>
          <a:xfrm flipV="1">
            <a:off x="3409306" y="5265204"/>
            <a:ext cx="1179847" cy="586182"/>
          </a:xfrm>
          <a:prstGeom prst="line">
            <a:avLst/>
          </a:prstGeom>
        </p:spPr>
        <p:style>
          <a:lnRef idx="2">
            <a:schemeClr val="dk1"/>
          </a:lnRef>
          <a:fillRef idx="0">
            <a:schemeClr val="dk1"/>
          </a:fillRef>
          <a:effectRef idx="1">
            <a:schemeClr val="dk1"/>
          </a:effectRef>
          <a:fontRef idx="minor">
            <a:schemeClr val="tx1"/>
          </a:fontRef>
        </p:style>
      </p:cxnSp>
      <p:cxnSp>
        <p:nvCxnSpPr>
          <p:cNvPr id="33" name="直線コネクタ 32"/>
          <p:cNvCxnSpPr>
            <a:stCxn id="25" idx="0"/>
            <a:endCxn id="29" idx="2"/>
          </p:cNvCxnSpPr>
          <p:nvPr/>
        </p:nvCxnSpPr>
        <p:spPr>
          <a:xfrm flipV="1">
            <a:off x="3409306" y="5265204"/>
            <a:ext cx="596043" cy="586182"/>
          </a:xfrm>
          <a:prstGeom prst="line">
            <a:avLst/>
          </a:prstGeom>
        </p:spPr>
        <p:style>
          <a:lnRef idx="2">
            <a:schemeClr val="dk1"/>
          </a:lnRef>
          <a:fillRef idx="0">
            <a:schemeClr val="dk1"/>
          </a:fillRef>
          <a:effectRef idx="1">
            <a:schemeClr val="dk1"/>
          </a:effectRef>
          <a:fontRef idx="minor">
            <a:schemeClr val="tx1"/>
          </a:fontRef>
        </p:style>
      </p:cxnSp>
      <p:cxnSp>
        <p:nvCxnSpPr>
          <p:cNvPr id="34" name="直線コネクタ 33"/>
          <p:cNvCxnSpPr>
            <a:stCxn id="26" idx="0"/>
            <a:endCxn id="30" idx="2"/>
          </p:cNvCxnSpPr>
          <p:nvPr/>
        </p:nvCxnSpPr>
        <p:spPr>
          <a:xfrm flipV="1">
            <a:off x="3993110" y="5265204"/>
            <a:ext cx="596043" cy="586182"/>
          </a:xfrm>
          <a:prstGeom prst="line">
            <a:avLst/>
          </a:prstGeom>
        </p:spPr>
        <p:style>
          <a:lnRef idx="2">
            <a:schemeClr val="dk1"/>
          </a:lnRef>
          <a:fillRef idx="0">
            <a:schemeClr val="dk1"/>
          </a:fillRef>
          <a:effectRef idx="1">
            <a:schemeClr val="dk1"/>
          </a:effectRef>
          <a:fontRef idx="minor">
            <a:schemeClr val="tx1"/>
          </a:fontRef>
        </p:style>
      </p:cxnSp>
      <p:cxnSp>
        <p:nvCxnSpPr>
          <p:cNvPr id="35" name="直線コネクタ 34"/>
          <p:cNvCxnSpPr>
            <a:stCxn id="26" idx="0"/>
            <a:endCxn id="29" idx="2"/>
          </p:cNvCxnSpPr>
          <p:nvPr/>
        </p:nvCxnSpPr>
        <p:spPr>
          <a:xfrm flipV="1">
            <a:off x="3993110" y="5265204"/>
            <a:ext cx="12239" cy="586182"/>
          </a:xfrm>
          <a:prstGeom prst="line">
            <a:avLst/>
          </a:prstGeom>
        </p:spPr>
        <p:style>
          <a:lnRef idx="2">
            <a:schemeClr val="dk1"/>
          </a:lnRef>
          <a:fillRef idx="0">
            <a:schemeClr val="dk1"/>
          </a:fillRef>
          <a:effectRef idx="1">
            <a:schemeClr val="dk1"/>
          </a:effectRef>
          <a:fontRef idx="minor">
            <a:schemeClr val="tx1"/>
          </a:fontRef>
        </p:style>
      </p:cxnSp>
      <p:cxnSp>
        <p:nvCxnSpPr>
          <p:cNvPr id="36" name="直線コネクタ 35"/>
          <p:cNvCxnSpPr>
            <a:stCxn id="27" idx="0"/>
            <a:endCxn id="30" idx="2"/>
          </p:cNvCxnSpPr>
          <p:nvPr/>
        </p:nvCxnSpPr>
        <p:spPr>
          <a:xfrm flipV="1">
            <a:off x="4576914" y="5265204"/>
            <a:ext cx="12239" cy="586182"/>
          </a:xfrm>
          <a:prstGeom prst="line">
            <a:avLst/>
          </a:prstGeom>
        </p:spPr>
        <p:style>
          <a:lnRef idx="2">
            <a:schemeClr val="dk1"/>
          </a:lnRef>
          <a:fillRef idx="0">
            <a:schemeClr val="dk1"/>
          </a:fillRef>
          <a:effectRef idx="1">
            <a:schemeClr val="dk1"/>
          </a:effectRef>
          <a:fontRef idx="minor">
            <a:schemeClr val="tx1"/>
          </a:fontRef>
        </p:style>
      </p:cxnSp>
      <p:cxnSp>
        <p:nvCxnSpPr>
          <p:cNvPr id="37" name="直線コネクタ 36"/>
          <p:cNvCxnSpPr>
            <a:stCxn id="27" idx="0"/>
            <a:endCxn id="29" idx="2"/>
          </p:cNvCxnSpPr>
          <p:nvPr/>
        </p:nvCxnSpPr>
        <p:spPr>
          <a:xfrm flipH="1" flipV="1">
            <a:off x="4005349" y="5265204"/>
            <a:ext cx="571565" cy="586182"/>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p:cNvCxnSpPr>
            <a:stCxn id="28" idx="0"/>
            <a:endCxn id="30" idx="2"/>
          </p:cNvCxnSpPr>
          <p:nvPr/>
        </p:nvCxnSpPr>
        <p:spPr>
          <a:xfrm flipH="1" flipV="1">
            <a:off x="4589153" y="5265204"/>
            <a:ext cx="571565" cy="586182"/>
          </a:xfrm>
          <a:prstGeom prst="line">
            <a:avLst/>
          </a:prstGeom>
        </p:spPr>
        <p:style>
          <a:lnRef idx="2">
            <a:schemeClr val="dk1"/>
          </a:lnRef>
          <a:fillRef idx="0">
            <a:schemeClr val="dk1"/>
          </a:fillRef>
          <a:effectRef idx="1">
            <a:schemeClr val="dk1"/>
          </a:effectRef>
          <a:fontRef idx="minor">
            <a:schemeClr val="tx1"/>
          </a:fontRef>
        </p:style>
      </p:cxnSp>
      <p:cxnSp>
        <p:nvCxnSpPr>
          <p:cNvPr id="39" name="直線コネクタ 38"/>
          <p:cNvCxnSpPr>
            <a:stCxn id="28" idx="0"/>
            <a:endCxn id="29" idx="2"/>
          </p:cNvCxnSpPr>
          <p:nvPr/>
        </p:nvCxnSpPr>
        <p:spPr>
          <a:xfrm flipH="1" flipV="1">
            <a:off x="4005349" y="5265204"/>
            <a:ext cx="1155369" cy="586182"/>
          </a:xfrm>
          <a:prstGeom prst="line">
            <a:avLst/>
          </a:prstGeom>
        </p:spPr>
        <p:style>
          <a:lnRef idx="2">
            <a:schemeClr val="dk1"/>
          </a:lnRef>
          <a:fillRef idx="0">
            <a:schemeClr val="dk1"/>
          </a:fillRef>
          <a:effectRef idx="1">
            <a:schemeClr val="dk1"/>
          </a:effectRef>
          <a:fontRef idx="minor">
            <a:schemeClr val="tx1"/>
          </a:fontRef>
        </p:style>
      </p:cxnSp>
      <p:cxnSp>
        <p:nvCxnSpPr>
          <p:cNvPr id="40" name="直線コネクタ 39"/>
          <p:cNvCxnSpPr>
            <a:stCxn id="12" idx="0"/>
            <a:endCxn id="14" idx="2"/>
          </p:cNvCxnSpPr>
          <p:nvPr/>
        </p:nvCxnSpPr>
        <p:spPr>
          <a:xfrm flipV="1">
            <a:off x="1670132" y="4329100"/>
            <a:ext cx="276449" cy="579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0"/>
            <a:endCxn id="14" idx="2"/>
          </p:cNvCxnSpPr>
          <p:nvPr/>
        </p:nvCxnSpPr>
        <p:spPr>
          <a:xfrm flipH="1" flipV="1">
            <a:off x="1946581" y="4329100"/>
            <a:ext cx="2058768" cy="58618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12" idx="0"/>
            <a:endCxn id="15" idx="2"/>
          </p:cNvCxnSpPr>
          <p:nvPr/>
        </p:nvCxnSpPr>
        <p:spPr>
          <a:xfrm flipV="1">
            <a:off x="1670132" y="4329100"/>
            <a:ext cx="2587755" cy="579548"/>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直線コネクタ 42"/>
          <p:cNvCxnSpPr>
            <a:stCxn id="29" idx="0"/>
            <a:endCxn id="15" idx="2"/>
          </p:cNvCxnSpPr>
          <p:nvPr/>
        </p:nvCxnSpPr>
        <p:spPr>
          <a:xfrm flipV="1">
            <a:off x="4005349" y="4329100"/>
            <a:ext cx="252538" cy="586182"/>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直線コネクタ 43"/>
          <p:cNvCxnSpPr>
            <a:stCxn id="13" idx="0"/>
            <a:endCxn id="15" idx="2"/>
          </p:cNvCxnSpPr>
          <p:nvPr/>
        </p:nvCxnSpPr>
        <p:spPr>
          <a:xfrm flipV="1">
            <a:off x="2253936" y="4329100"/>
            <a:ext cx="2003951" cy="579548"/>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直線コネクタ 45"/>
          <p:cNvCxnSpPr>
            <a:stCxn id="30" idx="0"/>
            <a:endCxn id="15" idx="2"/>
          </p:cNvCxnSpPr>
          <p:nvPr/>
        </p:nvCxnSpPr>
        <p:spPr>
          <a:xfrm flipH="1" flipV="1">
            <a:off x="4257887" y="4329100"/>
            <a:ext cx="331266" cy="586182"/>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直線コネクタ 48"/>
          <p:cNvCxnSpPr>
            <a:stCxn id="13" idx="0"/>
            <a:endCxn id="14" idx="2"/>
          </p:cNvCxnSpPr>
          <p:nvPr/>
        </p:nvCxnSpPr>
        <p:spPr>
          <a:xfrm flipH="1" flipV="1">
            <a:off x="1946581" y="4329100"/>
            <a:ext cx="307355" cy="579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線コネクタ 49"/>
          <p:cNvCxnSpPr>
            <a:stCxn id="30" idx="0"/>
            <a:endCxn id="14" idx="2"/>
          </p:cNvCxnSpPr>
          <p:nvPr/>
        </p:nvCxnSpPr>
        <p:spPr>
          <a:xfrm flipH="1" flipV="1">
            <a:off x="1946581" y="4329100"/>
            <a:ext cx="2642572" cy="586182"/>
          </a:xfrm>
          <a:prstGeom prst="line">
            <a:avLst/>
          </a:prstGeom>
        </p:spPr>
        <p:style>
          <a:lnRef idx="2">
            <a:schemeClr val="accent1"/>
          </a:lnRef>
          <a:fillRef idx="0">
            <a:schemeClr val="accent1"/>
          </a:fillRef>
          <a:effectRef idx="1">
            <a:schemeClr val="accent1"/>
          </a:effectRef>
          <a:fontRef idx="minor">
            <a:schemeClr val="tx1"/>
          </a:fontRef>
        </p:style>
      </p:cxnSp>
      <p:sp>
        <p:nvSpPr>
          <p:cNvPr id="56" name="正方形/長方形 55"/>
          <p:cNvSpPr/>
          <p:nvPr/>
        </p:nvSpPr>
        <p:spPr bwMode="auto">
          <a:xfrm>
            <a:off x="1342365" y="2942505"/>
            <a:ext cx="1214860" cy="648072"/>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ea typeface="ＭＳ Ｐゴシック" charset="-128"/>
              </a:rPr>
              <a:t> </a:t>
            </a:r>
            <a:r>
              <a:rPr kumimoji="0" lang="en-US" altLang="ja-JP" sz="1800" b="0" i="0" u="none" strike="noStrike" cap="none" normalizeH="0" baseline="0" dirty="0" err="1" smtClean="0">
                <a:ln>
                  <a:noFill/>
                </a:ln>
                <a:solidFill>
                  <a:schemeClr val="tx1"/>
                </a:solidFill>
                <a:effectLst/>
                <a:ea typeface="ＭＳ Ｐゴシック" charset="-128"/>
              </a:rPr>
              <a:t>ShortFlow</a:t>
            </a:r>
            <a:r>
              <a:rPr kumimoji="0" lang="en-US" altLang="ja-JP" sz="1800" b="0" i="0" u="none" strike="noStrike" cap="none" normalizeH="0" baseline="0" dirty="0" smtClean="0">
                <a:ln>
                  <a:noFill/>
                </a:ln>
                <a:solidFill>
                  <a:schemeClr val="tx1"/>
                </a:solidFill>
                <a:effectLst/>
                <a:ea typeface="ＭＳ Ｐゴシック" charset="-128"/>
              </a:rPr>
              <a:t> </a:t>
            </a:r>
            <a:r>
              <a:rPr lang="en-US" altLang="ja-JP" dirty="0" smtClean="0">
                <a:solidFill>
                  <a:schemeClr val="tx1"/>
                </a:solidFill>
                <a:ea typeface="ＭＳ Ｐゴシック" charset="-128"/>
              </a:rPr>
              <a:t>sender</a:t>
            </a:r>
            <a:endParaRPr kumimoji="0" lang="ja-JP" altLang="en-US" sz="1800" b="0" i="0" u="none" strike="noStrike" cap="none" normalizeH="0" baseline="0" dirty="0" smtClean="0">
              <a:ln>
                <a:noFill/>
              </a:ln>
              <a:solidFill>
                <a:schemeClr val="tx1"/>
              </a:solidFill>
              <a:effectLst/>
              <a:ea typeface="ＭＳ Ｐゴシック" charset="-128"/>
            </a:endParaRPr>
          </a:p>
        </p:txBody>
      </p:sp>
      <p:sp>
        <p:nvSpPr>
          <p:cNvPr id="59" name="正方形/長方形 58"/>
          <p:cNvSpPr/>
          <p:nvPr/>
        </p:nvSpPr>
        <p:spPr bwMode="auto">
          <a:xfrm>
            <a:off x="3562774" y="2935593"/>
            <a:ext cx="1390226" cy="648072"/>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ea typeface="ＭＳ Ｐゴシック" charset="-128"/>
              </a:rPr>
              <a:t>Longflow</a:t>
            </a:r>
            <a:endParaRPr kumimoji="0" lang="en-US" altLang="ja-JP" sz="1800" b="0" i="0" u="none" strike="noStrike" cap="none" normalizeH="0" baseline="0" dirty="0" smtClean="0">
              <a:ln>
                <a:noFill/>
              </a:ln>
              <a:solidFill>
                <a:schemeClr val="tx1"/>
              </a:solidFill>
              <a:effectLst/>
              <a:ea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ea typeface="ＭＳ Ｐゴシック" charset="-128"/>
              </a:rPr>
              <a:t>sender</a:t>
            </a:r>
          </a:p>
        </p:txBody>
      </p:sp>
      <p:cxnSp>
        <p:nvCxnSpPr>
          <p:cNvPr id="60" name="直線コネクタ 59"/>
          <p:cNvCxnSpPr>
            <a:stCxn id="15" idx="0"/>
            <a:endCxn id="59" idx="2"/>
          </p:cNvCxnSpPr>
          <p:nvPr/>
        </p:nvCxnSpPr>
        <p:spPr>
          <a:xfrm flipV="1">
            <a:off x="4257887" y="3583665"/>
            <a:ext cx="0" cy="395513"/>
          </a:xfrm>
          <a:prstGeom prst="line">
            <a:avLst/>
          </a:prstGeom>
        </p:spPr>
        <p:style>
          <a:lnRef idx="2">
            <a:schemeClr val="dk1"/>
          </a:lnRef>
          <a:fillRef idx="0">
            <a:schemeClr val="dk1"/>
          </a:fillRef>
          <a:effectRef idx="1">
            <a:schemeClr val="dk1"/>
          </a:effectRef>
          <a:fontRef idx="minor">
            <a:schemeClr val="tx1"/>
          </a:fontRef>
        </p:style>
      </p:cxnSp>
      <p:cxnSp>
        <p:nvCxnSpPr>
          <p:cNvPr id="63" name="直線コネクタ 62"/>
          <p:cNvCxnSpPr>
            <a:stCxn id="14" idx="0"/>
            <a:endCxn id="59" idx="2"/>
          </p:cNvCxnSpPr>
          <p:nvPr/>
        </p:nvCxnSpPr>
        <p:spPr>
          <a:xfrm flipV="1">
            <a:off x="1946581" y="3583665"/>
            <a:ext cx="2311306" cy="395513"/>
          </a:xfrm>
          <a:prstGeom prst="line">
            <a:avLst/>
          </a:prstGeom>
        </p:spPr>
        <p:style>
          <a:lnRef idx="2">
            <a:schemeClr val="dk1"/>
          </a:lnRef>
          <a:fillRef idx="0">
            <a:schemeClr val="dk1"/>
          </a:fillRef>
          <a:effectRef idx="1">
            <a:schemeClr val="dk1"/>
          </a:effectRef>
          <a:fontRef idx="minor">
            <a:schemeClr val="tx1"/>
          </a:fontRef>
        </p:style>
      </p:cxnSp>
      <p:cxnSp>
        <p:nvCxnSpPr>
          <p:cNvPr id="66" name="直線コネクタ 65"/>
          <p:cNvCxnSpPr>
            <a:stCxn id="15" idx="0"/>
            <a:endCxn id="56" idx="2"/>
          </p:cNvCxnSpPr>
          <p:nvPr/>
        </p:nvCxnSpPr>
        <p:spPr>
          <a:xfrm flipH="1" flipV="1">
            <a:off x="1949795" y="3590577"/>
            <a:ext cx="2308092" cy="388601"/>
          </a:xfrm>
          <a:prstGeom prst="line">
            <a:avLst/>
          </a:prstGeom>
        </p:spPr>
        <p:style>
          <a:lnRef idx="2">
            <a:schemeClr val="dk1"/>
          </a:lnRef>
          <a:fillRef idx="0">
            <a:schemeClr val="dk1"/>
          </a:fillRef>
          <a:effectRef idx="1">
            <a:schemeClr val="dk1"/>
          </a:effectRef>
          <a:fontRef idx="minor">
            <a:schemeClr val="tx1"/>
          </a:fontRef>
        </p:style>
      </p:cxnSp>
      <p:cxnSp>
        <p:nvCxnSpPr>
          <p:cNvPr id="67" name="直線コネクタ 66"/>
          <p:cNvCxnSpPr>
            <a:stCxn id="14" idx="0"/>
            <a:endCxn id="56" idx="2"/>
          </p:cNvCxnSpPr>
          <p:nvPr/>
        </p:nvCxnSpPr>
        <p:spPr>
          <a:xfrm flipV="1">
            <a:off x="1946581" y="3590577"/>
            <a:ext cx="3214" cy="388601"/>
          </a:xfrm>
          <a:prstGeom prst="line">
            <a:avLst/>
          </a:prstGeom>
        </p:spPr>
        <p:style>
          <a:lnRef idx="2">
            <a:schemeClr val="dk1"/>
          </a:lnRef>
          <a:fillRef idx="0">
            <a:schemeClr val="dk1"/>
          </a:fillRef>
          <a:effectRef idx="1">
            <a:schemeClr val="dk1"/>
          </a:effectRef>
          <a:fontRef idx="minor">
            <a:schemeClr val="tx1"/>
          </a:fontRef>
        </p:style>
      </p:cxnSp>
      <p:sp>
        <p:nvSpPr>
          <p:cNvPr id="75" name="テキスト ボックス 74"/>
          <p:cNvSpPr txBox="1"/>
          <p:nvPr/>
        </p:nvSpPr>
        <p:spPr>
          <a:xfrm>
            <a:off x="426730" y="4956073"/>
            <a:ext cx="915635" cy="276999"/>
          </a:xfrm>
          <a:prstGeom prst="rect">
            <a:avLst/>
          </a:prstGeom>
          <a:noFill/>
        </p:spPr>
        <p:txBody>
          <a:bodyPr wrap="none" rtlCol="0">
            <a:spAutoFit/>
          </a:bodyPr>
          <a:lstStyle/>
          <a:p>
            <a:r>
              <a:rPr kumimoji="1" lang="en-US" altLang="ja-JP" sz="1200" dirty="0" smtClean="0">
                <a:latin typeface="+mn-lt"/>
              </a:rPr>
              <a:t>aggregation</a:t>
            </a:r>
            <a:endParaRPr kumimoji="1" lang="ja-JP" altLang="en-US" sz="1200" dirty="0">
              <a:latin typeface="+mn-lt"/>
            </a:endParaRPr>
          </a:p>
        </p:txBody>
      </p:sp>
      <p:sp>
        <p:nvSpPr>
          <p:cNvPr id="76" name="テキスト ボックス 75"/>
          <p:cNvSpPr txBox="1"/>
          <p:nvPr/>
        </p:nvSpPr>
        <p:spPr>
          <a:xfrm>
            <a:off x="612704" y="5574387"/>
            <a:ext cx="543688" cy="276999"/>
          </a:xfrm>
          <a:prstGeom prst="rect">
            <a:avLst/>
          </a:prstGeom>
          <a:noFill/>
        </p:spPr>
        <p:txBody>
          <a:bodyPr wrap="none" rtlCol="0">
            <a:spAutoFit/>
          </a:bodyPr>
          <a:lstStyle/>
          <a:p>
            <a:r>
              <a:rPr kumimoji="1" lang="en-US" altLang="ja-JP" sz="1200" dirty="0" smtClean="0">
                <a:latin typeface="+mn-lt"/>
              </a:rPr>
              <a:t>nodes</a:t>
            </a:r>
            <a:endParaRPr kumimoji="1" lang="ja-JP" altLang="en-US" sz="1200" dirty="0">
              <a:latin typeface="+mn-lt"/>
            </a:endParaRPr>
          </a:p>
        </p:txBody>
      </p:sp>
      <p:sp>
        <p:nvSpPr>
          <p:cNvPr id="77" name="テキスト ボックス 76"/>
          <p:cNvSpPr txBox="1"/>
          <p:nvPr/>
        </p:nvSpPr>
        <p:spPr>
          <a:xfrm>
            <a:off x="612704" y="4013919"/>
            <a:ext cx="449462" cy="276999"/>
          </a:xfrm>
          <a:prstGeom prst="rect">
            <a:avLst/>
          </a:prstGeom>
          <a:noFill/>
        </p:spPr>
        <p:txBody>
          <a:bodyPr wrap="none" rtlCol="0">
            <a:spAutoFit/>
          </a:bodyPr>
          <a:lstStyle/>
          <a:p>
            <a:r>
              <a:rPr kumimoji="1" lang="en-US" altLang="ja-JP" sz="1200" dirty="0" smtClean="0">
                <a:latin typeface="+mn-lt"/>
              </a:rPr>
              <a:t>core</a:t>
            </a:r>
            <a:endParaRPr kumimoji="1" lang="ja-JP" altLang="en-US" sz="1200" dirty="0">
              <a:latin typeface="+mn-lt"/>
            </a:endParaRP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
        <p:nvSpPr>
          <p:cNvPr id="58" name="コンテンツ プレースホルダー 2"/>
          <p:cNvSpPr txBox="1">
            <a:spLocks/>
          </p:cNvSpPr>
          <p:nvPr/>
        </p:nvSpPr>
        <p:spPr bwMode="auto">
          <a:xfrm>
            <a:off x="5319184" y="2348160"/>
            <a:ext cx="3761767" cy="2354413"/>
          </a:xfrm>
          <a:prstGeom prst="rect">
            <a:avLst/>
          </a:prstGeo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buNone/>
            </a:pPr>
            <a:r>
              <a:rPr lang="ja-JP" altLang="en-US" sz="2600" b="1" u="sng" dirty="0" smtClean="0">
                <a:ea typeface="+mj-ea"/>
              </a:rPr>
              <a:t>想定環境</a:t>
            </a:r>
            <a:r>
              <a:rPr lang="en-US" altLang="ja-JP" sz="2600" b="1" u="sng" dirty="0" smtClean="0">
                <a:ea typeface="+mj-ea"/>
              </a:rPr>
              <a:t> : </a:t>
            </a:r>
          </a:p>
          <a:p>
            <a:r>
              <a:rPr lang="en-US" altLang="ja-JP" dirty="0" smtClean="0">
                <a:ea typeface="+mj-ea"/>
              </a:rPr>
              <a:t>8</a:t>
            </a:r>
            <a:r>
              <a:rPr lang="en-US" altLang="ja-JP" dirty="0">
                <a:ea typeface="+mj-ea"/>
              </a:rPr>
              <a:t>-pod FatTree</a:t>
            </a:r>
            <a:r>
              <a:rPr lang="ja-JP" altLang="en-US" dirty="0">
                <a:latin typeface="+mj-ea"/>
                <a:ea typeface="+mj-ea"/>
              </a:rPr>
              <a:t>トポロジーで</a:t>
            </a:r>
            <a:r>
              <a:rPr lang="ja-JP" altLang="en-US" dirty="0" smtClean="0">
                <a:latin typeface="+mj-ea"/>
                <a:ea typeface="+mj-ea"/>
              </a:rPr>
              <a:t>の</a:t>
            </a:r>
            <a:r>
              <a:rPr lang="en-US" altLang="ja-JP" dirty="0" smtClean="0">
                <a:ea typeface="+mj-ea"/>
              </a:rPr>
              <a:t>1pod</a:t>
            </a:r>
            <a:r>
              <a:rPr lang="ja-JP" altLang="en-US" dirty="0">
                <a:latin typeface="+mj-ea"/>
                <a:ea typeface="+mj-ea"/>
              </a:rPr>
              <a:t>における通信を</a:t>
            </a:r>
            <a:r>
              <a:rPr lang="ja-JP" altLang="en-US" dirty="0" smtClean="0">
                <a:latin typeface="+mj-ea"/>
                <a:ea typeface="+mj-ea"/>
              </a:rPr>
              <a:t>想定</a:t>
            </a:r>
            <a:endParaRPr lang="en-US" altLang="ja-JP" dirty="0" smtClean="0">
              <a:latin typeface="+mj-ea"/>
              <a:ea typeface="+mj-ea"/>
            </a:endParaRPr>
          </a:p>
          <a:p>
            <a:r>
              <a:rPr lang="en-US" altLang="ja-JP" dirty="0" smtClean="0">
                <a:ea typeface="+mj-ea"/>
              </a:rPr>
              <a:t>2</a:t>
            </a:r>
            <a:r>
              <a:rPr lang="ja-JP" altLang="en-US" dirty="0">
                <a:latin typeface="+mj-ea"/>
                <a:ea typeface="+mj-ea"/>
              </a:rPr>
              <a:t>ノードはバックエンド</a:t>
            </a:r>
            <a:endParaRPr lang="en-US" altLang="ja-JP" dirty="0">
              <a:latin typeface="+mj-ea"/>
              <a:ea typeface="+mj-ea"/>
            </a:endParaRPr>
          </a:p>
          <a:p>
            <a:pPr lvl="1"/>
            <a:r>
              <a:rPr lang="ja-JP" altLang="en-US" dirty="0" smtClean="0">
                <a:latin typeface="+mj-ea"/>
                <a:ea typeface="+mj-ea"/>
              </a:rPr>
              <a:t>ロングフローを受ける</a:t>
            </a:r>
            <a:endParaRPr lang="en-US" altLang="ja-JP" dirty="0" smtClean="0">
              <a:latin typeface="+mj-ea"/>
              <a:ea typeface="+mj-ea"/>
            </a:endParaRPr>
          </a:p>
          <a:p>
            <a:r>
              <a:rPr lang="en-US" altLang="ja-JP" dirty="0" smtClean="0">
                <a:ea typeface="+mj-ea"/>
              </a:rPr>
              <a:t>6</a:t>
            </a:r>
            <a:r>
              <a:rPr lang="ja-JP" altLang="en-US" dirty="0">
                <a:latin typeface="+mj-ea"/>
                <a:ea typeface="+mj-ea"/>
              </a:rPr>
              <a:t>ノードはフロントエンド</a:t>
            </a:r>
            <a:endParaRPr lang="en-US" altLang="ja-JP" dirty="0">
              <a:latin typeface="+mj-ea"/>
              <a:ea typeface="+mj-ea"/>
            </a:endParaRPr>
          </a:p>
          <a:p>
            <a:pPr lvl="1"/>
            <a:r>
              <a:rPr lang="ja-JP" altLang="en-US" dirty="0" smtClean="0">
                <a:latin typeface="+mj-ea"/>
                <a:ea typeface="+mj-ea"/>
              </a:rPr>
              <a:t>ショートフローを受ける</a:t>
            </a:r>
            <a:endParaRPr lang="ja-JP" altLang="en-US" dirty="0">
              <a:latin typeface="+mj-ea"/>
              <a:ea typeface="+mj-ea"/>
            </a:endParaRPr>
          </a:p>
          <a:p>
            <a:pPr marL="0" indent="0">
              <a:buFont typeface="Wingdings" pitchFamily="2" charset="2"/>
              <a:buNone/>
            </a:pPr>
            <a:endParaRPr lang="en-US" altLang="ja-JP" sz="2400" u="sng" dirty="0">
              <a:latin typeface="+mj-ea"/>
              <a:ea typeface="+mj-ea"/>
            </a:endParaRPr>
          </a:p>
        </p:txBody>
      </p:sp>
      <p:graphicFrame>
        <p:nvGraphicFramePr>
          <p:cNvPr id="61" name="表 60"/>
          <p:cNvGraphicFramePr>
            <a:graphicFrameLocks noGrp="1"/>
          </p:cNvGraphicFramePr>
          <p:nvPr>
            <p:extLst>
              <p:ext uri="{D42A27DB-BD31-4B8C-83A1-F6EECF244321}">
                <p14:modId xmlns:p14="http://schemas.microsoft.com/office/powerpoint/2010/main" val="2210593085"/>
              </p:ext>
            </p:extLst>
          </p:nvPr>
        </p:nvGraphicFramePr>
        <p:xfrm>
          <a:off x="5781092" y="5013176"/>
          <a:ext cx="2682034" cy="1219199"/>
        </p:xfrm>
        <a:graphic>
          <a:graphicData uri="http://schemas.openxmlformats.org/drawingml/2006/table">
            <a:tbl>
              <a:tblPr firstRow="1" firstCol="1">
                <a:tableStyleId>{0660B408-B3CF-4A94-85FC-2B1E0A45F4A2}</a:tableStyleId>
              </a:tblPr>
              <a:tblGrid>
                <a:gridCol w="1341017"/>
                <a:gridCol w="1341017"/>
              </a:tblGrid>
              <a:tr h="279031">
                <a:tc>
                  <a:txBody>
                    <a:bodyPr/>
                    <a:lstStyle/>
                    <a:p>
                      <a:pPr algn="ctr"/>
                      <a:r>
                        <a:rPr kumimoji="1" lang="en-US" altLang="ja-JP" sz="1400" dirty="0" smtClean="0"/>
                        <a:t>Parameter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Value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core-</a:t>
                      </a:r>
                      <a:r>
                        <a:rPr kumimoji="1" lang="en-US" altLang="ja-JP" sz="1400" baseline="0" dirty="0" err="1" smtClean="0"/>
                        <a:t>aggr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200Mbps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err="1" smtClean="0"/>
                        <a:t>aggr</a:t>
                      </a:r>
                      <a:r>
                        <a:rPr kumimoji="1" lang="en-US" altLang="ja-JP" sz="1400" dirty="0" smtClean="0"/>
                        <a:t>-</a:t>
                      </a:r>
                      <a:r>
                        <a:rPr kumimoji="1" lang="ja-JP" altLang="ja-JP" sz="1400" dirty="0" smtClean="0"/>
                        <a:t>n</a:t>
                      </a:r>
                      <a:r>
                        <a:rPr kumimoji="1" lang="en-US" altLang="ja-JP" sz="1400" dirty="0" smtClean="0"/>
                        <a:t>ode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ja-JP" altLang="ja-JP" sz="1400" dirty="0" smtClean="0"/>
                        <a:t>1</a:t>
                      </a:r>
                      <a:r>
                        <a:rPr kumimoji="1" lang="en-US" altLang="ja-JP" sz="1400" dirty="0" smtClean="0"/>
                        <a:t>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RTT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latin typeface="+mn-lt"/>
                        </a:rPr>
                        <a:t>25μsec</a:t>
                      </a:r>
                      <a:endParaRPr kumimoji="1" lang="ja-JP" altLang="en-US" sz="1400" dirty="0">
                        <a:latin typeface="+mn-lt"/>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62" name="正方形/長方形 61"/>
          <p:cNvSpPr/>
          <p:nvPr/>
        </p:nvSpPr>
        <p:spPr>
          <a:xfrm>
            <a:off x="5513662" y="4711810"/>
            <a:ext cx="3216896" cy="276999"/>
          </a:xfrm>
          <a:prstGeom prst="rect">
            <a:avLst/>
          </a:prstGeom>
        </p:spPr>
        <p:txBody>
          <a:bodyPr wrap="none">
            <a:spAutoFit/>
          </a:bodyPr>
          <a:lstStyle/>
          <a:p>
            <a:pPr algn="ctr"/>
            <a:r>
              <a:rPr lang="en-US" altLang="ja-JP" sz="1200" dirty="0" smtClean="0">
                <a:solidFill>
                  <a:srgbClr val="4D4D4D"/>
                </a:solidFill>
                <a:latin typeface="Times New Roman"/>
                <a:cs typeface="Times New Roman"/>
              </a:rPr>
              <a:t>Table</a:t>
            </a:r>
            <a:r>
              <a:rPr lang="en-US" altLang="ja-JP" sz="1200" dirty="0" smtClean="0">
                <a:solidFill>
                  <a:srgbClr val="4D4D4D"/>
                </a:solidFill>
                <a:latin typeface="Times New Roman"/>
                <a:cs typeface="Times New Roman"/>
              </a:rPr>
              <a:t>2</a:t>
            </a:r>
            <a:r>
              <a:rPr lang="en-US" altLang="ja-JP" sz="1200" dirty="0" smtClean="0">
                <a:solidFill>
                  <a:srgbClr val="4D4D4D"/>
                </a:solidFill>
                <a:latin typeface="Times New Roman"/>
                <a:cs typeface="Times New Roman"/>
              </a:rPr>
              <a:t>. </a:t>
            </a:r>
            <a:r>
              <a:rPr lang="en-US" altLang="ja-JP" sz="1200" dirty="0" smtClean="0">
                <a:solidFill>
                  <a:srgbClr val="4D4D4D"/>
                </a:solidFill>
                <a:latin typeface="Times New Roman"/>
                <a:cs typeface="Times New Roman"/>
              </a:rPr>
              <a:t>Queue buildup</a:t>
            </a:r>
            <a:r>
              <a:rPr lang="ja-JP" altLang="en-US" sz="1200" dirty="0" smtClean="0">
                <a:solidFill>
                  <a:srgbClr val="4D4D4D"/>
                </a:solidFill>
                <a:latin typeface="Times New Roman"/>
                <a:cs typeface="Times New Roman"/>
              </a:rPr>
              <a:t>評価シミュレーション環境</a:t>
            </a:r>
            <a:endParaRPr lang="ja-JP" altLang="en-US" sz="1200" dirty="0">
              <a:solidFill>
                <a:srgbClr val="4D4D4D"/>
              </a:solidFill>
              <a:latin typeface="Times New Roman"/>
              <a:cs typeface="Times New Roman"/>
            </a:endParaRPr>
          </a:p>
        </p:txBody>
      </p:sp>
    </p:spTree>
    <p:extLst>
      <p:ext uri="{BB962C8B-B14F-4D97-AF65-F5344CB8AC3E}">
        <p14:creationId xmlns:p14="http://schemas.microsoft.com/office/powerpoint/2010/main" val="381998192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r>
              <a:rPr kumimoji="1" lang="en-US" altLang="ja-JP" dirty="0" smtClean="0"/>
              <a:t>: Queue buildup</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u="sng" dirty="0" smtClean="0"/>
              <a:t>トラフィックパターン</a:t>
            </a:r>
            <a:r>
              <a:rPr lang="ja-JP" altLang="en-US" b="1" u="sng" dirty="0"/>
              <a:t>：</a:t>
            </a:r>
            <a:endParaRPr lang="en-US" altLang="ja-JP" b="1" u="sng" dirty="0"/>
          </a:p>
          <a:p>
            <a:pPr lvl="1" indent="-342900"/>
            <a:r>
              <a:rPr lang="ja-JP" altLang="en-US" dirty="0" smtClean="0">
                <a:latin typeface="+mn-ea"/>
                <a:ea typeface="+mn-ea"/>
              </a:rPr>
              <a:t>ショートフロー</a:t>
            </a:r>
            <a:r>
              <a:rPr lang="ja-JP" altLang="en-US" dirty="0">
                <a:latin typeface="+mn-ea"/>
                <a:ea typeface="+mn-ea"/>
              </a:rPr>
              <a:t>：</a:t>
            </a:r>
            <a:r>
              <a:rPr lang="en-US" altLang="ja-JP" dirty="0">
                <a:ea typeface="+mn-ea"/>
              </a:rPr>
              <a:t>70KB</a:t>
            </a:r>
            <a:r>
              <a:rPr lang="ja-JP" altLang="en-US" dirty="0" smtClean="0">
                <a:latin typeface="+mn-ea"/>
                <a:ea typeface="+mn-ea"/>
              </a:rPr>
              <a:t>毎</a:t>
            </a:r>
            <a:r>
              <a:rPr lang="en-US" altLang="ja-JP" dirty="0" smtClean="0">
                <a:ea typeface="+mn-ea"/>
              </a:rPr>
              <a:t>200ms</a:t>
            </a:r>
            <a:r>
              <a:rPr lang="ja-JP" altLang="en-US" dirty="0" smtClean="0">
                <a:latin typeface="+mn-ea"/>
                <a:ea typeface="+mn-ea"/>
              </a:rPr>
              <a:t>ポアソン生起</a:t>
            </a:r>
            <a:endParaRPr lang="en-US" altLang="ja-JP" dirty="0" smtClean="0">
              <a:latin typeface="+mn-ea"/>
              <a:ea typeface="+mn-ea"/>
            </a:endParaRPr>
          </a:p>
          <a:p>
            <a:pPr lvl="1" indent="-342900"/>
            <a:r>
              <a:rPr lang="en-US" altLang="en-US" b="1" dirty="0" smtClean="0">
                <a:solidFill>
                  <a:srgbClr val="E03253"/>
                </a:solidFill>
                <a:latin typeface="+mn-ea"/>
                <a:ea typeface="+mn-ea"/>
              </a:rPr>
              <a:t>ロング</a:t>
            </a:r>
            <a:r>
              <a:rPr lang="ja-JP" altLang="en-US" b="1" dirty="0" smtClean="0">
                <a:solidFill>
                  <a:srgbClr val="E03253"/>
                </a:solidFill>
                <a:latin typeface="+mn-ea"/>
                <a:ea typeface="+mn-ea"/>
              </a:rPr>
              <a:t>フロー</a:t>
            </a:r>
            <a:r>
              <a:rPr lang="ja-JP" altLang="en-US" dirty="0">
                <a:latin typeface="+mn-ea"/>
                <a:ea typeface="+mn-ea"/>
              </a:rPr>
              <a:t>：実験中継続</a:t>
            </a:r>
            <a:r>
              <a:rPr lang="ja-JP" altLang="en-US" dirty="0" smtClean="0">
                <a:latin typeface="+mn-ea"/>
                <a:ea typeface="+mn-ea"/>
              </a:rPr>
              <a:t>して通信する十分なデータを通信する</a:t>
            </a:r>
            <a:endParaRPr lang="en-US" altLang="ja-JP" dirty="0" smtClean="0">
              <a:latin typeface="+mn-ea"/>
              <a:ea typeface="+mn-ea"/>
            </a:endParaRPr>
          </a:p>
          <a:p>
            <a:pPr lvl="2" indent="-342900"/>
            <a:r>
              <a:rPr lang="en-US" altLang="ja-JP" dirty="0" smtClean="0">
                <a:latin typeface="+mj-lt"/>
                <a:ea typeface="+mn-ea"/>
              </a:rPr>
              <a:t>Sender</a:t>
            </a:r>
            <a:r>
              <a:rPr lang="ja-JP" altLang="en-US" dirty="0" smtClean="0">
                <a:latin typeface="+mn-ea"/>
                <a:ea typeface="+mn-ea"/>
              </a:rPr>
              <a:t>ノードを</a:t>
            </a:r>
            <a:r>
              <a:rPr lang="en-US" altLang="ja-JP" dirty="0" smtClean="0">
                <a:ea typeface="+mn-ea"/>
              </a:rPr>
              <a:t>0 ~ 10</a:t>
            </a:r>
            <a:r>
              <a:rPr lang="ja-JP" altLang="en-US" dirty="0" smtClean="0">
                <a:latin typeface="+mn-ea"/>
                <a:ea typeface="+mn-ea"/>
              </a:rPr>
              <a:t>に変化させ</a:t>
            </a:r>
            <a:r>
              <a:rPr lang="en-US" altLang="ja-JP" dirty="0" smtClean="0">
                <a:latin typeface="+mn-ea"/>
                <a:ea typeface="+mn-ea"/>
              </a:rPr>
              <a:t>, </a:t>
            </a:r>
            <a:r>
              <a:rPr lang="ja-JP" altLang="en-US" dirty="0" smtClean="0">
                <a:latin typeface="+mn-ea"/>
                <a:ea typeface="+mn-ea"/>
              </a:rPr>
              <a:t>バックグラウンドトラフィックの通信負荷に対する評価を行う</a:t>
            </a:r>
            <a:endParaRPr lang="en-US" altLang="ja-JP" dirty="0" smtClean="0">
              <a:latin typeface="+mn-ea"/>
              <a:ea typeface="+mn-ea"/>
            </a:endParaRPr>
          </a:p>
          <a:p>
            <a:pPr marL="0" indent="0">
              <a:buNone/>
            </a:pPr>
            <a:r>
              <a:rPr lang="ja-JP" altLang="en-US" b="1" u="sng" dirty="0" smtClean="0">
                <a:latin typeface="+mn-ea"/>
              </a:rPr>
              <a:t>ランダム性</a:t>
            </a:r>
            <a:endParaRPr lang="en-US" altLang="ja-JP" b="1" u="sng" dirty="0" smtClean="0">
              <a:latin typeface="+mn-ea"/>
            </a:endParaRPr>
          </a:p>
          <a:p>
            <a:pPr lvl="1"/>
            <a:r>
              <a:rPr lang="ja-JP" altLang="en-US" dirty="0" smtClean="0">
                <a:latin typeface="+mn-ea"/>
              </a:rPr>
              <a:t>ショートフローの発生間隔</a:t>
            </a:r>
            <a:endParaRPr lang="en-US" altLang="ja-JP" dirty="0" smtClean="0">
              <a:latin typeface="+mn-ea"/>
            </a:endParaRPr>
          </a:p>
          <a:p>
            <a:pPr lvl="1"/>
            <a:r>
              <a:rPr lang="en-US" altLang="ja-JP" dirty="0" smtClean="0"/>
              <a:t>100</a:t>
            </a:r>
            <a:r>
              <a:rPr lang="ja-JP" altLang="en-US" dirty="0" smtClean="0">
                <a:latin typeface="+mn-ea"/>
              </a:rPr>
              <a:t>回シミュレーションを実行</a:t>
            </a:r>
            <a:endParaRPr lang="en-US" altLang="ja-JP" dirty="0">
              <a:latin typeface="+mn-ea"/>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25</a:t>
            </a:fld>
            <a:endParaRPr lang="en-US" altLang="ja-JP" dirty="0"/>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28110401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Queue buildup </a:t>
            </a:r>
            <a:r>
              <a:rPr lang="ja-JP" altLang="en-US" dirty="0" smtClean="0"/>
              <a:t>評価</a:t>
            </a:r>
            <a:r>
              <a:rPr lang="en-US" altLang="en-US" dirty="0" smtClean="0">
                <a:latin typeface="+mj-ea"/>
              </a:rPr>
              <a:t>結果</a:t>
            </a:r>
            <a:endParaRPr kumimoji="1" lang="ja-JP" altLang="en-US" dirty="0">
              <a:latin typeface="+mj-ea"/>
            </a:endParaRPr>
          </a:p>
        </p:txBody>
      </p:sp>
      <p:sp>
        <p:nvSpPr>
          <p:cNvPr id="3" name="コンテンツ プレースホルダー 2"/>
          <p:cNvSpPr>
            <a:spLocks noGrp="1"/>
          </p:cNvSpPr>
          <p:nvPr>
            <p:ph idx="1"/>
          </p:nvPr>
        </p:nvSpPr>
        <p:spPr>
          <a:xfrm>
            <a:off x="812800" y="4976813"/>
            <a:ext cx="8280400" cy="1331912"/>
          </a:xfrm>
          <a:ln>
            <a:solidFill>
              <a:srgbClr val="0071BC"/>
            </a:solidFill>
          </a:ln>
        </p:spPr>
        <p:txBody>
          <a:bodyPr/>
          <a:lstStyle/>
          <a:p>
            <a:r>
              <a:rPr kumimoji="1" lang="en-US" altLang="ja-JP" dirty="0" smtClean="0"/>
              <a:t>MPTCP, </a:t>
            </a:r>
            <a:r>
              <a:rPr kumimoji="1" lang="en-US" altLang="ja-JP" dirty="0" err="1" smtClean="0"/>
              <a:t>RepFlow</a:t>
            </a:r>
            <a:r>
              <a:rPr kumimoji="1" lang="en-US" altLang="ja-JP" dirty="0" smtClean="0"/>
              <a:t> : </a:t>
            </a:r>
            <a:r>
              <a:rPr kumimoji="1" lang="ja-JP" altLang="en-US" dirty="0" smtClean="0"/>
              <a:t>通信負荷が大きくなるにつれて遅延</a:t>
            </a:r>
            <a:endParaRPr kumimoji="1" lang="en-US" altLang="ja-JP" dirty="0" smtClean="0"/>
          </a:p>
          <a:p>
            <a:r>
              <a:rPr lang="ja-JP" altLang="en-US" dirty="0" smtClean="0"/>
              <a:t>提案手法</a:t>
            </a:r>
            <a:r>
              <a:rPr lang="en-US" altLang="ja-JP" dirty="0" smtClean="0"/>
              <a:t> : </a:t>
            </a:r>
            <a:r>
              <a:rPr lang="ja-JP" altLang="en-US" dirty="0" smtClean="0"/>
              <a:t>ロングフロー負荷の緩和</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26</a:t>
            </a:fld>
            <a:endParaRPr lang="en-US" altLang="ja-JP" dirty="0"/>
          </a:p>
        </p:txBody>
      </p:sp>
      <p:sp>
        <p:nvSpPr>
          <p:cNvPr id="8" name="テキスト ボックス 7"/>
          <p:cNvSpPr txBox="1"/>
          <p:nvPr/>
        </p:nvSpPr>
        <p:spPr>
          <a:xfrm>
            <a:off x="2526695" y="4668107"/>
            <a:ext cx="4852610" cy="276999"/>
          </a:xfrm>
          <a:prstGeom prst="rect">
            <a:avLst/>
          </a:prstGeom>
          <a:noFill/>
        </p:spPr>
        <p:txBody>
          <a:bodyPr wrap="none" rtlCol="0">
            <a:spAutoFit/>
          </a:bodyPr>
          <a:lstStyle/>
          <a:p>
            <a:pPr algn="ctr"/>
            <a:r>
              <a:rPr kumimoji="1" lang="en-US" altLang="ja-JP" sz="1200" dirty="0" smtClean="0">
                <a:latin typeface="+mj-lt"/>
              </a:rPr>
              <a:t>Fig</a:t>
            </a:r>
            <a:r>
              <a:rPr kumimoji="1" lang="en-US" altLang="ja-JP" sz="1200" dirty="0" smtClean="0">
                <a:latin typeface="+mj-lt"/>
              </a:rPr>
              <a:t>9</a:t>
            </a:r>
            <a:r>
              <a:rPr kumimoji="1" lang="en-US" altLang="ja-JP" sz="1200" dirty="0" smtClean="0">
                <a:latin typeface="+mj-lt"/>
              </a:rPr>
              <a:t>.</a:t>
            </a:r>
            <a:r>
              <a:rPr kumimoji="1" lang="en-US" altLang="ja-JP" sz="1200" dirty="0" smtClean="0">
                <a:latin typeface="+mj-lt"/>
              </a:rPr>
              <a:t>Queue buildup</a:t>
            </a:r>
            <a:r>
              <a:rPr lang="ja-JP" altLang="en-US" sz="1200" dirty="0" smtClean="0"/>
              <a:t>負荷</a:t>
            </a:r>
            <a:r>
              <a:rPr lang="ja-JP" altLang="en-US" sz="1200" dirty="0"/>
              <a:t>実験での </a:t>
            </a:r>
            <a:r>
              <a:rPr lang="en-US" altLang="ja-JP" sz="1200" dirty="0">
                <a:latin typeface="+mn-lt"/>
              </a:rPr>
              <a:t>70kb </a:t>
            </a:r>
            <a:r>
              <a:rPr lang="ja-JP" altLang="en-US" sz="1200" dirty="0" smtClean="0">
                <a:latin typeface="+mn-lt"/>
              </a:rPr>
              <a:t>ショートフローに対する平均</a:t>
            </a:r>
            <a:r>
              <a:rPr lang="en-US" altLang="ja-JP" sz="1200" dirty="0" smtClean="0">
                <a:latin typeface="+mn-lt"/>
              </a:rPr>
              <a:t>FCT</a:t>
            </a:r>
            <a:r>
              <a:rPr lang="ja-JP" altLang="en-US" sz="1200" dirty="0" smtClean="0"/>
              <a:t> </a:t>
            </a:r>
            <a:endParaRPr lang="ja-JP" altLang="en-US" sz="1200" dirty="0"/>
          </a:p>
        </p:txBody>
      </p:sp>
      <p:sp>
        <p:nvSpPr>
          <p:cNvPr id="7" name="フッター プレースホルダー 6"/>
          <p:cNvSpPr>
            <a:spLocks noGrp="1"/>
          </p:cNvSpPr>
          <p:nvPr>
            <p:ph type="ftr" sz="quarter" idx="11"/>
          </p:nvPr>
        </p:nvSpPr>
        <p:spPr/>
        <p:txBody>
          <a:bodyPr/>
          <a:lstStyle/>
          <a:p>
            <a:r>
              <a:rPr lang="ja-JP" altLang="en-US" smtClean="0"/>
              <a:t>電気系工学専攻 修士論文審査</a:t>
            </a:r>
            <a:endParaRPr lang="en-US" altLang="ja-JP"/>
          </a:p>
        </p:txBody>
      </p:sp>
      <p:pic>
        <p:nvPicPr>
          <p:cNvPr id="9" name="図 8" descr="eval2_av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67" y="976723"/>
            <a:ext cx="6116066" cy="3780282"/>
          </a:xfrm>
          <a:prstGeom prst="rect">
            <a:avLst/>
          </a:prstGeom>
        </p:spPr>
      </p:pic>
    </p:spTree>
    <p:extLst>
      <p:ext uri="{BB962C8B-B14F-4D97-AF65-F5344CB8AC3E}">
        <p14:creationId xmlns:p14="http://schemas.microsoft.com/office/powerpoint/2010/main" val="2084518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Queue buildup </a:t>
            </a:r>
            <a:r>
              <a:rPr lang="ja-JP" altLang="en-US" dirty="0" smtClean="0"/>
              <a:t>評価</a:t>
            </a:r>
            <a:r>
              <a:rPr lang="en-US" altLang="en-US" dirty="0" smtClean="0">
                <a:latin typeface="+mj-ea"/>
              </a:rPr>
              <a:t>結果</a:t>
            </a:r>
            <a:endParaRPr kumimoji="1" lang="ja-JP" altLang="en-US" dirty="0">
              <a:latin typeface="+mj-ea"/>
            </a:endParaRPr>
          </a:p>
        </p:txBody>
      </p:sp>
      <p:sp>
        <p:nvSpPr>
          <p:cNvPr id="3" name="コンテンツ プレースホルダー 2"/>
          <p:cNvSpPr>
            <a:spLocks noGrp="1"/>
          </p:cNvSpPr>
          <p:nvPr>
            <p:ph idx="1"/>
          </p:nvPr>
        </p:nvSpPr>
        <p:spPr>
          <a:xfrm>
            <a:off x="812800" y="5085184"/>
            <a:ext cx="8280400" cy="1224136"/>
          </a:xfrm>
          <a:ln>
            <a:solidFill>
              <a:srgbClr val="0071BC"/>
            </a:solidFill>
          </a:ln>
        </p:spPr>
        <p:txBody>
          <a:bodyPr>
            <a:normAutofit fontScale="85000" lnSpcReduction="10000"/>
          </a:bodyPr>
          <a:lstStyle/>
          <a:p>
            <a:r>
              <a:rPr lang="ja-JP" altLang="en-US" dirty="0" smtClean="0"/>
              <a:t>既存手法</a:t>
            </a:r>
            <a:r>
              <a:rPr lang="en-US" altLang="ja-JP" dirty="0" smtClean="0"/>
              <a:t> vs. </a:t>
            </a:r>
            <a:r>
              <a:rPr lang="ja-JP" altLang="en-US" dirty="0" smtClean="0"/>
              <a:t>提案手法</a:t>
            </a:r>
            <a:r>
              <a:rPr lang="en-US" altLang="ja-JP" dirty="0" smtClean="0"/>
              <a:t> : </a:t>
            </a:r>
            <a:r>
              <a:rPr lang="ja-JP" altLang="en-US" dirty="0" smtClean="0"/>
              <a:t>フロー指向を区別して制御することの効果</a:t>
            </a:r>
          </a:p>
          <a:p>
            <a:r>
              <a:rPr kumimoji="1" lang="ja-JP" altLang="en-US" dirty="0" smtClean="0"/>
              <a:t>デッドライン</a:t>
            </a:r>
            <a:r>
              <a:rPr kumimoji="1" lang="en-US" altLang="ja-JP" dirty="0" smtClean="0"/>
              <a:t> vs. </a:t>
            </a:r>
            <a:r>
              <a:rPr kumimoji="1" lang="ja-JP" altLang="en-US" dirty="0" smtClean="0"/>
              <a:t>リンクコスト</a:t>
            </a:r>
            <a:r>
              <a:rPr kumimoji="1" lang="en-US" altLang="ja-JP" dirty="0" smtClean="0"/>
              <a:t> : </a:t>
            </a:r>
            <a:r>
              <a:rPr kumimoji="1" lang="ja-JP" altLang="en-US" dirty="0" smtClean="0"/>
              <a:t>リンク状況に対する挙動の効果</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27</a:t>
            </a:fld>
            <a:endParaRPr lang="en-US" altLang="ja-JP" dirty="0"/>
          </a:p>
        </p:txBody>
      </p:sp>
      <p:sp>
        <p:nvSpPr>
          <p:cNvPr id="8" name="テキスト ボックス 7"/>
          <p:cNvSpPr txBox="1"/>
          <p:nvPr/>
        </p:nvSpPr>
        <p:spPr>
          <a:xfrm>
            <a:off x="2166234" y="4668107"/>
            <a:ext cx="5585408" cy="276999"/>
          </a:xfrm>
          <a:prstGeom prst="rect">
            <a:avLst/>
          </a:prstGeom>
          <a:noFill/>
        </p:spPr>
        <p:txBody>
          <a:bodyPr wrap="none" rtlCol="0">
            <a:spAutoFit/>
          </a:bodyPr>
          <a:lstStyle/>
          <a:p>
            <a:pPr algn="ctr"/>
            <a:r>
              <a:rPr kumimoji="1" lang="en-US" altLang="ja-JP" sz="1200" dirty="0" smtClean="0">
                <a:latin typeface="+mn-lt"/>
              </a:rPr>
              <a:t>Fig</a:t>
            </a:r>
            <a:r>
              <a:rPr kumimoji="1" lang="en-US" altLang="ja-JP" sz="1200" dirty="0" smtClean="0">
                <a:latin typeface="+mn-lt"/>
              </a:rPr>
              <a:t>10</a:t>
            </a:r>
            <a:r>
              <a:rPr kumimoji="1" lang="en-US" altLang="ja-JP" sz="1200" dirty="0" smtClean="0">
                <a:latin typeface="+mn-lt"/>
              </a:rPr>
              <a:t>.</a:t>
            </a:r>
            <a:r>
              <a:rPr kumimoji="1" lang="ja-JP" altLang="en-US" sz="1200" dirty="0" smtClean="0">
                <a:latin typeface="+mn-lt"/>
              </a:rPr>
              <a:t> </a:t>
            </a:r>
            <a:r>
              <a:rPr kumimoji="1" lang="en-US" altLang="ja-JP" sz="1200" dirty="0" smtClean="0">
                <a:latin typeface="+mn-lt"/>
              </a:rPr>
              <a:t>Queue </a:t>
            </a:r>
            <a:r>
              <a:rPr kumimoji="1" lang="en-US" altLang="ja-JP" sz="1200" dirty="0">
                <a:latin typeface="+mn-lt"/>
              </a:rPr>
              <a:t>buildup</a:t>
            </a:r>
            <a:r>
              <a:rPr lang="ja-JP" altLang="en-US" sz="1200" dirty="0"/>
              <a:t>負荷実験</a:t>
            </a:r>
            <a:r>
              <a:rPr lang="ja-JP" altLang="en-US" sz="1200" dirty="0" smtClean="0"/>
              <a:t>での</a:t>
            </a:r>
            <a:r>
              <a:rPr lang="en-US" altLang="ja-JP" sz="1200" dirty="0" smtClean="0">
                <a:latin typeface="+mn-lt"/>
              </a:rPr>
              <a:t>70kb</a:t>
            </a:r>
            <a:r>
              <a:rPr lang="ja-JP" altLang="en-US" sz="1200" dirty="0" smtClean="0"/>
              <a:t>ショートフロー</a:t>
            </a:r>
            <a:r>
              <a:rPr lang="ja-JP" altLang="en-US" sz="1200" dirty="0"/>
              <a:t>に</a:t>
            </a:r>
            <a:r>
              <a:rPr lang="ja-JP" altLang="en-US" sz="1200" dirty="0" smtClean="0"/>
              <a:t>対する</a:t>
            </a:r>
            <a:r>
              <a:rPr lang="en-US" altLang="en-US" sz="1200" dirty="0" smtClean="0">
                <a:latin typeface="+mn-lt"/>
              </a:rPr>
              <a:t>95</a:t>
            </a:r>
            <a:r>
              <a:rPr lang="en-US" altLang="en-US" sz="1200" dirty="0" smtClean="0"/>
              <a:t>パーセンタイル</a:t>
            </a:r>
            <a:r>
              <a:rPr lang="en-US" altLang="ja-JP" sz="1200" dirty="0" smtClean="0">
                <a:latin typeface="+mn-lt"/>
              </a:rPr>
              <a:t>FCT</a:t>
            </a:r>
            <a:endParaRPr lang="ja-JP" altLang="en-US" sz="1200" dirty="0">
              <a:latin typeface="+mn-lt"/>
            </a:endParaRP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7" name="図 6" descr="eval2_tai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67" y="980423"/>
            <a:ext cx="6116066" cy="3672713"/>
          </a:xfrm>
          <a:prstGeom prst="rect">
            <a:avLst/>
          </a:prstGeom>
        </p:spPr>
      </p:pic>
    </p:spTree>
    <p:extLst>
      <p:ext uri="{BB962C8B-B14F-4D97-AF65-F5344CB8AC3E}">
        <p14:creationId xmlns:p14="http://schemas.microsoft.com/office/powerpoint/2010/main" val="251175100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r>
              <a:rPr kumimoji="1" lang="en-US" altLang="ja-JP" dirty="0" smtClean="0"/>
              <a:t> : </a:t>
            </a:r>
            <a:r>
              <a:rPr kumimoji="1" lang="ja-JP" altLang="en-US" dirty="0" smtClean="0"/>
              <a:t>ベンチマークトラフィック</a:t>
            </a:r>
            <a:endParaRPr kumimoji="1" lang="ja-JP" altLang="en-US" dirty="0"/>
          </a:p>
        </p:txBody>
      </p:sp>
      <p:sp>
        <p:nvSpPr>
          <p:cNvPr id="3" name="コンテンツ プレースホルダー 2"/>
          <p:cNvSpPr>
            <a:spLocks noGrp="1"/>
          </p:cNvSpPr>
          <p:nvPr>
            <p:ph idx="1"/>
          </p:nvPr>
        </p:nvSpPr>
        <p:spPr>
          <a:xfrm>
            <a:off x="812800" y="1157535"/>
            <a:ext cx="8280400" cy="3243137"/>
          </a:xfrm>
        </p:spPr>
        <p:txBody>
          <a:bodyPr>
            <a:normAutofit fontScale="92500" lnSpcReduction="10000"/>
          </a:bodyPr>
          <a:lstStyle/>
          <a:p>
            <a:pPr marL="0" indent="0">
              <a:buNone/>
            </a:pPr>
            <a:r>
              <a:rPr kumimoji="1" lang="ja-JP" altLang="en-US" b="1" u="sng" dirty="0" smtClean="0"/>
              <a:t>ベンチマークトラフィックに対する負荷実験</a:t>
            </a:r>
            <a:endParaRPr lang="en-US" altLang="ja-JP" b="1" u="sng" dirty="0"/>
          </a:p>
          <a:p>
            <a:pPr lvl="1"/>
            <a:r>
              <a:rPr lang="ja-JP" altLang="en-US" dirty="0" smtClean="0"/>
              <a:t>実際のデータセンターでの並列分散処理システムを想定したトラフィックに対する評価</a:t>
            </a:r>
          </a:p>
          <a:p>
            <a:pPr lvl="1"/>
            <a:r>
              <a:rPr lang="en-US" altLang="ja-JP" dirty="0" smtClean="0"/>
              <a:t>k</a:t>
            </a:r>
            <a:r>
              <a:rPr lang="en-US" altLang="ja-JP" dirty="0" smtClean="0"/>
              <a:t>=</a:t>
            </a:r>
            <a:r>
              <a:rPr lang="ja-JP" altLang="en-US" dirty="0" smtClean="0"/>
              <a:t> </a:t>
            </a:r>
            <a:r>
              <a:rPr lang="en-US" altLang="ja-JP" dirty="0" smtClean="0"/>
              <a:t>4</a:t>
            </a:r>
            <a:r>
              <a:rPr lang="en-US" altLang="ja-JP" dirty="0" smtClean="0"/>
              <a:t> </a:t>
            </a:r>
            <a:r>
              <a:rPr lang="en-US" altLang="ja-JP" dirty="0" smtClean="0"/>
              <a:t>FatTree</a:t>
            </a:r>
            <a:r>
              <a:rPr lang="ja-JP" altLang="en-US" dirty="0" smtClean="0"/>
              <a:t>トポロジー</a:t>
            </a:r>
            <a:r>
              <a:rPr lang="en-US" altLang="ja-JP" dirty="0" smtClean="0"/>
              <a:t> : </a:t>
            </a:r>
            <a:r>
              <a:rPr lang="ja-JP" altLang="ja-JP" dirty="0" smtClean="0"/>
              <a:t>1</a:t>
            </a:r>
            <a:r>
              <a:rPr lang="en-US" altLang="ja-JP" dirty="0" smtClean="0"/>
              <a:t>6</a:t>
            </a:r>
            <a:r>
              <a:rPr lang="en-US" altLang="ja-JP" dirty="0" smtClean="0"/>
              <a:t>node</a:t>
            </a:r>
            <a:r>
              <a:rPr lang="en-US" altLang="ja-JP" dirty="0" smtClean="0"/>
              <a:t>,</a:t>
            </a:r>
            <a:r>
              <a:rPr lang="ja-JP" altLang="en-US" dirty="0" smtClean="0"/>
              <a:t> </a:t>
            </a:r>
            <a:r>
              <a:rPr lang="en-US" altLang="ja-JP" dirty="0" smtClean="0"/>
              <a:t>SL1,</a:t>
            </a:r>
            <a:r>
              <a:rPr lang="ja-JP" altLang="en-US" dirty="0" smtClean="0"/>
              <a:t> </a:t>
            </a:r>
            <a:r>
              <a:rPr lang="en-US" altLang="ja-JP" dirty="0" smtClean="0"/>
              <a:t>LL2</a:t>
            </a:r>
            <a:endParaRPr lang="en-US" altLang="ja-JP" dirty="0" smtClean="0"/>
          </a:p>
          <a:p>
            <a:pPr marL="0" indent="0">
              <a:buNone/>
            </a:pPr>
            <a:r>
              <a:rPr kumimoji="1" lang="ja-JP" altLang="en-US" b="1" u="sng" dirty="0" smtClean="0"/>
              <a:t>トラフィックパターン</a:t>
            </a:r>
            <a:endParaRPr kumimoji="1" lang="en-US" altLang="ja-JP" b="1" u="sng" dirty="0" smtClean="0"/>
          </a:p>
          <a:p>
            <a:pPr lvl="1"/>
            <a:r>
              <a:rPr lang="en-US" altLang="ja-JP" dirty="0" err="1" smtClean="0"/>
              <a:t>W</a:t>
            </a:r>
            <a:r>
              <a:rPr lang="en-US" altLang="en-US" dirty="0" err="1" smtClean="0"/>
              <a:t>ebsearch</a:t>
            </a:r>
            <a:r>
              <a:rPr lang="en-US" altLang="ja-JP" dirty="0" smtClean="0"/>
              <a:t> : 95%</a:t>
            </a:r>
            <a:r>
              <a:rPr lang="ja-JP" altLang="en-US" dirty="0" smtClean="0"/>
              <a:t>以上のデータが</a:t>
            </a:r>
            <a:r>
              <a:rPr lang="en-US" altLang="ja-JP" dirty="0" smtClean="0"/>
              <a:t>1MB</a:t>
            </a:r>
            <a:r>
              <a:rPr lang="ja-JP" altLang="en-US" dirty="0" smtClean="0"/>
              <a:t>以上の</a:t>
            </a:r>
            <a:r>
              <a:rPr lang="en-US" altLang="ja-JP" dirty="0" smtClean="0"/>
              <a:t>30%</a:t>
            </a:r>
            <a:r>
              <a:rPr lang="ja-JP" altLang="en-US" dirty="0" smtClean="0"/>
              <a:t>から構成</a:t>
            </a:r>
            <a:endParaRPr lang="en-US" altLang="ja-JP" dirty="0" smtClean="0"/>
          </a:p>
          <a:p>
            <a:pPr lvl="1"/>
            <a:r>
              <a:rPr lang="en-US" altLang="ja-JP" dirty="0" err="1"/>
              <a:t>D</a:t>
            </a:r>
            <a:r>
              <a:rPr lang="en-US" altLang="ja-JP" dirty="0" err="1" smtClean="0"/>
              <a:t>atamining</a:t>
            </a:r>
            <a:r>
              <a:rPr lang="en-US" altLang="ja-JP" dirty="0" smtClean="0"/>
              <a:t> : 100KB</a:t>
            </a:r>
            <a:r>
              <a:rPr lang="ja-JP" altLang="en-US" dirty="0" smtClean="0"/>
              <a:t>以下が</a:t>
            </a:r>
            <a:r>
              <a:rPr lang="en-US" altLang="ja-JP" dirty="0" smtClean="0"/>
              <a:t>80%</a:t>
            </a:r>
            <a:r>
              <a:rPr lang="ja-JP" altLang="en-US" dirty="0" smtClean="0"/>
              <a:t>以上</a:t>
            </a:r>
            <a:r>
              <a:rPr lang="en-US" altLang="ja-JP" dirty="0" smtClean="0"/>
              <a:t>, 95%</a:t>
            </a:r>
            <a:r>
              <a:rPr lang="ja-JP" altLang="en-US" dirty="0" smtClean="0"/>
              <a:t>のデータが</a:t>
            </a:r>
            <a:r>
              <a:rPr lang="en-US" altLang="ja-JP" dirty="0" smtClean="0"/>
              <a:t>35MB</a:t>
            </a:r>
            <a:r>
              <a:rPr lang="ja-JP" altLang="en-US" dirty="0" smtClean="0"/>
              <a:t>以上の</a:t>
            </a:r>
            <a:r>
              <a:rPr lang="en-US" altLang="ja-JP" dirty="0" smtClean="0"/>
              <a:t>4%</a:t>
            </a:r>
            <a:r>
              <a:rPr lang="ja-JP" altLang="en-US" dirty="0" smtClean="0"/>
              <a:t>から構成</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28</a:t>
            </a:fld>
            <a:endParaRPr lang="en-US" altLang="ja-JP"/>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9" name="図 8" descr="dataminin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204" y="4233870"/>
            <a:ext cx="3223006" cy="1931434"/>
          </a:xfrm>
          <a:prstGeom prst="rect">
            <a:avLst/>
          </a:prstGeom>
        </p:spPr>
      </p:pic>
      <p:pic>
        <p:nvPicPr>
          <p:cNvPr id="10" name="図 9" descr="websear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238" y="4233870"/>
            <a:ext cx="3223006" cy="1931434"/>
          </a:xfrm>
          <a:prstGeom prst="rect">
            <a:avLst/>
          </a:prstGeom>
        </p:spPr>
      </p:pic>
      <p:sp>
        <p:nvSpPr>
          <p:cNvPr id="11" name="テキスト ボックス 10"/>
          <p:cNvSpPr txBox="1"/>
          <p:nvPr/>
        </p:nvSpPr>
        <p:spPr>
          <a:xfrm>
            <a:off x="1710019" y="6039101"/>
            <a:ext cx="2287806" cy="276999"/>
          </a:xfrm>
          <a:prstGeom prst="rect">
            <a:avLst/>
          </a:prstGeom>
          <a:noFill/>
        </p:spPr>
        <p:txBody>
          <a:bodyPr wrap="none" rtlCol="0">
            <a:spAutoFit/>
          </a:bodyPr>
          <a:lstStyle/>
          <a:p>
            <a:r>
              <a:rPr kumimoji="1" lang="en-US" altLang="ja-JP" sz="1200" dirty="0" smtClean="0">
                <a:latin typeface="+mj-lt"/>
              </a:rPr>
              <a:t>Fig1</a:t>
            </a:r>
            <a:r>
              <a:rPr kumimoji="1" lang="en-US" altLang="ja-JP" sz="1200" dirty="0" smtClean="0">
                <a:latin typeface="+mj-lt"/>
              </a:rPr>
              <a:t>1</a:t>
            </a:r>
            <a:r>
              <a:rPr kumimoji="1" lang="en-US" altLang="ja-JP" sz="1200" dirty="0" smtClean="0">
                <a:latin typeface="+mj-lt"/>
              </a:rPr>
              <a:t>.</a:t>
            </a:r>
            <a:r>
              <a:rPr kumimoji="1" lang="en-US" altLang="ja-JP" sz="1200" dirty="0" smtClean="0">
                <a:latin typeface="+mj-lt"/>
              </a:rPr>
              <a:t>Websearch</a:t>
            </a:r>
            <a:r>
              <a:rPr kumimoji="1" lang="ja-JP" altLang="en-US" sz="1200" dirty="0" smtClean="0">
                <a:latin typeface="+mj-lt"/>
              </a:rPr>
              <a:t> トラフィック分布</a:t>
            </a:r>
            <a:endParaRPr kumimoji="1" lang="ja-JP" altLang="en-US" sz="1200" dirty="0">
              <a:latin typeface="+mj-lt"/>
            </a:endParaRPr>
          </a:p>
        </p:txBody>
      </p:sp>
      <p:sp>
        <p:nvSpPr>
          <p:cNvPr id="12" name="テキスト ボックス 11"/>
          <p:cNvSpPr txBox="1"/>
          <p:nvPr/>
        </p:nvSpPr>
        <p:spPr>
          <a:xfrm>
            <a:off x="5840225" y="6031726"/>
            <a:ext cx="2301907" cy="276999"/>
          </a:xfrm>
          <a:prstGeom prst="rect">
            <a:avLst/>
          </a:prstGeom>
          <a:noFill/>
        </p:spPr>
        <p:txBody>
          <a:bodyPr wrap="none" rtlCol="0">
            <a:spAutoFit/>
          </a:bodyPr>
          <a:lstStyle/>
          <a:p>
            <a:r>
              <a:rPr kumimoji="1" lang="en-US" altLang="ja-JP" sz="1200" dirty="0" smtClean="0">
                <a:latin typeface="+mj-lt"/>
              </a:rPr>
              <a:t>Fig1</a:t>
            </a:r>
            <a:r>
              <a:rPr kumimoji="1" lang="en-US" altLang="ja-JP" sz="1200" dirty="0" smtClean="0">
                <a:latin typeface="+mj-lt"/>
              </a:rPr>
              <a:t>2</a:t>
            </a:r>
            <a:r>
              <a:rPr kumimoji="1" lang="en-US" altLang="ja-JP" sz="1200" dirty="0" smtClean="0">
                <a:latin typeface="+mj-lt"/>
              </a:rPr>
              <a:t>.</a:t>
            </a:r>
            <a:r>
              <a:rPr kumimoji="1" lang="en-US" altLang="ja-JP" sz="1200" dirty="0" smtClean="0">
                <a:latin typeface="+mj-lt"/>
              </a:rPr>
              <a:t>Datamining</a:t>
            </a:r>
            <a:r>
              <a:rPr kumimoji="1" lang="ja-JP" altLang="en-US" sz="1200" dirty="0" smtClean="0">
                <a:latin typeface="+mj-lt"/>
              </a:rPr>
              <a:t>トラフィック分布</a:t>
            </a:r>
            <a:endParaRPr kumimoji="1" lang="ja-JP" altLang="en-US" sz="1200" dirty="0">
              <a:latin typeface="+mj-lt"/>
            </a:endParaRPr>
          </a:p>
        </p:txBody>
      </p:sp>
    </p:spTree>
    <p:extLst>
      <p:ext uri="{BB962C8B-B14F-4D97-AF65-F5344CB8AC3E}">
        <p14:creationId xmlns:p14="http://schemas.microsoft.com/office/powerpoint/2010/main" val="50186395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r>
              <a:rPr kumimoji="1" lang="en-US" altLang="ja-JP" dirty="0" smtClean="0"/>
              <a:t>: </a:t>
            </a:r>
            <a:r>
              <a:rPr kumimoji="1" lang="ja-JP" altLang="en-US" dirty="0" smtClean="0"/>
              <a:t>ベンチマークトラフィック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u="sng" dirty="0" smtClean="0"/>
              <a:t>実験環境：</a:t>
            </a:r>
            <a:endParaRPr lang="en-US" altLang="ja-JP" b="1" u="sng" dirty="0"/>
          </a:p>
          <a:p>
            <a:pPr lvl="1" indent="-342900"/>
            <a:r>
              <a:rPr lang="ja-JP" altLang="en-US" dirty="0" smtClean="0">
                <a:latin typeface="+mn-ea"/>
                <a:ea typeface="+mn-ea"/>
              </a:rPr>
              <a:t>全ノードのうち</a:t>
            </a:r>
            <a:r>
              <a:rPr lang="en-US" altLang="ja-JP" dirty="0">
                <a:ea typeface="+mn-ea"/>
              </a:rPr>
              <a:t>7</a:t>
            </a:r>
            <a:r>
              <a:rPr lang="en-US" altLang="ja-JP" dirty="0" smtClean="0">
                <a:ea typeface="+mn-ea"/>
              </a:rPr>
              <a:t>5%</a:t>
            </a:r>
            <a:r>
              <a:rPr lang="ja-JP" altLang="en-US" dirty="0" smtClean="0">
                <a:latin typeface="+mn-ea"/>
                <a:ea typeface="+mn-ea"/>
              </a:rPr>
              <a:t>がフロントエンド</a:t>
            </a:r>
            <a:r>
              <a:rPr lang="en-US" altLang="ja-JP" dirty="0" smtClean="0">
                <a:latin typeface="+mn-ea"/>
                <a:ea typeface="+mn-ea"/>
              </a:rPr>
              <a:t>, </a:t>
            </a:r>
            <a:r>
              <a:rPr lang="en-US" altLang="ja-JP" dirty="0" smtClean="0">
                <a:ea typeface="+mn-ea"/>
              </a:rPr>
              <a:t>25%</a:t>
            </a:r>
            <a:r>
              <a:rPr lang="ja-JP" altLang="en-US" dirty="0" smtClean="0">
                <a:ea typeface="+mn-ea"/>
              </a:rPr>
              <a:t>がバックエンド</a:t>
            </a:r>
            <a:endParaRPr lang="en-US" altLang="ja-JP" dirty="0" smtClean="0">
              <a:ea typeface="+mn-ea"/>
            </a:endParaRPr>
          </a:p>
          <a:p>
            <a:pPr lvl="1" indent="-342900"/>
            <a:endParaRPr lang="en-US" altLang="ja-JP" dirty="0">
              <a:ea typeface="+mn-ea"/>
            </a:endParaRPr>
          </a:p>
          <a:p>
            <a:pPr lvl="1" indent="-342900"/>
            <a:endParaRPr lang="en-US" altLang="ja-JP" dirty="0" smtClean="0">
              <a:ea typeface="+mn-ea"/>
            </a:endParaRPr>
          </a:p>
          <a:p>
            <a:pPr lvl="1" indent="-342900"/>
            <a:endParaRPr lang="en-US" altLang="ja-JP" dirty="0" smtClean="0">
              <a:ea typeface="+mn-ea"/>
            </a:endParaRPr>
          </a:p>
          <a:p>
            <a:pPr lvl="1" indent="-342900"/>
            <a:endParaRPr lang="en-US" altLang="ja-JP" dirty="0" smtClean="0">
              <a:ea typeface="+mn-ea"/>
            </a:endParaRPr>
          </a:p>
          <a:p>
            <a:pPr marL="0" indent="0">
              <a:buNone/>
            </a:pPr>
            <a:r>
              <a:rPr lang="ja-JP" altLang="en-US" b="1" u="sng" dirty="0" smtClean="0">
                <a:latin typeface="+mn-ea"/>
              </a:rPr>
              <a:t>ランダム性</a:t>
            </a:r>
            <a:endParaRPr lang="en-US" altLang="ja-JP" b="1" u="sng" dirty="0" smtClean="0">
              <a:latin typeface="+mn-ea"/>
            </a:endParaRPr>
          </a:p>
          <a:p>
            <a:pPr lvl="1"/>
            <a:r>
              <a:rPr lang="ja-JP" altLang="en-US" dirty="0" smtClean="0">
                <a:latin typeface="+mn-ea"/>
              </a:rPr>
              <a:t>通信ノードの組み合わせ</a:t>
            </a:r>
            <a:endParaRPr lang="en-US" altLang="ja-JP" dirty="0" smtClean="0">
              <a:latin typeface="+mn-ea"/>
            </a:endParaRPr>
          </a:p>
          <a:p>
            <a:pPr lvl="1"/>
            <a:r>
              <a:rPr lang="ja-JP" altLang="en-US" dirty="0" smtClean="0">
                <a:latin typeface="+mn-ea"/>
              </a:rPr>
              <a:t>フローの発生間隔</a:t>
            </a:r>
            <a:endParaRPr lang="en-US" altLang="ja-JP" dirty="0" smtClean="0">
              <a:latin typeface="+mn-ea"/>
            </a:endParaRPr>
          </a:p>
          <a:p>
            <a:pPr lvl="1"/>
            <a:r>
              <a:rPr lang="en-US" altLang="ja-JP" dirty="0" smtClean="0"/>
              <a:t>100</a:t>
            </a:r>
            <a:r>
              <a:rPr lang="ja-JP" altLang="en-US" dirty="0" smtClean="0">
                <a:latin typeface="+mn-ea"/>
              </a:rPr>
              <a:t>回シミュレーションを実行</a:t>
            </a:r>
            <a:endParaRPr lang="en-US" altLang="ja-JP" dirty="0">
              <a:latin typeface="+mn-ea"/>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29</a:t>
            </a:fld>
            <a:endParaRPr lang="en-US" altLang="ja-JP" dirty="0"/>
          </a:p>
        </p:txBody>
      </p:sp>
      <p:sp>
        <p:nvSpPr>
          <p:cNvPr id="7" name="テキスト ボックス 6"/>
          <p:cNvSpPr txBox="1"/>
          <p:nvPr/>
        </p:nvSpPr>
        <p:spPr>
          <a:xfrm>
            <a:off x="3961695" y="2108705"/>
            <a:ext cx="2133918" cy="276999"/>
          </a:xfrm>
          <a:prstGeom prst="rect">
            <a:avLst/>
          </a:prstGeom>
          <a:noFill/>
        </p:spPr>
        <p:txBody>
          <a:bodyPr wrap="none" rtlCol="0">
            <a:spAutoFit/>
          </a:bodyPr>
          <a:lstStyle/>
          <a:p>
            <a:r>
              <a:rPr kumimoji="1" lang="en-US" altLang="ja-JP" sz="1200" dirty="0" smtClean="0">
                <a:solidFill>
                  <a:srgbClr val="4D4D4D"/>
                </a:solidFill>
                <a:latin typeface="+mj-lt"/>
              </a:rPr>
              <a:t>Table</a:t>
            </a:r>
            <a:r>
              <a:rPr kumimoji="1" lang="en-US" altLang="ja-JP" sz="1200" dirty="0" smtClean="0">
                <a:solidFill>
                  <a:srgbClr val="4D4D4D"/>
                </a:solidFill>
                <a:latin typeface="+mj-lt"/>
              </a:rPr>
              <a:t>3</a:t>
            </a:r>
            <a:r>
              <a:rPr kumimoji="1" lang="en-US" altLang="ja-JP" sz="1200" dirty="0" smtClean="0">
                <a:solidFill>
                  <a:srgbClr val="4D4D4D"/>
                </a:solidFill>
                <a:latin typeface="+mj-lt"/>
              </a:rPr>
              <a:t>. </a:t>
            </a:r>
            <a:r>
              <a:rPr kumimoji="1" lang="ja-JP" altLang="en-US" sz="1200" dirty="0" smtClean="0">
                <a:solidFill>
                  <a:srgbClr val="4D4D4D"/>
                </a:solidFill>
                <a:latin typeface="+mj-lt"/>
              </a:rPr>
              <a:t>各トラフィック生成情報</a:t>
            </a:r>
            <a:endParaRPr kumimoji="1" lang="ja-JP" altLang="en-US" sz="1200" dirty="0">
              <a:solidFill>
                <a:srgbClr val="4D4D4D"/>
              </a:solidFill>
              <a:latin typeface="+mj-lt"/>
            </a:endParaRP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graphicFrame>
        <p:nvGraphicFramePr>
          <p:cNvPr id="8" name="表 7"/>
          <p:cNvGraphicFramePr>
            <a:graphicFrameLocks noGrp="1"/>
          </p:cNvGraphicFramePr>
          <p:nvPr>
            <p:extLst>
              <p:ext uri="{D42A27DB-BD31-4B8C-83A1-F6EECF244321}">
                <p14:modId xmlns:p14="http://schemas.microsoft.com/office/powerpoint/2010/main" val="3070309606"/>
              </p:ext>
            </p:extLst>
          </p:nvPr>
        </p:nvGraphicFramePr>
        <p:xfrm>
          <a:off x="2847944" y="2385704"/>
          <a:ext cx="4284475" cy="1768109"/>
        </p:xfrm>
        <a:graphic>
          <a:graphicData uri="http://schemas.openxmlformats.org/drawingml/2006/table">
            <a:tbl>
              <a:tblPr>
                <a:tableStyleId>{9D7B26C5-4107-4FEC-AEDC-1716B250A1EF}</a:tableStyleId>
              </a:tblPr>
              <a:tblGrid>
                <a:gridCol w="792087"/>
                <a:gridCol w="1872208"/>
                <a:gridCol w="1620180"/>
              </a:tblGrid>
              <a:tr h="335069">
                <a:tc>
                  <a:txBody>
                    <a:bodyPr/>
                    <a:lstStyle/>
                    <a:p>
                      <a:pPr algn="ctr"/>
                      <a:endParaRPr kumimoji="1" lang="ja-JP" altLang="en-US" sz="1200" dirty="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err="1" smtClean="0"/>
                        <a:t>Websearch</a:t>
                      </a:r>
                      <a:endParaRPr kumimoji="1" lang="ja-JP" altLang="en-US" sz="1200" dirty="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err="1" smtClean="0"/>
                        <a:t>Datamining</a:t>
                      </a:r>
                      <a:endParaRPr kumimoji="1" lang="ja-JP" altLang="en-US" sz="1200" dirty="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92245">
                <a:tc>
                  <a:txBody>
                    <a:bodyPr/>
                    <a:lstStyle/>
                    <a:p>
                      <a:pPr algn="ctr"/>
                      <a:r>
                        <a:rPr kumimoji="1" lang="ja-JP" altLang="en-US" sz="1200" dirty="0" smtClean="0"/>
                        <a:t>フロント</a:t>
                      </a:r>
                      <a:endParaRPr kumimoji="1" lang="en-US" altLang="ja-JP" sz="1200" dirty="0" smtClean="0"/>
                    </a:p>
                    <a:p>
                      <a:pPr algn="ctr"/>
                      <a:r>
                        <a:rPr kumimoji="1" lang="ja-JP" altLang="en-US" sz="1200" dirty="0" smtClean="0"/>
                        <a:t>エンド</a:t>
                      </a:r>
                      <a:endParaRPr kumimoji="1" lang="en-US" altLang="ja-JP" sz="1200" dirty="0" smtClean="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200" dirty="0" smtClean="0"/>
                        <a:t>パレート分布</a:t>
                      </a:r>
                      <a:endParaRPr kumimoji="1" lang="en-US" altLang="ja-JP" sz="1200" dirty="0" smtClean="0"/>
                    </a:p>
                    <a:p>
                      <a:pPr algn="ctr"/>
                      <a:r>
                        <a:rPr kumimoji="1" lang="en-US" altLang="ja-JP" sz="1200" dirty="0" smtClean="0"/>
                        <a:t>a=1.5, μ=50[KB]</a:t>
                      </a:r>
                    </a:p>
                    <a:p>
                      <a:pPr algn="ctr"/>
                      <a:r>
                        <a:rPr kumimoji="1" lang="ja-JP" altLang="en-US" sz="1200" dirty="0" smtClean="0"/>
                        <a:t>平均</a:t>
                      </a:r>
                      <a:r>
                        <a:rPr kumimoji="1" lang="en-US" altLang="ja-JP" sz="1200" dirty="0" smtClean="0"/>
                        <a:t>200ms</a:t>
                      </a:r>
                      <a:r>
                        <a:rPr kumimoji="1" lang="ja-JP" altLang="en-US" sz="1200" dirty="0" smtClean="0"/>
                        <a:t>ポアソン生起</a:t>
                      </a:r>
                      <a:endParaRPr kumimoji="1" lang="ja-JP" altLang="en-US" sz="1200" dirty="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200" dirty="0" smtClean="0"/>
                        <a:t>パレート分布</a:t>
                      </a:r>
                      <a:endParaRPr kumimoji="1" lang="en-US" altLang="ja-JP" sz="1200" dirty="0" smtClean="0"/>
                    </a:p>
                    <a:p>
                      <a:pPr algn="ctr"/>
                      <a:r>
                        <a:rPr kumimoji="1" lang="en-US" altLang="ja-JP" sz="1200" dirty="0" smtClean="0"/>
                        <a:t>a=1.5, μ=10[KB]</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平均</a:t>
                      </a:r>
                      <a:r>
                        <a:rPr kumimoji="1" lang="en-US" altLang="ja-JP" sz="1200" dirty="0" smtClean="0"/>
                        <a:t>200ms</a:t>
                      </a:r>
                      <a:r>
                        <a:rPr kumimoji="1" lang="ja-JP" altLang="en-US" sz="1200" dirty="0" smtClean="0"/>
                        <a:t>ポアソン生起</a:t>
                      </a:r>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4343">
                <a:tc>
                  <a:txBody>
                    <a:bodyPr/>
                    <a:lstStyle/>
                    <a:p>
                      <a:pPr algn="ctr"/>
                      <a:r>
                        <a:rPr kumimoji="1" lang="ja-JP" altLang="en-US" sz="1200" dirty="0" smtClean="0"/>
                        <a:t>バック</a:t>
                      </a:r>
                      <a:endParaRPr kumimoji="1" lang="en-US" altLang="ja-JP" sz="1200" dirty="0" smtClean="0"/>
                    </a:p>
                    <a:p>
                      <a:pPr algn="ctr"/>
                      <a:r>
                        <a:rPr kumimoji="1" lang="ja-JP" altLang="en-US" sz="1200" dirty="0" smtClean="0"/>
                        <a:t>エンド</a:t>
                      </a:r>
                      <a:endParaRPr kumimoji="1" lang="ja-JP" altLang="en-US" sz="1200" dirty="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200" dirty="0" smtClean="0"/>
                        <a:t>パレート分布</a:t>
                      </a:r>
                      <a:endParaRPr kumimoji="1" lang="en-US" altLang="ja-JP" sz="1200" dirty="0" smtClean="0"/>
                    </a:p>
                    <a:p>
                      <a:pPr algn="ctr"/>
                      <a:r>
                        <a:rPr kumimoji="1" lang="en-US" altLang="ja-JP" sz="1200" dirty="0" smtClean="0"/>
                        <a:t>a=1.2, μ=10[MB]</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平均</a:t>
                      </a:r>
                      <a:r>
                        <a:rPr kumimoji="1" lang="en-US" altLang="ja-JP" sz="1200" dirty="0" smtClean="0"/>
                        <a:t>2000ms</a:t>
                      </a:r>
                      <a:r>
                        <a:rPr kumimoji="1" lang="ja-JP" altLang="en-US" sz="1200" dirty="0" smtClean="0"/>
                        <a:t>ポアソン生起</a:t>
                      </a:r>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800MB/n [bytes]</a:t>
                      </a:r>
                    </a:p>
                    <a:p>
                      <a:pPr algn="ctr"/>
                      <a:r>
                        <a:rPr kumimoji="1" lang="en-US" altLang="ja-JP" sz="1200" dirty="0" smtClean="0"/>
                        <a:t>n</a:t>
                      </a:r>
                      <a:r>
                        <a:rPr kumimoji="1" lang="ja-JP" altLang="en-US" sz="1200" dirty="0" smtClean="0"/>
                        <a:t>台の</a:t>
                      </a:r>
                      <a:r>
                        <a:rPr kumimoji="1" lang="en-US" altLang="ja-JP" sz="1200" dirty="0" smtClean="0"/>
                        <a:t>sender</a:t>
                      </a:r>
                      <a:r>
                        <a:rPr kumimoji="1" lang="ja-JP" altLang="en-US" sz="1200" dirty="0" smtClean="0"/>
                        <a:t>ノード</a:t>
                      </a:r>
                      <a:endParaRPr kumimoji="1" lang="ja-JP" altLang="en-US" sz="1200" dirty="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2123197948"/>
              </p:ext>
            </p:extLst>
          </p:nvPr>
        </p:nvGraphicFramePr>
        <p:xfrm>
          <a:off x="6037561" y="4583684"/>
          <a:ext cx="2410990" cy="1401600"/>
        </p:xfrm>
        <a:graphic>
          <a:graphicData uri="http://schemas.openxmlformats.org/drawingml/2006/table">
            <a:tbl>
              <a:tblPr firstRow="1" firstCol="1">
                <a:tableStyleId>{0660B408-B3CF-4A94-85FC-2B1E0A45F4A2}</a:tableStyleId>
              </a:tblPr>
              <a:tblGrid>
                <a:gridCol w="1205495"/>
                <a:gridCol w="1205495"/>
              </a:tblGrid>
              <a:tr h="273997">
                <a:tc>
                  <a:txBody>
                    <a:bodyPr/>
                    <a:lstStyle/>
                    <a:p>
                      <a:pPr algn="ctr"/>
                      <a:r>
                        <a:rPr kumimoji="1" lang="en-US" altLang="ja-JP" sz="1300" dirty="0" smtClean="0"/>
                        <a:t>Parameter</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300" dirty="0" smtClean="0"/>
                        <a:t>Value</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3997">
                <a:tc>
                  <a:txBody>
                    <a:bodyPr/>
                    <a:lstStyle/>
                    <a:p>
                      <a:pPr algn="ctr"/>
                      <a:r>
                        <a:rPr kumimoji="1" lang="en-US" altLang="ja-JP" sz="1300" dirty="0" smtClean="0"/>
                        <a:t>core-</a:t>
                      </a:r>
                      <a:r>
                        <a:rPr kumimoji="1" lang="en-US" altLang="ja-JP" sz="1300" baseline="0" dirty="0" err="1" smtClean="0"/>
                        <a:t>aggr</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300" dirty="0" smtClean="0"/>
                        <a:t>400Mbps</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3997">
                <a:tc>
                  <a:txBody>
                    <a:bodyPr/>
                    <a:lstStyle/>
                    <a:p>
                      <a:pPr algn="ctr"/>
                      <a:r>
                        <a:rPr kumimoji="1" lang="en-US" altLang="ja-JP" sz="1300" dirty="0" err="1" smtClean="0"/>
                        <a:t>aggr</a:t>
                      </a:r>
                      <a:r>
                        <a:rPr kumimoji="1" lang="en-US" altLang="ja-JP" sz="1300" dirty="0" smtClean="0"/>
                        <a:t>-edge</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300" dirty="0" smtClean="0"/>
                        <a:t>200Mbps</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3997">
                <a:tc>
                  <a:txBody>
                    <a:bodyPr/>
                    <a:lstStyle/>
                    <a:p>
                      <a:pPr algn="ctr"/>
                      <a:r>
                        <a:rPr kumimoji="1" lang="en-US" altLang="ja-JP" sz="1300" dirty="0" smtClean="0"/>
                        <a:t>edge-host</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300" dirty="0" smtClean="0"/>
                        <a:t>100Mbps</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3997">
                <a:tc>
                  <a:txBody>
                    <a:bodyPr/>
                    <a:lstStyle/>
                    <a:p>
                      <a:pPr algn="ctr"/>
                      <a:r>
                        <a:rPr kumimoji="1" lang="en-US" altLang="ja-JP" sz="1300" dirty="0" smtClean="0"/>
                        <a:t>RTT</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300" dirty="0" smtClean="0"/>
                        <a:t>25μsec</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13" name="正方形/長方形 12"/>
          <p:cNvSpPr/>
          <p:nvPr/>
        </p:nvSpPr>
        <p:spPr>
          <a:xfrm>
            <a:off x="5634608" y="4306685"/>
            <a:ext cx="3216896" cy="276999"/>
          </a:xfrm>
          <a:prstGeom prst="rect">
            <a:avLst/>
          </a:prstGeom>
        </p:spPr>
        <p:txBody>
          <a:bodyPr wrap="none">
            <a:spAutoFit/>
          </a:bodyPr>
          <a:lstStyle/>
          <a:p>
            <a:pPr algn="ctr"/>
            <a:r>
              <a:rPr lang="en-US" altLang="ja-JP" sz="1200" dirty="0" smtClean="0">
                <a:solidFill>
                  <a:srgbClr val="4D4D4D"/>
                </a:solidFill>
                <a:latin typeface="Times New Roman"/>
                <a:cs typeface="Times New Roman"/>
              </a:rPr>
              <a:t>Table</a:t>
            </a:r>
            <a:r>
              <a:rPr lang="en-US" altLang="ja-JP" sz="1200" dirty="0" smtClean="0">
                <a:solidFill>
                  <a:srgbClr val="4D4D4D"/>
                </a:solidFill>
                <a:latin typeface="Times New Roman"/>
                <a:cs typeface="Times New Roman"/>
              </a:rPr>
              <a:t>4</a:t>
            </a:r>
            <a:r>
              <a:rPr lang="en-US" altLang="ja-JP" sz="1200" dirty="0" smtClean="0">
                <a:solidFill>
                  <a:srgbClr val="4D4D4D"/>
                </a:solidFill>
                <a:latin typeface="Times New Roman"/>
                <a:cs typeface="Times New Roman"/>
              </a:rPr>
              <a:t>. </a:t>
            </a:r>
            <a:r>
              <a:rPr lang="en-US" altLang="ja-JP" sz="1200" dirty="0" smtClean="0">
                <a:solidFill>
                  <a:srgbClr val="4D4D4D"/>
                </a:solidFill>
                <a:latin typeface="Times New Roman"/>
                <a:cs typeface="Times New Roman"/>
              </a:rPr>
              <a:t>Queue buildup</a:t>
            </a:r>
            <a:r>
              <a:rPr lang="ja-JP" altLang="en-US" sz="1200" dirty="0" smtClean="0">
                <a:solidFill>
                  <a:srgbClr val="4D4D4D"/>
                </a:solidFill>
                <a:latin typeface="Times New Roman"/>
                <a:cs typeface="Times New Roman"/>
              </a:rPr>
              <a:t>評価シミュレーション環境</a:t>
            </a:r>
            <a:endParaRPr lang="ja-JP" altLang="en-US" sz="1200" dirty="0">
              <a:solidFill>
                <a:srgbClr val="4D4D4D"/>
              </a:solidFill>
              <a:latin typeface="Times New Roman"/>
              <a:cs typeface="Times New Roman"/>
            </a:endParaRPr>
          </a:p>
        </p:txBody>
      </p:sp>
    </p:spTree>
    <p:extLst>
      <p:ext uri="{BB962C8B-B14F-4D97-AF65-F5344CB8AC3E}">
        <p14:creationId xmlns:p14="http://schemas.microsoft.com/office/powerpoint/2010/main" val="28174439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研究背景</a:t>
            </a:r>
            <a:endParaRPr kumimoji="1" lang="ja-JP" altLang="en-US" dirty="0"/>
          </a:p>
        </p:txBody>
      </p:sp>
      <p:sp>
        <p:nvSpPr>
          <p:cNvPr id="7" name="コンテンツ プレースホルダー 6"/>
          <p:cNvSpPr>
            <a:spLocks noGrp="1"/>
          </p:cNvSpPr>
          <p:nvPr>
            <p:ph idx="1"/>
          </p:nvPr>
        </p:nvSpPr>
        <p:spPr>
          <a:xfrm>
            <a:off x="812800" y="1157535"/>
            <a:ext cx="8280400" cy="4863753"/>
          </a:xfrm>
        </p:spPr>
        <p:txBody>
          <a:bodyPr/>
          <a:lstStyle/>
          <a:p>
            <a:pPr marL="0" indent="0">
              <a:buNone/>
            </a:pPr>
            <a:r>
              <a:rPr lang="ja-JP" altLang="en-US" b="1" dirty="0" smtClean="0"/>
              <a:t>ビッグデータ</a:t>
            </a:r>
            <a:r>
              <a:rPr lang="en-US" altLang="ja-JP" b="1" dirty="0" smtClean="0"/>
              <a:t> : </a:t>
            </a:r>
            <a:r>
              <a:rPr lang="ja-JP" altLang="en-US" b="1" dirty="0" smtClean="0"/>
              <a:t>データの爆発的増加が深刻</a:t>
            </a:r>
            <a:r>
              <a:rPr lang="en-US" altLang="ja-JP" b="1" dirty="0" smtClean="0"/>
              <a:t>…</a:t>
            </a:r>
          </a:p>
          <a:p>
            <a:pPr marL="0" indent="0">
              <a:buNone/>
            </a:pPr>
            <a:r>
              <a:rPr lang="en-US" altLang="ja-JP" sz="1800" dirty="0" smtClean="0"/>
              <a:t>Facebook</a:t>
            </a:r>
            <a:r>
              <a:rPr lang="ja-JP" altLang="en-US" sz="1800" dirty="0" smtClean="0"/>
              <a:t>では約</a:t>
            </a:r>
            <a:r>
              <a:rPr lang="en-US" altLang="ja-JP" sz="1800" dirty="0" smtClean="0"/>
              <a:t>300</a:t>
            </a:r>
            <a:r>
              <a:rPr lang="ja-JP" altLang="en-US" sz="1800" dirty="0" smtClean="0"/>
              <a:t>ペタバイトのデータを保有</a:t>
            </a:r>
            <a:endParaRPr lang="en-US" altLang="ja-JP" sz="1800" dirty="0" smtClean="0"/>
          </a:p>
          <a:p>
            <a:pPr marL="0" indent="0">
              <a:buNone/>
            </a:pPr>
            <a:r>
              <a:rPr lang="en-US" altLang="ja-JP" sz="1800" dirty="0" smtClean="0"/>
              <a:t>1</a:t>
            </a:r>
            <a:r>
              <a:rPr lang="ja-JP" altLang="en-US" sz="1800" dirty="0" smtClean="0"/>
              <a:t>日に</a:t>
            </a:r>
            <a:r>
              <a:rPr lang="en-US" altLang="ja-JP" sz="1800" dirty="0" smtClean="0"/>
              <a:t>1</a:t>
            </a:r>
            <a:r>
              <a:rPr lang="ja-JP" altLang="en-US" sz="1800" dirty="0" smtClean="0"/>
              <a:t>ペタバイトのデータを処理</a:t>
            </a:r>
            <a:r>
              <a:rPr lang="en-US" altLang="ja-JP" sz="1800" dirty="0" smtClean="0"/>
              <a:t>[3].</a:t>
            </a:r>
            <a:endParaRPr lang="en-US" altLang="ja-JP" sz="1800" dirty="0"/>
          </a:p>
          <a:p>
            <a:pPr marL="0" indent="0">
              <a:buNone/>
            </a:pPr>
            <a:r>
              <a:rPr lang="ja-JP" altLang="en-US" b="1" dirty="0" smtClean="0">
                <a:solidFill>
                  <a:srgbClr val="0071BC"/>
                </a:solidFill>
              </a:rPr>
              <a:t>データセンターでは</a:t>
            </a:r>
            <a:r>
              <a:rPr lang="en-US" altLang="ja-JP" b="1" dirty="0" smtClean="0">
                <a:solidFill>
                  <a:srgbClr val="0071BC"/>
                </a:solidFill>
              </a:rPr>
              <a:t>..</a:t>
            </a:r>
            <a:endParaRPr lang="en-US" altLang="ja-JP" b="1" dirty="0">
              <a:solidFill>
                <a:srgbClr val="0071BC"/>
              </a:solidFill>
            </a:endParaRPr>
          </a:p>
          <a:p>
            <a:pPr marL="0" indent="0">
              <a:buNone/>
            </a:pPr>
            <a:r>
              <a:rPr lang="ja-JP" altLang="en-US" sz="1800" dirty="0" smtClean="0"/>
              <a:t>並列分散処理</a:t>
            </a:r>
            <a:r>
              <a:rPr lang="en-US" altLang="ja-JP" sz="1800" dirty="0" smtClean="0"/>
              <a:t> / </a:t>
            </a:r>
            <a:r>
              <a:rPr lang="ja-JP" altLang="en-US" sz="1800" dirty="0" smtClean="0"/>
              <a:t>スケールアウト</a:t>
            </a:r>
            <a:r>
              <a:rPr lang="en-US" altLang="ja-JP" sz="1800" dirty="0" smtClean="0"/>
              <a:t> : </a:t>
            </a:r>
            <a:r>
              <a:rPr lang="ja-JP" altLang="en-US" sz="1800" dirty="0" smtClean="0"/>
              <a:t>サーバ台数の増加</a:t>
            </a:r>
            <a:r>
              <a:rPr lang="en-US" altLang="ja-JP" sz="1800" dirty="0" smtClean="0"/>
              <a:t>, </a:t>
            </a:r>
            <a:r>
              <a:rPr lang="ja-JP" altLang="en-US" sz="1800" dirty="0" smtClean="0"/>
              <a:t>数万</a:t>
            </a:r>
            <a:r>
              <a:rPr lang="en-US" altLang="ja-JP" sz="1800" dirty="0"/>
              <a:t>~</a:t>
            </a:r>
            <a:r>
              <a:rPr lang="ja-JP" altLang="en-US" sz="1800" dirty="0" smtClean="0"/>
              <a:t>十万台</a:t>
            </a:r>
            <a:r>
              <a:rPr lang="ja-JP" altLang="en-US" sz="1800" dirty="0" smtClean="0"/>
              <a:t>規模</a:t>
            </a:r>
            <a:endParaRPr lang="en-US" altLang="ja-JP" sz="1800" dirty="0" smtClean="0"/>
          </a:p>
          <a:p>
            <a:pPr marL="0" indent="0">
              <a:buNone/>
            </a:pPr>
            <a:r>
              <a:rPr lang="ja-JP" altLang="en-US" sz="1800" dirty="0"/>
              <a:t>クラウドサービス</a:t>
            </a:r>
            <a:r>
              <a:rPr lang="en-US" altLang="ja-JP" sz="1800" dirty="0"/>
              <a:t> : </a:t>
            </a:r>
            <a:r>
              <a:rPr lang="ja-JP" altLang="en-US" sz="1800" dirty="0"/>
              <a:t>データセンター内での横のトラフィック</a:t>
            </a:r>
            <a:r>
              <a:rPr lang="ja-JP" altLang="en-US" sz="1800" dirty="0" smtClean="0"/>
              <a:t>増加</a:t>
            </a:r>
            <a:endParaRPr lang="en-US" altLang="ja-JP" sz="1800" dirty="0" smtClean="0"/>
          </a:p>
          <a:p>
            <a:pPr marL="0" indent="0">
              <a:buNone/>
            </a:pPr>
            <a:r>
              <a:rPr lang="ja-JP" altLang="en-US" sz="1800" dirty="0" smtClean="0"/>
              <a:t>信頼性</a:t>
            </a:r>
            <a:r>
              <a:rPr lang="en-US" altLang="ja-JP" sz="1800" dirty="0" smtClean="0"/>
              <a:t> : </a:t>
            </a:r>
            <a:r>
              <a:rPr lang="ja-JP" altLang="en-US" sz="1800" dirty="0" smtClean="0"/>
              <a:t>ノード間通信で</a:t>
            </a:r>
            <a:r>
              <a:rPr lang="ja-JP" altLang="en-US" sz="1800" dirty="0" smtClean="0"/>
              <a:t>複数</a:t>
            </a:r>
            <a:r>
              <a:rPr lang="ja-JP" altLang="en-US" sz="1800" dirty="0" smtClean="0"/>
              <a:t>経路</a:t>
            </a:r>
            <a:r>
              <a:rPr lang="ja-JP" altLang="en-US" sz="1800" dirty="0" smtClean="0"/>
              <a:t>に</a:t>
            </a:r>
            <a:r>
              <a:rPr lang="ja-JP" altLang="en-US" sz="1800" dirty="0" smtClean="0"/>
              <a:t>より冗長化</a:t>
            </a:r>
            <a:endParaRPr lang="en-US" altLang="ja-JP" sz="1800" dirty="0" smtClean="0"/>
          </a:p>
          <a:p>
            <a:pPr marL="0" indent="0" algn="ctr">
              <a:buNone/>
            </a:pPr>
            <a:r>
              <a:rPr lang="ja-JP" altLang="en-US" b="1" dirty="0" smtClean="0">
                <a:solidFill>
                  <a:srgbClr val="E03253"/>
                </a:solidFill>
              </a:rPr>
              <a:t>並列</a:t>
            </a:r>
            <a:r>
              <a:rPr lang="ja-JP" altLang="en-US" b="1" dirty="0" smtClean="0">
                <a:solidFill>
                  <a:srgbClr val="E03253"/>
                </a:solidFill>
              </a:rPr>
              <a:t>分散処理ボトルネック</a:t>
            </a:r>
            <a:r>
              <a:rPr lang="en-US" altLang="ja-JP" b="1" dirty="0" smtClean="0">
                <a:solidFill>
                  <a:srgbClr val="E03253"/>
                </a:solidFill>
              </a:rPr>
              <a:t> :</a:t>
            </a:r>
            <a:r>
              <a:rPr lang="ja-JP" altLang="en-US" b="1" dirty="0" smtClean="0">
                <a:solidFill>
                  <a:srgbClr val="E03253"/>
                </a:solidFill>
              </a:rPr>
              <a:t>ネットワーク</a:t>
            </a:r>
            <a:endParaRPr lang="en-US" altLang="ja-JP" b="1" dirty="0">
              <a:solidFill>
                <a:srgbClr val="E03253"/>
              </a:solidFill>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E6095C52-7FA9-489B-9C9A-63D366B5FA4B}" type="slidenum">
              <a:rPr lang="ja-JP" altLang="en-US" smtClean="0"/>
              <a:pPr/>
              <a:t>3</a:t>
            </a:fld>
            <a:endParaRPr lang="en-US" altLang="ja-JP"/>
          </a:p>
        </p:txBody>
      </p:sp>
      <p:sp>
        <p:nvSpPr>
          <p:cNvPr id="8" name="正方形/長方形 7"/>
          <p:cNvSpPr/>
          <p:nvPr/>
        </p:nvSpPr>
        <p:spPr>
          <a:xfrm>
            <a:off x="812800" y="5970766"/>
            <a:ext cx="8316664" cy="215444"/>
          </a:xfrm>
          <a:prstGeom prst="rect">
            <a:avLst/>
          </a:prstGeom>
        </p:spPr>
        <p:txBody>
          <a:bodyPr wrap="square">
            <a:spAutoFit/>
          </a:bodyPr>
          <a:lstStyle/>
          <a:p>
            <a:r>
              <a:rPr lang="en-US" altLang="ja-JP" sz="800" dirty="0" smtClean="0"/>
              <a:t>[3]https</a:t>
            </a:r>
            <a:r>
              <a:rPr lang="en-US" altLang="ja-JP" sz="800" dirty="0"/>
              <a:t>://www.facebook.com/notes/facebook-engineering/presto-interacting-with-petabytes-of-data-at-facebook/</a:t>
            </a:r>
            <a:r>
              <a:rPr lang="en-US" altLang="ja-JP" sz="800" dirty="0" smtClean="0"/>
              <a:t>10151786197628920</a:t>
            </a:r>
          </a:p>
        </p:txBody>
      </p:sp>
      <p:sp>
        <p:nvSpPr>
          <p:cNvPr id="9" name="コンテンツ プレースホルダー 6"/>
          <p:cNvSpPr txBox="1">
            <a:spLocks/>
          </p:cNvSpPr>
          <p:nvPr/>
        </p:nvSpPr>
        <p:spPr bwMode="auto">
          <a:xfrm>
            <a:off x="859118" y="5012099"/>
            <a:ext cx="8187764" cy="79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5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5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5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5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en-US" altLang="ja-JP" sz="3200" b="1" u="sng" dirty="0" smtClean="0">
                <a:solidFill>
                  <a:srgbClr val="0071BC"/>
                </a:solidFill>
              </a:rPr>
              <a:t>Multipath TCP(MPTCP)</a:t>
            </a:r>
            <a:r>
              <a:rPr lang="ja-JP" altLang="en-US" sz="3200" b="1" u="sng" dirty="0" smtClean="0">
                <a:solidFill>
                  <a:srgbClr val="0071BC"/>
                </a:solidFill>
              </a:rPr>
              <a:t>による改善</a:t>
            </a:r>
            <a:endParaRPr lang="en-US" altLang="ja-JP" sz="3200" b="1" u="sng" dirty="0" smtClean="0">
              <a:solidFill>
                <a:srgbClr val="0071BC"/>
              </a:solidFill>
            </a:endParaRPr>
          </a:p>
        </p:txBody>
      </p:sp>
      <p:sp>
        <p:nvSpPr>
          <p:cNvPr id="10" name="下矢印 9"/>
          <p:cNvSpPr/>
          <p:nvPr/>
        </p:nvSpPr>
        <p:spPr bwMode="auto">
          <a:xfrm>
            <a:off x="3960626" y="4803523"/>
            <a:ext cx="2016224" cy="346580"/>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 name="フッター プレースホルダー 1"/>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1040292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latin typeface="+mn-lt"/>
              </a:rPr>
              <a:t>Da</a:t>
            </a:r>
            <a:r>
              <a:rPr lang="en-US" altLang="ja-JP" dirty="0" err="1" smtClean="0">
                <a:latin typeface="+mn-lt"/>
              </a:rPr>
              <a:t>tamining</a:t>
            </a:r>
            <a:r>
              <a:rPr lang="ja-JP" altLang="en-US" dirty="0" smtClean="0"/>
              <a:t>トラフィック</a:t>
            </a:r>
            <a:r>
              <a:rPr lang="ja-JP" altLang="en-US" dirty="0" smtClean="0"/>
              <a:t>評価</a:t>
            </a:r>
            <a:r>
              <a:rPr lang="en-US" altLang="en-US" dirty="0" smtClean="0">
                <a:latin typeface="+mj-ea"/>
              </a:rPr>
              <a:t>結果</a:t>
            </a:r>
            <a:endParaRPr kumimoji="1" lang="ja-JP" altLang="en-US" dirty="0">
              <a:latin typeface="+mj-ea"/>
            </a:endParaRPr>
          </a:p>
        </p:txBody>
      </p:sp>
      <p:sp>
        <p:nvSpPr>
          <p:cNvPr id="3" name="コンテンツ プレースホルダー 2"/>
          <p:cNvSpPr>
            <a:spLocks noGrp="1"/>
          </p:cNvSpPr>
          <p:nvPr>
            <p:ph idx="1"/>
          </p:nvPr>
        </p:nvSpPr>
        <p:spPr>
          <a:xfrm>
            <a:off x="812800" y="4976813"/>
            <a:ext cx="8280400" cy="1331912"/>
          </a:xfrm>
          <a:ln>
            <a:solidFill>
              <a:srgbClr val="0071BC"/>
            </a:solidFill>
          </a:ln>
        </p:spPr>
        <p:txBody>
          <a:bodyPr>
            <a:normAutofit fontScale="92500"/>
          </a:bodyPr>
          <a:lstStyle/>
          <a:p>
            <a:r>
              <a:rPr lang="ja-JP" altLang="en-US" dirty="0" smtClean="0"/>
              <a:t>ロングフロー</a:t>
            </a:r>
            <a:r>
              <a:rPr lang="en-US" altLang="ja-JP" dirty="0" smtClean="0"/>
              <a:t> </a:t>
            </a:r>
            <a:r>
              <a:rPr lang="en-US" altLang="ja-JP" dirty="0"/>
              <a:t>: </a:t>
            </a:r>
            <a:r>
              <a:rPr lang="ja-JP" altLang="en-US" dirty="0"/>
              <a:t>非常に大きなデータ転送</a:t>
            </a:r>
            <a:r>
              <a:rPr lang="en-US" altLang="ja-JP" dirty="0"/>
              <a:t>, </a:t>
            </a:r>
            <a:r>
              <a:rPr lang="ja-JP" altLang="en-US" dirty="0"/>
              <a:t>フロー数は少ない</a:t>
            </a:r>
          </a:p>
          <a:p>
            <a:r>
              <a:rPr kumimoji="1" lang="ja-JP" altLang="en-US" dirty="0" smtClean="0"/>
              <a:t>レーンモデル </a:t>
            </a:r>
            <a:r>
              <a:rPr kumimoji="1" lang="en-US" altLang="ja-JP" dirty="0" smtClean="0"/>
              <a:t>:</a:t>
            </a:r>
            <a:r>
              <a:rPr lang="en-US" altLang="en-US" dirty="0"/>
              <a:t> </a:t>
            </a:r>
            <a:r>
              <a:rPr lang="ja-JP" altLang="en-US" dirty="0" smtClean="0"/>
              <a:t>指向を区別して通信することの効果</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30</a:t>
            </a:fld>
            <a:endParaRPr lang="en-US" altLang="ja-JP" dirty="0"/>
          </a:p>
        </p:txBody>
      </p:sp>
      <p:sp>
        <p:nvSpPr>
          <p:cNvPr id="8" name="テキスト ボックス 7"/>
          <p:cNvSpPr txBox="1"/>
          <p:nvPr/>
        </p:nvSpPr>
        <p:spPr>
          <a:xfrm>
            <a:off x="1964146" y="4668107"/>
            <a:ext cx="5977718" cy="276999"/>
          </a:xfrm>
          <a:prstGeom prst="rect">
            <a:avLst/>
          </a:prstGeom>
          <a:noFill/>
        </p:spPr>
        <p:txBody>
          <a:bodyPr wrap="none" rtlCol="0">
            <a:spAutoFit/>
          </a:bodyPr>
          <a:lstStyle/>
          <a:p>
            <a:pPr algn="ctr"/>
            <a:r>
              <a:rPr kumimoji="1" lang="en-US" altLang="ja-JP" sz="1200" smtClean="0">
                <a:latin typeface="+mj-lt"/>
              </a:rPr>
              <a:t>Fig</a:t>
            </a:r>
            <a:r>
              <a:rPr kumimoji="1" lang="en-US" altLang="ja-JP" sz="1200" smtClean="0">
                <a:latin typeface="+mj-lt"/>
              </a:rPr>
              <a:t>13</a:t>
            </a:r>
            <a:r>
              <a:rPr kumimoji="1" lang="en-US" altLang="ja-JP" sz="1200" smtClean="0">
                <a:latin typeface="+mj-lt"/>
              </a:rPr>
              <a:t>.</a:t>
            </a:r>
            <a:r>
              <a:rPr kumimoji="1" lang="en-US" altLang="ja-JP" sz="1200" smtClean="0">
                <a:latin typeface="+mj-lt"/>
              </a:rPr>
              <a:t>D</a:t>
            </a:r>
            <a:r>
              <a:rPr kumimoji="1" lang="en-US" altLang="ja-JP" sz="1200" smtClean="0">
                <a:latin typeface="+mj-lt"/>
              </a:rPr>
              <a:t>atamining</a:t>
            </a:r>
            <a:r>
              <a:rPr lang="ja-JP" altLang="en-US" sz="1200" dirty="0" smtClean="0"/>
              <a:t>負荷</a:t>
            </a:r>
            <a:r>
              <a:rPr lang="ja-JP" altLang="en-US" sz="1200" dirty="0"/>
              <a:t>実験での </a:t>
            </a:r>
            <a:r>
              <a:rPr lang="en-US" altLang="ja-JP" sz="1200" dirty="0" smtClean="0"/>
              <a:t>[0kb,</a:t>
            </a:r>
            <a:r>
              <a:rPr lang="ja-JP" altLang="en-US" sz="1200" dirty="0" smtClean="0"/>
              <a:t> </a:t>
            </a:r>
            <a:r>
              <a:rPr lang="en-US" altLang="ja-JP" sz="1200" dirty="0" smtClean="0"/>
              <a:t>100kb]</a:t>
            </a:r>
            <a:r>
              <a:rPr lang="en-US" altLang="ja-JP" sz="1200" dirty="0" smtClean="0">
                <a:latin typeface="+mn-lt"/>
              </a:rPr>
              <a:t> </a:t>
            </a:r>
            <a:r>
              <a:rPr lang="ja-JP" altLang="en-US" sz="1200" dirty="0" smtClean="0">
                <a:latin typeface="+mn-lt"/>
              </a:rPr>
              <a:t>ショートフローに対する</a:t>
            </a:r>
            <a:r>
              <a:rPr lang="en-US" altLang="en-US" sz="1200" dirty="0" smtClean="0">
                <a:latin typeface="+mn-lt"/>
              </a:rPr>
              <a:t>9</a:t>
            </a:r>
            <a:r>
              <a:rPr lang="en-US" altLang="ja-JP" sz="1200" dirty="0" smtClean="0">
                <a:latin typeface="+mn-lt"/>
              </a:rPr>
              <a:t>9</a:t>
            </a:r>
            <a:r>
              <a:rPr lang="ja-JP" altLang="en-US" sz="1200" dirty="0" smtClean="0">
                <a:latin typeface="+mn-lt"/>
              </a:rPr>
              <a:t>パーセンタイル</a:t>
            </a:r>
            <a:r>
              <a:rPr lang="en-US" altLang="ja-JP" sz="1200" dirty="0" smtClean="0">
                <a:latin typeface="+mn-lt"/>
              </a:rPr>
              <a:t>FCT</a:t>
            </a:r>
            <a:r>
              <a:rPr lang="ja-JP" altLang="en-US" sz="1200" dirty="0" smtClean="0"/>
              <a:t> </a:t>
            </a:r>
            <a:endParaRPr lang="ja-JP" altLang="en-US" sz="1200" dirty="0"/>
          </a:p>
        </p:txBody>
      </p:sp>
      <p:sp>
        <p:nvSpPr>
          <p:cNvPr id="7" name="フッター プレースホルダー 6"/>
          <p:cNvSpPr>
            <a:spLocks noGrp="1"/>
          </p:cNvSpPr>
          <p:nvPr>
            <p:ph type="ftr" sz="quarter" idx="11"/>
          </p:nvPr>
        </p:nvSpPr>
        <p:spPr/>
        <p:txBody>
          <a:bodyPr/>
          <a:lstStyle/>
          <a:p>
            <a:r>
              <a:rPr lang="ja-JP" altLang="en-US" smtClean="0"/>
              <a:t>電気系工学専攻 修士論文審査</a:t>
            </a:r>
            <a:endParaRPr lang="en-US" altLang="ja-JP"/>
          </a:p>
        </p:txBody>
      </p:sp>
      <p:pic>
        <p:nvPicPr>
          <p:cNvPr id="6" name="図 5" descr="mining_tai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67" y="1058066"/>
            <a:ext cx="6116066" cy="3672713"/>
          </a:xfrm>
          <a:prstGeom prst="rect">
            <a:avLst/>
          </a:prstGeom>
        </p:spPr>
      </p:pic>
    </p:spTree>
    <p:extLst>
      <p:ext uri="{BB962C8B-B14F-4D97-AF65-F5344CB8AC3E}">
        <p14:creationId xmlns:p14="http://schemas.microsoft.com/office/powerpoint/2010/main" val="194536231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latin typeface="+mn-lt"/>
              </a:rPr>
              <a:t>Websearch</a:t>
            </a:r>
            <a:r>
              <a:rPr lang="ja-JP" altLang="en-US" dirty="0">
                <a:latin typeface="+mj-ea"/>
              </a:rPr>
              <a:t>トラフィック評価結果</a:t>
            </a:r>
            <a:endParaRPr kumimoji="1" lang="ja-JP" altLang="en-US" dirty="0">
              <a:latin typeface="+mj-ea"/>
            </a:endParaRPr>
          </a:p>
        </p:txBody>
      </p:sp>
      <p:sp>
        <p:nvSpPr>
          <p:cNvPr id="3" name="コンテンツ プレースホルダー 2"/>
          <p:cNvSpPr>
            <a:spLocks noGrp="1"/>
          </p:cNvSpPr>
          <p:nvPr>
            <p:ph idx="1"/>
          </p:nvPr>
        </p:nvSpPr>
        <p:spPr>
          <a:xfrm>
            <a:off x="812800" y="5085184"/>
            <a:ext cx="8280400" cy="1224136"/>
          </a:xfrm>
          <a:ln>
            <a:solidFill>
              <a:srgbClr val="0071BC"/>
            </a:solidFill>
          </a:ln>
        </p:spPr>
        <p:txBody>
          <a:bodyPr/>
          <a:lstStyle/>
          <a:p>
            <a:r>
              <a:rPr kumimoji="1" lang="ja-JP" altLang="en-US" dirty="0" smtClean="0"/>
              <a:t>デッドライン</a:t>
            </a:r>
            <a:r>
              <a:rPr kumimoji="1" lang="en-US" altLang="ja-JP" dirty="0" smtClean="0"/>
              <a:t> vs. </a:t>
            </a:r>
            <a:r>
              <a:rPr kumimoji="1" lang="ja-JP" altLang="en-US" dirty="0" smtClean="0"/>
              <a:t>リンクコスト</a:t>
            </a:r>
            <a:r>
              <a:rPr kumimoji="1" lang="en-US" altLang="ja-JP" dirty="0" smtClean="0"/>
              <a:t> : </a:t>
            </a:r>
            <a:r>
              <a:rPr kumimoji="1" lang="ja-JP" altLang="en-US" dirty="0" smtClean="0"/>
              <a:t>通信開始時の遅延の影響を改善</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31</a:t>
            </a:fld>
            <a:endParaRPr lang="en-US" altLang="ja-JP" dirty="0"/>
          </a:p>
        </p:txBody>
      </p:sp>
      <p:sp>
        <p:nvSpPr>
          <p:cNvPr id="8" name="テキスト ボックス 7"/>
          <p:cNvSpPr txBox="1"/>
          <p:nvPr/>
        </p:nvSpPr>
        <p:spPr>
          <a:xfrm>
            <a:off x="1598095" y="4668107"/>
            <a:ext cx="6721687" cy="276999"/>
          </a:xfrm>
          <a:prstGeom prst="rect">
            <a:avLst/>
          </a:prstGeom>
          <a:noFill/>
        </p:spPr>
        <p:txBody>
          <a:bodyPr wrap="none" rtlCol="0">
            <a:spAutoFit/>
          </a:bodyPr>
          <a:lstStyle/>
          <a:p>
            <a:pPr algn="ctr"/>
            <a:r>
              <a:rPr kumimoji="1" lang="en-US" altLang="ja-JP" sz="1200" dirty="0" smtClean="0">
                <a:latin typeface="+mn-lt"/>
              </a:rPr>
              <a:t>Fig</a:t>
            </a:r>
            <a:r>
              <a:rPr kumimoji="1" lang="en-US" altLang="ja-JP" sz="1200" dirty="0" smtClean="0">
                <a:latin typeface="+mn-lt"/>
              </a:rPr>
              <a:t>14</a:t>
            </a:r>
            <a:r>
              <a:rPr kumimoji="1" lang="en-US" altLang="ja-JP" sz="1200" dirty="0" smtClean="0">
                <a:latin typeface="+mn-lt"/>
              </a:rPr>
              <a:t>.</a:t>
            </a:r>
            <a:r>
              <a:rPr kumimoji="1" lang="en-US" altLang="ja-JP" sz="1200" dirty="0" smtClean="0">
                <a:latin typeface="+mn-lt"/>
              </a:rPr>
              <a:t> </a:t>
            </a:r>
            <a:r>
              <a:rPr kumimoji="1" lang="en-US" altLang="ja-JP" sz="1200" dirty="0" err="1" smtClean="0">
                <a:latin typeface="+mn-lt"/>
              </a:rPr>
              <a:t>Websearch</a:t>
            </a:r>
            <a:r>
              <a:rPr kumimoji="1" lang="ja-JP" altLang="en-US" sz="1200" dirty="0"/>
              <a:t>トラフィック</a:t>
            </a:r>
            <a:r>
              <a:rPr lang="ja-JP" altLang="en-US" sz="1200" dirty="0"/>
              <a:t>負荷実験での </a:t>
            </a:r>
            <a:r>
              <a:rPr lang="en-US" altLang="ja-JP" sz="1200" dirty="0"/>
              <a:t>[0kb,</a:t>
            </a:r>
            <a:r>
              <a:rPr lang="ja-JP" altLang="en-US" sz="1200" dirty="0"/>
              <a:t> </a:t>
            </a:r>
            <a:r>
              <a:rPr lang="en-US" altLang="ja-JP" sz="1200" dirty="0"/>
              <a:t>100kb] </a:t>
            </a:r>
            <a:r>
              <a:rPr lang="ja-JP" altLang="en-US" sz="1200" dirty="0"/>
              <a:t>ショートフローに対する</a:t>
            </a:r>
            <a:r>
              <a:rPr lang="en-US" altLang="en-US" sz="1200" dirty="0"/>
              <a:t>9</a:t>
            </a:r>
            <a:r>
              <a:rPr lang="en-US" altLang="ja-JP" sz="1200" dirty="0"/>
              <a:t>9</a:t>
            </a:r>
            <a:r>
              <a:rPr lang="ja-JP" altLang="en-US" sz="1200" dirty="0"/>
              <a:t>パーセンタイル</a:t>
            </a:r>
            <a:r>
              <a:rPr lang="en-US" altLang="ja-JP" sz="1200" dirty="0"/>
              <a:t>FCT</a:t>
            </a:r>
            <a:r>
              <a:rPr lang="ja-JP" altLang="en-US" sz="1200" dirty="0"/>
              <a:t> </a:t>
            </a:r>
            <a:endParaRPr lang="ja-JP" altLang="en-US" sz="1200" dirty="0"/>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7" name="図 6" descr="websearch_tai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67" y="986058"/>
            <a:ext cx="6116066" cy="3672713"/>
          </a:xfrm>
          <a:prstGeom prst="rect">
            <a:avLst/>
          </a:prstGeom>
        </p:spPr>
      </p:pic>
    </p:spTree>
    <p:extLst>
      <p:ext uri="{BB962C8B-B14F-4D97-AF65-F5344CB8AC3E}">
        <p14:creationId xmlns:p14="http://schemas.microsoft.com/office/powerpoint/2010/main" val="23967887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b="1" dirty="0" smtClean="0"/>
              <a:t>データセンターでのショートフロー遅延問題の改善</a:t>
            </a:r>
            <a:endParaRPr lang="en-US" altLang="ja-JP" b="1" dirty="0" smtClean="0"/>
          </a:p>
          <a:p>
            <a:pPr lvl="1"/>
            <a:r>
              <a:rPr lang="ja-JP" altLang="en-US" dirty="0" smtClean="0"/>
              <a:t>指向の異なるフローが混在し</a:t>
            </a:r>
            <a:r>
              <a:rPr lang="en-US" altLang="ja-JP" dirty="0" smtClean="0"/>
              <a:t>, </a:t>
            </a:r>
            <a:r>
              <a:rPr lang="ja-JP" altLang="en-US" dirty="0" smtClean="0"/>
              <a:t>ショートフローが遅延</a:t>
            </a:r>
            <a:endParaRPr lang="en-US" altLang="ja-JP" dirty="0" smtClean="0"/>
          </a:p>
          <a:p>
            <a:pPr marL="0" indent="0">
              <a:buNone/>
            </a:pPr>
            <a:r>
              <a:rPr lang="ja-JP" altLang="en-US" b="1" dirty="0" smtClean="0">
                <a:latin typeface="+mn-ea"/>
              </a:rPr>
              <a:t>提案手法</a:t>
            </a:r>
            <a:endParaRPr lang="en-US" altLang="ja-JP" b="1" dirty="0" smtClean="0">
              <a:latin typeface="+mn-ea"/>
            </a:endParaRPr>
          </a:p>
          <a:p>
            <a:pPr lvl="1"/>
            <a:r>
              <a:rPr lang="ja-JP" altLang="en-US" dirty="0" smtClean="0">
                <a:latin typeface="+mn-ea"/>
              </a:rPr>
              <a:t>データセンターレーンモデル</a:t>
            </a:r>
            <a:r>
              <a:rPr lang="en-US" altLang="ja-JP" dirty="0" smtClean="0">
                <a:latin typeface="+mn-ea"/>
              </a:rPr>
              <a:t> : </a:t>
            </a:r>
            <a:r>
              <a:rPr lang="ja-JP" altLang="en-US" dirty="0" smtClean="0">
                <a:latin typeface="+mn-ea"/>
              </a:rPr>
              <a:t>指向によって通信経路を区別</a:t>
            </a:r>
            <a:endParaRPr lang="en-US" altLang="ja-JP" dirty="0" smtClean="0">
              <a:latin typeface="+mn-ea"/>
            </a:endParaRPr>
          </a:p>
          <a:p>
            <a:pPr lvl="1"/>
            <a:r>
              <a:rPr lang="ja-JP" altLang="en-US" dirty="0" smtClean="0">
                <a:latin typeface="+mn-ea"/>
              </a:rPr>
              <a:t>リンクコストベースの経路切替手法</a:t>
            </a:r>
            <a:r>
              <a:rPr lang="en-US" altLang="ja-JP" dirty="0" smtClean="0">
                <a:latin typeface="+mn-ea"/>
              </a:rPr>
              <a:t> : </a:t>
            </a:r>
            <a:r>
              <a:rPr lang="ja-JP" altLang="en-US" dirty="0" smtClean="0">
                <a:latin typeface="+mn-ea"/>
              </a:rPr>
              <a:t>経路状況に対応した経路切替</a:t>
            </a:r>
            <a:endParaRPr lang="en-US" altLang="ja-JP" dirty="0" smtClean="0">
              <a:latin typeface="+mn-ea"/>
            </a:endParaRPr>
          </a:p>
          <a:p>
            <a:r>
              <a:rPr lang="en-US" altLang="ja-JP" dirty="0" smtClean="0"/>
              <a:t>Queue buildup</a:t>
            </a:r>
            <a:r>
              <a:rPr lang="ja-JP" altLang="en-US" dirty="0" smtClean="0">
                <a:latin typeface="+mn-ea"/>
              </a:rPr>
              <a:t>の問題を解決</a:t>
            </a:r>
            <a:endParaRPr lang="en-US" altLang="ja-JP" dirty="0">
              <a:latin typeface="+mn-ea"/>
            </a:endParaRPr>
          </a:p>
          <a:p>
            <a:pPr lvl="1"/>
            <a:r>
              <a:rPr lang="ja-JP" altLang="en-US" dirty="0" smtClean="0">
                <a:latin typeface="+mn-ea"/>
              </a:rPr>
              <a:t>特に遅延の大きいフローへの改善</a:t>
            </a:r>
            <a:endParaRPr lang="en-US" altLang="ja-JP" dirty="0" smtClean="0">
              <a:latin typeface="+mn-ea"/>
            </a:endParaRPr>
          </a:p>
          <a:p>
            <a:pPr lvl="1"/>
            <a:r>
              <a:rPr lang="ja-JP" altLang="en-US" dirty="0" smtClean="0">
                <a:latin typeface="+mn-ea"/>
              </a:rPr>
              <a:t>実環境を想定したトラフィックでの検証</a:t>
            </a:r>
            <a:endParaRPr lang="en-US" altLang="ja-JP" dirty="0" smtClean="0">
              <a:latin typeface="+mn-ea"/>
            </a:endParaRPr>
          </a:p>
          <a:p>
            <a:r>
              <a:rPr lang="ja-JP" altLang="en-US" dirty="0" smtClean="0">
                <a:latin typeface="+mn-ea"/>
              </a:rPr>
              <a:t>今後の課題</a:t>
            </a:r>
            <a:endParaRPr lang="en-US" altLang="ja-JP" dirty="0" smtClean="0">
              <a:latin typeface="+mn-ea"/>
            </a:endParaRPr>
          </a:p>
          <a:p>
            <a:pPr lvl="1"/>
            <a:r>
              <a:rPr lang="ja-JP" altLang="en-US" dirty="0" smtClean="0">
                <a:latin typeface="+mn-ea"/>
              </a:rPr>
              <a:t>バースト性のあるショートフロートラフィックに対する改善</a:t>
            </a:r>
          </a:p>
          <a:p>
            <a:pPr lvl="1"/>
            <a:r>
              <a:rPr lang="ja-JP" altLang="en-US" dirty="0" smtClean="0">
                <a:latin typeface="+mn-ea"/>
              </a:rPr>
              <a:t>実環境での導入</a:t>
            </a:r>
            <a:r>
              <a:rPr lang="en-US" altLang="ja-JP" dirty="0" smtClean="0">
                <a:latin typeface="+mn-ea"/>
              </a:rPr>
              <a:t>,</a:t>
            </a:r>
            <a:r>
              <a:rPr lang="ja-JP" altLang="en-US" dirty="0" smtClean="0">
                <a:latin typeface="+mn-ea"/>
              </a:rPr>
              <a:t> 運用時の検討</a:t>
            </a:r>
            <a:endParaRPr lang="en-US" altLang="ja-JP" dirty="0" smtClean="0">
              <a:latin typeface="+mn-ea"/>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32</a:t>
            </a:fld>
            <a:endParaRPr lang="en-US" altLang="ja-JP" dirty="0"/>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16582134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33</a:t>
            </a:fld>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5591476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34</a:t>
            </a:fld>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18679724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backup</a:t>
            </a:r>
            <a:r>
              <a:rPr kumimoji="1" lang="ja-JP" altLang="en-US" dirty="0" smtClean="0"/>
              <a:t> </a:t>
            </a:r>
            <a:r>
              <a:rPr kumimoji="1" lang="en-US" altLang="ja-JP" dirty="0" smtClean="0"/>
              <a:t>slides</a:t>
            </a:r>
            <a:endParaRPr kumimoji="1" lang="ja-JP" altLang="en-US" dirty="0"/>
          </a:p>
        </p:txBody>
      </p:sp>
      <p:sp>
        <p:nvSpPr>
          <p:cNvPr id="8" name="テキスト プレースホルダー 7"/>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35</a:t>
            </a:fld>
            <a:endParaRPr lang="en-US" altLang="ja-JP"/>
          </a:p>
        </p:txBody>
      </p:sp>
    </p:spTree>
    <p:extLst>
      <p:ext uri="{BB962C8B-B14F-4D97-AF65-F5344CB8AC3E}">
        <p14:creationId xmlns:p14="http://schemas.microsoft.com/office/powerpoint/2010/main" val="2119100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提案手法：基本性能</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提案手法の基本性能</a:t>
            </a:r>
            <a:endParaRPr lang="en-US" altLang="ja-JP" b="1" dirty="0" smtClean="0"/>
          </a:p>
          <a:p>
            <a:pPr marL="457200" lvl="1" indent="0">
              <a:buNone/>
            </a:pPr>
            <a:r>
              <a:rPr lang="ja-JP" altLang="en-US" dirty="0" smtClean="0">
                <a:latin typeface="+mn-ea"/>
                <a:ea typeface="+mn-ea"/>
              </a:rPr>
              <a:t>提案手法</a:t>
            </a:r>
            <a:r>
              <a:rPr lang="en-US" altLang="en-US" dirty="0" smtClean="0">
                <a:latin typeface="+mn-ea"/>
                <a:ea typeface="+mn-ea"/>
              </a:rPr>
              <a:t>と既存技術との挙動の違いを示す. </a:t>
            </a:r>
          </a:p>
          <a:p>
            <a:pPr marL="457200" lvl="1" indent="0">
              <a:buNone/>
            </a:pPr>
            <a:r>
              <a:rPr lang="ja-JP" altLang="en-US" dirty="0" smtClean="0">
                <a:latin typeface="+mn-ea"/>
                <a:ea typeface="+mn-ea"/>
              </a:rPr>
              <a:t>メトリック</a:t>
            </a:r>
            <a:r>
              <a:rPr lang="en-US" altLang="ja-JP" dirty="0" smtClean="0">
                <a:latin typeface="+mn-ea"/>
                <a:ea typeface="+mn-ea"/>
              </a:rPr>
              <a:t> : </a:t>
            </a:r>
            <a:r>
              <a:rPr lang="ja-JP" altLang="en-US" dirty="0" smtClean="0">
                <a:latin typeface="+mn-ea"/>
                <a:ea typeface="+mn-ea"/>
              </a:rPr>
              <a:t>スループット</a:t>
            </a:r>
            <a:endParaRPr lang="en-US" altLang="ja-JP" dirty="0" smtClean="0">
              <a:latin typeface="+mn-ea"/>
              <a:ea typeface="+mn-ea"/>
            </a:endParaRPr>
          </a:p>
          <a:p>
            <a:pPr marL="0" indent="0">
              <a:buNone/>
            </a:pPr>
            <a:r>
              <a:rPr kumimoji="1" lang="ja-JP" altLang="en-US" b="1" dirty="0" smtClean="0"/>
              <a:t>トラフィックパターン</a:t>
            </a:r>
            <a:r>
              <a:rPr lang="ja-JP" altLang="en-US" b="1" dirty="0" smtClean="0"/>
              <a:t>：</a:t>
            </a:r>
            <a:endParaRPr kumimoji="1" lang="en-US" altLang="ja-JP" sz="2000" b="1" dirty="0" smtClean="0"/>
          </a:p>
          <a:p>
            <a:pPr marL="0" indent="0">
              <a:buNone/>
            </a:pPr>
            <a:r>
              <a:rPr kumimoji="1" lang="ja-JP" altLang="en-US" sz="2000" dirty="0" smtClean="0"/>
              <a:t>・</a:t>
            </a:r>
            <a:r>
              <a:rPr kumimoji="1" lang="ja-JP" altLang="en-US" sz="2000" dirty="0" smtClean="0">
                <a:solidFill>
                  <a:srgbClr val="E03253"/>
                </a:solidFill>
              </a:rPr>
              <a:t>バックグラウンドフロー</a:t>
            </a:r>
            <a:r>
              <a:rPr kumimoji="1" lang="ja-JP" altLang="en-US" sz="2000" dirty="0" smtClean="0"/>
              <a:t>：</a:t>
            </a:r>
            <a:r>
              <a:rPr kumimoji="1" lang="en-US" altLang="ja-JP" sz="2000" dirty="0" err="1" smtClean="0"/>
              <a:t>iperf</a:t>
            </a:r>
            <a:r>
              <a:rPr kumimoji="1" lang="ja-JP" altLang="en-US" sz="2000" dirty="0" smtClean="0"/>
              <a:t>により実験中継続してデータ</a:t>
            </a:r>
            <a:r>
              <a:rPr lang="ja-JP" altLang="en-US" sz="2000" dirty="0" smtClean="0"/>
              <a:t>転送</a:t>
            </a:r>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36</a:t>
            </a:fld>
            <a:endParaRPr lang="en-US" altLang="ja-JP" dirty="0"/>
          </a:p>
        </p:txBody>
      </p:sp>
      <p:sp>
        <p:nvSpPr>
          <p:cNvPr id="7" name="テキスト ボックス 6"/>
          <p:cNvSpPr txBox="1"/>
          <p:nvPr/>
        </p:nvSpPr>
        <p:spPr>
          <a:xfrm>
            <a:off x="2693935" y="5840296"/>
            <a:ext cx="1840468" cy="276999"/>
          </a:xfrm>
          <a:prstGeom prst="rect">
            <a:avLst/>
          </a:prstGeom>
          <a:noFill/>
        </p:spPr>
        <p:txBody>
          <a:bodyPr wrap="none" rtlCol="0">
            <a:spAutoFit/>
          </a:bodyPr>
          <a:lstStyle/>
          <a:p>
            <a:r>
              <a:rPr kumimoji="1" lang="en-US" altLang="ja-JP" sz="1200" dirty="0" smtClean="0">
                <a:latin typeface="+mj-lt"/>
              </a:rPr>
              <a:t>Fig11.</a:t>
            </a:r>
            <a:r>
              <a:rPr kumimoji="1" lang="en-US" altLang="en-US" sz="1200" dirty="0" smtClean="0">
                <a:latin typeface="+mj-lt"/>
              </a:rPr>
              <a:t>SL1, LL2</a:t>
            </a:r>
            <a:r>
              <a:rPr kumimoji="1" lang="ja-JP" altLang="en-US" sz="1200" dirty="0" smtClean="0">
                <a:latin typeface="+mj-lt"/>
              </a:rPr>
              <a:t>トポロジー</a:t>
            </a:r>
            <a:endParaRPr kumimoji="1" lang="ja-JP" altLang="en-US" sz="1200" dirty="0">
              <a:latin typeface="+mj-lt"/>
            </a:endParaRPr>
          </a:p>
        </p:txBody>
      </p:sp>
      <p:sp>
        <p:nvSpPr>
          <p:cNvPr id="9" name="テキスト ボックス 8"/>
          <p:cNvSpPr txBox="1"/>
          <p:nvPr/>
        </p:nvSpPr>
        <p:spPr>
          <a:xfrm>
            <a:off x="7003477" y="4160113"/>
            <a:ext cx="1257524" cy="276999"/>
          </a:xfrm>
          <a:prstGeom prst="rect">
            <a:avLst/>
          </a:prstGeom>
          <a:noFill/>
        </p:spPr>
        <p:txBody>
          <a:bodyPr wrap="none" rtlCol="0">
            <a:spAutoFit/>
          </a:bodyPr>
          <a:lstStyle/>
          <a:p>
            <a:r>
              <a:rPr kumimoji="1" lang="en-US" altLang="ja-JP" sz="1200" dirty="0" smtClean="0">
                <a:latin typeface="+mj-lt"/>
              </a:rPr>
              <a:t>Table2.</a:t>
            </a:r>
            <a:r>
              <a:rPr kumimoji="1" lang="ja-JP" altLang="en-US" sz="1200" dirty="0" smtClean="0">
                <a:latin typeface="+mj-lt"/>
              </a:rPr>
              <a:t>実験環境</a:t>
            </a:r>
            <a:endParaRPr kumimoji="1" lang="ja-JP" altLang="en-US" sz="1200" dirty="0">
              <a:latin typeface="+mj-lt"/>
            </a:endParaRPr>
          </a:p>
        </p:txBody>
      </p:sp>
      <p:graphicFrame>
        <p:nvGraphicFramePr>
          <p:cNvPr id="60" name="表 59"/>
          <p:cNvGraphicFramePr>
            <a:graphicFrameLocks noGrp="1"/>
          </p:cNvGraphicFramePr>
          <p:nvPr>
            <p:extLst>
              <p:ext uri="{D42A27DB-BD31-4B8C-83A1-F6EECF244321}">
                <p14:modId xmlns:p14="http://schemas.microsoft.com/office/powerpoint/2010/main" val="3481736419"/>
              </p:ext>
            </p:extLst>
          </p:nvPr>
        </p:nvGraphicFramePr>
        <p:xfrm>
          <a:off x="6393160" y="4523172"/>
          <a:ext cx="2448272" cy="930012"/>
        </p:xfrm>
        <a:graphic>
          <a:graphicData uri="http://schemas.openxmlformats.org/drawingml/2006/table">
            <a:tbl>
              <a:tblPr firstRow="1">
                <a:tableStyleId>{9D7B26C5-4107-4FEC-AEDC-1716B250A1EF}</a:tableStyleId>
              </a:tblPr>
              <a:tblGrid>
                <a:gridCol w="1224136"/>
                <a:gridCol w="1224136"/>
              </a:tblGrid>
              <a:tr h="232503">
                <a:tc>
                  <a:txBody>
                    <a:bodyPr/>
                    <a:lstStyle/>
                    <a:p>
                      <a:pPr algn="ctr"/>
                      <a:r>
                        <a:rPr kumimoji="1" lang="ja-JP" altLang="en-US" sz="1050" dirty="0" smtClean="0"/>
                        <a:t>項目</a:t>
                      </a:r>
                      <a:endParaRPr kumimoji="1" lang="en-US" altLang="ja-JP" sz="1050" dirty="0" smtClean="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ja-JP" altLang="en-US" sz="1050" dirty="0" smtClean="0"/>
                        <a:t>スペック</a:t>
                      </a:r>
                      <a:endParaRPr kumimoji="1" lang="ja-JP" altLang="en-US" sz="105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ja-JP" altLang="en-US" sz="1050" dirty="0" smtClean="0"/>
                        <a:t>帯域</a:t>
                      </a:r>
                      <a:endParaRPr kumimoji="1" lang="ja-JP" altLang="en-US" sz="105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1050" dirty="0" smtClean="0"/>
                        <a:t>100Mbps / 200Mbps</a:t>
                      </a:r>
                      <a:endParaRPr kumimoji="1" lang="ja-JP" altLang="en-US" sz="105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en-US" altLang="ja-JP" sz="1050" dirty="0" smtClean="0"/>
                        <a:t>RTT</a:t>
                      </a:r>
                      <a:endParaRPr kumimoji="1" lang="ja-JP" altLang="en-US" sz="105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1050" dirty="0" smtClean="0"/>
                        <a:t> 25μsec</a:t>
                      </a:r>
                      <a:endParaRPr kumimoji="1" lang="ja-JP" altLang="en-US" sz="105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ja-JP" altLang="en-US" sz="1050" dirty="0" smtClean="0"/>
                        <a:t>スイッチキュー長</a:t>
                      </a:r>
                      <a:endParaRPr kumimoji="1" lang="ja-JP" altLang="en-US" sz="105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1050" dirty="0" smtClean="0"/>
                        <a:t>100kB</a:t>
                      </a:r>
                      <a:endParaRPr kumimoji="1" lang="ja-JP" altLang="en-US" sz="1050" dirty="0"/>
                    </a:p>
                  </a:txBody>
                  <a:tcPr marL="57329" marR="57329" marT="28665" marB="28665">
                    <a:lnL w="12700" cap="flat" cmpd="sng" algn="ctr">
                      <a:solidFill>
                        <a:schemeClr val="tx1"/>
                      </a:solidFill>
                      <a:prstDash val="solid"/>
                      <a:round/>
                      <a:headEnd type="none" w="med" len="med"/>
                      <a:tailEnd type="none" w="med" len="med"/>
                    </a:lnL>
                  </a:tcPr>
                </a:tc>
              </a:tr>
            </a:tbl>
          </a:graphicData>
        </a:graphic>
      </p:graphicFrame>
      <p:sp>
        <p:nvSpPr>
          <p:cNvPr id="61" name="円/楕円 60"/>
          <p:cNvSpPr/>
          <p:nvPr/>
        </p:nvSpPr>
        <p:spPr bwMode="auto">
          <a:xfrm>
            <a:off x="904035" y="4077072"/>
            <a:ext cx="360040" cy="36004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5" name="円/楕円 64"/>
          <p:cNvSpPr/>
          <p:nvPr/>
        </p:nvSpPr>
        <p:spPr bwMode="auto">
          <a:xfrm>
            <a:off x="5265169" y="4041068"/>
            <a:ext cx="360040" cy="36004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6" name="円/楕円 65"/>
          <p:cNvSpPr/>
          <p:nvPr/>
        </p:nvSpPr>
        <p:spPr bwMode="auto">
          <a:xfrm>
            <a:off x="920552" y="5517232"/>
            <a:ext cx="360040" cy="360040"/>
          </a:xfrm>
          <a:prstGeom prst="ellipse">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7" name="円/楕円 66"/>
          <p:cNvSpPr/>
          <p:nvPr/>
        </p:nvSpPr>
        <p:spPr bwMode="auto">
          <a:xfrm>
            <a:off x="5262912" y="5517232"/>
            <a:ext cx="360040" cy="360040"/>
          </a:xfrm>
          <a:prstGeom prst="ellipse">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8" name="正方形/長方形 67"/>
          <p:cNvSpPr/>
          <p:nvPr/>
        </p:nvSpPr>
        <p:spPr bwMode="auto">
          <a:xfrm>
            <a:off x="2462769" y="4041068"/>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9" name="正方形/長方形 68"/>
          <p:cNvSpPr/>
          <p:nvPr/>
        </p:nvSpPr>
        <p:spPr bwMode="auto">
          <a:xfrm>
            <a:off x="2462769" y="4824931"/>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0" name="正方形/長方形 69"/>
          <p:cNvSpPr/>
          <p:nvPr/>
        </p:nvSpPr>
        <p:spPr bwMode="auto">
          <a:xfrm>
            <a:off x="2462769" y="5481588"/>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1" name="正方形/長方形 70"/>
          <p:cNvSpPr/>
          <p:nvPr/>
        </p:nvSpPr>
        <p:spPr bwMode="auto">
          <a:xfrm>
            <a:off x="3656856" y="4041068"/>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2" name="正方形/長方形 71"/>
          <p:cNvSpPr/>
          <p:nvPr/>
        </p:nvSpPr>
        <p:spPr bwMode="auto">
          <a:xfrm>
            <a:off x="3656856" y="4824931"/>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3" name="正方形/長方形 72"/>
          <p:cNvSpPr/>
          <p:nvPr/>
        </p:nvSpPr>
        <p:spPr bwMode="auto">
          <a:xfrm>
            <a:off x="3656856" y="5481588"/>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74" name="直線コネクタ 73"/>
          <p:cNvCxnSpPr>
            <a:stCxn id="61" idx="6"/>
            <a:endCxn id="68" idx="1"/>
          </p:cNvCxnSpPr>
          <p:nvPr/>
        </p:nvCxnSpPr>
        <p:spPr bwMode="auto">
          <a:xfrm flipV="1">
            <a:off x="1264075" y="4238910"/>
            <a:ext cx="1198694" cy="181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線コネクタ 74"/>
          <p:cNvCxnSpPr>
            <a:stCxn id="61" idx="6"/>
            <a:endCxn id="69" idx="1"/>
          </p:cNvCxnSpPr>
          <p:nvPr/>
        </p:nvCxnSpPr>
        <p:spPr bwMode="auto">
          <a:xfrm>
            <a:off x="1264075" y="4257092"/>
            <a:ext cx="1198694" cy="7656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コネクタ 75"/>
          <p:cNvCxnSpPr>
            <a:stCxn id="61" idx="6"/>
            <a:endCxn id="70" idx="1"/>
          </p:cNvCxnSpPr>
          <p:nvPr/>
        </p:nvCxnSpPr>
        <p:spPr bwMode="auto">
          <a:xfrm>
            <a:off x="1264075" y="4257092"/>
            <a:ext cx="1198694" cy="14223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コネクタ 76"/>
          <p:cNvCxnSpPr>
            <a:stCxn id="66" idx="6"/>
            <a:endCxn id="68" idx="1"/>
          </p:cNvCxnSpPr>
          <p:nvPr/>
        </p:nvCxnSpPr>
        <p:spPr bwMode="auto">
          <a:xfrm flipV="1">
            <a:off x="1280592" y="4238910"/>
            <a:ext cx="1182177" cy="1458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コネクタ 77"/>
          <p:cNvCxnSpPr>
            <a:stCxn id="66" idx="6"/>
            <a:endCxn id="69" idx="1"/>
          </p:cNvCxnSpPr>
          <p:nvPr/>
        </p:nvCxnSpPr>
        <p:spPr bwMode="auto">
          <a:xfrm flipV="1">
            <a:off x="1280592" y="5022773"/>
            <a:ext cx="1182177" cy="67447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線コネクタ 78"/>
          <p:cNvCxnSpPr>
            <a:stCxn id="66" idx="6"/>
            <a:endCxn id="70" idx="1"/>
          </p:cNvCxnSpPr>
          <p:nvPr/>
        </p:nvCxnSpPr>
        <p:spPr bwMode="auto">
          <a:xfrm flipV="1">
            <a:off x="1280592" y="5679430"/>
            <a:ext cx="1182177" cy="1782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コネクタ 79"/>
          <p:cNvCxnSpPr>
            <a:stCxn id="65" idx="2"/>
            <a:endCxn id="71" idx="3"/>
          </p:cNvCxnSpPr>
          <p:nvPr/>
        </p:nvCxnSpPr>
        <p:spPr bwMode="auto">
          <a:xfrm flipH="1">
            <a:off x="4052540" y="4221088"/>
            <a:ext cx="1212629" cy="1782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線コネクタ 80"/>
          <p:cNvCxnSpPr>
            <a:stCxn id="65" idx="2"/>
            <a:endCxn id="72" idx="3"/>
          </p:cNvCxnSpPr>
          <p:nvPr/>
        </p:nvCxnSpPr>
        <p:spPr bwMode="auto">
          <a:xfrm flipH="1">
            <a:off x="4052540" y="4221088"/>
            <a:ext cx="1212629" cy="8016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線コネクタ 81"/>
          <p:cNvCxnSpPr>
            <a:stCxn id="65" idx="2"/>
            <a:endCxn id="73" idx="3"/>
          </p:cNvCxnSpPr>
          <p:nvPr/>
        </p:nvCxnSpPr>
        <p:spPr bwMode="auto">
          <a:xfrm flipH="1">
            <a:off x="4052540" y="4221088"/>
            <a:ext cx="1212629" cy="1458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線コネクタ 82"/>
          <p:cNvCxnSpPr>
            <a:stCxn id="67" idx="2"/>
            <a:endCxn id="71" idx="3"/>
          </p:cNvCxnSpPr>
          <p:nvPr/>
        </p:nvCxnSpPr>
        <p:spPr bwMode="auto">
          <a:xfrm flipH="1" flipV="1">
            <a:off x="4052540" y="4238910"/>
            <a:ext cx="1210372" cy="1458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線コネクタ 83"/>
          <p:cNvCxnSpPr>
            <a:stCxn id="67" idx="2"/>
            <a:endCxn id="72" idx="3"/>
          </p:cNvCxnSpPr>
          <p:nvPr/>
        </p:nvCxnSpPr>
        <p:spPr bwMode="auto">
          <a:xfrm flipH="1" flipV="1">
            <a:off x="4052540" y="5022773"/>
            <a:ext cx="1210372" cy="67447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線コネクタ 84"/>
          <p:cNvCxnSpPr>
            <a:stCxn id="67" idx="2"/>
            <a:endCxn id="73" idx="3"/>
          </p:cNvCxnSpPr>
          <p:nvPr/>
        </p:nvCxnSpPr>
        <p:spPr bwMode="auto">
          <a:xfrm flipH="1" flipV="1">
            <a:off x="4052540" y="5679430"/>
            <a:ext cx="1210372" cy="1782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68" idx="3"/>
            <a:endCxn id="71" idx="1"/>
          </p:cNvCxnSpPr>
          <p:nvPr/>
        </p:nvCxnSpPr>
        <p:spPr bwMode="auto">
          <a:xfrm>
            <a:off x="2858453" y="4238910"/>
            <a:ext cx="798403"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87" name="直線コネクタ 86"/>
          <p:cNvCxnSpPr>
            <a:stCxn id="69" idx="3"/>
            <a:endCxn id="72" idx="1"/>
          </p:cNvCxnSpPr>
          <p:nvPr/>
        </p:nvCxnSpPr>
        <p:spPr bwMode="auto">
          <a:xfrm>
            <a:off x="2858453" y="5022773"/>
            <a:ext cx="798403" cy="0"/>
          </a:xfrm>
          <a:prstGeom prst="line">
            <a:avLst/>
          </a:prstGeom>
          <a:ln>
            <a:headEnd type="none" w="med" len="med"/>
            <a:tailEnd type="none" w="med" len="med"/>
          </a:ln>
          <a:extLst/>
        </p:spPr>
        <p:style>
          <a:lnRef idx="3">
            <a:schemeClr val="accent5"/>
          </a:lnRef>
          <a:fillRef idx="0">
            <a:schemeClr val="accent5"/>
          </a:fillRef>
          <a:effectRef idx="2">
            <a:schemeClr val="accent5"/>
          </a:effectRef>
          <a:fontRef idx="minor">
            <a:schemeClr val="tx1"/>
          </a:fontRef>
        </p:style>
      </p:cxnSp>
      <p:cxnSp>
        <p:nvCxnSpPr>
          <p:cNvPr id="88" name="直線コネクタ 87"/>
          <p:cNvCxnSpPr>
            <a:stCxn id="70" idx="3"/>
            <a:endCxn id="73" idx="1"/>
          </p:cNvCxnSpPr>
          <p:nvPr/>
        </p:nvCxnSpPr>
        <p:spPr bwMode="auto">
          <a:xfrm>
            <a:off x="2858453" y="5679430"/>
            <a:ext cx="798403" cy="0"/>
          </a:xfrm>
          <a:prstGeom prst="line">
            <a:avLst/>
          </a:prstGeom>
          <a:ln>
            <a:headEnd type="none" w="med" len="med"/>
            <a:tailEnd type="none" w="med" len="med"/>
          </a:ln>
          <a:extLst/>
        </p:spPr>
        <p:style>
          <a:lnRef idx="3">
            <a:schemeClr val="accent5"/>
          </a:lnRef>
          <a:fillRef idx="0">
            <a:schemeClr val="accent5"/>
          </a:fillRef>
          <a:effectRef idx="2">
            <a:schemeClr val="accent5"/>
          </a:effectRef>
          <a:fontRef idx="minor">
            <a:schemeClr val="tx1"/>
          </a:fontRef>
        </p:style>
      </p:cxnSp>
      <p:sp>
        <p:nvSpPr>
          <p:cNvPr id="91" name="テキスト ボックス 90"/>
          <p:cNvSpPr txBox="1"/>
          <p:nvPr/>
        </p:nvSpPr>
        <p:spPr>
          <a:xfrm>
            <a:off x="2828910" y="3646500"/>
            <a:ext cx="2434001"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ja-JP" altLang="en-US" dirty="0" smtClean="0"/>
              <a:t>ショートフローレーン</a:t>
            </a:r>
            <a:endParaRPr kumimoji="1" lang="ja-JP" altLang="en-US" dirty="0"/>
          </a:p>
        </p:txBody>
      </p:sp>
      <p:sp>
        <p:nvSpPr>
          <p:cNvPr id="92" name="テキスト ボックス 91"/>
          <p:cNvSpPr txBox="1"/>
          <p:nvPr/>
        </p:nvSpPr>
        <p:spPr>
          <a:xfrm>
            <a:off x="2858453" y="4458070"/>
            <a:ext cx="221909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ja-JP" altLang="en-US" dirty="0" smtClean="0"/>
              <a:t>ロングフローレーン</a:t>
            </a:r>
            <a:endParaRPr kumimoji="1" lang="ja-JP" altLang="en-US" dirty="0"/>
          </a:p>
        </p:txBody>
      </p:sp>
      <p:sp>
        <p:nvSpPr>
          <p:cNvPr id="6" name="テキスト ボックス 5"/>
          <p:cNvSpPr txBox="1"/>
          <p:nvPr/>
        </p:nvSpPr>
        <p:spPr>
          <a:xfrm>
            <a:off x="871135" y="5892747"/>
            <a:ext cx="458873" cy="261610"/>
          </a:xfrm>
          <a:prstGeom prst="rect">
            <a:avLst/>
          </a:prstGeom>
          <a:noFill/>
        </p:spPr>
        <p:txBody>
          <a:bodyPr wrap="none" rtlCol="0">
            <a:spAutoFit/>
          </a:bodyPr>
          <a:lstStyle/>
          <a:p>
            <a:r>
              <a:rPr kumimoji="1" lang="en-US" altLang="ja-JP" sz="1100" dirty="0" smtClean="0">
                <a:latin typeface="+mj-lt"/>
              </a:rPr>
              <a:t>node</a:t>
            </a:r>
            <a:endParaRPr kumimoji="1" lang="ja-JP" altLang="en-US" sz="1100" dirty="0">
              <a:latin typeface="+mj-lt"/>
            </a:endParaRPr>
          </a:p>
        </p:txBody>
      </p:sp>
      <p:sp>
        <p:nvSpPr>
          <p:cNvPr id="39" name="テキスト ボックス 38"/>
          <p:cNvSpPr txBox="1"/>
          <p:nvPr/>
        </p:nvSpPr>
        <p:spPr>
          <a:xfrm>
            <a:off x="5262911" y="5892908"/>
            <a:ext cx="458873" cy="261610"/>
          </a:xfrm>
          <a:prstGeom prst="rect">
            <a:avLst/>
          </a:prstGeom>
          <a:noFill/>
        </p:spPr>
        <p:txBody>
          <a:bodyPr wrap="none" rtlCol="0">
            <a:spAutoFit/>
          </a:bodyPr>
          <a:lstStyle/>
          <a:p>
            <a:r>
              <a:rPr kumimoji="1" lang="en-US" altLang="ja-JP" sz="1100" dirty="0" smtClean="0">
                <a:latin typeface="+mj-lt"/>
              </a:rPr>
              <a:t>node</a:t>
            </a:r>
            <a:endParaRPr kumimoji="1" lang="ja-JP" altLang="en-US" sz="1100" dirty="0">
              <a:latin typeface="+mj-lt"/>
            </a:endParaRPr>
          </a:p>
        </p:txBody>
      </p:sp>
      <p:sp>
        <p:nvSpPr>
          <p:cNvPr id="40" name="テキスト ボックス 39"/>
          <p:cNvSpPr txBox="1"/>
          <p:nvPr/>
        </p:nvSpPr>
        <p:spPr>
          <a:xfrm>
            <a:off x="759371" y="4437112"/>
            <a:ext cx="723275" cy="430887"/>
          </a:xfrm>
          <a:prstGeom prst="rect">
            <a:avLst/>
          </a:prstGeom>
          <a:noFill/>
        </p:spPr>
        <p:txBody>
          <a:bodyPr wrap="none" rtlCol="0">
            <a:spAutoFit/>
          </a:bodyPr>
          <a:lstStyle/>
          <a:p>
            <a:pPr algn="ctr"/>
            <a:r>
              <a:rPr kumimoji="1" lang="en-US" altLang="ja-JP" sz="1100" dirty="0" smtClean="0">
                <a:latin typeface="+mj-lt"/>
              </a:rPr>
              <a:t>Traffic </a:t>
            </a:r>
          </a:p>
          <a:p>
            <a:pPr algn="ctr"/>
            <a:r>
              <a:rPr kumimoji="1" lang="en-US" altLang="ja-JP" sz="1100" dirty="0" smtClean="0">
                <a:latin typeface="+mj-lt"/>
              </a:rPr>
              <a:t>generator</a:t>
            </a:r>
            <a:endParaRPr kumimoji="1" lang="ja-JP" altLang="en-US" sz="1100" dirty="0">
              <a:latin typeface="+mj-lt"/>
            </a:endParaRPr>
          </a:p>
        </p:txBody>
      </p:sp>
      <p:sp>
        <p:nvSpPr>
          <p:cNvPr id="41" name="テキスト ボックス 40"/>
          <p:cNvSpPr txBox="1"/>
          <p:nvPr/>
        </p:nvSpPr>
        <p:spPr>
          <a:xfrm>
            <a:off x="5077548" y="4437112"/>
            <a:ext cx="723275" cy="430887"/>
          </a:xfrm>
          <a:prstGeom prst="rect">
            <a:avLst/>
          </a:prstGeom>
          <a:noFill/>
        </p:spPr>
        <p:txBody>
          <a:bodyPr wrap="none" rtlCol="0">
            <a:spAutoFit/>
          </a:bodyPr>
          <a:lstStyle/>
          <a:p>
            <a:pPr algn="ctr"/>
            <a:r>
              <a:rPr kumimoji="1" lang="en-US" altLang="ja-JP" sz="1100" dirty="0" smtClean="0">
                <a:latin typeface="+mj-lt"/>
              </a:rPr>
              <a:t>Traffic </a:t>
            </a:r>
          </a:p>
          <a:p>
            <a:pPr algn="ctr"/>
            <a:r>
              <a:rPr kumimoji="1" lang="en-US" altLang="ja-JP" sz="1100" dirty="0" smtClean="0">
                <a:latin typeface="+mj-lt"/>
              </a:rPr>
              <a:t>generator</a:t>
            </a:r>
            <a:endParaRPr kumimoji="1" lang="ja-JP" altLang="en-US" sz="1100" dirty="0">
              <a:latin typeface="+mj-lt"/>
            </a:endParaRPr>
          </a:p>
        </p:txBody>
      </p:sp>
      <p:sp>
        <p:nvSpPr>
          <p:cNvPr id="8" name="フッター プレースホルダー 7"/>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119256900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スループット検証</a:t>
            </a:r>
            <a:endParaRPr kumimoji="1" lang="ja-JP" altLang="en-US" dirty="0"/>
          </a:p>
        </p:txBody>
      </p:sp>
      <p:sp>
        <p:nvSpPr>
          <p:cNvPr id="3" name="コンテンツ プレースホルダー 2"/>
          <p:cNvSpPr>
            <a:spLocks noGrp="1"/>
          </p:cNvSpPr>
          <p:nvPr>
            <p:ph idx="1"/>
          </p:nvPr>
        </p:nvSpPr>
        <p:spPr>
          <a:xfrm>
            <a:off x="812800" y="4976813"/>
            <a:ext cx="8280400" cy="1331912"/>
          </a:xfrm>
        </p:spPr>
        <p:style>
          <a:lnRef idx="2">
            <a:schemeClr val="accent2"/>
          </a:lnRef>
          <a:fillRef idx="1">
            <a:schemeClr val="lt1"/>
          </a:fillRef>
          <a:effectRef idx="0">
            <a:schemeClr val="accent2"/>
          </a:effectRef>
          <a:fontRef idx="minor">
            <a:schemeClr val="dk1"/>
          </a:fontRef>
        </p:style>
        <p:txBody>
          <a:bodyPr/>
          <a:lstStyle/>
          <a:p>
            <a:r>
              <a:rPr lang="ja-JP" altLang="en-US" dirty="0" smtClean="0"/>
              <a:t>経路切替時にウィンドウサイズの増加が鈍化</a:t>
            </a:r>
            <a:endParaRPr lang="en-US" altLang="ja-JP" dirty="0" smtClean="0"/>
          </a:p>
          <a:p>
            <a:r>
              <a:rPr lang="ja-JP" altLang="en-US" dirty="0" smtClean="0"/>
              <a:t>リンクコストベースでは</a:t>
            </a:r>
            <a:r>
              <a:rPr lang="en-US" altLang="ja-JP" dirty="0" smtClean="0"/>
              <a:t>300ms</a:t>
            </a:r>
            <a:r>
              <a:rPr lang="ja-JP" altLang="en-US" dirty="0" smtClean="0"/>
              <a:t>より早く切り替わる</a:t>
            </a:r>
            <a:endParaRPr lang="en-US" altLang="ja-JP"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37</a:t>
            </a:fld>
            <a:endParaRPr lang="en-US" altLang="ja-JP" dirty="0"/>
          </a:p>
        </p:txBody>
      </p:sp>
      <p:pic>
        <p:nvPicPr>
          <p:cNvPr id="6" name="図 5" descr="basic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596" y="944724"/>
            <a:ext cx="6121400" cy="3683000"/>
          </a:xfrm>
          <a:prstGeom prst="rect">
            <a:avLst/>
          </a:prstGeom>
        </p:spPr>
      </p:pic>
      <p:sp>
        <p:nvSpPr>
          <p:cNvPr id="8" name="テキスト ボックス 7"/>
          <p:cNvSpPr txBox="1"/>
          <p:nvPr/>
        </p:nvSpPr>
        <p:spPr>
          <a:xfrm>
            <a:off x="2908510" y="4484410"/>
            <a:ext cx="4088980" cy="276999"/>
          </a:xfrm>
          <a:prstGeom prst="rect">
            <a:avLst/>
          </a:prstGeom>
          <a:noFill/>
        </p:spPr>
        <p:txBody>
          <a:bodyPr wrap="none" rtlCol="0">
            <a:spAutoFit/>
          </a:bodyPr>
          <a:lstStyle/>
          <a:p>
            <a:r>
              <a:rPr kumimoji="1" lang="en-US" altLang="ja-JP" sz="1200" dirty="0" smtClean="0">
                <a:latin typeface="+mj-lt"/>
              </a:rPr>
              <a:t>Fig. SL1 – LL2</a:t>
            </a:r>
            <a:r>
              <a:rPr kumimoji="1" lang="ja-JP" altLang="en-US" sz="1200" dirty="0" smtClean="0">
                <a:latin typeface="+mj-lt"/>
              </a:rPr>
              <a:t>トポロジーにおける各手法のスループット性能</a:t>
            </a:r>
            <a:endParaRPr lang="ja-JP" altLang="en-US" sz="1200" dirty="0"/>
          </a:p>
        </p:txBody>
      </p:sp>
      <p:sp>
        <p:nvSpPr>
          <p:cNvPr id="9" name="正方形/長方形 8"/>
          <p:cNvSpPr/>
          <p:nvPr/>
        </p:nvSpPr>
        <p:spPr>
          <a:xfrm>
            <a:off x="7354200" y="3681028"/>
            <a:ext cx="2075496" cy="523220"/>
          </a:xfrm>
          <a:prstGeom prst="rect">
            <a:avLst/>
          </a:prstGeom>
        </p:spPr>
        <p:txBody>
          <a:bodyPr wrap="none">
            <a:spAutoFit/>
          </a:bodyPr>
          <a:lstStyle/>
          <a:p>
            <a:r>
              <a:rPr lang="ja-JP" altLang="en-US" sz="1400" dirty="0" smtClean="0"/>
              <a:t>提案手法には</a:t>
            </a:r>
            <a:endParaRPr lang="en-US" altLang="ja-JP" sz="1400" dirty="0" smtClean="0"/>
          </a:p>
          <a:p>
            <a:r>
              <a:rPr lang="en-US" altLang="ja-JP" sz="1400" dirty="0" smtClean="0"/>
              <a:t>                </a:t>
            </a:r>
            <a:r>
              <a:rPr lang="en-US" altLang="ja-JP" sz="1400" dirty="0" smtClean="0">
                <a:latin typeface="+mn-lt"/>
              </a:rPr>
              <a:t>=300ms</a:t>
            </a:r>
            <a:r>
              <a:rPr lang="ja-JP" altLang="en-US" sz="1400" dirty="0" smtClean="0"/>
              <a:t>を設定</a:t>
            </a:r>
            <a:endParaRPr lang="en-US" altLang="ja-JP" sz="1400" dirty="0"/>
          </a:p>
        </p:txBody>
      </p:sp>
      <p:pic>
        <p:nvPicPr>
          <p:cNvPr id="10" name="図 9"/>
          <p:cNvPicPr>
            <a:picLocks noChangeAspect="1"/>
          </p:cNvPicPr>
          <p:nvPr/>
        </p:nvPicPr>
        <p:blipFill>
          <a:blip r:embed="rId3"/>
          <a:stretch>
            <a:fillRect/>
          </a:stretch>
        </p:blipFill>
        <p:spPr>
          <a:xfrm>
            <a:off x="7473280" y="3918779"/>
            <a:ext cx="768856" cy="214469"/>
          </a:xfrm>
          <a:prstGeom prst="rect">
            <a:avLst/>
          </a:prstGeom>
        </p:spPr>
      </p:pic>
      <p:sp>
        <p:nvSpPr>
          <p:cNvPr id="7" name="フッター プレースホルダー 6"/>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223445856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Datamining</a:t>
            </a:r>
            <a:r>
              <a:rPr lang="ja-JP" altLang="en-US" dirty="0"/>
              <a:t>トラフィック評価</a:t>
            </a:r>
            <a:r>
              <a:rPr lang="en-US" altLang="en-US" dirty="0">
                <a:latin typeface="+mj-ea"/>
              </a:rPr>
              <a:t>結果</a:t>
            </a:r>
            <a:endParaRPr kumimoji="1" lang="ja-JP" altLang="en-US" dirty="0">
              <a:latin typeface="+mj-ea"/>
            </a:endParaRPr>
          </a:p>
        </p:txBody>
      </p:sp>
      <p:sp>
        <p:nvSpPr>
          <p:cNvPr id="3" name="コンテンツ プレースホルダー 2"/>
          <p:cNvSpPr>
            <a:spLocks noGrp="1"/>
          </p:cNvSpPr>
          <p:nvPr>
            <p:ph idx="1"/>
          </p:nvPr>
        </p:nvSpPr>
        <p:spPr>
          <a:xfrm>
            <a:off x="812800" y="5085184"/>
            <a:ext cx="8280400" cy="1224136"/>
          </a:xfrm>
          <a:ln>
            <a:solidFill>
              <a:srgbClr val="0071BC"/>
            </a:solidFill>
          </a:ln>
        </p:spPr>
        <p:txBody>
          <a:bodyPr>
            <a:normAutofit fontScale="92500"/>
          </a:bodyPr>
          <a:lstStyle/>
          <a:p>
            <a:r>
              <a:rPr lang="ja-JP" altLang="en-US" dirty="0" smtClean="0"/>
              <a:t>ショートフロー </a:t>
            </a:r>
            <a:r>
              <a:rPr lang="en-US" altLang="ja-JP" dirty="0" smtClean="0"/>
              <a:t>:</a:t>
            </a:r>
            <a:r>
              <a:rPr lang="ja-JP" altLang="en-US" dirty="0" smtClean="0"/>
              <a:t> フローサイズがとても小さい</a:t>
            </a:r>
            <a:r>
              <a:rPr lang="en-US" altLang="ja-JP" dirty="0" smtClean="0"/>
              <a:t>(</a:t>
            </a:r>
            <a:r>
              <a:rPr lang="ja-JP" altLang="en-US" dirty="0" smtClean="0"/>
              <a:t>平均</a:t>
            </a:r>
            <a:r>
              <a:rPr lang="en-US" altLang="ja-JP" dirty="0" smtClean="0"/>
              <a:t>10KB)</a:t>
            </a:r>
          </a:p>
          <a:p>
            <a:r>
              <a:rPr lang="ja-JP" altLang="en-US" dirty="0" smtClean="0"/>
              <a:t>平均値</a:t>
            </a:r>
            <a:r>
              <a:rPr lang="en-US" altLang="ja-JP" dirty="0" smtClean="0"/>
              <a:t>FCT</a:t>
            </a:r>
            <a:r>
              <a:rPr lang="ja-JP" altLang="en-US" dirty="0" smtClean="0"/>
              <a:t>ではあまり差がない</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38</a:t>
            </a:fld>
            <a:endParaRPr lang="en-US" altLang="ja-JP" dirty="0"/>
          </a:p>
        </p:txBody>
      </p:sp>
      <p:sp>
        <p:nvSpPr>
          <p:cNvPr id="8" name="テキスト ボックス 7"/>
          <p:cNvSpPr txBox="1"/>
          <p:nvPr/>
        </p:nvSpPr>
        <p:spPr>
          <a:xfrm>
            <a:off x="2481339" y="4668107"/>
            <a:ext cx="4955203" cy="276999"/>
          </a:xfrm>
          <a:prstGeom prst="rect">
            <a:avLst/>
          </a:prstGeom>
          <a:noFill/>
        </p:spPr>
        <p:txBody>
          <a:bodyPr wrap="none" rtlCol="0">
            <a:spAutoFit/>
          </a:bodyPr>
          <a:lstStyle/>
          <a:p>
            <a:pPr algn="ctr"/>
            <a:r>
              <a:rPr kumimoji="1" lang="en-US" altLang="ja-JP" sz="1200" smtClean="0">
                <a:latin typeface="+mn-lt"/>
              </a:rPr>
              <a:t>Fig</a:t>
            </a:r>
            <a:r>
              <a:rPr kumimoji="1" lang="en-US" altLang="ja-JP" sz="1200" smtClean="0">
                <a:latin typeface="+mn-lt"/>
              </a:rPr>
              <a:t>1</a:t>
            </a:r>
            <a:r>
              <a:rPr kumimoji="1" lang="en-US" altLang="ja-JP" sz="1200" smtClean="0">
                <a:latin typeface="+mn-lt"/>
              </a:rPr>
              <a:t>.</a:t>
            </a:r>
            <a:r>
              <a:rPr kumimoji="1" lang="en-US" altLang="ja-JP" sz="1200" dirty="0" smtClean="0">
                <a:latin typeface="+mn-lt"/>
              </a:rPr>
              <a:t>dataminng</a:t>
            </a:r>
            <a:r>
              <a:rPr lang="ja-JP" altLang="en-US" sz="1200" dirty="0" smtClean="0"/>
              <a:t>負荷</a:t>
            </a:r>
            <a:r>
              <a:rPr lang="ja-JP" altLang="en-US" sz="1200" dirty="0"/>
              <a:t>実験での </a:t>
            </a:r>
            <a:r>
              <a:rPr lang="en-US" altLang="ja-JP" sz="1200" dirty="0"/>
              <a:t>(</a:t>
            </a:r>
            <a:r>
              <a:rPr lang="en-US" altLang="ja-JP" sz="1200" dirty="0" smtClean="0"/>
              <a:t>0, 100KB] </a:t>
            </a:r>
            <a:r>
              <a:rPr lang="ja-JP" altLang="en-US" sz="1200" dirty="0"/>
              <a:t>ショートフローに</a:t>
            </a:r>
            <a:r>
              <a:rPr lang="ja-JP" altLang="en-US" sz="1200" dirty="0" smtClean="0"/>
              <a:t>対する平均</a:t>
            </a:r>
            <a:r>
              <a:rPr lang="en-US" altLang="ja-JP" sz="1200" dirty="0" smtClean="0"/>
              <a:t>FCT</a:t>
            </a:r>
            <a:r>
              <a:rPr lang="ja-JP" altLang="en-US" sz="1200" dirty="0" smtClean="0"/>
              <a:t> </a:t>
            </a:r>
            <a:endParaRPr lang="ja-JP" altLang="en-US" sz="1200" dirty="0"/>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9" name="図 8" descr="mining_av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970" y="1108504"/>
            <a:ext cx="5560060" cy="3436620"/>
          </a:xfrm>
          <a:prstGeom prst="rect">
            <a:avLst/>
          </a:prstGeom>
        </p:spPr>
      </p:pic>
    </p:spTree>
    <p:extLst>
      <p:ext uri="{BB962C8B-B14F-4D97-AF65-F5344CB8AC3E}">
        <p14:creationId xmlns:p14="http://schemas.microsoft.com/office/powerpoint/2010/main" val="246815358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Websearch</a:t>
            </a:r>
            <a:r>
              <a:rPr lang="ja-JP" altLang="en-US" dirty="0">
                <a:latin typeface="+mj-ea"/>
              </a:rPr>
              <a:t>トラフィック評価結果</a:t>
            </a:r>
            <a:endParaRPr kumimoji="1" lang="ja-JP" altLang="en-US" dirty="0">
              <a:latin typeface="+mj-ea"/>
            </a:endParaRPr>
          </a:p>
        </p:txBody>
      </p:sp>
      <p:sp>
        <p:nvSpPr>
          <p:cNvPr id="3" name="コンテンツ プレースホルダー 2"/>
          <p:cNvSpPr>
            <a:spLocks noGrp="1"/>
          </p:cNvSpPr>
          <p:nvPr>
            <p:ph idx="1"/>
          </p:nvPr>
        </p:nvSpPr>
        <p:spPr>
          <a:xfrm>
            <a:off x="812800" y="4976813"/>
            <a:ext cx="8280400" cy="1331912"/>
          </a:xfrm>
          <a:ln>
            <a:solidFill>
              <a:srgbClr val="0071BC"/>
            </a:solidFill>
          </a:ln>
        </p:spPr>
        <p:txBody>
          <a:bodyPr/>
          <a:lstStyle/>
          <a:p>
            <a:r>
              <a:rPr lang="ja-JP" altLang="en-US" dirty="0"/>
              <a:t>ロングフロー</a:t>
            </a:r>
            <a:r>
              <a:rPr lang="en-US" altLang="ja-JP" dirty="0"/>
              <a:t> : </a:t>
            </a:r>
            <a:r>
              <a:rPr lang="ja-JP" altLang="en-US" dirty="0" smtClean="0"/>
              <a:t>数</a:t>
            </a:r>
            <a:r>
              <a:rPr lang="en-US" altLang="ja-JP" dirty="0" smtClean="0"/>
              <a:t>10MB</a:t>
            </a:r>
            <a:r>
              <a:rPr lang="ja-JP" altLang="en-US" dirty="0" smtClean="0"/>
              <a:t>オーダーの通信</a:t>
            </a:r>
            <a:r>
              <a:rPr lang="en-US" altLang="ja-JP" dirty="0" smtClean="0"/>
              <a:t>, </a:t>
            </a:r>
            <a:r>
              <a:rPr lang="ja-JP" altLang="en-US" dirty="0"/>
              <a:t>フロー数</a:t>
            </a:r>
            <a:r>
              <a:rPr lang="ja-JP" altLang="en-US" dirty="0" smtClean="0"/>
              <a:t>は多い</a:t>
            </a:r>
            <a:endParaRPr lang="ja-JP" altLang="en-US" dirty="0"/>
          </a:p>
          <a:p>
            <a:r>
              <a:rPr lang="ja-JP" altLang="en-US" dirty="0"/>
              <a:t>平均値</a:t>
            </a:r>
            <a:r>
              <a:rPr lang="en-US" altLang="ja-JP" dirty="0"/>
              <a:t>FCT</a:t>
            </a:r>
            <a:r>
              <a:rPr lang="ja-JP" altLang="en-US" dirty="0"/>
              <a:t>ではあまり差が</a:t>
            </a:r>
            <a:r>
              <a:rPr lang="ja-JP" altLang="en-US" dirty="0" smtClean="0"/>
              <a:t>ない</a:t>
            </a:r>
            <a:r>
              <a:rPr lang="en-US" altLang="ja-JP" dirty="0" smtClean="0"/>
              <a:t>(</a:t>
            </a:r>
            <a:r>
              <a:rPr lang="ja-JP" altLang="en-US" dirty="0" smtClean="0"/>
              <a:t>数</a:t>
            </a:r>
            <a:r>
              <a:rPr lang="en-US" altLang="ja-JP" dirty="0" err="1" smtClean="0"/>
              <a:t>ms</a:t>
            </a:r>
            <a:r>
              <a:rPr lang="en-US" altLang="ja-JP" dirty="0" smtClean="0"/>
              <a:t>)</a:t>
            </a:r>
            <a:endParaRPr lang="en-US" altLang="ja-JP"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39</a:t>
            </a:fld>
            <a:endParaRPr lang="en-US" altLang="ja-JP" dirty="0"/>
          </a:p>
        </p:txBody>
      </p:sp>
      <p:sp>
        <p:nvSpPr>
          <p:cNvPr id="8" name="テキスト ボックス 7"/>
          <p:cNvSpPr txBox="1"/>
          <p:nvPr/>
        </p:nvSpPr>
        <p:spPr>
          <a:xfrm>
            <a:off x="1943206" y="4668107"/>
            <a:ext cx="6019597" cy="276999"/>
          </a:xfrm>
          <a:prstGeom prst="rect">
            <a:avLst/>
          </a:prstGeom>
          <a:noFill/>
        </p:spPr>
        <p:txBody>
          <a:bodyPr wrap="none" rtlCol="0">
            <a:spAutoFit/>
          </a:bodyPr>
          <a:lstStyle/>
          <a:p>
            <a:pPr algn="ctr"/>
            <a:r>
              <a:rPr kumimoji="1" lang="en-US" altLang="ja-JP" sz="1200" dirty="0" err="1" smtClean="0"/>
              <a:t>Fig.</a:t>
            </a:r>
            <a:r>
              <a:rPr kumimoji="1" lang="en-US" altLang="ja-JP" sz="1200" dirty="0" err="1" smtClean="0"/>
              <a:t>Websearch</a:t>
            </a:r>
            <a:r>
              <a:rPr kumimoji="1" lang="ja-JP" altLang="en-US" sz="1200" dirty="0" smtClean="0"/>
              <a:t>トラフィック</a:t>
            </a:r>
            <a:r>
              <a:rPr lang="ja-JP" altLang="en-US" sz="1200" dirty="0" smtClean="0"/>
              <a:t>負荷</a:t>
            </a:r>
            <a:r>
              <a:rPr lang="ja-JP" altLang="en-US" sz="1200" dirty="0"/>
              <a:t>実験での </a:t>
            </a:r>
            <a:r>
              <a:rPr lang="en-US" altLang="ja-JP" sz="1200" dirty="0"/>
              <a:t>[0kb,</a:t>
            </a:r>
            <a:r>
              <a:rPr lang="ja-JP" altLang="en-US" sz="1200" dirty="0"/>
              <a:t> </a:t>
            </a:r>
            <a:r>
              <a:rPr lang="en-US" altLang="ja-JP" sz="1200" dirty="0"/>
              <a:t>100kb]</a:t>
            </a:r>
            <a:r>
              <a:rPr lang="en-US" altLang="ja-JP" sz="1200" dirty="0"/>
              <a:t> </a:t>
            </a:r>
            <a:r>
              <a:rPr lang="ja-JP" altLang="en-US" sz="1200" dirty="0"/>
              <a:t>ショートフローに</a:t>
            </a:r>
            <a:r>
              <a:rPr lang="ja-JP" altLang="en-US" sz="1200" dirty="0" smtClean="0"/>
              <a:t>対する</a:t>
            </a:r>
            <a:r>
              <a:rPr lang="ja-JP" altLang="en-US" sz="1200" dirty="0" smtClean="0"/>
              <a:t>平均</a:t>
            </a:r>
            <a:r>
              <a:rPr lang="en-US" altLang="ja-JP" sz="1200" dirty="0" smtClean="0"/>
              <a:t>FCT</a:t>
            </a:r>
            <a:r>
              <a:rPr lang="ja-JP" altLang="en-US" sz="1200" dirty="0" smtClean="0"/>
              <a:t> </a:t>
            </a:r>
            <a:endParaRPr lang="ja-JP" altLang="en-US" sz="1200" dirty="0"/>
          </a:p>
        </p:txBody>
      </p:sp>
      <p:sp>
        <p:nvSpPr>
          <p:cNvPr id="7" name="フッター プレースホルダー 6"/>
          <p:cNvSpPr>
            <a:spLocks noGrp="1"/>
          </p:cNvSpPr>
          <p:nvPr>
            <p:ph type="ftr" sz="quarter" idx="11"/>
          </p:nvPr>
        </p:nvSpPr>
        <p:spPr/>
        <p:txBody>
          <a:bodyPr/>
          <a:lstStyle/>
          <a:p>
            <a:r>
              <a:rPr lang="ja-JP" altLang="en-US" smtClean="0"/>
              <a:t>電気系工学専攻 修士論文審査</a:t>
            </a:r>
            <a:endParaRPr lang="en-US" altLang="ja-JP"/>
          </a:p>
        </p:txBody>
      </p:sp>
      <p:pic>
        <p:nvPicPr>
          <p:cNvPr id="9" name="図 8" descr="websearch_av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67" y="980866"/>
            <a:ext cx="6116066" cy="3780282"/>
          </a:xfrm>
          <a:prstGeom prst="rect">
            <a:avLst/>
          </a:prstGeom>
        </p:spPr>
      </p:pic>
    </p:spTree>
    <p:extLst>
      <p:ext uri="{BB962C8B-B14F-4D97-AF65-F5344CB8AC3E}">
        <p14:creationId xmlns:p14="http://schemas.microsoft.com/office/powerpoint/2010/main" val="2778891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用語の定義</a:t>
            </a:r>
            <a:r>
              <a:rPr kumimoji="1" lang="en-US" altLang="ja-JP" dirty="0" smtClean="0"/>
              <a:t>,</a:t>
            </a:r>
            <a:r>
              <a:rPr kumimoji="1" lang="ja-JP" altLang="en-US" dirty="0" smtClean="0"/>
              <a:t> 説明</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dirty="0" smtClean="0"/>
              <a:t>フロー</a:t>
            </a:r>
            <a:endParaRPr kumimoji="1" lang="en-US" altLang="ja-JP" b="1" dirty="0" smtClean="0"/>
          </a:p>
          <a:p>
            <a:pPr lvl="1"/>
            <a:r>
              <a:rPr lang="ja-JP" altLang="en-US" dirty="0"/>
              <a:t>コネクション確立開始</a:t>
            </a:r>
            <a:r>
              <a:rPr lang="en-US" altLang="ja-JP" dirty="0"/>
              <a:t>(SYN</a:t>
            </a:r>
            <a:r>
              <a:rPr lang="ja-JP" altLang="en-US" dirty="0"/>
              <a:t>送信</a:t>
            </a:r>
            <a:r>
              <a:rPr lang="en-US" altLang="ja-JP" dirty="0"/>
              <a:t>)</a:t>
            </a:r>
            <a:r>
              <a:rPr lang="ja-JP" altLang="en-US" dirty="0"/>
              <a:t>から通信終了まで</a:t>
            </a:r>
            <a:r>
              <a:rPr lang="en-US" altLang="ja-JP" dirty="0"/>
              <a:t>(FIN/ACK</a:t>
            </a:r>
            <a:r>
              <a:rPr lang="ja-JP" altLang="en-US" dirty="0"/>
              <a:t>受信</a:t>
            </a:r>
            <a:r>
              <a:rPr lang="en-US" altLang="ja-JP" dirty="0" smtClean="0"/>
              <a:t>)</a:t>
            </a:r>
            <a:endParaRPr lang="en-US" altLang="ja-JP" b="1" dirty="0" smtClean="0"/>
          </a:p>
          <a:p>
            <a:pPr marL="0" indent="0">
              <a:buNone/>
            </a:pPr>
            <a:r>
              <a:rPr kumimoji="1" lang="ja-JP" altLang="en-US" b="1" dirty="0" smtClean="0"/>
              <a:t>ショートフロー</a:t>
            </a:r>
            <a:endParaRPr kumimoji="1" lang="en-US" altLang="ja-JP" b="1" dirty="0" smtClean="0"/>
          </a:p>
          <a:p>
            <a:pPr lvl="1"/>
            <a:r>
              <a:rPr kumimoji="1" lang="ja-JP" altLang="en-US" dirty="0" smtClean="0"/>
              <a:t>フローサイズの小さい</a:t>
            </a:r>
            <a:r>
              <a:rPr kumimoji="1" lang="en-US" altLang="ja-JP" dirty="0" smtClean="0"/>
              <a:t>(0, 100KB]</a:t>
            </a:r>
            <a:r>
              <a:rPr kumimoji="1" lang="ja-JP" altLang="en-US" dirty="0" smtClean="0"/>
              <a:t>データ通信</a:t>
            </a:r>
            <a:endParaRPr kumimoji="1" lang="en-US" altLang="ja-JP" dirty="0" smtClean="0"/>
          </a:p>
          <a:p>
            <a:pPr marL="0" indent="0">
              <a:buNone/>
            </a:pPr>
            <a:r>
              <a:rPr lang="ja-JP" altLang="en-US" b="1" dirty="0" smtClean="0"/>
              <a:t>ロングフロー</a:t>
            </a:r>
            <a:endParaRPr lang="en-US" altLang="ja-JP" b="1" dirty="0"/>
          </a:p>
          <a:p>
            <a:pPr lvl="1"/>
            <a:r>
              <a:rPr lang="ja-JP" altLang="en-US" dirty="0"/>
              <a:t>フローサイズ</a:t>
            </a:r>
            <a:r>
              <a:rPr lang="ja-JP" altLang="en-US" dirty="0" smtClean="0"/>
              <a:t>の大きいメガバイトオーダーでのデータ通信</a:t>
            </a:r>
            <a:endParaRPr lang="en-US" altLang="ja-JP" dirty="0" smtClean="0"/>
          </a:p>
          <a:p>
            <a:pPr marL="0" indent="0">
              <a:buNone/>
            </a:pPr>
            <a:r>
              <a:rPr lang="en-US" altLang="ja-JP" b="1" dirty="0" smtClean="0"/>
              <a:t>MPTCP</a:t>
            </a:r>
            <a:endParaRPr lang="en-US" altLang="ja-JP" b="1" dirty="0"/>
          </a:p>
          <a:p>
            <a:pPr lvl="1"/>
            <a:r>
              <a:rPr lang="ja-JP" altLang="en-US" dirty="0" smtClean="0"/>
              <a:t>一つのフローで複数経路を同時に利用できるプロトコル</a:t>
            </a:r>
            <a:endParaRPr lang="en-US" altLang="ja-JP" dirty="0" smtClean="0"/>
          </a:p>
          <a:p>
            <a:pPr lvl="1"/>
            <a:r>
              <a:rPr lang="ja-JP" altLang="en-US" dirty="0" smtClean="0"/>
              <a:t>適用範囲</a:t>
            </a:r>
            <a:r>
              <a:rPr lang="en-US" altLang="ja-JP" dirty="0" smtClean="0"/>
              <a:t> : TCP</a:t>
            </a:r>
            <a:r>
              <a:rPr lang="ja-JP" altLang="en-US" dirty="0" smtClean="0"/>
              <a:t>の拡張</a:t>
            </a:r>
            <a:r>
              <a:rPr lang="en-US" altLang="ja-JP" dirty="0" smtClean="0"/>
              <a:t>, Linux OS</a:t>
            </a:r>
            <a:r>
              <a:rPr lang="ja-JP" altLang="en-US" dirty="0" smtClean="0"/>
              <a:t>にも実装されている</a:t>
            </a:r>
            <a:r>
              <a:rPr lang="en-US" altLang="ja-JP" dirty="0" smtClean="0"/>
              <a:t> </a:t>
            </a:r>
            <a:endParaRPr lang="en-US" altLang="ja-JP" dirty="0"/>
          </a:p>
          <a:p>
            <a:pPr marL="0" indent="0">
              <a:buNone/>
            </a:pP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4</a:t>
            </a:fld>
            <a:endParaRPr lang="en-US" altLang="ja-JP"/>
          </a:p>
        </p:txBody>
      </p:sp>
    </p:spTree>
    <p:extLst>
      <p:ext uri="{BB962C8B-B14F-4D97-AF65-F5344CB8AC3E}">
        <p14:creationId xmlns:p14="http://schemas.microsoft.com/office/powerpoint/2010/main" val="38818908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評価実験</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E6095C52-7FA9-489B-9C9A-63D366B5FA4B}" type="slidenum">
              <a:rPr lang="ja-JP" altLang="en-US" smtClean="0"/>
              <a:pPr/>
              <a:t>40</a:t>
            </a:fld>
            <a:endParaRPr lang="en-US" altLang="ja-JP"/>
          </a:p>
        </p:txBody>
      </p:sp>
    </p:spTree>
    <p:extLst>
      <p:ext uri="{BB962C8B-B14F-4D97-AF65-F5344CB8AC3E}">
        <p14:creationId xmlns:p14="http://schemas.microsoft.com/office/powerpoint/2010/main" val="3196783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基本性能</a:t>
            </a:r>
            <a:r>
              <a:rPr kumimoji="1" lang="ja-JP" altLang="en-US" dirty="0" smtClean="0"/>
              <a:t> </a:t>
            </a:r>
            <a:r>
              <a:rPr kumimoji="1" lang="en-US" altLang="ja-JP" dirty="0" smtClean="0"/>
              <a:t>:</a:t>
            </a:r>
            <a:r>
              <a:rPr kumimoji="1" lang="ja-JP" altLang="en-US" dirty="0" smtClean="0"/>
              <a:t> スループット検証</a:t>
            </a:r>
            <a:endParaRPr kumimoji="1" lang="ja-JP" altLang="en-US" dirty="0"/>
          </a:p>
        </p:txBody>
      </p:sp>
      <p:sp>
        <p:nvSpPr>
          <p:cNvPr id="3" name="コンテンツ プレースホルダー 2"/>
          <p:cNvSpPr>
            <a:spLocks noGrp="1"/>
          </p:cNvSpPr>
          <p:nvPr>
            <p:ph idx="1"/>
          </p:nvPr>
        </p:nvSpPr>
        <p:spPr>
          <a:xfrm>
            <a:off x="812800" y="4940300"/>
            <a:ext cx="8280400" cy="1368425"/>
          </a:xfrm>
        </p:spPr>
        <p:txBody>
          <a:bodyPr/>
          <a:lstStyle/>
          <a:p>
            <a:r>
              <a:rPr lang="ja-JP" altLang="en-US" dirty="0" smtClean="0"/>
              <a:t>輻輳制御の影響</a:t>
            </a:r>
            <a:endParaRPr lang="en-US" altLang="ja-JP" dirty="0" smtClean="0"/>
          </a:p>
          <a:p>
            <a:r>
              <a:rPr lang="ja-JP" altLang="en-US" dirty="0" smtClean="0"/>
              <a:t>切替前は</a:t>
            </a:r>
            <a:r>
              <a:rPr lang="en-US" altLang="ja-JP" dirty="0" smtClean="0"/>
              <a:t>1path</a:t>
            </a:r>
            <a:r>
              <a:rPr lang="ja-JP" altLang="en-US" dirty="0" smtClean="0"/>
              <a:t>分のスループット性能</a:t>
            </a:r>
            <a:endParaRPr lang="en-US" altLang="ja-JP"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41</a:t>
            </a:fld>
            <a:endParaRPr lang="en-US" altLang="ja-JP" dirty="0"/>
          </a:p>
        </p:txBody>
      </p:sp>
      <p:sp>
        <p:nvSpPr>
          <p:cNvPr id="8" name="テキスト ボックス 7"/>
          <p:cNvSpPr txBox="1"/>
          <p:nvPr/>
        </p:nvSpPr>
        <p:spPr>
          <a:xfrm>
            <a:off x="1580176" y="4159496"/>
            <a:ext cx="2416046" cy="461665"/>
          </a:xfrm>
          <a:prstGeom prst="rect">
            <a:avLst/>
          </a:prstGeom>
          <a:noFill/>
        </p:spPr>
        <p:txBody>
          <a:bodyPr wrap="none" rtlCol="0">
            <a:spAutoFit/>
          </a:bodyPr>
          <a:lstStyle/>
          <a:p>
            <a:r>
              <a:rPr kumimoji="1" lang="en-US" altLang="ja-JP" sz="1200" dirty="0" smtClean="0">
                <a:latin typeface="+mj-lt"/>
              </a:rPr>
              <a:t>Fig. SL1 – LL2</a:t>
            </a:r>
            <a:r>
              <a:rPr kumimoji="1" lang="ja-JP" altLang="en-US" sz="1200" dirty="0" smtClean="0">
                <a:latin typeface="+mj-lt"/>
              </a:rPr>
              <a:t>トポロジーにおける</a:t>
            </a:r>
            <a:endParaRPr kumimoji="1" lang="en-US" altLang="ja-JP" sz="1200" dirty="0" smtClean="0">
              <a:latin typeface="+mj-lt"/>
            </a:endParaRPr>
          </a:p>
          <a:p>
            <a:r>
              <a:rPr kumimoji="1" lang="ja-JP" altLang="en-US" sz="1200" dirty="0" smtClean="0">
                <a:latin typeface="+mj-lt"/>
              </a:rPr>
              <a:t>しきい値ベースのスループット性能</a:t>
            </a:r>
            <a:endParaRPr lang="ja-JP" altLang="en-US" sz="1200" dirty="0"/>
          </a:p>
        </p:txBody>
      </p:sp>
      <p:pic>
        <p:nvPicPr>
          <p:cNvPr id="7" name="図 6" descr="basic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59" y="1358105"/>
            <a:ext cx="4608641" cy="2767093"/>
          </a:xfrm>
          <a:prstGeom prst="rect">
            <a:avLst/>
          </a:prstGeom>
        </p:spPr>
      </p:pic>
      <p:pic>
        <p:nvPicPr>
          <p:cNvPr id="11" name="図 10" descr="basic3.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794" y="1561533"/>
            <a:ext cx="4189674" cy="2515539"/>
          </a:xfrm>
          <a:prstGeom prst="rect">
            <a:avLst/>
          </a:prstGeom>
        </p:spPr>
      </p:pic>
      <p:sp>
        <p:nvSpPr>
          <p:cNvPr id="12" name="テキスト ボックス 11"/>
          <p:cNvSpPr txBox="1"/>
          <p:nvPr/>
        </p:nvSpPr>
        <p:spPr>
          <a:xfrm>
            <a:off x="5511142" y="4077072"/>
            <a:ext cx="3109144" cy="461665"/>
          </a:xfrm>
          <a:prstGeom prst="rect">
            <a:avLst/>
          </a:prstGeom>
          <a:noFill/>
        </p:spPr>
        <p:txBody>
          <a:bodyPr wrap="none" rtlCol="0">
            <a:spAutoFit/>
          </a:bodyPr>
          <a:lstStyle/>
          <a:p>
            <a:pPr algn="ctr"/>
            <a:r>
              <a:rPr kumimoji="1" lang="en-US" altLang="ja-JP" sz="1200" dirty="0" smtClean="0">
                <a:latin typeface="+mj-lt"/>
              </a:rPr>
              <a:t>Fig. SL1 – LL2</a:t>
            </a:r>
            <a:r>
              <a:rPr kumimoji="1" lang="ja-JP" altLang="en-US" sz="1200" dirty="0" smtClean="0">
                <a:latin typeface="+mj-lt"/>
              </a:rPr>
              <a:t>トポロジーにおけるリンクコスト</a:t>
            </a:r>
            <a:endParaRPr kumimoji="1" lang="en-US" altLang="ja-JP" sz="1200" dirty="0" smtClean="0">
              <a:latin typeface="+mj-lt"/>
            </a:endParaRPr>
          </a:p>
          <a:p>
            <a:pPr algn="ctr"/>
            <a:r>
              <a:rPr kumimoji="1" lang="ja-JP" altLang="en-US" sz="1200" dirty="0" smtClean="0">
                <a:latin typeface="+mj-lt"/>
              </a:rPr>
              <a:t>ベースのスループット性能</a:t>
            </a:r>
            <a:endParaRPr lang="ja-JP" altLang="en-US" sz="1200" dirty="0"/>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951056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基本性能 </a:t>
            </a:r>
            <a:r>
              <a:rPr lang="en-US" altLang="ja-JP" dirty="0"/>
              <a:t>:</a:t>
            </a:r>
            <a:r>
              <a:rPr lang="ja-JP" altLang="en-US" dirty="0"/>
              <a:t> パラメータによる</a:t>
            </a:r>
            <a:r>
              <a:rPr lang="ja-JP" altLang="en-US" dirty="0" smtClean="0"/>
              <a:t>違い</a:t>
            </a:r>
            <a:r>
              <a:rPr lang="en-US" altLang="ja-JP" dirty="0" smtClean="0"/>
              <a:t>(α)</a:t>
            </a:r>
            <a:endParaRPr kumimoji="1" lang="ja-JP" altLang="en-US" dirty="0"/>
          </a:p>
        </p:txBody>
      </p:sp>
      <p:sp>
        <p:nvSpPr>
          <p:cNvPr id="3" name="コンテンツ プレースホルダー 2"/>
          <p:cNvSpPr>
            <a:spLocks noGrp="1"/>
          </p:cNvSpPr>
          <p:nvPr>
            <p:ph idx="1"/>
          </p:nvPr>
        </p:nvSpPr>
        <p:spPr>
          <a:xfrm>
            <a:off x="812800" y="4940300"/>
            <a:ext cx="8280400" cy="1368425"/>
          </a:xfrm>
        </p:spPr>
        <p:txBody>
          <a:bodyPr/>
          <a:lstStyle/>
          <a:p>
            <a:r>
              <a:rPr lang="en-US" altLang="ja-JP" dirty="0" smtClean="0"/>
              <a:t>α</a:t>
            </a:r>
            <a:r>
              <a:rPr lang="ja-JP" altLang="en-US" dirty="0" smtClean="0"/>
              <a:t>が大きいと経路変化にアグレッシブに対応</a:t>
            </a:r>
            <a:endParaRPr lang="en-US" altLang="ja-JP" dirty="0" smtClean="0"/>
          </a:p>
          <a:p>
            <a:r>
              <a:rPr lang="en-US" altLang="ja-JP" dirty="0" smtClean="0"/>
              <a:t>α</a:t>
            </a:r>
            <a:r>
              <a:rPr lang="ja-JP" altLang="en-US" dirty="0" smtClean="0"/>
              <a:t>が小さいとデッドラインに大きく影響</a:t>
            </a:r>
            <a:endParaRPr lang="en-US" altLang="ja-JP"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42</a:t>
            </a:fld>
            <a:endParaRPr lang="en-US" altLang="ja-JP" dirty="0"/>
          </a:p>
        </p:txBody>
      </p:sp>
      <p:sp>
        <p:nvSpPr>
          <p:cNvPr id="12" name="テキスト ボックス 11"/>
          <p:cNvSpPr txBox="1"/>
          <p:nvPr/>
        </p:nvSpPr>
        <p:spPr>
          <a:xfrm>
            <a:off x="2197504" y="4377202"/>
            <a:ext cx="5497494" cy="276999"/>
          </a:xfrm>
          <a:prstGeom prst="rect">
            <a:avLst/>
          </a:prstGeom>
          <a:noFill/>
        </p:spPr>
        <p:txBody>
          <a:bodyPr wrap="none" rtlCol="0">
            <a:spAutoFit/>
          </a:bodyPr>
          <a:lstStyle/>
          <a:p>
            <a:pPr algn="ctr"/>
            <a:r>
              <a:rPr kumimoji="1" lang="en-US" altLang="ja-JP" sz="1200" dirty="0" smtClean="0">
                <a:latin typeface="+mj-lt"/>
              </a:rPr>
              <a:t>Fig. SL1 – LL1</a:t>
            </a:r>
            <a:r>
              <a:rPr kumimoji="1" lang="ja-JP" altLang="en-US" sz="1200" dirty="0" smtClean="0">
                <a:latin typeface="+mj-lt"/>
              </a:rPr>
              <a:t>トポロジーにおけるパラメータ</a:t>
            </a:r>
            <a:r>
              <a:rPr kumimoji="1" lang="en-US" altLang="ja-JP" sz="1200" dirty="0" smtClean="0">
                <a:latin typeface="+mj-lt"/>
              </a:rPr>
              <a:t>α</a:t>
            </a:r>
            <a:r>
              <a:rPr kumimoji="1" lang="ja-JP" altLang="en-US" sz="1200" dirty="0" smtClean="0">
                <a:latin typeface="+mj-lt"/>
              </a:rPr>
              <a:t>を変化させた時の切替時間の変化</a:t>
            </a:r>
            <a:endParaRPr lang="ja-JP" altLang="en-US" sz="1200" dirty="0"/>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9" name="図 8" descr="param_alph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546" y="1052926"/>
            <a:ext cx="5564909" cy="3348182"/>
          </a:xfrm>
          <a:prstGeom prst="rect">
            <a:avLst/>
          </a:prstGeom>
        </p:spPr>
      </p:pic>
    </p:spTree>
    <p:extLst>
      <p:ext uri="{BB962C8B-B14F-4D97-AF65-F5344CB8AC3E}">
        <p14:creationId xmlns:p14="http://schemas.microsoft.com/office/powerpoint/2010/main" val="1960818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基本性能 </a:t>
            </a:r>
            <a:r>
              <a:rPr lang="en-US" altLang="ja-JP" dirty="0"/>
              <a:t>:</a:t>
            </a:r>
            <a:r>
              <a:rPr lang="ja-JP" altLang="en-US" dirty="0"/>
              <a:t> パラメータによる</a:t>
            </a:r>
            <a:r>
              <a:rPr lang="ja-JP" altLang="en-US" dirty="0" smtClean="0"/>
              <a:t>違い</a:t>
            </a:r>
            <a:r>
              <a:rPr lang="en-US" altLang="ja-JP" dirty="0" smtClean="0"/>
              <a:t>(</a:t>
            </a:r>
            <a:r>
              <a:rPr lang="en-US" altLang="ja-JP" dirty="0" err="1" smtClean="0"/>
              <a:t>γ</a:t>
            </a:r>
            <a:r>
              <a:rPr lang="en-US" altLang="ja-JP" dirty="0" smtClean="0"/>
              <a:t>)</a:t>
            </a:r>
            <a:endParaRPr kumimoji="1" lang="ja-JP" altLang="en-US" dirty="0"/>
          </a:p>
        </p:txBody>
      </p:sp>
      <p:sp>
        <p:nvSpPr>
          <p:cNvPr id="3" name="コンテンツ プレースホルダー 2"/>
          <p:cNvSpPr>
            <a:spLocks noGrp="1"/>
          </p:cNvSpPr>
          <p:nvPr>
            <p:ph idx="1"/>
          </p:nvPr>
        </p:nvSpPr>
        <p:spPr>
          <a:xfrm>
            <a:off x="812800" y="4940300"/>
            <a:ext cx="8280400" cy="1368425"/>
          </a:xfrm>
        </p:spPr>
        <p:txBody>
          <a:bodyPr/>
          <a:lstStyle/>
          <a:p>
            <a:r>
              <a:rPr lang="en-US" altLang="ja-JP" dirty="0" err="1" smtClean="0"/>
              <a:t>γ</a:t>
            </a:r>
            <a:r>
              <a:rPr lang="ja-JP" altLang="en-US" dirty="0" smtClean="0"/>
              <a:t>が大きいと</a:t>
            </a:r>
            <a:r>
              <a:rPr lang="ja-JP" altLang="en-US" dirty="0"/>
              <a:t>デッドラインに大きく</a:t>
            </a:r>
            <a:r>
              <a:rPr lang="ja-JP" altLang="en-US" dirty="0" smtClean="0"/>
              <a:t>影響</a:t>
            </a:r>
            <a:endParaRPr lang="en-US" altLang="ja-JP" dirty="0" smtClean="0"/>
          </a:p>
          <a:p>
            <a:r>
              <a:rPr lang="en-US" altLang="ja-JP" dirty="0" err="1" smtClean="0"/>
              <a:t>γ</a:t>
            </a:r>
            <a:r>
              <a:rPr lang="ja-JP" altLang="en-US" dirty="0" smtClean="0"/>
              <a:t>が小さいと経路状況に大きく影響</a:t>
            </a:r>
            <a:endParaRPr lang="en-US" altLang="ja-JP"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43</a:t>
            </a:fld>
            <a:endParaRPr lang="en-US" altLang="ja-JP" dirty="0"/>
          </a:p>
        </p:txBody>
      </p:sp>
      <p:sp>
        <p:nvSpPr>
          <p:cNvPr id="12" name="テキスト ボックス 11"/>
          <p:cNvSpPr txBox="1"/>
          <p:nvPr/>
        </p:nvSpPr>
        <p:spPr>
          <a:xfrm>
            <a:off x="2276290" y="4377202"/>
            <a:ext cx="5339923" cy="276999"/>
          </a:xfrm>
          <a:prstGeom prst="rect">
            <a:avLst/>
          </a:prstGeom>
          <a:noFill/>
        </p:spPr>
        <p:txBody>
          <a:bodyPr wrap="none" rtlCol="0">
            <a:spAutoFit/>
          </a:bodyPr>
          <a:lstStyle/>
          <a:p>
            <a:pPr algn="ctr"/>
            <a:r>
              <a:rPr kumimoji="1" lang="en-US" altLang="ja-JP" sz="1200" dirty="0" smtClean="0">
                <a:latin typeface="+mj-lt"/>
              </a:rPr>
              <a:t>Fig. SL1 – LL1</a:t>
            </a:r>
            <a:r>
              <a:rPr kumimoji="1" lang="ja-JP" altLang="en-US" sz="1200" dirty="0" smtClean="0">
                <a:latin typeface="+mj-lt"/>
              </a:rPr>
              <a:t>トポロジーにおけるパラメータ</a:t>
            </a:r>
            <a:r>
              <a:rPr kumimoji="1" lang="en-US" altLang="ja-JP" sz="1200" dirty="0" err="1" smtClean="0">
                <a:latin typeface="+mj-lt"/>
              </a:rPr>
              <a:t>γ</a:t>
            </a:r>
            <a:r>
              <a:rPr kumimoji="1" lang="ja-JP" altLang="en-US" sz="1200" dirty="0" smtClean="0">
                <a:latin typeface="+mj-lt"/>
              </a:rPr>
              <a:t>を変化させた時の切替時間の変化</a:t>
            </a:r>
            <a:endParaRPr lang="ja-JP" altLang="en-US" sz="1200" dirty="0"/>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7" name="図 6" descr="param_gam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546" y="980728"/>
            <a:ext cx="5564909" cy="3348182"/>
          </a:xfrm>
          <a:prstGeom prst="rect">
            <a:avLst/>
          </a:prstGeom>
        </p:spPr>
      </p:pic>
    </p:spTree>
    <p:extLst>
      <p:ext uri="{BB962C8B-B14F-4D97-AF65-F5344CB8AC3E}">
        <p14:creationId xmlns:p14="http://schemas.microsoft.com/office/powerpoint/2010/main" val="799689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Websearch</a:t>
            </a:r>
            <a:r>
              <a:rPr lang="ja-JP" altLang="en-US" dirty="0">
                <a:latin typeface="+mj-ea"/>
              </a:rPr>
              <a:t>トラフィック評価結果</a:t>
            </a:r>
            <a:endParaRPr kumimoji="1" lang="ja-JP" altLang="en-US" dirty="0"/>
          </a:p>
        </p:txBody>
      </p:sp>
      <p:sp>
        <p:nvSpPr>
          <p:cNvPr id="3" name="コンテンツ プレースホルダー 2"/>
          <p:cNvSpPr>
            <a:spLocks noGrp="1"/>
          </p:cNvSpPr>
          <p:nvPr>
            <p:ph idx="1"/>
          </p:nvPr>
        </p:nvSpPr>
        <p:spPr>
          <a:xfrm>
            <a:off x="812800" y="4940300"/>
            <a:ext cx="8280400" cy="1368425"/>
          </a:xfrm>
        </p:spPr>
        <p:txBody>
          <a:bodyPr/>
          <a:lstStyle/>
          <a:p>
            <a:r>
              <a:rPr lang="en-US" altLang="ja-JP" dirty="0" err="1" smtClean="0"/>
              <a:t>Repflow</a:t>
            </a:r>
            <a:r>
              <a:rPr lang="en-US" altLang="ja-JP" dirty="0" smtClean="0"/>
              <a:t> : </a:t>
            </a:r>
            <a:r>
              <a:rPr lang="ja-JP" altLang="en-US" dirty="0" smtClean="0"/>
              <a:t>ショートフロー複製によるオーバーヘッド</a:t>
            </a:r>
            <a:endParaRPr lang="en-US" altLang="ja-JP" dirty="0" smtClean="0"/>
          </a:p>
          <a:p>
            <a:r>
              <a:rPr lang="ja-JP" altLang="en-US" dirty="0" smtClean="0"/>
              <a:t>リンクコスト</a:t>
            </a:r>
            <a:r>
              <a:rPr lang="en-US" altLang="ja-JP" dirty="0" smtClean="0"/>
              <a:t> : </a:t>
            </a:r>
            <a:r>
              <a:rPr lang="ja-JP" altLang="en-US" dirty="0" smtClean="0"/>
              <a:t>通信開始時の影響を改善</a:t>
            </a:r>
            <a:endParaRPr lang="en-US" altLang="ja-JP"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44</a:t>
            </a:fld>
            <a:endParaRPr lang="en-US" altLang="ja-JP" dirty="0"/>
          </a:p>
        </p:txBody>
      </p:sp>
      <p:sp>
        <p:nvSpPr>
          <p:cNvPr id="12" name="テキスト ボックス 11"/>
          <p:cNvSpPr txBox="1"/>
          <p:nvPr/>
        </p:nvSpPr>
        <p:spPr>
          <a:xfrm>
            <a:off x="2644524" y="4515701"/>
            <a:ext cx="4603469" cy="276999"/>
          </a:xfrm>
          <a:prstGeom prst="rect">
            <a:avLst/>
          </a:prstGeom>
          <a:noFill/>
        </p:spPr>
        <p:txBody>
          <a:bodyPr wrap="none" rtlCol="0">
            <a:spAutoFit/>
          </a:bodyPr>
          <a:lstStyle/>
          <a:p>
            <a:pPr algn="ctr"/>
            <a:r>
              <a:rPr kumimoji="1" lang="en-US" altLang="ja-JP" sz="1200" dirty="0" err="1"/>
              <a:t>Fig.Websearch</a:t>
            </a:r>
            <a:r>
              <a:rPr kumimoji="1" lang="ja-JP" altLang="en-US" sz="1200" dirty="0"/>
              <a:t>トラフィック</a:t>
            </a:r>
            <a:r>
              <a:rPr lang="ja-JP" altLang="en-US" sz="1200" dirty="0"/>
              <a:t>負荷実験</a:t>
            </a:r>
            <a:r>
              <a:rPr lang="ja-JP" altLang="en-US" sz="1200" dirty="0" smtClean="0"/>
              <a:t>での</a:t>
            </a:r>
            <a:r>
              <a:rPr lang="ja-JP" altLang="en-US" sz="1200" dirty="0" smtClean="0"/>
              <a:t>ロングフローのスループット</a:t>
            </a:r>
            <a:endParaRPr lang="ja-JP" altLang="en-US" sz="1200" dirty="0"/>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8" name="図 7" descr="link_utilizat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970" y="929052"/>
            <a:ext cx="5560060" cy="3688080"/>
          </a:xfrm>
          <a:prstGeom prst="rect">
            <a:avLst/>
          </a:prstGeom>
        </p:spPr>
      </p:pic>
    </p:spTree>
    <p:extLst>
      <p:ext uri="{BB962C8B-B14F-4D97-AF65-F5344CB8AC3E}">
        <p14:creationId xmlns:p14="http://schemas.microsoft.com/office/powerpoint/2010/main" val="2690375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r>
              <a:rPr lang="en-US" altLang="ja-JP" dirty="0" smtClean="0"/>
              <a:t> : </a:t>
            </a:r>
            <a:r>
              <a:rPr lang="en-US" altLang="ja-JP" dirty="0" err="1" smtClean="0"/>
              <a:t>Incast</a:t>
            </a:r>
            <a:r>
              <a:rPr lang="ja-JP" altLang="en-US" dirty="0" smtClean="0"/>
              <a:t>問題への対策</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改善手法の一提案</a:t>
            </a:r>
            <a:endParaRPr lang="en-US" altLang="ja-JP" b="1" dirty="0" smtClean="0"/>
          </a:p>
          <a:p>
            <a:pPr marL="457200" lvl="1" indent="0">
              <a:buNone/>
            </a:pPr>
            <a:r>
              <a:rPr lang="ja-JP" altLang="en-US" dirty="0" smtClean="0">
                <a:latin typeface="+mn-ea"/>
                <a:ea typeface="+mn-ea"/>
              </a:rPr>
              <a:t>ショートフローのみに</a:t>
            </a:r>
            <a:r>
              <a:rPr lang="en-US" altLang="ja-JP" dirty="0" smtClean="0">
                <a:ea typeface="+mn-ea"/>
              </a:rPr>
              <a:t>ECMP</a:t>
            </a:r>
            <a:r>
              <a:rPr lang="ja-JP" altLang="en-US" dirty="0" smtClean="0">
                <a:latin typeface="+mn-ea"/>
                <a:ea typeface="+mn-ea"/>
              </a:rPr>
              <a:t>の適用</a:t>
            </a:r>
            <a:endParaRPr lang="en-US" altLang="ja-JP" dirty="0" smtClean="0">
              <a:latin typeface="+mn-ea"/>
              <a:ea typeface="+mn-ea"/>
            </a:endParaRPr>
          </a:p>
          <a:p>
            <a:pPr marL="0" indent="0">
              <a:buNone/>
            </a:pPr>
            <a:r>
              <a:rPr kumimoji="1" lang="ja-JP" altLang="en-US" b="1" dirty="0" smtClean="0"/>
              <a:t>トラフィックパターン</a:t>
            </a:r>
            <a:r>
              <a:rPr lang="ja-JP" altLang="en-US" b="1" dirty="0" smtClean="0"/>
              <a:t>：</a:t>
            </a:r>
            <a:endParaRPr kumimoji="1" lang="en-US" altLang="ja-JP" sz="2000" b="1" dirty="0" smtClean="0"/>
          </a:p>
          <a:p>
            <a:pPr lvl="1" indent="-342900"/>
            <a:r>
              <a:rPr lang="ja-JP" altLang="en-US" dirty="0">
                <a:latin typeface="+mn-ea"/>
              </a:rPr>
              <a:t>ショートフロー：</a:t>
            </a:r>
            <a:r>
              <a:rPr lang="en-US" altLang="ja-JP" dirty="0"/>
              <a:t>70KB</a:t>
            </a:r>
            <a:r>
              <a:rPr lang="ja-JP" altLang="en-US" dirty="0">
                <a:latin typeface="+mn-ea"/>
              </a:rPr>
              <a:t>毎</a:t>
            </a:r>
            <a:r>
              <a:rPr lang="en-US" altLang="ja-JP" dirty="0"/>
              <a:t>200ms</a:t>
            </a:r>
            <a:r>
              <a:rPr lang="ja-JP" altLang="en-US" dirty="0">
                <a:latin typeface="+mn-ea"/>
              </a:rPr>
              <a:t>ポアソン</a:t>
            </a:r>
            <a:r>
              <a:rPr lang="ja-JP" altLang="en-US" dirty="0" smtClean="0">
                <a:latin typeface="+mn-ea"/>
              </a:rPr>
              <a:t>生起</a:t>
            </a:r>
            <a:endParaRPr lang="en-US" altLang="ja-JP" dirty="0" smtClean="0">
              <a:latin typeface="+mn-ea"/>
            </a:endParaRPr>
          </a:p>
          <a:p>
            <a:pPr lvl="2" indent="-342900"/>
            <a:r>
              <a:rPr lang="en-US" altLang="ja-JP" sz="1600" dirty="0"/>
              <a:t>Sender</a:t>
            </a:r>
            <a:r>
              <a:rPr lang="ja-JP" altLang="en-US" sz="1600" dirty="0" smtClean="0">
                <a:latin typeface="+mn-ea"/>
              </a:rPr>
              <a:t>ノード</a:t>
            </a:r>
            <a:r>
              <a:rPr lang="ja-JP" altLang="en-US" sz="1600" dirty="0" smtClean="0">
                <a:latin typeface="+mn-ea"/>
              </a:rPr>
              <a:t>数を</a:t>
            </a:r>
            <a:r>
              <a:rPr lang="en-US" altLang="ja-JP" sz="1600" dirty="0" smtClean="0"/>
              <a:t>2~18</a:t>
            </a:r>
            <a:r>
              <a:rPr lang="ja-JP" altLang="en-US" sz="1600" dirty="0" smtClean="0"/>
              <a:t>へ</a:t>
            </a:r>
            <a:r>
              <a:rPr lang="ja-JP" altLang="en-US" sz="1600" dirty="0" smtClean="0">
                <a:latin typeface="+mn-ea"/>
              </a:rPr>
              <a:t>変化</a:t>
            </a:r>
            <a:endParaRPr lang="en-US" altLang="ja-JP" dirty="0" smtClean="0">
              <a:latin typeface="+mn-ea"/>
            </a:endParaRPr>
          </a:p>
          <a:p>
            <a:pPr lvl="1" indent="-342900"/>
            <a:endParaRPr lang="en-US" altLang="ja-JP" dirty="0">
              <a:latin typeface="+mn-ea"/>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45</a:t>
            </a:fld>
            <a:endParaRPr lang="en-US" altLang="ja-JP" dirty="0"/>
          </a:p>
        </p:txBody>
      </p:sp>
      <p:sp>
        <p:nvSpPr>
          <p:cNvPr id="7" name="テキスト ボックス 6"/>
          <p:cNvSpPr txBox="1"/>
          <p:nvPr/>
        </p:nvSpPr>
        <p:spPr>
          <a:xfrm>
            <a:off x="2693935" y="5840296"/>
            <a:ext cx="1840468" cy="276999"/>
          </a:xfrm>
          <a:prstGeom prst="rect">
            <a:avLst/>
          </a:prstGeom>
          <a:noFill/>
        </p:spPr>
        <p:txBody>
          <a:bodyPr wrap="none" rtlCol="0">
            <a:spAutoFit/>
          </a:bodyPr>
          <a:lstStyle/>
          <a:p>
            <a:r>
              <a:rPr kumimoji="1" lang="en-US" altLang="ja-JP" sz="1200" dirty="0" smtClean="0">
                <a:latin typeface="+mj-lt"/>
              </a:rPr>
              <a:t>Fig11.</a:t>
            </a:r>
            <a:r>
              <a:rPr kumimoji="1" lang="en-US" altLang="en-US" sz="1200" dirty="0" smtClean="0">
                <a:latin typeface="+mj-lt"/>
              </a:rPr>
              <a:t>SL1, LL2</a:t>
            </a:r>
            <a:r>
              <a:rPr kumimoji="1" lang="ja-JP" altLang="en-US" sz="1200" dirty="0" smtClean="0">
                <a:latin typeface="+mj-lt"/>
              </a:rPr>
              <a:t>トポロジー</a:t>
            </a:r>
            <a:endParaRPr kumimoji="1" lang="ja-JP" altLang="en-US" sz="1200" dirty="0">
              <a:latin typeface="+mj-lt"/>
            </a:endParaRPr>
          </a:p>
        </p:txBody>
      </p:sp>
      <p:sp>
        <p:nvSpPr>
          <p:cNvPr id="9" name="テキスト ボックス 8"/>
          <p:cNvSpPr txBox="1"/>
          <p:nvPr/>
        </p:nvSpPr>
        <p:spPr>
          <a:xfrm>
            <a:off x="7003477" y="4160113"/>
            <a:ext cx="1257524" cy="276999"/>
          </a:xfrm>
          <a:prstGeom prst="rect">
            <a:avLst/>
          </a:prstGeom>
          <a:noFill/>
        </p:spPr>
        <p:txBody>
          <a:bodyPr wrap="none" rtlCol="0">
            <a:spAutoFit/>
          </a:bodyPr>
          <a:lstStyle/>
          <a:p>
            <a:r>
              <a:rPr kumimoji="1" lang="en-US" altLang="ja-JP" sz="1200" dirty="0" smtClean="0">
                <a:latin typeface="+mj-lt"/>
              </a:rPr>
              <a:t>Table2.</a:t>
            </a:r>
            <a:r>
              <a:rPr kumimoji="1" lang="ja-JP" altLang="en-US" sz="1200" dirty="0" smtClean="0">
                <a:latin typeface="+mj-lt"/>
              </a:rPr>
              <a:t>実験環境</a:t>
            </a:r>
            <a:endParaRPr kumimoji="1" lang="ja-JP" altLang="en-US" sz="1200" dirty="0">
              <a:latin typeface="+mj-lt"/>
            </a:endParaRPr>
          </a:p>
        </p:txBody>
      </p:sp>
      <p:graphicFrame>
        <p:nvGraphicFramePr>
          <p:cNvPr id="60" name="表 59"/>
          <p:cNvGraphicFramePr>
            <a:graphicFrameLocks noGrp="1"/>
          </p:cNvGraphicFramePr>
          <p:nvPr>
            <p:extLst>
              <p:ext uri="{D42A27DB-BD31-4B8C-83A1-F6EECF244321}">
                <p14:modId xmlns:p14="http://schemas.microsoft.com/office/powerpoint/2010/main" val="3576519366"/>
              </p:ext>
            </p:extLst>
          </p:nvPr>
        </p:nvGraphicFramePr>
        <p:xfrm>
          <a:off x="6393160" y="4523172"/>
          <a:ext cx="2448272" cy="930012"/>
        </p:xfrm>
        <a:graphic>
          <a:graphicData uri="http://schemas.openxmlformats.org/drawingml/2006/table">
            <a:tbl>
              <a:tblPr firstRow="1">
                <a:tableStyleId>{9D7B26C5-4107-4FEC-AEDC-1716B250A1EF}</a:tableStyleId>
              </a:tblPr>
              <a:tblGrid>
                <a:gridCol w="1224136"/>
                <a:gridCol w="1224136"/>
              </a:tblGrid>
              <a:tr h="232503">
                <a:tc>
                  <a:txBody>
                    <a:bodyPr/>
                    <a:lstStyle/>
                    <a:p>
                      <a:pPr algn="ctr"/>
                      <a:r>
                        <a:rPr kumimoji="1" lang="ja-JP" altLang="en-US" sz="1050" dirty="0" smtClean="0"/>
                        <a:t>項目</a:t>
                      </a:r>
                      <a:endParaRPr kumimoji="1" lang="en-US" altLang="ja-JP" sz="1050" dirty="0" smtClean="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ja-JP" altLang="en-US" sz="1050" dirty="0" smtClean="0"/>
                        <a:t>スペック</a:t>
                      </a:r>
                      <a:endParaRPr kumimoji="1" lang="ja-JP" altLang="en-US" sz="105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ja-JP" altLang="en-US" sz="1050" dirty="0" smtClean="0"/>
                        <a:t>帯域</a:t>
                      </a:r>
                      <a:endParaRPr kumimoji="1" lang="ja-JP" altLang="en-US" sz="105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1050" dirty="0" smtClean="0"/>
                        <a:t>100Mbps / 200Mbps</a:t>
                      </a:r>
                      <a:endParaRPr kumimoji="1" lang="ja-JP" altLang="en-US" sz="105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en-US" altLang="ja-JP" sz="1050" dirty="0" smtClean="0"/>
                        <a:t>RTT</a:t>
                      </a:r>
                      <a:endParaRPr kumimoji="1" lang="ja-JP" altLang="en-US" sz="105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1050" dirty="0" smtClean="0"/>
                        <a:t> 25μsec</a:t>
                      </a:r>
                      <a:endParaRPr kumimoji="1" lang="ja-JP" altLang="en-US" sz="105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ja-JP" altLang="en-US" sz="1050" dirty="0" smtClean="0"/>
                        <a:t>スイッチキュー長</a:t>
                      </a:r>
                      <a:endParaRPr kumimoji="1" lang="ja-JP" altLang="en-US" sz="105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1050" dirty="0" smtClean="0"/>
                        <a:t>100kB</a:t>
                      </a:r>
                      <a:endParaRPr kumimoji="1" lang="ja-JP" altLang="en-US" sz="1050" dirty="0"/>
                    </a:p>
                  </a:txBody>
                  <a:tcPr marL="57329" marR="57329" marT="28665" marB="28665">
                    <a:lnL w="12700" cap="flat" cmpd="sng" algn="ctr">
                      <a:solidFill>
                        <a:schemeClr val="tx1"/>
                      </a:solidFill>
                      <a:prstDash val="solid"/>
                      <a:round/>
                      <a:headEnd type="none" w="med" len="med"/>
                      <a:tailEnd type="none" w="med" len="med"/>
                    </a:lnL>
                  </a:tcPr>
                </a:tc>
              </a:tr>
            </a:tbl>
          </a:graphicData>
        </a:graphic>
      </p:graphicFrame>
      <p:sp>
        <p:nvSpPr>
          <p:cNvPr id="61" name="円/楕円 60"/>
          <p:cNvSpPr/>
          <p:nvPr/>
        </p:nvSpPr>
        <p:spPr bwMode="auto">
          <a:xfrm>
            <a:off x="904035" y="4077072"/>
            <a:ext cx="360040" cy="36004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5" name="円/楕円 64"/>
          <p:cNvSpPr/>
          <p:nvPr/>
        </p:nvSpPr>
        <p:spPr bwMode="auto">
          <a:xfrm>
            <a:off x="5265169" y="4041068"/>
            <a:ext cx="360040" cy="36004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6" name="円/楕円 65"/>
          <p:cNvSpPr/>
          <p:nvPr/>
        </p:nvSpPr>
        <p:spPr bwMode="auto">
          <a:xfrm>
            <a:off x="920552" y="5517232"/>
            <a:ext cx="360040" cy="360040"/>
          </a:xfrm>
          <a:prstGeom prst="ellipse">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7" name="円/楕円 66"/>
          <p:cNvSpPr/>
          <p:nvPr/>
        </p:nvSpPr>
        <p:spPr bwMode="auto">
          <a:xfrm>
            <a:off x="5262912" y="5517232"/>
            <a:ext cx="360040" cy="360040"/>
          </a:xfrm>
          <a:prstGeom prst="ellipse">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8" name="正方形/長方形 67"/>
          <p:cNvSpPr/>
          <p:nvPr/>
        </p:nvSpPr>
        <p:spPr bwMode="auto">
          <a:xfrm>
            <a:off x="2462769" y="4041068"/>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9" name="正方形/長方形 68"/>
          <p:cNvSpPr/>
          <p:nvPr/>
        </p:nvSpPr>
        <p:spPr bwMode="auto">
          <a:xfrm>
            <a:off x="2462769" y="4824931"/>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0" name="正方形/長方形 69"/>
          <p:cNvSpPr/>
          <p:nvPr/>
        </p:nvSpPr>
        <p:spPr bwMode="auto">
          <a:xfrm>
            <a:off x="2462769" y="5481588"/>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1" name="正方形/長方形 70"/>
          <p:cNvSpPr/>
          <p:nvPr/>
        </p:nvSpPr>
        <p:spPr bwMode="auto">
          <a:xfrm>
            <a:off x="3656856" y="4041068"/>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2" name="正方形/長方形 71"/>
          <p:cNvSpPr/>
          <p:nvPr/>
        </p:nvSpPr>
        <p:spPr bwMode="auto">
          <a:xfrm>
            <a:off x="3656856" y="4824931"/>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3" name="正方形/長方形 72"/>
          <p:cNvSpPr/>
          <p:nvPr/>
        </p:nvSpPr>
        <p:spPr bwMode="auto">
          <a:xfrm>
            <a:off x="3656856" y="5481588"/>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74" name="直線コネクタ 73"/>
          <p:cNvCxnSpPr>
            <a:stCxn id="61" idx="6"/>
            <a:endCxn id="68" idx="1"/>
          </p:cNvCxnSpPr>
          <p:nvPr/>
        </p:nvCxnSpPr>
        <p:spPr bwMode="auto">
          <a:xfrm flipV="1">
            <a:off x="1264075" y="4238910"/>
            <a:ext cx="1198694" cy="181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線コネクタ 74"/>
          <p:cNvCxnSpPr>
            <a:stCxn id="61" idx="6"/>
            <a:endCxn id="69" idx="1"/>
          </p:cNvCxnSpPr>
          <p:nvPr/>
        </p:nvCxnSpPr>
        <p:spPr bwMode="auto">
          <a:xfrm>
            <a:off x="1264075" y="4257092"/>
            <a:ext cx="1198694" cy="7656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コネクタ 75"/>
          <p:cNvCxnSpPr>
            <a:stCxn id="61" idx="6"/>
            <a:endCxn id="70" idx="1"/>
          </p:cNvCxnSpPr>
          <p:nvPr/>
        </p:nvCxnSpPr>
        <p:spPr bwMode="auto">
          <a:xfrm>
            <a:off x="1264075" y="4257092"/>
            <a:ext cx="1198694" cy="14223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コネクタ 76"/>
          <p:cNvCxnSpPr>
            <a:stCxn id="66" idx="6"/>
            <a:endCxn id="68" idx="1"/>
          </p:cNvCxnSpPr>
          <p:nvPr/>
        </p:nvCxnSpPr>
        <p:spPr bwMode="auto">
          <a:xfrm flipV="1">
            <a:off x="1280592" y="4238910"/>
            <a:ext cx="1182177" cy="1458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コネクタ 77"/>
          <p:cNvCxnSpPr>
            <a:stCxn id="66" idx="6"/>
            <a:endCxn id="69" idx="1"/>
          </p:cNvCxnSpPr>
          <p:nvPr/>
        </p:nvCxnSpPr>
        <p:spPr bwMode="auto">
          <a:xfrm flipV="1">
            <a:off x="1280592" y="5022773"/>
            <a:ext cx="1182177" cy="67447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線コネクタ 78"/>
          <p:cNvCxnSpPr>
            <a:stCxn id="66" idx="6"/>
            <a:endCxn id="70" idx="1"/>
          </p:cNvCxnSpPr>
          <p:nvPr/>
        </p:nvCxnSpPr>
        <p:spPr bwMode="auto">
          <a:xfrm flipV="1">
            <a:off x="1280592" y="5679430"/>
            <a:ext cx="1182177" cy="1782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コネクタ 79"/>
          <p:cNvCxnSpPr>
            <a:stCxn id="65" idx="2"/>
            <a:endCxn id="71" idx="3"/>
          </p:cNvCxnSpPr>
          <p:nvPr/>
        </p:nvCxnSpPr>
        <p:spPr bwMode="auto">
          <a:xfrm flipH="1">
            <a:off x="4052540" y="4221088"/>
            <a:ext cx="1212629" cy="1782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線コネクタ 80"/>
          <p:cNvCxnSpPr>
            <a:stCxn id="65" idx="2"/>
            <a:endCxn id="72" idx="3"/>
          </p:cNvCxnSpPr>
          <p:nvPr/>
        </p:nvCxnSpPr>
        <p:spPr bwMode="auto">
          <a:xfrm flipH="1">
            <a:off x="4052540" y="4221088"/>
            <a:ext cx="1212629" cy="8016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線コネクタ 81"/>
          <p:cNvCxnSpPr>
            <a:stCxn id="65" idx="2"/>
            <a:endCxn id="73" idx="3"/>
          </p:cNvCxnSpPr>
          <p:nvPr/>
        </p:nvCxnSpPr>
        <p:spPr bwMode="auto">
          <a:xfrm flipH="1">
            <a:off x="4052540" y="4221088"/>
            <a:ext cx="1212629" cy="1458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線コネクタ 82"/>
          <p:cNvCxnSpPr>
            <a:stCxn id="67" idx="2"/>
            <a:endCxn id="71" idx="3"/>
          </p:cNvCxnSpPr>
          <p:nvPr/>
        </p:nvCxnSpPr>
        <p:spPr bwMode="auto">
          <a:xfrm flipH="1" flipV="1">
            <a:off x="4052540" y="4238910"/>
            <a:ext cx="1210372" cy="1458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線コネクタ 83"/>
          <p:cNvCxnSpPr>
            <a:stCxn id="67" idx="2"/>
            <a:endCxn id="72" idx="3"/>
          </p:cNvCxnSpPr>
          <p:nvPr/>
        </p:nvCxnSpPr>
        <p:spPr bwMode="auto">
          <a:xfrm flipH="1" flipV="1">
            <a:off x="4052540" y="5022773"/>
            <a:ext cx="1210372" cy="67447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線コネクタ 84"/>
          <p:cNvCxnSpPr>
            <a:stCxn id="67" idx="2"/>
            <a:endCxn id="73" idx="3"/>
          </p:cNvCxnSpPr>
          <p:nvPr/>
        </p:nvCxnSpPr>
        <p:spPr bwMode="auto">
          <a:xfrm flipH="1" flipV="1">
            <a:off x="4052540" y="5679430"/>
            <a:ext cx="1210372" cy="1782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68" idx="3"/>
            <a:endCxn id="71" idx="1"/>
          </p:cNvCxnSpPr>
          <p:nvPr/>
        </p:nvCxnSpPr>
        <p:spPr bwMode="auto">
          <a:xfrm>
            <a:off x="2858453" y="4238910"/>
            <a:ext cx="798403"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87" name="直線コネクタ 86"/>
          <p:cNvCxnSpPr>
            <a:stCxn id="69" idx="3"/>
            <a:endCxn id="72" idx="1"/>
          </p:cNvCxnSpPr>
          <p:nvPr/>
        </p:nvCxnSpPr>
        <p:spPr bwMode="auto">
          <a:xfrm>
            <a:off x="2858453" y="5022773"/>
            <a:ext cx="798403" cy="0"/>
          </a:xfrm>
          <a:prstGeom prst="line">
            <a:avLst/>
          </a:prstGeom>
          <a:ln>
            <a:headEnd type="none" w="med" len="med"/>
            <a:tailEnd type="none" w="med" len="med"/>
          </a:ln>
          <a:extLst/>
        </p:spPr>
        <p:style>
          <a:lnRef idx="3">
            <a:schemeClr val="accent5"/>
          </a:lnRef>
          <a:fillRef idx="0">
            <a:schemeClr val="accent5"/>
          </a:fillRef>
          <a:effectRef idx="2">
            <a:schemeClr val="accent5"/>
          </a:effectRef>
          <a:fontRef idx="minor">
            <a:schemeClr val="tx1"/>
          </a:fontRef>
        </p:style>
      </p:cxnSp>
      <p:cxnSp>
        <p:nvCxnSpPr>
          <p:cNvPr id="88" name="直線コネクタ 87"/>
          <p:cNvCxnSpPr>
            <a:stCxn id="70" idx="3"/>
            <a:endCxn id="73" idx="1"/>
          </p:cNvCxnSpPr>
          <p:nvPr/>
        </p:nvCxnSpPr>
        <p:spPr bwMode="auto">
          <a:xfrm>
            <a:off x="2858453" y="5679430"/>
            <a:ext cx="798403" cy="0"/>
          </a:xfrm>
          <a:prstGeom prst="line">
            <a:avLst/>
          </a:prstGeom>
          <a:ln>
            <a:headEnd type="none" w="med" len="med"/>
            <a:tailEnd type="none" w="med" len="med"/>
          </a:ln>
          <a:extLst/>
        </p:spPr>
        <p:style>
          <a:lnRef idx="3">
            <a:schemeClr val="accent5"/>
          </a:lnRef>
          <a:fillRef idx="0">
            <a:schemeClr val="accent5"/>
          </a:fillRef>
          <a:effectRef idx="2">
            <a:schemeClr val="accent5"/>
          </a:effectRef>
          <a:fontRef idx="minor">
            <a:schemeClr val="tx1"/>
          </a:fontRef>
        </p:style>
      </p:cxnSp>
      <p:sp>
        <p:nvSpPr>
          <p:cNvPr id="91" name="テキスト ボックス 90"/>
          <p:cNvSpPr txBox="1"/>
          <p:nvPr/>
        </p:nvSpPr>
        <p:spPr>
          <a:xfrm>
            <a:off x="2828910" y="3646500"/>
            <a:ext cx="2434001"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ja-JP" altLang="en-US" dirty="0" smtClean="0"/>
              <a:t>ショートフローレーン</a:t>
            </a:r>
            <a:endParaRPr kumimoji="1" lang="ja-JP" altLang="en-US" dirty="0"/>
          </a:p>
        </p:txBody>
      </p:sp>
      <p:sp>
        <p:nvSpPr>
          <p:cNvPr id="92" name="テキスト ボックス 91"/>
          <p:cNvSpPr txBox="1"/>
          <p:nvPr/>
        </p:nvSpPr>
        <p:spPr>
          <a:xfrm>
            <a:off x="2858453" y="4458070"/>
            <a:ext cx="221909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ja-JP" altLang="en-US" dirty="0" smtClean="0"/>
              <a:t>ロングフローレーン</a:t>
            </a:r>
            <a:endParaRPr kumimoji="1" lang="ja-JP" altLang="en-US" dirty="0"/>
          </a:p>
        </p:txBody>
      </p:sp>
      <p:sp>
        <p:nvSpPr>
          <p:cNvPr id="6" name="テキスト ボックス 5"/>
          <p:cNvSpPr txBox="1"/>
          <p:nvPr/>
        </p:nvSpPr>
        <p:spPr>
          <a:xfrm>
            <a:off x="871135" y="5892747"/>
            <a:ext cx="458873" cy="261610"/>
          </a:xfrm>
          <a:prstGeom prst="rect">
            <a:avLst/>
          </a:prstGeom>
          <a:noFill/>
        </p:spPr>
        <p:txBody>
          <a:bodyPr wrap="none" rtlCol="0">
            <a:spAutoFit/>
          </a:bodyPr>
          <a:lstStyle/>
          <a:p>
            <a:r>
              <a:rPr kumimoji="1" lang="en-US" altLang="ja-JP" sz="1100" dirty="0" smtClean="0">
                <a:latin typeface="+mj-lt"/>
              </a:rPr>
              <a:t>node</a:t>
            </a:r>
            <a:endParaRPr kumimoji="1" lang="ja-JP" altLang="en-US" sz="1100" dirty="0">
              <a:latin typeface="+mj-lt"/>
            </a:endParaRPr>
          </a:p>
        </p:txBody>
      </p:sp>
      <p:sp>
        <p:nvSpPr>
          <p:cNvPr id="39" name="テキスト ボックス 38"/>
          <p:cNvSpPr txBox="1"/>
          <p:nvPr/>
        </p:nvSpPr>
        <p:spPr>
          <a:xfrm>
            <a:off x="5262911" y="5892908"/>
            <a:ext cx="458873" cy="261610"/>
          </a:xfrm>
          <a:prstGeom prst="rect">
            <a:avLst/>
          </a:prstGeom>
          <a:noFill/>
        </p:spPr>
        <p:txBody>
          <a:bodyPr wrap="none" rtlCol="0">
            <a:spAutoFit/>
          </a:bodyPr>
          <a:lstStyle/>
          <a:p>
            <a:r>
              <a:rPr kumimoji="1" lang="en-US" altLang="ja-JP" sz="1100" dirty="0" smtClean="0">
                <a:latin typeface="+mj-lt"/>
              </a:rPr>
              <a:t>node</a:t>
            </a:r>
            <a:endParaRPr kumimoji="1" lang="ja-JP" altLang="en-US" sz="1100" dirty="0">
              <a:latin typeface="+mj-lt"/>
            </a:endParaRPr>
          </a:p>
        </p:txBody>
      </p:sp>
      <p:sp>
        <p:nvSpPr>
          <p:cNvPr id="40" name="テキスト ボックス 39"/>
          <p:cNvSpPr txBox="1"/>
          <p:nvPr/>
        </p:nvSpPr>
        <p:spPr>
          <a:xfrm>
            <a:off x="759371" y="4437112"/>
            <a:ext cx="723275" cy="430887"/>
          </a:xfrm>
          <a:prstGeom prst="rect">
            <a:avLst/>
          </a:prstGeom>
          <a:noFill/>
        </p:spPr>
        <p:txBody>
          <a:bodyPr wrap="none" rtlCol="0">
            <a:spAutoFit/>
          </a:bodyPr>
          <a:lstStyle/>
          <a:p>
            <a:pPr algn="ctr"/>
            <a:r>
              <a:rPr kumimoji="1" lang="en-US" altLang="ja-JP" sz="1100" dirty="0" smtClean="0">
                <a:latin typeface="+mj-lt"/>
              </a:rPr>
              <a:t>Traffic </a:t>
            </a:r>
          </a:p>
          <a:p>
            <a:pPr algn="ctr"/>
            <a:r>
              <a:rPr kumimoji="1" lang="en-US" altLang="ja-JP" sz="1100" dirty="0" smtClean="0">
                <a:latin typeface="+mj-lt"/>
              </a:rPr>
              <a:t>generator</a:t>
            </a:r>
            <a:endParaRPr kumimoji="1" lang="ja-JP" altLang="en-US" sz="1100" dirty="0">
              <a:latin typeface="+mj-lt"/>
            </a:endParaRPr>
          </a:p>
        </p:txBody>
      </p:sp>
      <p:sp>
        <p:nvSpPr>
          <p:cNvPr id="41" name="テキスト ボックス 40"/>
          <p:cNvSpPr txBox="1"/>
          <p:nvPr/>
        </p:nvSpPr>
        <p:spPr>
          <a:xfrm>
            <a:off x="5077548" y="4437112"/>
            <a:ext cx="723275" cy="430887"/>
          </a:xfrm>
          <a:prstGeom prst="rect">
            <a:avLst/>
          </a:prstGeom>
          <a:noFill/>
        </p:spPr>
        <p:txBody>
          <a:bodyPr wrap="none" rtlCol="0">
            <a:spAutoFit/>
          </a:bodyPr>
          <a:lstStyle/>
          <a:p>
            <a:pPr algn="ctr"/>
            <a:r>
              <a:rPr kumimoji="1" lang="en-US" altLang="ja-JP" sz="1100" dirty="0" smtClean="0">
                <a:latin typeface="+mj-lt"/>
              </a:rPr>
              <a:t>Traffic </a:t>
            </a:r>
          </a:p>
          <a:p>
            <a:pPr algn="ctr"/>
            <a:r>
              <a:rPr kumimoji="1" lang="en-US" altLang="ja-JP" sz="1100" dirty="0" smtClean="0">
                <a:latin typeface="+mj-lt"/>
              </a:rPr>
              <a:t>generator</a:t>
            </a:r>
            <a:endParaRPr kumimoji="1" lang="ja-JP" altLang="en-US" sz="1100" dirty="0">
              <a:latin typeface="+mj-lt"/>
            </a:endParaRPr>
          </a:p>
        </p:txBody>
      </p:sp>
      <p:sp>
        <p:nvSpPr>
          <p:cNvPr id="8" name="フッター プレースホルダー 7"/>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277183965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r>
              <a:rPr kumimoji="1" lang="en-US" altLang="ja-JP" dirty="0" smtClean="0"/>
              <a:t> : </a:t>
            </a:r>
            <a:r>
              <a:rPr kumimoji="1" lang="en-US" altLang="ja-JP" dirty="0" err="1" smtClean="0"/>
              <a:t>Incast</a:t>
            </a:r>
            <a:r>
              <a:rPr kumimoji="1" lang="ja-JP" altLang="en-US" dirty="0" smtClean="0"/>
              <a:t>問題への対応</a:t>
            </a:r>
            <a:endParaRPr kumimoji="1" lang="ja-JP" altLang="en-US" dirty="0"/>
          </a:p>
        </p:txBody>
      </p:sp>
      <p:sp>
        <p:nvSpPr>
          <p:cNvPr id="3" name="コンテンツ プレースホルダー 2"/>
          <p:cNvSpPr>
            <a:spLocks noGrp="1"/>
          </p:cNvSpPr>
          <p:nvPr>
            <p:ph idx="1"/>
          </p:nvPr>
        </p:nvSpPr>
        <p:spPr>
          <a:xfrm>
            <a:off x="812800" y="4940300"/>
            <a:ext cx="8280400" cy="1368425"/>
          </a:xfrm>
        </p:spPr>
        <p:txBody>
          <a:bodyPr/>
          <a:lstStyle/>
          <a:p>
            <a:r>
              <a:rPr lang="en-US" altLang="ja-JP" dirty="0" smtClean="0"/>
              <a:t>SL2</a:t>
            </a:r>
            <a:r>
              <a:rPr lang="ja-JP" altLang="en-US" dirty="0" smtClean="0"/>
              <a:t>経路への単純な負荷分散の効果</a:t>
            </a:r>
            <a:endParaRPr lang="en-US" altLang="ja-JP" dirty="0" smtClean="0"/>
          </a:p>
          <a:p>
            <a:endParaRPr lang="en-US" altLang="ja-JP"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46</a:t>
            </a:fld>
            <a:endParaRPr lang="en-US" altLang="ja-JP" dirty="0"/>
          </a:p>
        </p:txBody>
      </p:sp>
      <p:sp>
        <p:nvSpPr>
          <p:cNvPr id="12" name="テキスト ボックス 11"/>
          <p:cNvSpPr txBox="1"/>
          <p:nvPr/>
        </p:nvSpPr>
        <p:spPr>
          <a:xfrm>
            <a:off x="4037336" y="4515701"/>
            <a:ext cx="1817850" cy="276999"/>
          </a:xfrm>
          <a:prstGeom prst="rect">
            <a:avLst/>
          </a:prstGeom>
          <a:noFill/>
        </p:spPr>
        <p:txBody>
          <a:bodyPr wrap="none" rtlCol="0">
            <a:spAutoFit/>
          </a:bodyPr>
          <a:lstStyle/>
          <a:p>
            <a:pPr algn="ctr"/>
            <a:r>
              <a:rPr kumimoji="1" lang="en-US" altLang="ja-JP" sz="1200" dirty="0" smtClean="0"/>
              <a:t>Fig.</a:t>
            </a:r>
            <a:r>
              <a:rPr kumimoji="1" lang="en-US" altLang="ja-JP" sz="1200" dirty="0" smtClean="0"/>
              <a:t> </a:t>
            </a:r>
            <a:r>
              <a:rPr lang="en-US" altLang="en-US" sz="1200" dirty="0" err="1" smtClean="0"/>
              <a:t>Incast</a:t>
            </a:r>
            <a:r>
              <a:rPr lang="ja-JP" altLang="en-US" sz="1200" dirty="0" smtClean="0"/>
              <a:t>問題への対策</a:t>
            </a:r>
            <a:endParaRPr lang="ja-JP" altLang="en-US" sz="1200" dirty="0"/>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9" name="図 8" descr="robi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970" y="1072500"/>
            <a:ext cx="5560060" cy="3436620"/>
          </a:xfrm>
          <a:prstGeom prst="rect">
            <a:avLst/>
          </a:prstGeom>
        </p:spPr>
      </p:pic>
    </p:spTree>
    <p:extLst>
      <p:ext uri="{BB962C8B-B14F-4D97-AF65-F5344CB8AC3E}">
        <p14:creationId xmlns:p14="http://schemas.microsoft.com/office/powerpoint/2010/main" val="145353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ベンチマークトラフィック</a:t>
            </a:r>
            <a:r>
              <a:rPr lang="en-US" altLang="ja-JP" dirty="0" smtClean="0"/>
              <a:t> : </a:t>
            </a:r>
            <a:r>
              <a:rPr lang="ja-JP" altLang="en-US" dirty="0" smtClean="0"/>
              <a:t>トポロジー</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47</a:t>
            </a:fld>
            <a:endParaRPr lang="en-US" altLang="ja-JP"/>
          </a:p>
        </p:txBody>
      </p:sp>
      <p:pic>
        <p:nvPicPr>
          <p:cNvPr id="7" name="図 6" descr="mhf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50" y="897251"/>
            <a:ext cx="7912100" cy="5232400"/>
          </a:xfrm>
          <a:prstGeom prst="rect">
            <a:avLst/>
          </a:prstGeom>
        </p:spPr>
      </p:pic>
    </p:spTree>
    <p:extLst>
      <p:ext uri="{BB962C8B-B14F-4D97-AF65-F5344CB8AC3E}">
        <p14:creationId xmlns:p14="http://schemas.microsoft.com/office/powerpoint/2010/main" val="2904817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dirty="0" smtClean="0"/>
              <a:t>実トラフィック解析環境</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E6095C52-7FA9-489B-9C9A-63D366B5FA4B}" type="slidenum">
              <a:rPr lang="ja-JP" altLang="en-US" smtClean="0"/>
              <a:pPr/>
              <a:t>48</a:t>
            </a:fld>
            <a:endParaRPr lang="en-US" altLang="ja-JP"/>
          </a:p>
        </p:txBody>
      </p:sp>
      <p:pic>
        <p:nvPicPr>
          <p:cNvPr id="1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971" y="2923106"/>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3347" y="186620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1027" y="245040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3055" y="348638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6"/>
          <p:cNvSpPr txBox="1"/>
          <p:nvPr/>
        </p:nvSpPr>
        <p:spPr>
          <a:xfrm rot="20750146">
            <a:off x="8982705" y="3214006"/>
            <a:ext cx="461665" cy="438582"/>
          </a:xfrm>
          <a:prstGeom prst="rect">
            <a:avLst/>
          </a:prstGeom>
          <a:noFill/>
        </p:spPr>
        <p:txBody>
          <a:bodyPr vert="eaVert" wrap="none" rtlCol="0">
            <a:spAutoFit/>
          </a:bodyPr>
          <a:lstStyle/>
          <a:p>
            <a:r>
              <a:rPr kumimoji="1" lang="ja-JP" altLang="en-US" dirty="0" smtClean="0"/>
              <a:t>・・・</a:t>
            </a:r>
            <a:endParaRPr kumimoji="1" lang="ja-JP" altLang="en-US" dirty="0"/>
          </a:p>
        </p:txBody>
      </p:sp>
      <p:sp>
        <p:nvSpPr>
          <p:cNvPr id="21" name="テキスト ボックス 20"/>
          <p:cNvSpPr txBox="1"/>
          <p:nvPr/>
        </p:nvSpPr>
        <p:spPr>
          <a:xfrm>
            <a:off x="8055874" y="3864213"/>
            <a:ext cx="1037326" cy="369332"/>
          </a:xfrm>
          <a:prstGeom prst="rect">
            <a:avLst/>
          </a:prstGeom>
          <a:noFill/>
        </p:spPr>
        <p:txBody>
          <a:bodyPr wrap="none" rtlCol="0">
            <a:spAutoFit/>
          </a:bodyPr>
          <a:lstStyle/>
          <a:p>
            <a:r>
              <a:rPr kumimoji="1" lang="en-US" altLang="ja-JP" dirty="0" smtClean="0">
                <a:latin typeface="+mn-lt"/>
              </a:rPr>
              <a:t>10 slaves</a:t>
            </a:r>
            <a:endParaRPr kumimoji="1" lang="en-US" altLang="ja-JP" dirty="0" smtClean="0"/>
          </a:p>
        </p:txBody>
      </p:sp>
      <p:cxnSp>
        <p:nvCxnSpPr>
          <p:cNvPr id="23" name="直線コネクタ 22"/>
          <p:cNvCxnSpPr>
            <a:stCxn id="14" idx="1"/>
            <a:endCxn id="13" idx="3"/>
          </p:cNvCxnSpPr>
          <p:nvPr/>
        </p:nvCxnSpPr>
        <p:spPr bwMode="auto">
          <a:xfrm flipH="1">
            <a:off x="8483984" y="2308322"/>
            <a:ext cx="199363" cy="771947"/>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24" name="直線コネクタ 23"/>
          <p:cNvCxnSpPr>
            <a:stCxn id="15" idx="1"/>
            <a:endCxn id="13" idx="3"/>
          </p:cNvCxnSpPr>
          <p:nvPr/>
        </p:nvCxnSpPr>
        <p:spPr bwMode="auto">
          <a:xfrm flipH="1">
            <a:off x="8483984" y="2892522"/>
            <a:ext cx="337043" cy="187747"/>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27" name="直線コネクタ 26"/>
          <p:cNvCxnSpPr>
            <a:stCxn id="16" idx="1"/>
            <a:endCxn id="13" idx="3"/>
          </p:cNvCxnSpPr>
          <p:nvPr/>
        </p:nvCxnSpPr>
        <p:spPr bwMode="auto">
          <a:xfrm flipH="1" flipV="1">
            <a:off x="8483984" y="3080269"/>
            <a:ext cx="589071" cy="848233"/>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pic>
        <p:nvPicPr>
          <p:cNvPr id="30"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8286" y="263814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直線コネクタ 30"/>
          <p:cNvCxnSpPr>
            <a:stCxn id="13" idx="1"/>
            <a:endCxn id="30" idx="3"/>
          </p:cNvCxnSpPr>
          <p:nvPr/>
        </p:nvCxnSpPr>
        <p:spPr bwMode="auto">
          <a:xfrm flipH="1" flipV="1">
            <a:off x="6930261" y="3080268"/>
            <a:ext cx="818710" cy="1"/>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pic>
        <p:nvPicPr>
          <p:cNvPr id="37" name="Picture 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9171" y="1839872"/>
            <a:ext cx="612068" cy="48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円/楕円 37"/>
          <p:cNvSpPr/>
          <p:nvPr/>
        </p:nvSpPr>
        <p:spPr bwMode="auto">
          <a:xfrm>
            <a:off x="7281441" y="2730299"/>
            <a:ext cx="245913" cy="687003"/>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39" name="テキスト ボックス 38"/>
          <p:cNvSpPr txBox="1"/>
          <p:nvPr/>
        </p:nvSpPr>
        <p:spPr>
          <a:xfrm>
            <a:off x="7407336" y="2371187"/>
            <a:ext cx="813043"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sz="1400" dirty="0" err="1" smtClean="0">
                <a:latin typeface="+mn-lt"/>
              </a:rPr>
              <a:t>tcpdump</a:t>
            </a:r>
            <a:endParaRPr kumimoji="1" lang="ja-JP" altLang="en-US" sz="1400" dirty="0">
              <a:latin typeface="+mn-lt"/>
            </a:endParaRPr>
          </a:p>
        </p:txBody>
      </p:sp>
      <p:cxnSp>
        <p:nvCxnSpPr>
          <p:cNvPr id="41" name="直線コネクタ 40"/>
          <p:cNvCxnSpPr>
            <a:stCxn id="38" idx="0"/>
            <a:endCxn id="37" idx="2"/>
          </p:cNvCxnSpPr>
          <p:nvPr/>
        </p:nvCxnSpPr>
        <p:spPr bwMode="auto">
          <a:xfrm flipV="1">
            <a:off x="7404398" y="2328676"/>
            <a:ext cx="807" cy="401623"/>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6285148" y="3486383"/>
            <a:ext cx="800219" cy="369332"/>
          </a:xfrm>
          <a:prstGeom prst="rect">
            <a:avLst/>
          </a:prstGeom>
          <a:noFill/>
        </p:spPr>
        <p:txBody>
          <a:bodyPr wrap="none" rtlCol="0">
            <a:spAutoFit/>
          </a:bodyPr>
          <a:lstStyle/>
          <a:p>
            <a:r>
              <a:rPr kumimoji="1" lang="en-US" altLang="ja-JP" dirty="0" smtClean="0">
                <a:latin typeface="+mn-lt"/>
              </a:rPr>
              <a:t>master</a:t>
            </a:r>
            <a:endParaRPr kumimoji="1" lang="en-US" altLang="ja-JP" dirty="0" smtClean="0"/>
          </a:p>
        </p:txBody>
      </p:sp>
      <p:sp>
        <p:nvSpPr>
          <p:cNvPr id="46" name="コンテンツ プレースホルダー 45"/>
          <p:cNvSpPr>
            <a:spLocks noGrp="1"/>
          </p:cNvSpPr>
          <p:nvPr>
            <p:ph idx="1"/>
          </p:nvPr>
        </p:nvSpPr>
        <p:spPr>
          <a:xfrm>
            <a:off x="812800" y="1135622"/>
            <a:ext cx="8280400" cy="4863753"/>
          </a:xfrm>
        </p:spPr>
        <p:txBody>
          <a:bodyPr>
            <a:normAutofit/>
          </a:bodyPr>
          <a:lstStyle/>
          <a:p>
            <a:pPr marL="0" indent="0">
              <a:buNone/>
            </a:pPr>
            <a:r>
              <a:rPr lang="ja-JP" altLang="en-US" b="1" u="sng" dirty="0"/>
              <a:t>位置づけ</a:t>
            </a:r>
            <a:endParaRPr kumimoji="1" lang="en-US" altLang="ja-JP" b="1" u="sng" dirty="0" smtClean="0"/>
          </a:p>
          <a:p>
            <a:pPr marL="0" indent="0">
              <a:buNone/>
            </a:pPr>
            <a:r>
              <a:rPr lang="ja-JP" altLang="en-US" sz="1800" dirty="0" smtClean="0"/>
              <a:t>データセンタートラフィックの</a:t>
            </a:r>
            <a:r>
              <a:rPr lang="ja-JP" altLang="en-US" sz="1800" b="1" dirty="0" smtClean="0"/>
              <a:t>一例</a:t>
            </a:r>
            <a:r>
              <a:rPr lang="ja-JP" altLang="en-US" sz="1800" dirty="0" smtClean="0"/>
              <a:t>として</a:t>
            </a:r>
            <a:r>
              <a:rPr lang="en-US" altLang="ja-JP" sz="1800" dirty="0" smtClean="0"/>
              <a:t>, </a:t>
            </a:r>
            <a:r>
              <a:rPr lang="ja-JP" altLang="en-US" sz="1800" dirty="0" smtClean="0"/>
              <a:t>広く利用</a:t>
            </a:r>
            <a:endParaRPr lang="en-US" altLang="ja-JP" sz="1800" dirty="0" smtClean="0"/>
          </a:p>
          <a:p>
            <a:pPr marL="0" indent="0">
              <a:buNone/>
            </a:pPr>
            <a:r>
              <a:rPr lang="ja-JP" altLang="en-US" sz="1800" dirty="0" smtClean="0"/>
              <a:t>されている並列分散処理システムの生成する通信を観測</a:t>
            </a:r>
            <a:endParaRPr lang="en-US" altLang="ja-JP" sz="1800" dirty="0"/>
          </a:p>
          <a:p>
            <a:pPr marL="0" indent="0">
              <a:buNone/>
            </a:pPr>
            <a:r>
              <a:rPr kumimoji="1" lang="ja-JP" altLang="en-US" b="1" u="sng" dirty="0" smtClean="0"/>
              <a:t>並列分散処理アプリケーション</a:t>
            </a:r>
            <a:endParaRPr kumimoji="1" lang="en-US" altLang="ja-JP" b="1" u="sng" dirty="0" smtClean="0"/>
          </a:p>
          <a:p>
            <a:pPr marL="0" indent="0">
              <a:buNone/>
            </a:pPr>
            <a:r>
              <a:rPr kumimoji="1" lang="ja-JP" altLang="en-US" sz="1800" dirty="0" smtClean="0"/>
              <a:t>・</a:t>
            </a:r>
            <a:r>
              <a:rPr kumimoji="1" lang="en-US" altLang="ja-JP" sz="1800" dirty="0" smtClean="0"/>
              <a:t>Presto : </a:t>
            </a:r>
            <a:r>
              <a:rPr kumimoji="1" lang="en-US" altLang="ja-JP" sz="1800" dirty="0" err="1" smtClean="0"/>
              <a:t>hadoop</a:t>
            </a:r>
            <a:r>
              <a:rPr kumimoji="1" lang="ja-JP" altLang="en-US" sz="1800" dirty="0" smtClean="0"/>
              <a:t>ベース分散</a:t>
            </a:r>
            <a:r>
              <a:rPr kumimoji="1" lang="en-US" altLang="ja-JP" sz="1800" dirty="0" smtClean="0"/>
              <a:t>SQL</a:t>
            </a:r>
            <a:r>
              <a:rPr kumimoji="1" lang="ja-JP" altLang="en-US" sz="1800" dirty="0" smtClean="0"/>
              <a:t>エンジン</a:t>
            </a:r>
            <a:endParaRPr kumimoji="1" lang="en-US" altLang="ja-JP" sz="1800" dirty="0" smtClean="0"/>
          </a:p>
          <a:p>
            <a:pPr marL="0" indent="0">
              <a:buNone/>
            </a:pPr>
            <a:r>
              <a:rPr lang="ja-JP" altLang="en-US" sz="1800" dirty="0" smtClean="0"/>
              <a:t>・定常状態：処理</a:t>
            </a:r>
            <a:r>
              <a:rPr lang="ja-JP" altLang="en-US" sz="1800" dirty="0"/>
              <a:t>ノード</a:t>
            </a:r>
            <a:r>
              <a:rPr lang="ja-JP" altLang="en-US" sz="1800" dirty="0" smtClean="0"/>
              <a:t>の監視</a:t>
            </a:r>
            <a:r>
              <a:rPr lang="en-US" altLang="ja-JP" sz="1800" dirty="0" smtClean="0"/>
              <a:t>, </a:t>
            </a:r>
            <a:r>
              <a:rPr lang="ja-JP" altLang="en-US" sz="1800" dirty="0" smtClean="0"/>
              <a:t>データベースの更新</a:t>
            </a:r>
            <a:endParaRPr lang="en-US" altLang="ja-JP" sz="1800" dirty="0" smtClean="0"/>
          </a:p>
          <a:p>
            <a:pPr marL="0" indent="0">
              <a:buNone/>
            </a:pPr>
            <a:r>
              <a:rPr kumimoji="1" lang="ja-JP" altLang="en-US" sz="1800" dirty="0" smtClean="0"/>
              <a:t>・ジョブ実行：クエリー</a:t>
            </a:r>
            <a:r>
              <a:rPr kumimoji="1" lang="en-US" altLang="ja-JP" sz="1800" dirty="0" smtClean="0"/>
              <a:t>, </a:t>
            </a:r>
            <a:r>
              <a:rPr lang="ja-JP" altLang="en-US" sz="1800" dirty="0" smtClean="0"/>
              <a:t>検索結果の出力</a:t>
            </a:r>
            <a:endParaRPr kumimoji="1" lang="en-US" altLang="ja-JP" sz="2000" dirty="0" smtClean="0"/>
          </a:p>
          <a:p>
            <a:pPr marL="0" indent="0">
              <a:buNone/>
            </a:pPr>
            <a:r>
              <a:rPr kumimoji="1" lang="ja-JP" altLang="en-US" b="1" u="sng" dirty="0" smtClean="0"/>
              <a:t>測定</a:t>
            </a:r>
            <a:endParaRPr kumimoji="1" lang="en-US" altLang="ja-JP" b="1" u="sng" dirty="0" smtClean="0"/>
          </a:p>
          <a:p>
            <a:pPr marL="0" indent="0">
              <a:buNone/>
            </a:pPr>
            <a:r>
              <a:rPr lang="ja-JP" altLang="en-US" sz="1800" dirty="0" smtClean="0"/>
              <a:t>・定常</a:t>
            </a:r>
            <a:r>
              <a:rPr lang="ja-JP" altLang="en-US" sz="1800" dirty="0"/>
              <a:t>状態：ジョブ命令を与えていない中で約</a:t>
            </a:r>
            <a:r>
              <a:rPr lang="en-US" altLang="ja-JP" sz="1800" dirty="0"/>
              <a:t>10</a:t>
            </a:r>
            <a:r>
              <a:rPr lang="ja-JP" altLang="en-US" sz="1800" dirty="0"/>
              <a:t>時間程度</a:t>
            </a:r>
            <a:endParaRPr lang="en-US" altLang="ja-JP" sz="1800" dirty="0"/>
          </a:p>
          <a:p>
            <a:pPr marL="0" indent="0">
              <a:buNone/>
            </a:pPr>
            <a:r>
              <a:rPr lang="ja-JP" altLang="en-US" sz="1800" dirty="0" smtClean="0"/>
              <a:t>・ジョブ</a:t>
            </a:r>
            <a:r>
              <a:rPr lang="ja-JP" altLang="en-US" sz="1800" dirty="0"/>
              <a:t>実行：処理ノード全体に対し１分程度で完了する</a:t>
            </a:r>
            <a:r>
              <a:rPr lang="ja-JP" altLang="en-US" sz="1800" dirty="0" smtClean="0"/>
              <a:t>ジョブ</a:t>
            </a:r>
            <a:endParaRPr lang="en-US" altLang="ja-JP" sz="1800" dirty="0" smtClean="0"/>
          </a:p>
          <a:p>
            <a:pPr marL="0" indent="0">
              <a:buNone/>
            </a:pPr>
            <a:r>
              <a:rPr lang="ja-JP" altLang="en-US" sz="1800" dirty="0" smtClean="0"/>
              <a:t>・ジョブ：</a:t>
            </a:r>
            <a:r>
              <a:rPr lang="en-US" altLang="ja-JP" sz="1800" u="sng" dirty="0" smtClean="0"/>
              <a:t>" </a:t>
            </a:r>
            <a:r>
              <a:rPr lang="en-US" altLang="ja-JP" sz="1800" u="sng" dirty="0"/>
              <a:t>\</a:t>
            </a:r>
            <a:r>
              <a:rPr lang="en-US" altLang="ja-JP" sz="1800" i="1" u="sng" dirty="0"/>
              <a:t>select  from</a:t>
            </a:r>
            <a:r>
              <a:rPr lang="en-US" altLang="ja-JP" sz="1800" u="sng" dirty="0"/>
              <a:t>$</a:t>
            </a:r>
            <a:r>
              <a:rPr lang="ja-JP" altLang="en-US" sz="1800" u="sng" dirty="0"/>
              <a:t>テーブル</a:t>
            </a:r>
            <a:r>
              <a:rPr lang="en-US" altLang="ja-JP" sz="1800" i="1" u="sng" dirty="0"/>
              <a:t>where </a:t>
            </a:r>
            <a:r>
              <a:rPr lang="en-US" altLang="ja-JP" sz="1800" u="sng" dirty="0"/>
              <a:t>$</a:t>
            </a:r>
            <a:r>
              <a:rPr lang="ja-JP" altLang="en-US" sz="1800" u="sng" dirty="0"/>
              <a:t>条件</a:t>
            </a:r>
            <a:r>
              <a:rPr lang="en-US" altLang="ja-JP" sz="1800" u="sng" dirty="0"/>
              <a:t>"</a:t>
            </a:r>
            <a:endParaRPr lang="ja-JP" altLang="en-US" sz="1800" u="sng" dirty="0"/>
          </a:p>
          <a:p>
            <a:pPr marL="0" indent="0">
              <a:buNone/>
            </a:pPr>
            <a:endParaRPr lang="en-US" altLang="ja-JP" dirty="0"/>
          </a:p>
        </p:txBody>
      </p:sp>
      <p:sp>
        <p:nvSpPr>
          <p:cNvPr id="25" name="テキスト ボックス 24"/>
          <p:cNvSpPr txBox="1"/>
          <p:nvPr/>
        </p:nvSpPr>
        <p:spPr>
          <a:xfrm>
            <a:off x="7179145" y="4412141"/>
            <a:ext cx="1998564" cy="276999"/>
          </a:xfrm>
          <a:prstGeom prst="rect">
            <a:avLst/>
          </a:prstGeom>
          <a:noFill/>
        </p:spPr>
        <p:txBody>
          <a:bodyPr wrap="none" rtlCol="0">
            <a:spAutoFit/>
          </a:bodyPr>
          <a:lstStyle/>
          <a:p>
            <a:r>
              <a:rPr kumimoji="1" lang="en-US" altLang="ja-JP" sz="1200" dirty="0" smtClean="0">
                <a:latin typeface="+mj-lt"/>
              </a:rPr>
              <a:t>Fig3. </a:t>
            </a:r>
            <a:r>
              <a:rPr kumimoji="1" lang="ja-JP" altLang="en-US" sz="1200" dirty="0" smtClean="0">
                <a:latin typeface="+mj-lt"/>
              </a:rPr>
              <a:t>実トラフィック解析環境</a:t>
            </a:r>
            <a:endParaRPr kumimoji="1" lang="ja-JP" altLang="en-US" sz="1200" dirty="0">
              <a:latin typeface="+mj-lt"/>
            </a:endParaRPr>
          </a:p>
        </p:txBody>
      </p:sp>
    </p:spTree>
    <p:extLst>
      <p:ext uri="{BB962C8B-B14F-4D97-AF65-F5344CB8AC3E}">
        <p14:creationId xmlns:p14="http://schemas.microsoft.com/office/powerpoint/2010/main" val="342108720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解析：トラフィック量</a:t>
            </a:r>
            <a:endParaRPr kumimoji="1" lang="ja-JP" altLang="en-US" dirty="0"/>
          </a:p>
        </p:txBody>
      </p:sp>
      <p:sp>
        <p:nvSpPr>
          <p:cNvPr id="3" name="コンテンツ プレースホルダー 2"/>
          <p:cNvSpPr>
            <a:spLocks noGrp="1"/>
          </p:cNvSpPr>
          <p:nvPr>
            <p:ph idx="1"/>
          </p:nvPr>
        </p:nvSpPr>
        <p:spPr>
          <a:xfrm>
            <a:off x="812800" y="4617132"/>
            <a:ext cx="8280400" cy="1691593"/>
          </a:xfrm>
          <a:ln>
            <a:solidFill>
              <a:srgbClr val="0071BC"/>
            </a:solidFill>
          </a:ln>
        </p:spPr>
        <p:txBody>
          <a:bodyPr>
            <a:normAutofit/>
          </a:bodyPr>
          <a:lstStyle/>
          <a:p>
            <a:r>
              <a:rPr lang="ja-JP" altLang="en-US" dirty="0" smtClean="0"/>
              <a:t>ショートフローの割合が大きい</a:t>
            </a:r>
            <a:endParaRPr lang="en-US" altLang="ja-JP" dirty="0" smtClean="0"/>
          </a:p>
          <a:p>
            <a:r>
              <a:rPr lang="ja-JP" altLang="en-US" dirty="0" smtClean="0"/>
              <a:t>フロー数</a:t>
            </a:r>
            <a:r>
              <a:rPr lang="ja-JP" altLang="en-US" dirty="0"/>
              <a:t>は少ないがサイズの大きいフローが大部分の</a:t>
            </a:r>
            <a:r>
              <a:rPr lang="ja-JP" altLang="en-US" dirty="0" smtClean="0"/>
              <a:t>通信量</a:t>
            </a:r>
            <a:r>
              <a:rPr lang="ja-JP" altLang="en-US" dirty="0"/>
              <a:t>を</a:t>
            </a:r>
            <a:r>
              <a:rPr lang="ja-JP" altLang="en-US" dirty="0" smtClean="0"/>
              <a:t>占める</a:t>
            </a:r>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49</a:t>
            </a:fld>
            <a:endParaRPr lang="en-US" altLang="ja-JP"/>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23" y="1458088"/>
            <a:ext cx="4419577" cy="2666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484" y="1434102"/>
            <a:ext cx="4424008" cy="273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1092759" y="4124889"/>
            <a:ext cx="3238762" cy="276999"/>
          </a:xfrm>
          <a:prstGeom prst="rect">
            <a:avLst/>
          </a:prstGeom>
          <a:noFill/>
        </p:spPr>
        <p:txBody>
          <a:bodyPr wrap="none" rtlCol="0">
            <a:spAutoFit/>
          </a:bodyPr>
          <a:lstStyle/>
          <a:p>
            <a:r>
              <a:rPr kumimoji="1" lang="en-US" altLang="ja-JP" sz="1200" dirty="0" smtClean="0">
                <a:latin typeface="+mj-lt"/>
              </a:rPr>
              <a:t>Fig</a:t>
            </a:r>
            <a:r>
              <a:rPr kumimoji="1" lang="ja-JP" altLang="ja-JP" sz="1200" dirty="0">
                <a:latin typeface="+mj-lt"/>
              </a:rPr>
              <a:t>4</a:t>
            </a:r>
            <a:r>
              <a:rPr kumimoji="1" lang="en-US" altLang="ja-JP" sz="1200" dirty="0" smtClean="0">
                <a:latin typeface="+mj-lt"/>
              </a:rPr>
              <a:t>. </a:t>
            </a:r>
            <a:r>
              <a:rPr lang="en-US" altLang="ja-JP" sz="1200" dirty="0">
                <a:latin typeface="+mn-lt"/>
              </a:rPr>
              <a:t>Presto</a:t>
            </a:r>
            <a:r>
              <a:rPr lang="en-US" altLang="ja-JP" sz="1200" dirty="0"/>
              <a:t> </a:t>
            </a:r>
            <a:r>
              <a:rPr lang="ja-JP" altLang="en-US" sz="1200" dirty="0"/>
              <a:t>クラスタの定常時のトラフィック分布</a:t>
            </a:r>
            <a:endParaRPr kumimoji="1" lang="ja-JP" altLang="en-US" sz="1200" dirty="0">
              <a:latin typeface="+mj-lt"/>
            </a:endParaRPr>
          </a:p>
        </p:txBody>
      </p:sp>
      <p:sp>
        <p:nvSpPr>
          <p:cNvPr id="10" name="テキスト ボックス 9"/>
          <p:cNvSpPr txBox="1"/>
          <p:nvPr/>
        </p:nvSpPr>
        <p:spPr>
          <a:xfrm>
            <a:off x="5364660" y="4173524"/>
            <a:ext cx="3609657" cy="276999"/>
          </a:xfrm>
          <a:prstGeom prst="rect">
            <a:avLst/>
          </a:prstGeom>
          <a:noFill/>
        </p:spPr>
        <p:txBody>
          <a:bodyPr wrap="none" rtlCol="0">
            <a:spAutoFit/>
          </a:bodyPr>
          <a:lstStyle/>
          <a:p>
            <a:r>
              <a:rPr kumimoji="1" lang="en-US" altLang="ja-JP" sz="1200" dirty="0" smtClean="0">
                <a:latin typeface="+mj-lt"/>
              </a:rPr>
              <a:t>Fig5. </a:t>
            </a:r>
            <a:r>
              <a:rPr lang="en-US" altLang="ja-JP" sz="1200" dirty="0">
                <a:latin typeface="+mn-lt"/>
              </a:rPr>
              <a:t>Presto</a:t>
            </a:r>
            <a:r>
              <a:rPr lang="en-US" altLang="ja-JP" sz="1200" dirty="0"/>
              <a:t> </a:t>
            </a:r>
            <a:r>
              <a:rPr lang="ja-JP" altLang="en-US" sz="1200" dirty="0"/>
              <a:t>クラスタ</a:t>
            </a:r>
            <a:r>
              <a:rPr lang="ja-JP" altLang="en-US" sz="1200" dirty="0" smtClean="0"/>
              <a:t>のジョブ実行時</a:t>
            </a:r>
            <a:r>
              <a:rPr lang="ja-JP" altLang="en-US" sz="1200" dirty="0"/>
              <a:t>のトラフィック分布</a:t>
            </a:r>
            <a:endParaRPr kumimoji="1" lang="ja-JP" altLang="en-US" sz="1200" dirty="0">
              <a:latin typeface="+mj-lt"/>
            </a:endParaRPr>
          </a:p>
        </p:txBody>
      </p:sp>
    </p:spTree>
    <p:extLst>
      <p:ext uri="{BB962C8B-B14F-4D97-AF65-F5344CB8AC3E}">
        <p14:creationId xmlns:p14="http://schemas.microsoft.com/office/powerpoint/2010/main" val="4048828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5</a:t>
            </a:fld>
            <a:endParaRPr lang="en-US" altLang="ja-JP"/>
          </a:p>
        </p:txBody>
      </p:sp>
      <p:sp>
        <p:nvSpPr>
          <p:cNvPr id="7" name="コンテンツ プレースホルダー 2"/>
          <p:cNvSpPr txBox="1">
            <a:spLocks/>
          </p:cNvSpPr>
          <p:nvPr/>
        </p:nvSpPr>
        <p:spPr bwMode="auto">
          <a:xfrm>
            <a:off x="812800" y="1124535"/>
            <a:ext cx="8280400" cy="133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eaLnBrk="0" hangingPunct="0">
              <a:lnSpc>
                <a:spcPct val="100000"/>
              </a:lnSpc>
              <a:spcBef>
                <a:spcPct val="0"/>
              </a:spcBef>
              <a:spcAft>
                <a:spcPct val="0"/>
              </a:spcAft>
              <a:buClrTx/>
              <a:buSzTx/>
              <a:buNone/>
            </a:pPr>
            <a:r>
              <a:rPr lang="ja-JP" altLang="en-US" sz="2200" b="1" dirty="0" smtClean="0">
                <a:solidFill>
                  <a:srgbClr val="E03253"/>
                </a:solidFill>
                <a:ea typeface="ＭＳ Ｐゴシック" charset="-128"/>
              </a:rPr>
              <a:t>既存</a:t>
            </a:r>
            <a:r>
              <a:rPr lang="ja-JP" altLang="en-US" sz="2200" b="1" dirty="0">
                <a:solidFill>
                  <a:srgbClr val="E03253"/>
                </a:solidFill>
                <a:ea typeface="ＭＳ Ｐゴシック" charset="-128"/>
              </a:rPr>
              <a:t>の</a:t>
            </a:r>
            <a:r>
              <a:rPr lang="en-US" altLang="ja-JP" sz="2200" b="1" dirty="0">
                <a:solidFill>
                  <a:srgbClr val="E03253"/>
                </a:solidFill>
                <a:ea typeface="ＭＳ Ｐゴシック" charset="-128"/>
              </a:rPr>
              <a:t>TCP</a:t>
            </a:r>
            <a:r>
              <a:rPr lang="ja-JP" altLang="en-US" sz="2200" b="1" dirty="0">
                <a:solidFill>
                  <a:srgbClr val="E03253"/>
                </a:solidFill>
                <a:ea typeface="ＭＳ Ｐゴシック" charset="-128"/>
              </a:rPr>
              <a:t>ではサイズの小さい</a:t>
            </a:r>
            <a:r>
              <a:rPr lang="ja-JP" altLang="en-US" sz="2200" b="1" dirty="0" smtClean="0">
                <a:solidFill>
                  <a:srgbClr val="E03253"/>
                </a:solidFill>
                <a:ea typeface="ＭＳ Ｐゴシック" charset="-128"/>
              </a:rPr>
              <a:t>フロー</a:t>
            </a:r>
            <a:r>
              <a:rPr lang="en-US" altLang="ja-JP" sz="2200" b="1" dirty="0" smtClean="0">
                <a:solidFill>
                  <a:srgbClr val="E03253"/>
                </a:solidFill>
                <a:ea typeface="ＭＳ Ｐゴシック" charset="-128"/>
              </a:rPr>
              <a:t>(</a:t>
            </a:r>
            <a:r>
              <a:rPr lang="ja-JP" altLang="en-US" sz="2200" b="1" dirty="0" smtClean="0">
                <a:solidFill>
                  <a:srgbClr val="E03253"/>
                </a:solidFill>
                <a:ea typeface="ＭＳ Ｐゴシック" charset="-128"/>
              </a:rPr>
              <a:t>ショートフロー</a:t>
            </a:r>
            <a:r>
              <a:rPr lang="en-US" altLang="ja-JP" sz="2200" b="1" dirty="0" smtClean="0">
                <a:solidFill>
                  <a:srgbClr val="E03253"/>
                </a:solidFill>
                <a:ea typeface="ＭＳ Ｐゴシック" charset="-128"/>
              </a:rPr>
              <a:t>)</a:t>
            </a:r>
            <a:r>
              <a:rPr lang="ja-JP" altLang="en-US" sz="2200" b="1" dirty="0" smtClean="0">
                <a:solidFill>
                  <a:srgbClr val="E03253"/>
                </a:solidFill>
                <a:ea typeface="ＭＳ Ｐゴシック" charset="-128"/>
              </a:rPr>
              <a:t>が</a:t>
            </a:r>
            <a:r>
              <a:rPr lang="ja-JP" altLang="en-US" sz="2200" b="1" dirty="0">
                <a:solidFill>
                  <a:srgbClr val="E03253"/>
                </a:solidFill>
                <a:ea typeface="ＭＳ Ｐゴシック" charset="-128"/>
              </a:rPr>
              <a:t>圧迫</a:t>
            </a:r>
            <a:r>
              <a:rPr lang="ja-JP" altLang="en-US" sz="2200" b="1" dirty="0" smtClean="0">
                <a:solidFill>
                  <a:srgbClr val="E03253"/>
                </a:solidFill>
                <a:ea typeface="ＭＳ Ｐゴシック" charset="-128"/>
              </a:rPr>
              <a:t>される</a:t>
            </a:r>
            <a:endParaRPr lang="en-US" altLang="ja-JP" sz="2200" b="1" dirty="0" smtClean="0">
              <a:solidFill>
                <a:srgbClr val="E03253"/>
              </a:solidFill>
              <a:ea typeface="ＭＳ Ｐゴシック" charset="-128"/>
            </a:endParaRPr>
          </a:p>
          <a:p>
            <a:pPr marL="0" indent="0" algn="ctr" eaLnBrk="0" hangingPunct="0">
              <a:lnSpc>
                <a:spcPct val="100000"/>
              </a:lnSpc>
              <a:spcBef>
                <a:spcPct val="0"/>
              </a:spcBef>
              <a:spcAft>
                <a:spcPct val="0"/>
              </a:spcAft>
              <a:buClrTx/>
              <a:buSzTx/>
              <a:buNone/>
            </a:pPr>
            <a:endParaRPr lang="en-US" altLang="ja-JP" sz="2200" b="1" dirty="0">
              <a:solidFill>
                <a:schemeClr val="tx1"/>
              </a:solidFill>
              <a:ea typeface="ＭＳ Ｐゴシック" charset="-128"/>
            </a:endParaRPr>
          </a:p>
          <a:p>
            <a:pPr marL="0" indent="0" algn="ctr" eaLnBrk="0" hangingPunct="0">
              <a:lnSpc>
                <a:spcPct val="100000"/>
              </a:lnSpc>
              <a:spcBef>
                <a:spcPct val="0"/>
              </a:spcBef>
              <a:spcAft>
                <a:spcPct val="0"/>
              </a:spcAft>
              <a:buClrTx/>
              <a:buSzTx/>
              <a:buNone/>
            </a:pPr>
            <a:r>
              <a:rPr lang="en-US" altLang="ja-JP" sz="2200" dirty="0" smtClean="0">
                <a:solidFill>
                  <a:schemeClr val="tx1"/>
                </a:solidFill>
                <a:ea typeface="ＭＳ Ｐゴシック" charset="-128"/>
              </a:rPr>
              <a:t>Amazon EC2 us-west-2</a:t>
            </a:r>
            <a:r>
              <a:rPr lang="ja-JP" altLang="en-US" sz="2200" dirty="0" smtClean="0">
                <a:solidFill>
                  <a:schemeClr val="tx1"/>
                </a:solidFill>
                <a:ea typeface="ＭＳ Ｐゴシック" charset="-128"/>
              </a:rPr>
              <a:t>内で異なるインスタンス間の</a:t>
            </a:r>
            <a:r>
              <a:rPr lang="en-US" altLang="ja-JP" sz="2200" dirty="0" smtClean="0">
                <a:solidFill>
                  <a:schemeClr val="tx1"/>
                </a:solidFill>
                <a:ea typeface="ＭＳ Ｐゴシック" charset="-128"/>
              </a:rPr>
              <a:t>RTT</a:t>
            </a:r>
            <a:r>
              <a:rPr lang="ja-JP" altLang="en-US" sz="2200" dirty="0" smtClean="0">
                <a:solidFill>
                  <a:schemeClr val="tx1"/>
                </a:solidFill>
                <a:ea typeface="ＭＳ Ｐゴシック" charset="-128"/>
              </a:rPr>
              <a:t>を計測</a:t>
            </a:r>
            <a:r>
              <a:rPr lang="en-US" altLang="ja-JP" sz="1600" dirty="0" smtClean="0">
                <a:solidFill>
                  <a:schemeClr val="tx1"/>
                </a:solidFill>
                <a:ea typeface="ＭＳ Ｐゴシック" charset="-128"/>
              </a:rPr>
              <a:t>[</a:t>
            </a:r>
            <a:r>
              <a:rPr lang="en-US" altLang="en-US" sz="1600" dirty="0" smtClean="0">
                <a:solidFill>
                  <a:schemeClr val="tx1"/>
                </a:solidFill>
                <a:ea typeface="ＭＳ Ｐゴシック" charset="-128"/>
              </a:rPr>
              <a:t>45</a:t>
            </a:r>
            <a:r>
              <a:rPr lang="en-US" altLang="ja-JP" sz="1600" dirty="0" smtClean="0">
                <a:solidFill>
                  <a:schemeClr val="tx1"/>
                </a:solidFill>
                <a:ea typeface="ＭＳ Ｐゴシック" charset="-128"/>
              </a:rPr>
              <a:t>]</a:t>
            </a:r>
            <a:endParaRPr lang="en-US" altLang="ja-JP" sz="2200" dirty="0">
              <a:solidFill>
                <a:schemeClr val="tx1"/>
              </a:solidFill>
              <a:ea typeface="ＭＳ Ｐゴシック"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597" y="2571254"/>
            <a:ext cx="8050807" cy="2569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2244198" y="5209980"/>
            <a:ext cx="1736694" cy="369332"/>
          </a:xfrm>
          <a:prstGeom prst="rect">
            <a:avLst/>
          </a:prstGeom>
          <a:noFill/>
        </p:spPr>
        <p:txBody>
          <a:bodyPr wrap="none" rtlCol="0">
            <a:spAutoFit/>
          </a:bodyPr>
          <a:lstStyle/>
          <a:p>
            <a:r>
              <a:rPr kumimoji="1" lang="ja-JP" altLang="en-US" dirty="0" smtClean="0"/>
              <a:t>平均</a:t>
            </a:r>
            <a:r>
              <a:rPr kumimoji="1" lang="en-US" altLang="ja-JP" dirty="0" smtClean="0">
                <a:latin typeface="+mn-lt"/>
              </a:rPr>
              <a:t>RTT: 0.5ms</a:t>
            </a:r>
            <a:endParaRPr kumimoji="1" lang="ja-JP" altLang="en-US" dirty="0">
              <a:latin typeface="+mn-lt"/>
            </a:endParaRPr>
          </a:p>
        </p:txBody>
      </p:sp>
      <p:sp>
        <p:nvSpPr>
          <p:cNvPr id="12" name="テキスト ボックス 11"/>
          <p:cNvSpPr txBox="1"/>
          <p:nvPr/>
        </p:nvSpPr>
        <p:spPr>
          <a:xfrm>
            <a:off x="6429164" y="5209980"/>
            <a:ext cx="1794466" cy="369332"/>
          </a:xfrm>
          <a:prstGeom prst="rect">
            <a:avLst/>
          </a:prstGeom>
          <a:noFill/>
        </p:spPr>
        <p:txBody>
          <a:bodyPr wrap="none" rtlCol="0">
            <a:spAutoFit/>
          </a:bodyPr>
          <a:lstStyle/>
          <a:p>
            <a:r>
              <a:rPr kumimoji="1" lang="en-US" altLang="ja-JP" b="1" dirty="0" smtClean="0">
                <a:solidFill>
                  <a:srgbClr val="E03253"/>
                </a:solidFill>
                <a:latin typeface="+mn-lt"/>
              </a:rPr>
              <a:t>99-thRTT: 17ms</a:t>
            </a:r>
            <a:endParaRPr kumimoji="1" lang="ja-JP" altLang="en-US" b="1" dirty="0">
              <a:solidFill>
                <a:srgbClr val="E03253"/>
              </a:solidFill>
              <a:latin typeface="+mn-lt"/>
            </a:endParaRPr>
          </a:p>
        </p:txBody>
      </p:sp>
      <p:sp>
        <p:nvSpPr>
          <p:cNvPr id="11" name="テキスト ボックス 10"/>
          <p:cNvSpPr txBox="1"/>
          <p:nvPr/>
        </p:nvSpPr>
        <p:spPr>
          <a:xfrm>
            <a:off x="3237210" y="5985864"/>
            <a:ext cx="5891356" cy="215444"/>
          </a:xfrm>
          <a:prstGeom prst="rect">
            <a:avLst/>
          </a:prstGeom>
          <a:noFill/>
        </p:spPr>
        <p:txBody>
          <a:bodyPr wrap="none" rtlCol="0">
            <a:spAutoFit/>
          </a:bodyPr>
          <a:lstStyle/>
          <a:p>
            <a:pPr algn="ctr"/>
            <a:r>
              <a:rPr lang="en-US" altLang="ja-JP" sz="800" dirty="0" smtClean="0">
                <a:latin typeface="+mn-lt"/>
              </a:rPr>
              <a:t>[45] </a:t>
            </a:r>
            <a:r>
              <a:rPr lang="en-US" altLang="ja-JP" sz="800" dirty="0">
                <a:latin typeface="+mn-lt"/>
              </a:rPr>
              <a:t>H. </a:t>
            </a:r>
            <a:r>
              <a:rPr lang="en-US" altLang="ja-JP" sz="800" dirty="0" err="1">
                <a:latin typeface="+mn-lt"/>
              </a:rPr>
              <a:t>Xu</a:t>
            </a:r>
            <a:r>
              <a:rPr lang="en-US" altLang="ja-JP" sz="800" dirty="0">
                <a:latin typeface="+mn-lt"/>
              </a:rPr>
              <a:t> and B. Li. </a:t>
            </a:r>
            <a:r>
              <a:rPr lang="en-US" altLang="ja-JP" sz="800" dirty="0" err="1">
                <a:latin typeface="+mn-lt"/>
              </a:rPr>
              <a:t>RepFlow</a:t>
            </a:r>
            <a:r>
              <a:rPr lang="en-US" altLang="ja-JP" sz="800" dirty="0">
                <a:latin typeface="+mn-lt"/>
              </a:rPr>
              <a:t>: Minimizing flow completion times with replicated flows in data centers. In Proc. IEEE INFOCOM, 2014.</a:t>
            </a:r>
          </a:p>
        </p:txBody>
      </p:sp>
      <p:sp>
        <p:nvSpPr>
          <p:cNvPr id="13" name="テキスト ボックス 12"/>
          <p:cNvSpPr txBox="1"/>
          <p:nvPr/>
        </p:nvSpPr>
        <p:spPr>
          <a:xfrm>
            <a:off x="2842392" y="5575949"/>
            <a:ext cx="4260371" cy="276999"/>
          </a:xfrm>
          <a:prstGeom prst="rect">
            <a:avLst/>
          </a:prstGeom>
          <a:noFill/>
        </p:spPr>
        <p:txBody>
          <a:bodyPr wrap="square" rtlCol="0">
            <a:spAutoFit/>
          </a:bodyPr>
          <a:lstStyle/>
          <a:p>
            <a:pPr algn="ctr"/>
            <a:r>
              <a:rPr kumimoji="1" lang="en-US" altLang="ja-JP" sz="1200" dirty="0" smtClean="0">
                <a:latin typeface="+mj-lt"/>
              </a:rPr>
              <a:t>Fig</a:t>
            </a:r>
            <a:r>
              <a:rPr kumimoji="1" lang="ja-JP" altLang="ja-JP" sz="1200" dirty="0">
                <a:latin typeface="+mj-lt"/>
              </a:rPr>
              <a:t>1</a:t>
            </a:r>
            <a:r>
              <a:rPr kumimoji="1" lang="en-US" altLang="ja-JP" sz="1200" dirty="0" smtClean="0">
                <a:latin typeface="+mj-lt"/>
              </a:rPr>
              <a:t>.</a:t>
            </a:r>
            <a:r>
              <a:rPr kumimoji="1" lang="ja-JP" altLang="en-US" sz="1200" dirty="0" smtClean="0">
                <a:latin typeface="+mj-lt"/>
              </a:rPr>
              <a:t>　</a:t>
            </a:r>
            <a:r>
              <a:rPr kumimoji="1" lang="en-US" altLang="ja-JP" sz="1200" dirty="0" smtClean="0">
                <a:latin typeface="+mj-lt"/>
              </a:rPr>
              <a:t>EC2</a:t>
            </a:r>
            <a:r>
              <a:rPr kumimoji="1" lang="ja-JP" altLang="en-US" sz="1200" dirty="0" smtClean="0">
                <a:latin typeface="+mj-lt"/>
              </a:rPr>
              <a:t>同一リージョン内での異なるインスタンス間の</a:t>
            </a:r>
            <a:r>
              <a:rPr kumimoji="1" lang="en-US" altLang="ja-JP" sz="1200" dirty="0" smtClean="0">
                <a:latin typeface="+mj-lt"/>
              </a:rPr>
              <a:t>RTT</a:t>
            </a:r>
            <a:endParaRPr kumimoji="1" lang="ja-JP" altLang="en-US" sz="1200" dirty="0">
              <a:latin typeface="+mj-lt"/>
            </a:endParaRPr>
          </a:p>
        </p:txBody>
      </p:sp>
      <p:sp>
        <p:nvSpPr>
          <p:cNvPr id="3" name="フッター プレースホルダー 2"/>
          <p:cNvSpPr>
            <a:spLocks noGrp="1"/>
          </p:cNvSpPr>
          <p:nvPr>
            <p:ph type="ftr" sz="quarter" idx="11"/>
          </p:nvPr>
        </p:nvSpPr>
        <p:spPr/>
        <p:txBody>
          <a:bodyPr/>
          <a:lstStyle/>
          <a:p>
            <a:r>
              <a:rPr lang="ja-JP" altLang="en-US" smtClean="0"/>
              <a:t>電気系工学専攻 修士論文審査</a:t>
            </a:r>
            <a:endParaRPr lang="en-US" altLang="ja-JP"/>
          </a:p>
        </p:txBody>
      </p:sp>
      <p:sp>
        <p:nvSpPr>
          <p:cNvPr id="5" name="円/楕円 4"/>
          <p:cNvSpPr/>
          <p:nvPr/>
        </p:nvSpPr>
        <p:spPr bwMode="auto">
          <a:xfrm>
            <a:off x="1599028" y="2456447"/>
            <a:ext cx="3276364" cy="749734"/>
          </a:xfrm>
          <a:prstGeom prst="ellipse">
            <a:avLst/>
          </a:prstGeom>
          <a:noFill/>
          <a:ln w="2857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300602658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a:t>
            </a:r>
            <a:r>
              <a:rPr kumimoji="1" lang="ja-JP" altLang="en-US" dirty="0" smtClean="0"/>
              <a:t>定常状態</a:t>
            </a:r>
            <a:endParaRPr kumimoji="1" lang="ja-JP" altLang="en-US" dirty="0"/>
          </a:p>
        </p:txBody>
      </p:sp>
      <p:sp>
        <p:nvSpPr>
          <p:cNvPr id="3" name="コンテンツ プレースホルダー 2"/>
          <p:cNvSpPr>
            <a:spLocks noGrp="1"/>
          </p:cNvSpPr>
          <p:nvPr>
            <p:ph idx="1"/>
          </p:nvPr>
        </p:nvSpPr>
        <p:spPr>
          <a:xfrm>
            <a:off x="812800" y="4833156"/>
            <a:ext cx="8280400" cy="1475569"/>
          </a:xfrm>
          <a:ln>
            <a:solidFill>
              <a:srgbClr val="0071BC"/>
            </a:solidFill>
          </a:ln>
        </p:spPr>
        <p:txBody>
          <a:bodyPr>
            <a:normAutofit lnSpcReduction="10000"/>
          </a:bodyPr>
          <a:lstStyle/>
          <a:p>
            <a:r>
              <a:rPr lang="ja-JP" altLang="en-US" dirty="0"/>
              <a:t>管理</a:t>
            </a:r>
            <a:r>
              <a:rPr lang="ja-JP" altLang="en-US" dirty="0" smtClean="0"/>
              <a:t>ノードへのトラフィック量が多く、比較的通信時間が短いフローが存在している</a:t>
            </a:r>
            <a:endParaRPr lang="en-US" altLang="ja-JP" dirty="0" smtClean="0"/>
          </a:p>
          <a:p>
            <a:r>
              <a:rPr lang="ja-JP" altLang="en-US" dirty="0" smtClean="0"/>
              <a:t>長時間通信を行うフローが固定的に存在している</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50</a:t>
            </a:fld>
            <a:endParaRPr lang="en-US" altLang="ja-JP" dirty="0"/>
          </a:p>
        </p:txBody>
      </p:sp>
      <p:sp>
        <p:nvSpPr>
          <p:cNvPr id="8" name="テキスト ボックス 7"/>
          <p:cNvSpPr txBox="1"/>
          <p:nvPr/>
        </p:nvSpPr>
        <p:spPr>
          <a:xfrm>
            <a:off x="1375017" y="3962091"/>
            <a:ext cx="2930610" cy="461665"/>
          </a:xfrm>
          <a:prstGeom prst="rect">
            <a:avLst/>
          </a:prstGeom>
          <a:noFill/>
        </p:spPr>
        <p:txBody>
          <a:bodyPr wrap="none" rtlCol="0">
            <a:spAutoFit/>
          </a:bodyPr>
          <a:lstStyle/>
          <a:p>
            <a:r>
              <a:rPr kumimoji="1" lang="en-US" altLang="ja-JP" sz="1200" dirty="0" smtClean="0">
                <a:latin typeface="+mj-lt"/>
              </a:rPr>
              <a:t>Fig5.</a:t>
            </a:r>
            <a:r>
              <a:rPr lang="ja-JP" altLang="en-US" sz="1200" dirty="0"/>
              <a:t>管理ノードから見た定常時のトラフィッ</a:t>
            </a:r>
          </a:p>
          <a:p>
            <a:r>
              <a:rPr lang="ja-JP" altLang="en-US" sz="1200" dirty="0"/>
              <a:t>ク累積分布</a:t>
            </a:r>
            <a:endParaRPr kumimoji="1" lang="ja-JP" altLang="en-US" sz="1200" dirty="0">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04" y="1268760"/>
            <a:ext cx="4489473" cy="2666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テキスト ボックス 12"/>
          <p:cNvSpPr txBox="1"/>
          <p:nvPr/>
        </p:nvSpPr>
        <p:spPr>
          <a:xfrm>
            <a:off x="5674892" y="3962091"/>
            <a:ext cx="2927404" cy="276999"/>
          </a:xfrm>
          <a:prstGeom prst="rect">
            <a:avLst/>
          </a:prstGeom>
          <a:noFill/>
        </p:spPr>
        <p:txBody>
          <a:bodyPr wrap="none" rtlCol="0">
            <a:spAutoFit/>
          </a:bodyPr>
          <a:lstStyle/>
          <a:p>
            <a:r>
              <a:rPr kumimoji="1" lang="en-US" altLang="ja-JP" sz="1200" dirty="0" smtClean="0">
                <a:latin typeface="+mj-lt"/>
              </a:rPr>
              <a:t>Fig6.</a:t>
            </a:r>
            <a:r>
              <a:rPr lang="ja-JP" altLang="en-US" sz="1200" dirty="0"/>
              <a:t>定常時トラフィック</a:t>
            </a:r>
            <a:r>
              <a:rPr lang="en-US" altLang="ja-JP" sz="1200" dirty="0"/>
              <a:t>:</a:t>
            </a:r>
            <a:r>
              <a:rPr lang="ja-JP" altLang="en-US" sz="1200" dirty="0"/>
              <a:t>同時接続数の分布</a:t>
            </a:r>
            <a:endParaRPr kumimoji="1" lang="ja-JP" altLang="en-US" sz="1200" dirty="0">
              <a:latin typeface="+mj-lt"/>
            </a:endParaRPr>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pic>
        <p:nvPicPr>
          <p:cNvPr id="7" name="図 6" descr="constant_cdf.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9004" y="1196752"/>
            <a:ext cx="4581592" cy="2752110"/>
          </a:xfrm>
          <a:prstGeom prst="rect">
            <a:avLst/>
          </a:prstGeom>
        </p:spPr>
      </p:pic>
    </p:spTree>
    <p:extLst>
      <p:ext uri="{BB962C8B-B14F-4D97-AF65-F5344CB8AC3E}">
        <p14:creationId xmlns:p14="http://schemas.microsoft.com/office/powerpoint/2010/main" val="12501671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a:t>
            </a:r>
            <a:r>
              <a:rPr lang="ja-JP" altLang="en-US" dirty="0"/>
              <a:t>並列分散処理実行時</a:t>
            </a:r>
            <a:endParaRPr kumimoji="1" lang="ja-JP" altLang="en-US" dirty="0"/>
          </a:p>
        </p:txBody>
      </p:sp>
      <p:sp>
        <p:nvSpPr>
          <p:cNvPr id="3" name="コンテンツ プレースホルダー 2"/>
          <p:cNvSpPr>
            <a:spLocks noGrp="1"/>
          </p:cNvSpPr>
          <p:nvPr>
            <p:ph idx="1"/>
          </p:nvPr>
        </p:nvSpPr>
        <p:spPr>
          <a:xfrm>
            <a:off x="812800" y="4833156"/>
            <a:ext cx="8280400" cy="1475569"/>
          </a:xfrm>
          <a:ln>
            <a:solidFill>
              <a:srgbClr val="0071BC"/>
            </a:solidFill>
          </a:ln>
        </p:spPr>
        <p:txBody>
          <a:bodyPr>
            <a:normAutofit lnSpcReduction="10000"/>
          </a:bodyPr>
          <a:lstStyle/>
          <a:p>
            <a:r>
              <a:rPr lang="ja-JP" altLang="en-US" dirty="0"/>
              <a:t>管理</a:t>
            </a:r>
            <a:r>
              <a:rPr lang="ja-JP" altLang="en-US" dirty="0" smtClean="0"/>
              <a:t>ノードへのトラフィック量が多く、</a:t>
            </a:r>
            <a:r>
              <a:rPr lang="ja-JP" altLang="en-US" dirty="0"/>
              <a:t>長時間通信を行うフローが固定的に存在</a:t>
            </a:r>
            <a:r>
              <a:rPr lang="ja-JP" altLang="en-US" dirty="0" smtClean="0"/>
              <a:t>している</a:t>
            </a:r>
            <a:endParaRPr lang="en-US" altLang="ja-JP" dirty="0" smtClean="0"/>
          </a:p>
          <a:p>
            <a:r>
              <a:rPr lang="ja-JP" altLang="en-US" dirty="0" smtClean="0"/>
              <a:t>ジョブ開始</a:t>
            </a:r>
            <a:r>
              <a:rPr lang="ja-JP" altLang="en-US" dirty="0"/>
              <a:t>直後</a:t>
            </a:r>
            <a:r>
              <a:rPr lang="ja-JP" altLang="en-US" dirty="0" smtClean="0"/>
              <a:t>にバースト性のあるトラフィック</a:t>
            </a:r>
            <a:endParaRPr lang="en-US" altLang="ja-JP"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51</a:t>
            </a:fld>
            <a:endParaRPr lang="en-US" altLang="ja-JP" dirty="0"/>
          </a:p>
        </p:txBody>
      </p:sp>
      <p:sp>
        <p:nvSpPr>
          <p:cNvPr id="8" name="テキスト ボックス 7"/>
          <p:cNvSpPr txBox="1"/>
          <p:nvPr/>
        </p:nvSpPr>
        <p:spPr>
          <a:xfrm>
            <a:off x="1163641" y="3962091"/>
            <a:ext cx="3300904" cy="461665"/>
          </a:xfrm>
          <a:prstGeom prst="rect">
            <a:avLst/>
          </a:prstGeom>
          <a:noFill/>
        </p:spPr>
        <p:txBody>
          <a:bodyPr wrap="none" rtlCol="0">
            <a:spAutoFit/>
          </a:bodyPr>
          <a:lstStyle/>
          <a:p>
            <a:r>
              <a:rPr kumimoji="1" lang="en-US" altLang="ja-JP" sz="1200" dirty="0" smtClean="0">
                <a:latin typeface="+mj-lt"/>
              </a:rPr>
              <a:t>Fig7.</a:t>
            </a:r>
            <a:r>
              <a:rPr lang="ja-JP" altLang="en-US" sz="1200" dirty="0"/>
              <a:t>管理ノードから</a:t>
            </a:r>
            <a:r>
              <a:rPr lang="ja-JP" altLang="en-US" sz="1200" dirty="0" smtClean="0"/>
              <a:t>見たジョブ実行時</a:t>
            </a:r>
            <a:r>
              <a:rPr lang="ja-JP" altLang="en-US" sz="1200" dirty="0"/>
              <a:t>のトラフィッ</a:t>
            </a:r>
          </a:p>
          <a:p>
            <a:r>
              <a:rPr lang="ja-JP" altLang="en-US" sz="1200" dirty="0"/>
              <a:t>ク累積分布</a:t>
            </a:r>
            <a:endParaRPr kumimoji="1" lang="ja-JP" altLang="en-US" sz="1200" dirty="0">
              <a:latin typeface="+mj-lt"/>
            </a:endParaRPr>
          </a:p>
        </p:txBody>
      </p:sp>
      <p:sp>
        <p:nvSpPr>
          <p:cNvPr id="13" name="テキスト ボックス 12"/>
          <p:cNvSpPr txBox="1"/>
          <p:nvPr/>
        </p:nvSpPr>
        <p:spPr>
          <a:xfrm>
            <a:off x="5602011" y="3962091"/>
            <a:ext cx="2927404" cy="276999"/>
          </a:xfrm>
          <a:prstGeom prst="rect">
            <a:avLst/>
          </a:prstGeom>
          <a:noFill/>
        </p:spPr>
        <p:txBody>
          <a:bodyPr wrap="none" rtlCol="0">
            <a:spAutoFit/>
          </a:bodyPr>
          <a:lstStyle/>
          <a:p>
            <a:r>
              <a:rPr kumimoji="1" lang="en-US" altLang="ja-JP" sz="1200" dirty="0" smtClean="0">
                <a:latin typeface="+mj-lt"/>
              </a:rPr>
              <a:t>Fig8.</a:t>
            </a:r>
            <a:r>
              <a:rPr lang="ja-JP" altLang="en-US" sz="1200" dirty="0"/>
              <a:t>定常時トラフィック</a:t>
            </a:r>
            <a:r>
              <a:rPr lang="en-US" altLang="ja-JP" sz="1200" dirty="0"/>
              <a:t>:</a:t>
            </a:r>
            <a:r>
              <a:rPr lang="ja-JP" altLang="en-US" sz="1200" dirty="0"/>
              <a:t>同時接続数の分布</a:t>
            </a:r>
            <a:endParaRPr kumimoji="1" lang="ja-JP" altLang="en-US" sz="12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56" y="1542787"/>
            <a:ext cx="4914765" cy="245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pic>
        <p:nvPicPr>
          <p:cNvPr id="7" name="図 6" descr="job_cdf.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9004" y="1268760"/>
            <a:ext cx="4550049" cy="2728452"/>
          </a:xfrm>
          <a:prstGeom prst="rect">
            <a:avLst/>
          </a:prstGeom>
        </p:spPr>
      </p:pic>
    </p:spTree>
    <p:extLst>
      <p:ext uri="{BB962C8B-B14F-4D97-AF65-F5344CB8AC3E}">
        <p14:creationId xmlns:p14="http://schemas.microsoft.com/office/powerpoint/2010/main" val="174974152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解析：フロー完結時間</a:t>
            </a:r>
            <a:endParaRPr kumimoji="1" lang="ja-JP" altLang="en-US" dirty="0"/>
          </a:p>
        </p:txBody>
      </p:sp>
      <p:sp>
        <p:nvSpPr>
          <p:cNvPr id="3" name="コンテンツ プレースホルダー 2"/>
          <p:cNvSpPr>
            <a:spLocks noGrp="1"/>
          </p:cNvSpPr>
          <p:nvPr>
            <p:ph idx="1"/>
          </p:nvPr>
        </p:nvSpPr>
        <p:spPr>
          <a:xfrm>
            <a:off x="812800" y="4976813"/>
            <a:ext cx="8280400" cy="1331912"/>
          </a:xfrm>
          <a:ln>
            <a:solidFill>
              <a:srgbClr val="0071BC"/>
            </a:solidFill>
          </a:ln>
        </p:spPr>
        <p:txBody>
          <a:bodyPr>
            <a:normAutofit/>
          </a:bodyPr>
          <a:lstStyle/>
          <a:p>
            <a:r>
              <a:rPr lang="ja-JP" altLang="en-US" dirty="0"/>
              <a:t>サイズが小さい</a:t>
            </a:r>
            <a:r>
              <a:rPr lang="ja-JP" altLang="en-US" dirty="0" smtClean="0"/>
              <a:t>フローであっても遅延が生じている</a:t>
            </a:r>
            <a:endParaRPr lang="ja-JP" altLang="en-US" dirty="0"/>
          </a:p>
          <a:p>
            <a:r>
              <a:rPr kumimoji="1" lang="ja-JP" altLang="en-US" dirty="0" smtClean="0"/>
              <a:t>ショートフローの遅延問題</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52</a:t>
            </a:fld>
            <a:endParaRPr lang="en-US" altLang="ja-JP"/>
          </a:p>
        </p:txBody>
      </p:sp>
      <p:sp>
        <p:nvSpPr>
          <p:cNvPr id="9" name="テキスト ボックス 8"/>
          <p:cNvSpPr txBox="1"/>
          <p:nvPr/>
        </p:nvSpPr>
        <p:spPr>
          <a:xfrm>
            <a:off x="3332868" y="4596260"/>
            <a:ext cx="3240265" cy="276999"/>
          </a:xfrm>
          <a:prstGeom prst="rect">
            <a:avLst/>
          </a:prstGeom>
          <a:noFill/>
        </p:spPr>
        <p:txBody>
          <a:bodyPr wrap="none" rtlCol="0">
            <a:spAutoFit/>
          </a:bodyPr>
          <a:lstStyle/>
          <a:p>
            <a:r>
              <a:rPr kumimoji="1" lang="en-US" altLang="ja-JP" sz="1200" dirty="0" smtClean="0">
                <a:latin typeface="+mj-lt"/>
              </a:rPr>
              <a:t>Fig</a:t>
            </a:r>
            <a:r>
              <a:rPr kumimoji="1" lang="ja-JP" altLang="ja-JP" sz="1200" dirty="0">
                <a:latin typeface="+mn-lt"/>
              </a:rPr>
              <a:t>9</a:t>
            </a:r>
            <a:r>
              <a:rPr kumimoji="1" lang="en-US" altLang="ja-JP" sz="1200" dirty="0" smtClean="0">
                <a:latin typeface="+mj-lt"/>
              </a:rPr>
              <a:t>. </a:t>
            </a:r>
            <a:r>
              <a:rPr lang="en-US" altLang="ja-JP" sz="1200" dirty="0">
                <a:latin typeface="+mn-lt"/>
              </a:rPr>
              <a:t>Presto</a:t>
            </a:r>
            <a:r>
              <a:rPr lang="en-US" altLang="ja-JP" sz="1200" dirty="0"/>
              <a:t> </a:t>
            </a:r>
            <a:r>
              <a:rPr lang="ja-JP" altLang="en-US" sz="1200" dirty="0"/>
              <a:t>クラスタ</a:t>
            </a:r>
            <a:r>
              <a:rPr lang="ja-JP" altLang="en-US" sz="1200" dirty="0" smtClean="0"/>
              <a:t>の</a:t>
            </a:r>
            <a:r>
              <a:rPr lang="en-US" altLang="ja-JP" sz="1200" dirty="0" smtClean="0">
                <a:latin typeface="+mn-lt"/>
              </a:rPr>
              <a:t>2KB</a:t>
            </a:r>
            <a:r>
              <a:rPr lang="ja-JP" altLang="en-US" sz="1200" dirty="0" smtClean="0"/>
              <a:t>以下のフローの</a:t>
            </a:r>
            <a:r>
              <a:rPr lang="en-US" altLang="ja-JP" sz="1200" dirty="0" smtClean="0">
                <a:latin typeface="+mn-lt"/>
              </a:rPr>
              <a:t>FCT</a:t>
            </a:r>
            <a:endParaRPr kumimoji="1" lang="ja-JP" altLang="en-US" sz="1200" dirty="0">
              <a:latin typeface="+mn-lt"/>
            </a:endParaRPr>
          </a:p>
        </p:txBody>
      </p:sp>
      <p:pic>
        <p:nvPicPr>
          <p:cNvPr id="7" name="図 6" descr="delay_grap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28" y="1052736"/>
            <a:ext cx="5868145" cy="3520886"/>
          </a:xfrm>
          <a:prstGeom prst="rect">
            <a:avLst/>
          </a:prstGeom>
        </p:spPr>
      </p:pic>
    </p:spTree>
    <p:extLst>
      <p:ext uri="{BB962C8B-B14F-4D97-AF65-F5344CB8AC3E}">
        <p14:creationId xmlns:p14="http://schemas.microsoft.com/office/powerpoint/2010/main" val="4849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解析：考察</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b="1" u="sng" dirty="0" smtClean="0"/>
              <a:t>データセンター内ネットワークを想定したトラフィックの特徴</a:t>
            </a:r>
            <a:endParaRPr lang="en-US" altLang="ja-JP" b="1" u="sng" dirty="0"/>
          </a:p>
          <a:p>
            <a:pPr marL="857250" lvl="1" indent="-457200">
              <a:buFont typeface="+mj-lt"/>
              <a:buAutoNum type="arabicPeriod"/>
            </a:pPr>
            <a:r>
              <a:rPr lang="ja-JP" altLang="en-US" dirty="0" smtClean="0">
                <a:latin typeface="+mn-ea"/>
                <a:ea typeface="+mn-ea"/>
              </a:rPr>
              <a:t>管理ノード</a:t>
            </a:r>
            <a:r>
              <a:rPr lang="ja-JP" altLang="en-US" dirty="0">
                <a:latin typeface="+mn-ea"/>
                <a:ea typeface="+mn-ea"/>
              </a:rPr>
              <a:t>へ送信されるトラフィック量</a:t>
            </a:r>
            <a:r>
              <a:rPr lang="ja-JP" altLang="en-US" dirty="0" smtClean="0">
                <a:latin typeface="+mn-ea"/>
                <a:ea typeface="+mn-ea"/>
              </a:rPr>
              <a:t>は</a:t>
            </a:r>
            <a:r>
              <a:rPr lang="ja-JP" altLang="en-US" dirty="0">
                <a:latin typeface="+mn-ea"/>
                <a:ea typeface="+mn-ea"/>
              </a:rPr>
              <a:t>大きい</a:t>
            </a:r>
            <a:endParaRPr lang="en-US" altLang="ja-JP" dirty="0" smtClean="0">
              <a:latin typeface="+mn-ea"/>
              <a:ea typeface="+mn-ea"/>
            </a:endParaRPr>
          </a:p>
          <a:p>
            <a:pPr marL="857250" lvl="1" indent="-457200">
              <a:buFont typeface="+mj-lt"/>
              <a:buAutoNum type="arabicPeriod"/>
            </a:pPr>
            <a:r>
              <a:rPr lang="ja-JP" altLang="en-US" dirty="0">
                <a:latin typeface="+mn-ea"/>
                <a:ea typeface="+mn-ea"/>
              </a:rPr>
              <a:t>長い</a:t>
            </a:r>
            <a:r>
              <a:rPr lang="ja-JP" altLang="en-US" dirty="0" smtClean="0">
                <a:latin typeface="+mn-ea"/>
                <a:ea typeface="+mn-ea"/>
              </a:rPr>
              <a:t>時間通信を行うフローが固定的に存在している</a:t>
            </a:r>
            <a:endParaRPr lang="en-US" altLang="ja-JP" dirty="0" smtClean="0">
              <a:latin typeface="+mn-ea"/>
              <a:ea typeface="+mn-ea"/>
            </a:endParaRPr>
          </a:p>
          <a:p>
            <a:pPr marL="857250" lvl="1" indent="-457200">
              <a:buFont typeface="+mj-lt"/>
              <a:buAutoNum type="arabicPeriod"/>
            </a:pPr>
            <a:r>
              <a:rPr lang="ja-JP" altLang="en-US" dirty="0">
                <a:latin typeface="+mn-ea"/>
                <a:ea typeface="+mn-ea"/>
              </a:rPr>
              <a:t>ジョブ実行時</a:t>
            </a:r>
            <a:r>
              <a:rPr lang="ja-JP" altLang="en-US" dirty="0" smtClean="0">
                <a:latin typeface="+mn-ea"/>
                <a:ea typeface="+mn-ea"/>
              </a:rPr>
              <a:t>の管理ノードへ</a:t>
            </a:r>
            <a:r>
              <a:rPr lang="ja-JP" altLang="en-US" dirty="0">
                <a:latin typeface="+mn-ea"/>
                <a:ea typeface="+mn-ea"/>
              </a:rPr>
              <a:t>のトラフィックには</a:t>
            </a:r>
            <a:r>
              <a:rPr lang="en-US" altLang="ja-JP" dirty="0">
                <a:latin typeface="+mn-ea"/>
                <a:ea typeface="+mn-ea"/>
              </a:rPr>
              <a:t>, </a:t>
            </a:r>
            <a:r>
              <a:rPr lang="ja-JP" altLang="en-US" dirty="0">
                <a:latin typeface="+mn-ea"/>
                <a:ea typeface="+mn-ea"/>
              </a:rPr>
              <a:t>フローサイズも</a:t>
            </a:r>
            <a:r>
              <a:rPr lang="ja-JP" altLang="en-US" dirty="0" smtClean="0">
                <a:latin typeface="+mn-ea"/>
                <a:ea typeface="+mn-ea"/>
              </a:rPr>
              <a:t>小さく</a:t>
            </a:r>
            <a:r>
              <a:rPr lang="en-US" altLang="ja-JP" dirty="0">
                <a:latin typeface="+mn-ea"/>
                <a:ea typeface="+mn-ea"/>
              </a:rPr>
              <a:t>, </a:t>
            </a:r>
            <a:r>
              <a:rPr lang="ja-JP" altLang="en-US" dirty="0">
                <a:latin typeface="+mn-ea"/>
                <a:ea typeface="+mn-ea"/>
              </a:rPr>
              <a:t>バースト性が</a:t>
            </a:r>
            <a:r>
              <a:rPr lang="ja-JP" altLang="en-US" dirty="0" smtClean="0">
                <a:latin typeface="+mn-ea"/>
                <a:ea typeface="+mn-ea"/>
              </a:rPr>
              <a:t>ある</a:t>
            </a:r>
            <a:endParaRPr lang="en-US" altLang="ja-JP" dirty="0" smtClean="0">
              <a:latin typeface="+mn-ea"/>
              <a:ea typeface="+mn-ea"/>
            </a:endParaRPr>
          </a:p>
          <a:p>
            <a:pPr marL="0" indent="0">
              <a:buNone/>
            </a:pPr>
            <a:r>
              <a:rPr kumimoji="1" lang="ja-JP" altLang="en-US" b="1" u="sng" dirty="0">
                <a:latin typeface="+mn-ea"/>
              </a:rPr>
              <a:t>検討す</a:t>
            </a:r>
            <a:r>
              <a:rPr kumimoji="1" lang="ja-JP" altLang="en-US" b="1" u="sng" dirty="0" smtClean="0">
                <a:latin typeface="+mn-ea"/>
              </a:rPr>
              <a:t>べきトラフィックパターン</a:t>
            </a:r>
            <a:r>
              <a:rPr kumimoji="1" lang="en-US" altLang="ja-JP" sz="1400" dirty="0" smtClean="0"/>
              <a:t>[</a:t>
            </a:r>
            <a:r>
              <a:rPr lang="en-US" altLang="ja-JP" sz="1400" dirty="0"/>
              <a:t>8</a:t>
            </a:r>
            <a:r>
              <a:rPr kumimoji="1" lang="en-US" altLang="ja-JP" sz="1400" dirty="0" smtClean="0"/>
              <a:t>]</a:t>
            </a:r>
          </a:p>
          <a:p>
            <a:r>
              <a:rPr lang="ja-JP" altLang="en-US" dirty="0"/>
              <a:t>ジョブ開始時のバースト性のある</a:t>
            </a:r>
            <a:r>
              <a:rPr lang="ja-JP" altLang="en-US" dirty="0" smtClean="0"/>
              <a:t>ショートフロートラフィック</a:t>
            </a:r>
            <a:endParaRPr lang="en-US" altLang="ja-JP" dirty="0" smtClean="0"/>
          </a:p>
          <a:p>
            <a:r>
              <a:rPr lang="ja-JP" altLang="en-US" dirty="0" smtClean="0"/>
              <a:t>バックグラウンドトラフィックが</a:t>
            </a:r>
            <a:r>
              <a:rPr lang="ja-JP" altLang="en-US" dirty="0"/>
              <a:t>通信している中で</a:t>
            </a:r>
            <a:r>
              <a:rPr lang="en-US" altLang="ja-JP" dirty="0"/>
              <a:t>, </a:t>
            </a:r>
            <a:r>
              <a:rPr lang="ja-JP" altLang="en-US" dirty="0" smtClean="0"/>
              <a:t>低レイテンシ</a:t>
            </a:r>
            <a:r>
              <a:rPr lang="ja-JP" altLang="en-US" dirty="0"/>
              <a:t>通信が求められている</a:t>
            </a:r>
            <a:r>
              <a:rPr lang="ja-JP" altLang="en-US" dirty="0" smtClean="0"/>
              <a:t>ショートフロー</a:t>
            </a:r>
            <a:r>
              <a:rPr lang="ja-JP" altLang="en-US" dirty="0"/>
              <a:t>の通信</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53</a:t>
            </a:fld>
            <a:endParaRPr lang="en-US" altLang="ja-JP" dirty="0"/>
          </a:p>
        </p:txBody>
      </p:sp>
      <p:sp>
        <p:nvSpPr>
          <p:cNvPr id="6" name="正方形/長方形 5"/>
          <p:cNvSpPr/>
          <p:nvPr/>
        </p:nvSpPr>
        <p:spPr>
          <a:xfrm>
            <a:off x="3584848" y="5876339"/>
            <a:ext cx="6120680" cy="215444"/>
          </a:xfrm>
          <a:prstGeom prst="rect">
            <a:avLst/>
          </a:prstGeom>
        </p:spPr>
        <p:txBody>
          <a:bodyPr wrap="square">
            <a:spAutoFit/>
          </a:bodyPr>
          <a:lstStyle/>
          <a:p>
            <a:r>
              <a:rPr lang="en-US" altLang="ja-JP" sz="800" dirty="0" smtClean="0">
                <a:latin typeface="+mn-lt"/>
              </a:rPr>
              <a:t>[</a:t>
            </a:r>
            <a:r>
              <a:rPr lang="en-US" altLang="ja-JP" sz="800" dirty="0">
                <a:latin typeface="+mn-lt"/>
              </a:rPr>
              <a:t>8</a:t>
            </a:r>
            <a:r>
              <a:rPr lang="en-US" altLang="ja-JP" sz="800" dirty="0" smtClean="0">
                <a:latin typeface="+mn-lt"/>
              </a:rPr>
              <a:t>] </a:t>
            </a:r>
            <a:r>
              <a:rPr lang="en-US" altLang="ja-JP" sz="800" dirty="0" err="1">
                <a:latin typeface="+mn-lt"/>
              </a:rPr>
              <a:t>Alizadeh</a:t>
            </a:r>
            <a:r>
              <a:rPr lang="en-US" altLang="ja-JP" sz="800" dirty="0">
                <a:latin typeface="+mn-lt"/>
              </a:rPr>
              <a:t>, Mohammad, et al. "Data center </a:t>
            </a:r>
            <a:r>
              <a:rPr lang="en-US" altLang="ja-JP" sz="800" dirty="0" err="1">
                <a:latin typeface="+mn-lt"/>
              </a:rPr>
              <a:t>tcp</a:t>
            </a:r>
            <a:r>
              <a:rPr lang="en-US" altLang="ja-JP" sz="800" dirty="0">
                <a:latin typeface="+mn-lt"/>
              </a:rPr>
              <a:t> (</a:t>
            </a:r>
            <a:r>
              <a:rPr lang="en-US" altLang="ja-JP" sz="800" dirty="0" err="1">
                <a:latin typeface="+mn-lt"/>
              </a:rPr>
              <a:t>dctcp</a:t>
            </a:r>
            <a:r>
              <a:rPr lang="en-US" altLang="ja-JP" sz="800" dirty="0">
                <a:latin typeface="+mn-lt"/>
              </a:rPr>
              <a:t>)." ACM SIGCOMM computer communication review 41.4 (2011): </a:t>
            </a:r>
            <a:r>
              <a:rPr lang="en-US" altLang="ja-JP" sz="800" dirty="0" smtClean="0">
                <a:latin typeface="+mn-lt"/>
              </a:rPr>
              <a:t>63-74</a:t>
            </a:r>
            <a:endParaRPr lang="en-US" altLang="ja-JP" sz="800" dirty="0">
              <a:latin typeface="+mn-lt"/>
            </a:endParaRPr>
          </a:p>
        </p:txBody>
      </p:sp>
      <p:sp>
        <p:nvSpPr>
          <p:cNvPr id="7" name="フッター プレースホルダー 6"/>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89246789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性能障害：スイッチ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u="sng" dirty="0" smtClean="0"/>
              <a:t>並列分散処理のアーキテクチャ：マスタースレーブ</a:t>
            </a:r>
            <a:endParaRPr kumimoji="1" lang="en-US" altLang="ja-JP" b="1" u="sng" dirty="0" smtClean="0"/>
          </a:p>
          <a:p>
            <a:pPr marL="0" indent="0">
              <a:buNone/>
            </a:pPr>
            <a:r>
              <a:rPr lang="ja-JP" altLang="en-US" b="1" u="sng" dirty="0" smtClean="0"/>
              <a:t>データセンターで用いられる機器：汎用的なもの</a:t>
            </a:r>
            <a:endParaRPr lang="en-US" altLang="ja-JP" b="1" u="sng" dirty="0" smtClean="0"/>
          </a:p>
          <a:p>
            <a:pPr lvl="1"/>
            <a:r>
              <a:rPr lang="ja-JP" altLang="en-US" dirty="0" smtClean="0"/>
              <a:t>メモリ量が限られている</a:t>
            </a:r>
            <a:r>
              <a:rPr lang="en-US" altLang="ja-JP" dirty="0" smtClean="0"/>
              <a:t>[20]</a:t>
            </a:r>
          </a:p>
          <a:p>
            <a:pPr lvl="1"/>
            <a:r>
              <a:rPr lang="ja-JP" altLang="en-US" dirty="0"/>
              <a:t>基本的</a:t>
            </a:r>
            <a:r>
              <a:rPr lang="ja-JP" altLang="en-US" dirty="0" smtClean="0"/>
              <a:t>に</a:t>
            </a:r>
            <a:r>
              <a:rPr lang="en-US" altLang="ja-JP" dirty="0" smtClean="0"/>
              <a:t>1NIC, 1CPU</a:t>
            </a:r>
            <a:r>
              <a:rPr lang="ja-JP" altLang="en-US" dirty="0" smtClean="0"/>
              <a:t>コアで処理が行われる</a:t>
            </a:r>
            <a:r>
              <a:rPr lang="en-US" altLang="ja-JP" dirty="0" smtClean="0"/>
              <a:t>[16]</a:t>
            </a:r>
            <a:endParaRPr lang="en-US" altLang="ja-JP" sz="1600" dirty="0"/>
          </a:p>
          <a:p>
            <a:pPr marL="0" indent="0">
              <a:buNone/>
            </a:pPr>
            <a:r>
              <a:rPr kumimoji="1" lang="ja-JP" altLang="en-US" b="1" u="sng" dirty="0" smtClean="0"/>
              <a:t>スイッチでの性能障害</a:t>
            </a:r>
            <a:endParaRPr kumimoji="1" lang="en-US" altLang="ja-JP" b="1" u="sng" dirty="0" smtClean="0"/>
          </a:p>
          <a:p>
            <a:r>
              <a:rPr kumimoji="1" lang="en-US" altLang="ja-JP" dirty="0" err="1" smtClean="0"/>
              <a:t>Incast</a:t>
            </a:r>
            <a:r>
              <a:rPr lang="ja-JP" altLang="en-US" dirty="0" smtClean="0"/>
              <a:t>：短期間に一つの</a:t>
            </a:r>
            <a:r>
              <a:rPr lang="en-US" altLang="ja-JP" dirty="0" smtClean="0"/>
              <a:t>NIC</a:t>
            </a:r>
            <a:r>
              <a:rPr lang="ja-JP" altLang="en-US" dirty="0" smtClean="0"/>
              <a:t>に</a:t>
            </a:r>
            <a:r>
              <a:rPr lang="ja-JP" altLang="en-US" dirty="0" smtClean="0">
                <a:solidFill>
                  <a:srgbClr val="E03253"/>
                </a:solidFill>
              </a:rPr>
              <a:t>多数のフローが集中する</a:t>
            </a:r>
            <a:endParaRPr lang="en-US" altLang="ja-JP" dirty="0" smtClean="0">
              <a:solidFill>
                <a:srgbClr val="E03253"/>
              </a:solidFill>
            </a:endParaRPr>
          </a:p>
          <a:p>
            <a:r>
              <a:rPr kumimoji="1" lang="en-US" altLang="ja-JP" dirty="0" smtClean="0"/>
              <a:t>Queue buildup</a:t>
            </a:r>
            <a:r>
              <a:rPr kumimoji="1" lang="ja-JP" altLang="en-US" dirty="0" smtClean="0"/>
              <a:t>：レスポンスに影響しない</a:t>
            </a:r>
            <a:r>
              <a:rPr lang="ja-JP" altLang="en-US" dirty="0" smtClean="0">
                <a:solidFill>
                  <a:srgbClr val="E03253"/>
                </a:solidFill>
              </a:rPr>
              <a:t>バックグラウンドトラフィックが</a:t>
            </a:r>
            <a:r>
              <a:rPr lang="en-US" altLang="ja-JP" dirty="0" smtClean="0">
                <a:solidFill>
                  <a:srgbClr val="E03253"/>
                </a:solidFill>
              </a:rPr>
              <a:t>NIC</a:t>
            </a:r>
            <a:r>
              <a:rPr lang="ja-JP" altLang="en-US" dirty="0">
                <a:solidFill>
                  <a:srgbClr val="E03253"/>
                </a:solidFill>
              </a:rPr>
              <a:t>キュー</a:t>
            </a:r>
            <a:r>
              <a:rPr lang="ja-JP" altLang="en-US" dirty="0" smtClean="0">
                <a:solidFill>
                  <a:srgbClr val="E03253"/>
                </a:solidFill>
              </a:rPr>
              <a:t>を圧迫</a:t>
            </a:r>
            <a:endParaRPr kumimoji="1" lang="ja-JP" altLang="en-US" dirty="0">
              <a:solidFill>
                <a:srgbClr val="E03253"/>
              </a:solidFill>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54</a:t>
            </a:fld>
            <a:endParaRPr lang="en-US" altLang="ja-JP"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5" y="5013176"/>
            <a:ext cx="4265139" cy="1166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1473301" y="6041149"/>
            <a:ext cx="2736647" cy="276999"/>
          </a:xfrm>
          <a:prstGeom prst="rect">
            <a:avLst/>
          </a:prstGeom>
          <a:noFill/>
        </p:spPr>
        <p:txBody>
          <a:bodyPr wrap="none" rtlCol="0">
            <a:spAutoFit/>
          </a:bodyPr>
          <a:lstStyle/>
          <a:p>
            <a:r>
              <a:rPr kumimoji="1" lang="en-US" altLang="ja-JP" sz="1200" dirty="0" smtClean="0">
                <a:latin typeface="+mj-lt"/>
              </a:rPr>
              <a:t>Fig10.</a:t>
            </a:r>
            <a:r>
              <a:rPr kumimoji="1" lang="ja-JP" altLang="en-US" sz="1200" dirty="0" smtClean="0">
                <a:latin typeface="+mj-lt"/>
              </a:rPr>
              <a:t>スイッチで引き起こすボトルネック</a:t>
            </a:r>
            <a:endParaRPr kumimoji="1" lang="ja-JP" altLang="en-US" sz="1200" dirty="0">
              <a:latin typeface="+mj-lt"/>
            </a:endParaRPr>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9" name="正方形/長方形 8"/>
          <p:cNvSpPr/>
          <p:nvPr/>
        </p:nvSpPr>
        <p:spPr>
          <a:xfrm>
            <a:off x="5008708" y="5445224"/>
            <a:ext cx="4094150" cy="584776"/>
          </a:xfrm>
          <a:prstGeom prst="rect">
            <a:avLst/>
          </a:prstGeom>
        </p:spPr>
        <p:txBody>
          <a:bodyPr wrap="square">
            <a:spAutoFit/>
          </a:bodyPr>
          <a:lstStyle/>
          <a:p>
            <a:r>
              <a:rPr lang="en-US" altLang="ja-JP" sz="800" dirty="0">
                <a:latin typeface="+mn-lt"/>
              </a:rPr>
              <a:t>[16] Microsoft corporation. scalable networking with </a:t>
            </a:r>
            <a:r>
              <a:rPr lang="en-US" altLang="ja-JP" sz="800" dirty="0" err="1">
                <a:latin typeface="+mn-lt"/>
              </a:rPr>
              <a:t>rss</a:t>
            </a:r>
            <a:r>
              <a:rPr lang="en-US" altLang="ja-JP" sz="800" dirty="0">
                <a:latin typeface="+mn-lt"/>
              </a:rPr>
              <a:t>, 2005</a:t>
            </a:r>
            <a:r>
              <a:rPr lang="en-US" altLang="ja-JP" sz="800" dirty="0" smtClean="0">
                <a:latin typeface="+mn-lt"/>
              </a:rPr>
              <a:t>.</a:t>
            </a:r>
          </a:p>
          <a:p>
            <a:endParaRPr lang="en-US" altLang="ja-JP" sz="800" dirty="0">
              <a:latin typeface="+mn-lt"/>
            </a:endParaRPr>
          </a:p>
          <a:p>
            <a:r>
              <a:rPr lang="en-US" altLang="ja-JP" sz="800" dirty="0">
                <a:latin typeface="+mn-lt"/>
              </a:rPr>
              <a:t>[20] P. </a:t>
            </a:r>
            <a:r>
              <a:rPr lang="en-US" altLang="ja-JP" sz="800" dirty="0" err="1">
                <a:latin typeface="+mn-lt"/>
              </a:rPr>
              <a:t>Agarwal</a:t>
            </a:r>
            <a:r>
              <a:rPr lang="en-US" altLang="ja-JP" sz="800" dirty="0">
                <a:latin typeface="+mn-lt"/>
              </a:rPr>
              <a:t>, B. Kwan, and L. </a:t>
            </a:r>
            <a:r>
              <a:rPr lang="en-US" altLang="ja-JP" sz="800" dirty="0" err="1">
                <a:latin typeface="+mn-lt"/>
              </a:rPr>
              <a:t>Ashvin</a:t>
            </a:r>
            <a:r>
              <a:rPr lang="en-US" altLang="ja-JP" sz="800" dirty="0">
                <a:latin typeface="+mn-lt"/>
              </a:rPr>
              <a:t>. Flexible buffer allocation entities for traffic aggregate containment. US Patent 20090207848, August 2009. </a:t>
            </a:r>
          </a:p>
        </p:txBody>
      </p:sp>
    </p:spTree>
    <p:extLst>
      <p:ext uri="{BB962C8B-B14F-4D97-AF65-F5344CB8AC3E}">
        <p14:creationId xmlns:p14="http://schemas.microsoft.com/office/powerpoint/2010/main" val="136071862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性能障害：エンドノード</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b="1" u="sng" dirty="0" smtClean="0"/>
              <a:t>エンドノードでのボトルネック：受信処理での割り込み</a:t>
            </a:r>
            <a:endParaRPr kumimoji="1" lang="en-US" altLang="ja-JP" b="1" u="sng" dirty="0" smtClean="0"/>
          </a:p>
          <a:p>
            <a:pPr lvl="1"/>
            <a:r>
              <a:rPr lang="en-US" altLang="ja-JP" dirty="0" smtClean="0"/>
              <a:t>i.e. 1GbE</a:t>
            </a:r>
            <a:r>
              <a:rPr lang="ja-JP" altLang="en-US" dirty="0">
                <a:latin typeface="+mn-ea"/>
                <a:ea typeface="+mn-ea"/>
              </a:rPr>
              <a:t>の</a:t>
            </a:r>
            <a:r>
              <a:rPr lang="en-US" altLang="ja-JP" dirty="0" smtClean="0">
                <a:ea typeface="+mn-ea"/>
              </a:rPr>
              <a:t>64</a:t>
            </a:r>
            <a:r>
              <a:rPr lang="ja-JP" altLang="en-US" dirty="0" smtClean="0">
                <a:latin typeface="+mn-ea"/>
                <a:ea typeface="+mn-ea"/>
              </a:rPr>
              <a:t>バイトフレームの最大受信可能数：毎秒</a:t>
            </a:r>
            <a:r>
              <a:rPr lang="en-US" altLang="ja-JP" dirty="0" smtClean="0">
                <a:latin typeface="+mn-ea"/>
                <a:ea typeface="+mn-ea"/>
              </a:rPr>
              <a:t>150</a:t>
            </a:r>
            <a:r>
              <a:rPr lang="ja-JP" altLang="en-US" dirty="0" smtClean="0">
                <a:latin typeface="+mn-ea"/>
                <a:ea typeface="+mn-ea"/>
              </a:rPr>
              <a:t>万</a:t>
            </a:r>
            <a:endParaRPr lang="en-US" altLang="ja-JP" dirty="0" smtClean="0">
              <a:latin typeface="+mn-ea"/>
              <a:ea typeface="+mn-ea"/>
            </a:endParaRPr>
          </a:p>
          <a:p>
            <a:pPr marL="0" indent="0" algn="ctr">
              <a:buNone/>
            </a:pPr>
            <a:r>
              <a:rPr kumimoji="1" lang="ja-JP" altLang="en-US" dirty="0" smtClean="0">
                <a:latin typeface="+mn-ea"/>
                <a:ea typeface="+mn-ea"/>
              </a:rPr>
              <a:t>割り込み回数を抑え、</a:t>
            </a:r>
            <a:r>
              <a:rPr kumimoji="1" lang="en-US" altLang="ja-JP" dirty="0" smtClean="0">
                <a:ea typeface="+mn-ea"/>
              </a:rPr>
              <a:t>CPU</a:t>
            </a:r>
            <a:r>
              <a:rPr lang="ja-JP" altLang="en-US" dirty="0" smtClean="0">
                <a:latin typeface="+mn-ea"/>
              </a:rPr>
              <a:t>リソースを効率的に利用する</a:t>
            </a:r>
            <a:endParaRPr lang="en-US" altLang="ja-JP" dirty="0" smtClean="0">
              <a:latin typeface="+mn-ea"/>
            </a:endParaRPr>
          </a:p>
          <a:p>
            <a:r>
              <a:rPr kumimoji="1" lang="ja-JP" altLang="en-US" dirty="0" smtClean="0">
                <a:latin typeface="+mn-ea"/>
                <a:ea typeface="+mn-ea"/>
              </a:rPr>
              <a:t>割り込み処理：</a:t>
            </a:r>
            <a:r>
              <a:rPr kumimoji="1" lang="en-US" altLang="ja-JP" dirty="0" smtClean="0">
                <a:ea typeface="+mn-ea"/>
              </a:rPr>
              <a:t>interrupt coalescing</a:t>
            </a:r>
            <a:r>
              <a:rPr kumimoji="1" lang="en-US" altLang="ja-JP" dirty="0" smtClean="0">
                <a:latin typeface="+mn-ea"/>
                <a:ea typeface="+mn-ea"/>
              </a:rPr>
              <a:t>, </a:t>
            </a:r>
            <a:r>
              <a:rPr kumimoji="1" lang="ja-JP" altLang="en-US" dirty="0" smtClean="0">
                <a:latin typeface="+mn-ea"/>
                <a:ea typeface="+mn-ea"/>
              </a:rPr>
              <a:t>ポーリング</a:t>
            </a:r>
            <a:endParaRPr lang="en-US" altLang="ja-JP" dirty="0">
              <a:latin typeface="+mn-ea"/>
            </a:endParaRPr>
          </a:p>
          <a:p>
            <a:pPr lvl="1"/>
            <a:r>
              <a:rPr kumimoji="1" lang="ja-JP" altLang="en-US" dirty="0" smtClean="0">
                <a:latin typeface="+mn-ea"/>
                <a:ea typeface="+mn-ea"/>
              </a:rPr>
              <a:t>一定期間待ってからまとめて割り込ませる</a:t>
            </a:r>
            <a:endParaRPr kumimoji="1" lang="en-US" altLang="ja-JP" dirty="0" smtClean="0">
              <a:latin typeface="+mn-ea"/>
              <a:ea typeface="+mn-ea"/>
            </a:endParaRPr>
          </a:p>
          <a:p>
            <a:pPr lvl="1"/>
            <a:r>
              <a:rPr lang="ja-JP" altLang="en-US" dirty="0" smtClean="0">
                <a:solidFill>
                  <a:srgbClr val="E03253"/>
                </a:solidFill>
                <a:latin typeface="+mn-ea"/>
                <a:ea typeface="+mn-ea"/>
              </a:rPr>
              <a:t>高負荷時に即座に処理することができない</a:t>
            </a:r>
            <a:endParaRPr kumimoji="1" lang="en-US" altLang="ja-JP" dirty="0" smtClean="0">
              <a:solidFill>
                <a:srgbClr val="E03253"/>
              </a:solidFill>
              <a:latin typeface="+mn-ea"/>
              <a:ea typeface="+mn-ea"/>
            </a:endParaRPr>
          </a:p>
          <a:p>
            <a:r>
              <a:rPr lang="ja-JP" altLang="en-US" dirty="0" smtClean="0">
                <a:latin typeface="+mn-ea"/>
              </a:rPr>
              <a:t>プロトコル処理：</a:t>
            </a:r>
            <a:r>
              <a:rPr lang="en-US" altLang="ja-JP" dirty="0" smtClean="0"/>
              <a:t>Receive Side Scaling(RSS), </a:t>
            </a:r>
            <a:r>
              <a:rPr lang="ja-JP" altLang="en-US" dirty="0" smtClean="0"/>
              <a:t>オフロード</a:t>
            </a:r>
            <a:endParaRPr lang="en-US" altLang="ja-JP" dirty="0" smtClean="0"/>
          </a:p>
          <a:p>
            <a:pPr lvl="1"/>
            <a:r>
              <a:rPr lang="ja-JP" altLang="en-US" dirty="0" smtClean="0">
                <a:latin typeface="+mn-ea"/>
                <a:ea typeface="+mn-ea"/>
              </a:rPr>
              <a:t>複数の受信</a:t>
            </a:r>
            <a:r>
              <a:rPr lang="ja-JP" altLang="en-US" dirty="0">
                <a:latin typeface="+mn-ea"/>
                <a:ea typeface="+mn-ea"/>
              </a:rPr>
              <a:t>キューを</a:t>
            </a:r>
            <a:r>
              <a:rPr lang="ja-JP" altLang="en-US" dirty="0" smtClean="0">
                <a:latin typeface="+mn-ea"/>
                <a:ea typeface="+mn-ea"/>
              </a:rPr>
              <a:t>持った</a:t>
            </a:r>
            <a:r>
              <a:rPr lang="en-US" altLang="ja-JP" dirty="0" smtClean="0">
                <a:ea typeface="+mn-ea"/>
              </a:rPr>
              <a:t>NIC</a:t>
            </a:r>
            <a:r>
              <a:rPr lang="ja-JP" altLang="en-US" dirty="0" smtClean="0">
                <a:latin typeface="+mn-ea"/>
                <a:ea typeface="+mn-ea"/>
              </a:rPr>
              <a:t>を用いてキューを分散させる</a:t>
            </a:r>
            <a:endParaRPr lang="en-US" altLang="ja-JP" dirty="0" smtClean="0">
              <a:latin typeface="+mn-ea"/>
              <a:ea typeface="+mn-ea"/>
            </a:endParaRPr>
          </a:p>
          <a:p>
            <a:pPr lvl="1"/>
            <a:r>
              <a:rPr lang="en-US" altLang="ja-JP" dirty="0" smtClean="0">
                <a:ea typeface="+mn-ea"/>
              </a:rPr>
              <a:t>CPU</a:t>
            </a:r>
            <a:r>
              <a:rPr lang="ja-JP" altLang="en-US" dirty="0" smtClean="0">
                <a:latin typeface="+mn-ea"/>
                <a:ea typeface="+mn-ea"/>
              </a:rPr>
              <a:t>にかかるネットワーク処理の負荷を軽減</a:t>
            </a:r>
            <a:endParaRPr lang="en-US" altLang="ja-JP" dirty="0" smtClean="0">
              <a:latin typeface="+mn-ea"/>
              <a:ea typeface="+mn-ea"/>
            </a:endParaRPr>
          </a:p>
          <a:p>
            <a:pPr lvl="1"/>
            <a:r>
              <a:rPr lang="ja-JP" altLang="en-US" dirty="0" smtClean="0">
                <a:solidFill>
                  <a:srgbClr val="E03253"/>
                </a:solidFill>
                <a:latin typeface="+mn-ea"/>
                <a:ea typeface="+mn-ea"/>
              </a:rPr>
              <a:t>構造の複雑化</a:t>
            </a:r>
            <a:r>
              <a:rPr lang="en-US" altLang="ja-JP" dirty="0" smtClean="0">
                <a:solidFill>
                  <a:srgbClr val="E03253"/>
                </a:solidFill>
                <a:latin typeface="+mn-ea"/>
                <a:ea typeface="+mn-ea"/>
              </a:rPr>
              <a:t>, </a:t>
            </a:r>
            <a:r>
              <a:rPr lang="ja-JP" altLang="en-US" dirty="0" smtClean="0">
                <a:solidFill>
                  <a:srgbClr val="E03253"/>
                </a:solidFill>
                <a:latin typeface="+mn-ea"/>
                <a:ea typeface="+mn-ea"/>
              </a:rPr>
              <a:t>即座に処理できない</a:t>
            </a:r>
            <a:endParaRPr lang="en-US" altLang="ja-JP" dirty="0" smtClean="0">
              <a:solidFill>
                <a:srgbClr val="E03253"/>
              </a:solidFill>
              <a:latin typeface="+mn-ea"/>
              <a:ea typeface="+mn-ea"/>
            </a:endParaRPr>
          </a:p>
          <a:p>
            <a:pPr lvl="1"/>
            <a:endParaRPr lang="ja-JP" altLang="en-US" dirty="0" smtClean="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55</a:t>
            </a:fld>
            <a:endParaRPr lang="en-US" altLang="ja-JP" dirty="0"/>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163837698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データセンターレーンモデルの実装</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56</a:t>
            </a:fld>
            <a:endParaRPr lang="en-US" altLang="ja-JP"/>
          </a:p>
        </p:txBody>
      </p:sp>
      <p:pic>
        <p:nvPicPr>
          <p:cNvPr id="7" name="図 6" descr="lane_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1084181"/>
            <a:ext cx="6273800" cy="4546600"/>
          </a:xfrm>
          <a:prstGeom prst="rect">
            <a:avLst/>
          </a:prstGeom>
        </p:spPr>
      </p:pic>
    </p:spTree>
    <p:extLst>
      <p:ext uri="{BB962C8B-B14F-4D97-AF65-F5344CB8AC3E}">
        <p14:creationId xmlns:p14="http://schemas.microsoft.com/office/powerpoint/2010/main" val="2530430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並列分散処理アプリケーション</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57</a:t>
            </a:fld>
            <a:endParaRPr lang="en-US" altLang="ja-JP"/>
          </a:p>
        </p:txBody>
      </p:sp>
      <p:pic>
        <p:nvPicPr>
          <p:cNvPr id="3" name="図 2" descr="OLDI.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352196"/>
            <a:ext cx="4800600" cy="3975100"/>
          </a:xfrm>
          <a:prstGeom prst="rect">
            <a:avLst/>
          </a:prstGeom>
        </p:spPr>
      </p:pic>
      <p:pic>
        <p:nvPicPr>
          <p:cNvPr id="7" name="図 6" descr="part_agg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72" y="2447864"/>
            <a:ext cx="4755077" cy="2523424"/>
          </a:xfrm>
          <a:prstGeom prst="rect">
            <a:avLst/>
          </a:prstGeom>
        </p:spPr>
      </p:pic>
    </p:spTree>
    <p:extLst>
      <p:ext uri="{BB962C8B-B14F-4D97-AF65-F5344CB8AC3E}">
        <p14:creationId xmlns:p14="http://schemas.microsoft.com/office/powerpoint/2010/main" val="11558740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検証実験</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58</a:t>
            </a:fld>
            <a:endParaRPr lang="en-US" altLang="ja-JP" dirty="0"/>
          </a:p>
        </p:txBody>
      </p:sp>
      <p:sp>
        <p:nvSpPr>
          <p:cNvPr id="2" name="フッター プレースホルダー 1"/>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14094958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検証実験</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検証</a:t>
            </a:r>
            <a:r>
              <a:rPr lang="en-US" altLang="ja-JP" b="1" dirty="0" smtClean="0"/>
              <a:t>1</a:t>
            </a:r>
            <a:r>
              <a:rPr lang="ja-JP" altLang="en-US" b="1" dirty="0" smtClean="0"/>
              <a:t>：</a:t>
            </a:r>
            <a:r>
              <a:rPr lang="ja-JP" altLang="en-US" b="1" dirty="0"/>
              <a:t>中継スイッチに対する負荷実験</a:t>
            </a:r>
            <a:endParaRPr lang="en-US" altLang="ja-JP" b="1" dirty="0" smtClean="0"/>
          </a:p>
          <a:p>
            <a:pPr marL="457200" lvl="1" indent="0">
              <a:buNone/>
            </a:pPr>
            <a:r>
              <a:rPr lang="ja-JP" altLang="en-US" dirty="0" smtClean="0">
                <a:latin typeface="+mn-ea"/>
                <a:ea typeface="+mn-ea"/>
              </a:rPr>
              <a:t>バックグラウンドトラフィック</a:t>
            </a:r>
            <a:r>
              <a:rPr lang="ja-JP" altLang="en-US" dirty="0">
                <a:latin typeface="+mn-ea"/>
                <a:ea typeface="+mn-ea"/>
              </a:rPr>
              <a:t>が</a:t>
            </a:r>
            <a:r>
              <a:rPr lang="ja-JP" altLang="en-US" dirty="0" smtClean="0">
                <a:latin typeface="+mn-ea"/>
                <a:ea typeface="+mn-ea"/>
              </a:rPr>
              <a:t>利用</a:t>
            </a:r>
            <a:r>
              <a:rPr lang="ja-JP" altLang="en-US" dirty="0">
                <a:latin typeface="+mn-ea"/>
                <a:ea typeface="+mn-ea"/>
              </a:rPr>
              <a:t>して</a:t>
            </a:r>
            <a:r>
              <a:rPr lang="ja-JP" altLang="en-US" dirty="0" smtClean="0">
                <a:latin typeface="+mn-ea"/>
                <a:ea typeface="+mn-ea"/>
              </a:rPr>
              <a:t>いるスイッチ</a:t>
            </a:r>
            <a:r>
              <a:rPr lang="en-US" altLang="ja-JP" dirty="0" smtClean="0">
                <a:ea typeface="+mn-ea"/>
              </a:rPr>
              <a:t>NIC</a:t>
            </a:r>
            <a:r>
              <a:rPr lang="ja-JP" altLang="en-US" dirty="0" smtClean="0">
                <a:latin typeface="+mn-ea"/>
                <a:ea typeface="+mn-ea"/>
              </a:rPr>
              <a:t>を</a:t>
            </a:r>
            <a:r>
              <a:rPr lang="ja-JP" altLang="en-US" dirty="0">
                <a:latin typeface="+mn-ea"/>
                <a:ea typeface="+mn-ea"/>
              </a:rPr>
              <a:t>回避</a:t>
            </a:r>
            <a:r>
              <a:rPr lang="ja-JP" altLang="en-US" dirty="0" smtClean="0">
                <a:latin typeface="+mn-ea"/>
                <a:ea typeface="+mn-ea"/>
              </a:rPr>
              <a:t>し</a:t>
            </a:r>
            <a:r>
              <a:rPr lang="ja-JP" altLang="en-US" dirty="0">
                <a:latin typeface="+mn-ea"/>
                <a:ea typeface="+mn-ea"/>
              </a:rPr>
              <a:t>ショートフローのフロー完結</a:t>
            </a:r>
            <a:r>
              <a:rPr lang="ja-JP" altLang="en-US" dirty="0" smtClean="0">
                <a:latin typeface="+mn-ea"/>
                <a:ea typeface="+mn-ea"/>
              </a:rPr>
              <a:t>時間</a:t>
            </a:r>
            <a:r>
              <a:rPr lang="en-US" altLang="ja-JP" dirty="0" smtClean="0">
                <a:ea typeface="+mn-ea"/>
              </a:rPr>
              <a:t>(</a:t>
            </a:r>
            <a:r>
              <a:rPr lang="en-US" altLang="ja-JP" dirty="0">
                <a:ea typeface="+mn-ea"/>
              </a:rPr>
              <a:t>FCT) </a:t>
            </a:r>
            <a:r>
              <a:rPr lang="ja-JP" altLang="en-US" dirty="0">
                <a:latin typeface="+mn-ea"/>
                <a:ea typeface="+mn-ea"/>
              </a:rPr>
              <a:t>が改善</a:t>
            </a:r>
            <a:r>
              <a:rPr lang="ja-JP" altLang="en-US" dirty="0" smtClean="0">
                <a:latin typeface="+mn-ea"/>
                <a:ea typeface="+mn-ea"/>
              </a:rPr>
              <a:t>できる</a:t>
            </a:r>
            <a:endParaRPr lang="en-US" altLang="ja-JP" dirty="0" smtClean="0">
              <a:latin typeface="+mn-ea"/>
              <a:ea typeface="+mn-ea"/>
            </a:endParaRPr>
          </a:p>
          <a:p>
            <a:pPr marL="0" indent="0">
              <a:buNone/>
            </a:pPr>
            <a:r>
              <a:rPr kumimoji="1" lang="ja-JP" altLang="en-US" b="1" dirty="0" smtClean="0"/>
              <a:t>トラフィックパターン</a:t>
            </a:r>
            <a:r>
              <a:rPr lang="ja-JP" altLang="en-US" b="1" dirty="0" smtClean="0"/>
              <a:t>：</a:t>
            </a:r>
            <a:endParaRPr kumimoji="1" lang="en-US" altLang="ja-JP" sz="2000" b="1" dirty="0" smtClean="0"/>
          </a:p>
          <a:p>
            <a:pPr marL="0" indent="0">
              <a:buNone/>
            </a:pPr>
            <a:r>
              <a:rPr lang="ja-JP" altLang="en-US" sz="2000" dirty="0" smtClean="0"/>
              <a:t>・ショートフロー：</a:t>
            </a:r>
            <a:r>
              <a:rPr lang="en-US" altLang="ja-JP" sz="2000" dirty="0" smtClean="0"/>
              <a:t>70KB</a:t>
            </a:r>
            <a:r>
              <a:rPr lang="ja-JP" altLang="en-US" sz="2000" dirty="0" smtClean="0"/>
              <a:t>毎</a:t>
            </a:r>
            <a:r>
              <a:rPr lang="en-US" altLang="ja-JP" sz="2000" dirty="0" smtClean="0"/>
              <a:t>10ms</a:t>
            </a:r>
            <a:r>
              <a:rPr lang="ja-JP" altLang="en-US" sz="2000" dirty="0"/>
              <a:t>一様</a:t>
            </a:r>
            <a:r>
              <a:rPr lang="ja-JP" altLang="en-US" sz="2000" dirty="0" smtClean="0"/>
              <a:t>分布</a:t>
            </a:r>
            <a:r>
              <a:rPr lang="en-US" altLang="ja-JP" sz="2000" dirty="0" smtClean="0"/>
              <a:t>, 3</a:t>
            </a:r>
            <a:r>
              <a:rPr lang="ja-JP" altLang="en-US" sz="2000" dirty="0" smtClean="0"/>
              <a:t>種類のルート</a:t>
            </a:r>
            <a:endParaRPr lang="en-US" altLang="ja-JP" sz="2000" dirty="0" smtClean="0"/>
          </a:p>
          <a:p>
            <a:pPr marL="0" indent="0">
              <a:buNone/>
            </a:pPr>
            <a:r>
              <a:rPr kumimoji="1" lang="ja-JP" altLang="en-US" sz="2000" dirty="0" smtClean="0"/>
              <a:t>・</a:t>
            </a:r>
            <a:r>
              <a:rPr kumimoji="1" lang="ja-JP" altLang="en-US" sz="2000" dirty="0" smtClean="0">
                <a:solidFill>
                  <a:srgbClr val="E03253"/>
                </a:solidFill>
              </a:rPr>
              <a:t>バックグラウンドフロー</a:t>
            </a:r>
            <a:r>
              <a:rPr kumimoji="1" lang="ja-JP" altLang="en-US" sz="2000" dirty="0" smtClean="0"/>
              <a:t>：実験中継続してデータ</a:t>
            </a:r>
            <a:r>
              <a:rPr lang="ja-JP" altLang="en-US" sz="2000" dirty="0" smtClean="0"/>
              <a:t>を転送する</a:t>
            </a:r>
            <a:endParaRPr lang="en-US" altLang="ja-JP" sz="2000" dirty="0" smtClean="0"/>
          </a:p>
          <a:p>
            <a:pPr marL="0" indent="0">
              <a:buNone/>
            </a:pPr>
            <a:endParaRPr kumimoji="1" lang="ja-JP" altLang="en-US" sz="2000"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59</a:t>
            </a:fld>
            <a:endParaRPr lang="en-US" altLang="ja-JP" dirty="0"/>
          </a:p>
        </p:txBody>
      </p:sp>
      <p:sp>
        <p:nvSpPr>
          <p:cNvPr id="7" name="テキスト ボックス 6"/>
          <p:cNvSpPr txBox="1"/>
          <p:nvPr/>
        </p:nvSpPr>
        <p:spPr>
          <a:xfrm>
            <a:off x="2693935" y="5840296"/>
            <a:ext cx="1655020" cy="276999"/>
          </a:xfrm>
          <a:prstGeom prst="rect">
            <a:avLst/>
          </a:prstGeom>
          <a:noFill/>
        </p:spPr>
        <p:txBody>
          <a:bodyPr wrap="none" rtlCol="0">
            <a:spAutoFit/>
          </a:bodyPr>
          <a:lstStyle/>
          <a:p>
            <a:r>
              <a:rPr kumimoji="1" lang="en-US" altLang="ja-JP" sz="1200" dirty="0" smtClean="0">
                <a:latin typeface="+mj-lt"/>
              </a:rPr>
              <a:t>Fig11.</a:t>
            </a:r>
            <a:r>
              <a:rPr kumimoji="1" lang="ja-JP" altLang="en-US" sz="1200" dirty="0" smtClean="0">
                <a:latin typeface="+mj-lt"/>
              </a:rPr>
              <a:t>検証１トポロジー</a:t>
            </a:r>
            <a:endParaRPr kumimoji="1" lang="ja-JP" altLang="en-US" sz="1200" dirty="0">
              <a:latin typeface="+mj-lt"/>
            </a:endParaRPr>
          </a:p>
        </p:txBody>
      </p:sp>
      <p:sp>
        <p:nvSpPr>
          <p:cNvPr id="9" name="テキスト ボックス 8"/>
          <p:cNvSpPr txBox="1"/>
          <p:nvPr/>
        </p:nvSpPr>
        <p:spPr>
          <a:xfrm>
            <a:off x="6886214" y="4149080"/>
            <a:ext cx="1257524" cy="276999"/>
          </a:xfrm>
          <a:prstGeom prst="rect">
            <a:avLst/>
          </a:prstGeom>
          <a:noFill/>
        </p:spPr>
        <p:txBody>
          <a:bodyPr wrap="none" rtlCol="0">
            <a:spAutoFit/>
          </a:bodyPr>
          <a:lstStyle/>
          <a:p>
            <a:r>
              <a:rPr kumimoji="1" lang="en-US" altLang="ja-JP" sz="1200" dirty="0" smtClean="0">
                <a:latin typeface="+mj-lt"/>
              </a:rPr>
              <a:t>Table2.</a:t>
            </a:r>
            <a:r>
              <a:rPr kumimoji="1" lang="ja-JP" altLang="en-US" sz="1200" dirty="0" smtClean="0">
                <a:latin typeface="+mj-lt"/>
              </a:rPr>
              <a:t>実験環境</a:t>
            </a:r>
            <a:endParaRPr kumimoji="1" lang="ja-JP" altLang="en-US" sz="1200" dirty="0">
              <a:latin typeface="+mj-lt"/>
            </a:endParaRPr>
          </a:p>
        </p:txBody>
      </p:sp>
      <p:sp>
        <p:nvSpPr>
          <p:cNvPr id="6" name="右矢印 5"/>
          <p:cNvSpPr/>
          <p:nvPr/>
        </p:nvSpPr>
        <p:spPr bwMode="auto">
          <a:xfrm>
            <a:off x="1389526" y="4356232"/>
            <a:ext cx="4248472" cy="332908"/>
          </a:xfrm>
          <a:prstGeom prst="rightArrow">
            <a:avLst/>
          </a:prstGeom>
          <a:solidFill>
            <a:srgbClr val="E03253">
              <a:alpha val="5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8" name="テキスト ボックス 7"/>
          <p:cNvSpPr txBox="1"/>
          <p:nvPr/>
        </p:nvSpPr>
        <p:spPr>
          <a:xfrm>
            <a:off x="480957" y="5047753"/>
            <a:ext cx="987771" cy="307777"/>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sz="1400" dirty="0" smtClean="0"/>
              <a:t>1.NIC</a:t>
            </a:r>
            <a:r>
              <a:rPr kumimoji="1" lang="ja-JP" altLang="en-US" sz="1400" dirty="0" smtClean="0"/>
              <a:t>共有</a:t>
            </a:r>
            <a:endParaRPr kumimoji="1" lang="ja-JP" altLang="en-US" sz="1400" dirty="0"/>
          </a:p>
        </p:txBody>
      </p:sp>
      <p:sp>
        <p:nvSpPr>
          <p:cNvPr id="12" name="テキスト ボックス 11"/>
          <p:cNvSpPr txBox="1"/>
          <p:nvPr/>
        </p:nvSpPr>
        <p:spPr>
          <a:xfrm>
            <a:off x="1894677" y="5200872"/>
            <a:ext cx="1282723"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sz="1400" dirty="0" smtClean="0"/>
              <a:t>2.</a:t>
            </a:r>
            <a:r>
              <a:rPr kumimoji="1" lang="ja-JP" altLang="en-US" sz="1400" dirty="0" smtClean="0"/>
              <a:t>スイッチ共有</a:t>
            </a:r>
            <a:endParaRPr kumimoji="1" lang="ja-JP" altLang="en-US" sz="1400" dirty="0"/>
          </a:p>
        </p:txBody>
      </p:sp>
      <p:sp>
        <p:nvSpPr>
          <p:cNvPr id="13" name="テキスト ボックス 12"/>
          <p:cNvSpPr txBox="1"/>
          <p:nvPr/>
        </p:nvSpPr>
        <p:spPr>
          <a:xfrm>
            <a:off x="1253315" y="5867163"/>
            <a:ext cx="678391" cy="307777"/>
          </a:xfrm>
          <a:prstGeom prst="rect">
            <a:avLst/>
          </a:prstGeom>
          <a:solidFill>
            <a:srgbClr val="E03253"/>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sz="1400" dirty="0" smtClean="0"/>
              <a:t>3.</a:t>
            </a:r>
            <a:r>
              <a:rPr kumimoji="1" lang="ja-JP" altLang="en-US" sz="1400" dirty="0" smtClean="0"/>
              <a:t>独立</a:t>
            </a:r>
            <a:endParaRPr kumimoji="1" lang="ja-JP" altLang="en-US" sz="1400" dirty="0"/>
          </a:p>
        </p:txBody>
      </p:sp>
      <p:sp>
        <p:nvSpPr>
          <p:cNvPr id="11" name="正方形/長方形 10"/>
          <p:cNvSpPr/>
          <p:nvPr/>
        </p:nvSpPr>
        <p:spPr bwMode="auto">
          <a:xfrm>
            <a:off x="1064568" y="4393793"/>
            <a:ext cx="254318" cy="254318"/>
          </a:xfrm>
          <a:prstGeom prst="rect">
            <a:avLst/>
          </a:prstGeom>
          <a:ln>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6" name="正方形/長方形 15"/>
          <p:cNvSpPr/>
          <p:nvPr/>
        </p:nvSpPr>
        <p:spPr bwMode="auto">
          <a:xfrm>
            <a:off x="1064568" y="5550946"/>
            <a:ext cx="254318" cy="254318"/>
          </a:xfrm>
          <a:prstGeom prst="rect">
            <a:avLst/>
          </a:prstGeom>
          <a:ln>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7" name="正方形/長方形 16"/>
          <p:cNvSpPr/>
          <p:nvPr/>
        </p:nvSpPr>
        <p:spPr bwMode="auto">
          <a:xfrm>
            <a:off x="5654845" y="4393793"/>
            <a:ext cx="254318" cy="254318"/>
          </a:xfrm>
          <a:prstGeom prst="rect">
            <a:avLst/>
          </a:prstGeom>
          <a:ln>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8" name="正方形/長方形 17"/>
          <p:cNvSpPr/>
          <p:nvPr/>
        </p:nvSpPr>
        <p:spPr bwMode="auto">
          <a:xfrm>
            <a:off x="5654845" y="5550946"/>
            <a:ext cx="254318" cy="254318"/>
          </a:xfrm>
          <a:prstGeom prst="rect">
            <a:avLst/>
          </a:prstGeom>
          <a:ln>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4" name="円/楕円 13"/>
          <p:cNvSpPr/>
          <p:nvPr/>
        </p:nvSpPr>
        <p:spPr bwMode="auto">
          <a:xfrm>
            <a:off x="2612740" y="4412940"/>
            <a:ext cx="216024" cy="216024"/>
          </a:xfrm>
          <a:prstGeom prst="ellipse">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0" name="円/楕円 19"/>
          <p:cNvSpPr/>
          <p:nvPr/>
        </p:nvSpPr>
        <p:spPr bwMode="auto">
          <a:xfrm>
            <a:off x="2612740" y="5570093"/>
            <a:ext cx="216024" cy="216024"/>
          </a:xfrm>
          <a:prstGeom prst="ellipse">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1" name="円/楕円 20"/>
          <p:cNvSpPr/>
          <p:nvPr/>
        </p:nvSpPr>
        <p:spPr bwMode="auto">
          <a:xfrm>
            <a:off x="4160912" y="5570093"/>
            <a:ext cx="216024" cy="216024"/>
          </a:xfrm>
          <a:prstGeom prst="ellipse">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2" name="円/楕円 21"/>
          <p:cNvSpPr/>
          <p:nvPr/>
        </p:nvSpPr>
        <p:spPr bwMode="auto">
          <a:xfrm>
            <a:off x="4124908" y="4412940"/>
            <a:ext cx="216024" cy="216024"/>
          </a:xfrm>
          <a:prstGeom prst="ellipse">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19" name="直線コネクタ 18"/>
          <p:cNvCxnSpPr/>
          <p:nvPr/>
        </p:nvCxnSpPr>
        <p:spPr bwMode="auto">
          <a:xfrm>
            <a:off x="1318886" y="4520952"/>
            <a:ext cx="129385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コネクタ 24"/>
          <p:cNvCxnSpPr>
            <a:stCxn id="14" idx="6"/>
            <a:endCxn id="22" idx="2"/>
          </p:cNvCxnSpPr>
          <p:nvPr/>
        </p:nvCxnSpPr>
        <p:spPr bwMode="auto">
          <a:xfrm>
            <a:off x="2828764" y="4520952"/>
            <a:ext cx="129614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コネクタ 27"/>
          <p:cNvCxnSpPr>
            <a:stCxn id="22" idx="6"/>
            <a:endCxn id="17" idx="1"/>
          </p:cNvCxnSpPr>
          <p:nvPr/>
        </p:nvCxnSpPr>
        <p:spPr bwMode="auto">
          <a:xfrm>
            <a:off x="4340932" y="4520952"/>
            <a:ext cx="131391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コネクタ 30"/>
          <p:cNvCxnSpPr>
            <a:stCxn id="16" idx="3"/>
            <a:endCxn id="20" idx="2"/>
          </p:cNvCxnSpPr>
          <p:nvPr/>
        </p:nvCxnSpPr>
        <p:spPr bwMode="auto">
          <a:xfrm>
            <a:off x="1318886" y="5678105"/>
            <a:ext cx="129385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コネクタ 33"/>
          <p:cNvCxnSpPr>
            <a:stCxn id="20" idx="6"/>
            <a:endCxn id="21" idx="2"/>
          </p:cNvCxnSpPr>
          <p:nvPr/>
        </p:nvCxnSpPr>
        <p:spPr bwMode="auto">
          <a:xfrm>
            <a:off x="2828764" y="5678105"/>
            <a:ext cx="1332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コネクタ 34"/>
          <p:cNvCxnSpPr>
            <a:stCxn id="21" idx="6"/>
            <a:endCxn id="18" idx="1"/>
          </p:cNvCxnSpPr>
          <p:nvPr/>
        </p:nvCxnSpPr>
        <p:spPr bwMode="auto">
          <a:xfrm>
            <a:off x="4376936" y="5678105"/>
            <a:ext cx="127790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コネクタ 39"/>
          <p:cNvCxnSpPr>
            <a:stCxn id="14" idx="6"/>
            <a:endCxn id="21" idx="2"/>
          </p:cNvCxnSpPr>
          <p:nvPr/>
        </p:nvCxnSpPr>
        <p:spPr bwMode="auto">
          <a:xfrm>
            <a:off x="2828764" y="4520952"/>
            <a:ext cx="1332148" cy="115715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コネクタ 42"/>
          <p:cNvCxnSpPr>
            <a:stCxn id="16" idx="3"/>
            <a:endCxn id="14" idx="2"/>
          </p:cNvCxnSpPr>
          <p:nvPr/>
        </p:nvCxnSpPr>
        <p:spPr bwMode="auto">
          <a:xfrm flipV="1">
            <a:off x="1318886" y="4520952"/>
            <a:ext cx="1293854" cy="115715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コネクタ 45"/>
          <p:cNvCxnSpPr>
            <a:stCxn id="22" idx="6"/>
            <a:endCxn id="18" idx="1"/>
          </p:cNvCxnSpPr>
          <p:nvPr/>
        </p:nvCxnSpPr>
        <p:spPr bwMode="auto">
          <a:xfrm>
            <a:off x="4340932" y="4520952"/>
            <a:ext cx="1313913" cy="115715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7" name="グループ化 46"/>
          <p:cNvGrpSpPr/>
          <p:nvPr/>
        </p:nvGrpSpPr>
        <p:grpSpPr>
          <a:xfrm>
            <a:off x="1316596" y="4509120"/>
            <a:ext cx="4335959" cy="1157153"/>
            <a:chOff x="1316596" y="4509120"/>
            <a:chExt cx="4335959" cy="1157153"/>
          </a:xfrm>
        </p:grpSpPr>
        <p:cxnSp>
          <p:nvCxnSpPr>
            <p:cNvPr id="49" name="直線コネクタ 48"/>
            <p:cNvCxnSpPr/>
            <p:nvPr/>
          </p:nvCxnSpPr>
          <p:spPr bwMode="auto">
            <a:xfrm>
              <a:off x="4374646" y="5666273"/>
              <a:ext cx="1277909" cy="0"/>
            </a:xfrm>
            <a:prstGeom prst="line">
              <a:avLst/>
            </a:prstGeom>
            <a:ln>
              <a:solidFill>
                <a:schemeClr val="accent2">
                  <a:alpha val="50000"/>
                </a:schemeClr>
              </a:solidFill>
              <a:headEnd type="none" w="med" len="med"/>
              <a:tailEnd type="triangle" w="lg" len="med"/>
            </a:ln>
            <a:extLst/>
          </p:spPr>
          <p:style>
            <a:lnRef idx="3">
              <a:schemeClr val="accent2"/>
            </a:lnRef>
            <a:fillRef idx="0">
              <a:schemeClr val="accent2"/>
            </a:fillRef>
            <a:effectRef idx="2">
              <a:schemeClr val="accent2"/>
            </a:effectRef>
            <a:fontRef idx="minor">
              <a:schemeClr val="tx1"/>
            </a:fontRef>
          </p:style>
        </p:cxnSp>
        <p:cxnSp>
          <p:nvCxnSpPr>
            <p:cNvPr id="50" name="直線コネクタ 49"/>
            <p:cNvCxnSpPr/>
            <p:nvPr/>
          </p:nvCxnSpPr>
          <p:spPr bwMode="auto">
            <a:xfrm>
              <a:off x="2826474" y="4509120"/>
              <a:ext cx="1332148" cy="1157153"/>
            </a:xfrm>
            <a:prstGeom prst="line">
              <a:avLst/>
            </a:prstGeom>
            <a:ln>
              <a:solidFill>
                <a:schemeClr val="accent2">
                  <a:alpha val="50000"/>
                </a:schemeClr>
              </a:solidFill>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51" name="直線コネクタ 50"/>
            <p:cNvCxnSpPr/>
            <p:nvPr/>
          </p:nvCxnSpPr>
          <p:spPr bwMode="auto">
            <a:xfrm flipV="1">
              <a:off x="1316596" y="4509120"/>
              <a:ext cx="1293854" cy="1157153"/>
            </a:xfrm>
            <a:prstGeom prst="line">
              <a:avLst/>
            </a:prstGeom>
            <a:ln>
              <a:solidFill>
                <a:schemeClr val="accent2">
                  <a:alpha val="50000"/>
                </a:schemeClr>
              </a:solidFill>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grpSp>
      <p:grpSp>
        <p:nvGrpSpPr>
          <p:cNvPr id="48" name="グループ化 47"/>
          <p:cNvGrpSpPr/>
          <p:nvPr/>
        </p:nvGrpSpPr>
        <p:grpSpPr>
          <a:xfrm>
            <a:off x="1316596" y="4473116"/>
            <a:ext cx="4335959" cy="1157153"/>
            <a:chOff x="1316596" y="4473116"/>
            <a:chExt cx="4335959" cy="1157153"/>
          </a:xfrm>
        </p:grpSpPr>
        <p:cxnSp>
          <p:nvCxnSpPr>
            <p:cNvPr id="53" name="直線コネクタ 52"/>
            <p:cNvCxnSpPr/>
            <p:nvPr/>
          </p:nvCxnSpPr>
          <p:spPr bwMode="auto">
            <a:xfrm>
              <a:off x="2826474" y="4473116"/>
              <a:ext cx="1296144" cy="0"/>
            </a:xfrm>
            <a:prstGeom prst="line">
              <a:avLst/>
            </a:prstGeom>
            <a:ln>
              <a:solidFill>
                <a:schemeClr val="accent5">
                  <a:alpha val="50000"/>
                </a:schemeClr>
              </a:solidFill>
              <a:headEnd type="none" w="med" len="med"/>
              <a:tailEnd type="none" w="med" len="med"/>
            </a:ln>
            <a:ex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V="1">
              <a:off x="1316596" y="4473116"/>
              <a:ext cx="1293854" cy="1157153"/>
            </a:xfrm>
            <a:prstGeom prst="line">
              <a:avLst/>
            </a:prstGeom>
            <a:ln>
              <a:solidFill>
                <a:schemeClr val="accent5">
                  <a:alpha val="50000"/>
                </a:schemeClr>
              </a:solidFill>
              <a:headEnd type="none" w="med" len="med"/>
              <a:tailEnd type="none" w="med" len="med"/>
            </a:ln>
            <a:ex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a:off x="4338642" y="4473116"/>
              <a:ext cx="1313913" cy="1157153"/>
            </a:xfrm>
            <a:prstGeom prst="line">
              <a:avLst/>
            </a:prstGeom>
            <a:ln>
              <a:solidFill>
                <a:schemeClr val="accent5">
                  <a:alpha val="50000"/>
                </a:schemeClr>
              </a:solidFill>
              <a:headEnd type="none" w="med" len="med"/>
              <a:tailEnd type="triangle" w="lg" len="med"/>
            </a:ln>
            <a:extLst/>
          </p:spPr>
          <p:style>
            <a:lnRef idx="3">
              <a:schemeClr val="accent5"/>
            </a:lnRef>
            <a:fillRef idx="0">
              <a:schemeClr val="accent5"/>
            </a:fillRef>
            <a:effectRef idx="2">
              <a:schemeClr val="accent5"/>
            </a:effectRef>
            <a:fontRef idx="minor">
              <a:schemeClr val="tx1"/>
            </a:fontRef>
          </p:style>
        </p:cxnSp>
      </p:grpSp>
      <p:grpSp>
        <p:nvGrpSpPr>
          <p:cNvPr id="52" name="グループ化 51"/>
          <p:cNvGrpSpPr/>
          <p:nvPr/>
        </p:nvGrpSpPr>
        <p:grpSpPr>
          <a:xfrm>
            <a:off x="1316596" y="5661248"/>
            <a:ext cx="4335959" cy="0"/>
            <a:chOff x="1316596" y="5661248"/>
            <a:chExt cx="4335959" cy="0"/>
          </a:xfrm>
        </p:grpSpPr>
        <p:cxnSp>
          <p:nvCxnSpPr>
            <p:cNvPr id="57" name="直線コネクタ 56"/>
            <p:cNvCxnSpPr/>
            <p:nvPr/>
          </p:nvCxnSpPr>
          <p:spPr bwMode="auto">
            <a:xfrm>
              <a:off x="1316596" y="5661248"/>
              <a:ext cx="1293854" cy="0"/>
            </a:xfrm>
            <a:prstGeom prst="line">
              <a:avLst/>
            </a:prstGeom>
            <a:ln>
              <a:solidFill>
                <a:srgbClr val="E03253">
                  <a:alpha val="50000"/>
                </a:srgbClr>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58" name="直線コネクタ 57"/>
            <p:cNvCxnSpPr/>
            <p:nvPr/>
          </p:nvCxnSpPr>
          <p:spPr bwMode="auto">
            <a:xfrm>
              <a:off x="2826474" y="5661248"/>
              <a:ext cx="1332148" cy="0"/>
            </a:xfrm>
            <a:prstGeom prst="line">
              <a:avLst/>
            </a:prstGeom>
            <a:ln>
              <a:solidFill>
                <a:srgbClr val="E03253">
                  <a:alpha val="50000"/>
                </a:srgbClr>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59" name="直線コネクタ 58"/>
            <p:cNvCxnSpPr/>
            <p:nvPr/>
          </p:nvCxnSpPr>
          <p:spPr bwMode="auto">
            <a:xfrm>
              <a:off x="4374646" y="5661248"/>
              <a:ext cx="1277909" cy="0"/>
            </a:xfrm>
            <a:prstGeom prst="line">
              <a:avLst/>
            </a:prstGeom>
            <a:ln>
              <a:solidFill>
                <a:srgbClr val="E03253">
                  <a:alpha val="50000"/>
                </a:srgbClr>
              </a:solidFill>
              <a:headEnd type="none" w="med" len="med"/>
              <a:tailEnd type="triangle" w="lg" len="med"/>
            </a:ln>
            <a:extLst/>
          </p:spPr>
          <p:style>
            <a:lnRef idx="3">
              <a:schemeClr val="accent4"/>
            </a:lnRef>
            <a:fillRef idx="0">
              <a:schemeClr val="accent4"/>
            </a:fillRef>
            <a:effectRef idx="2">
              <a:schemeClr val="accent4"/>
            </a:effectRef>
            <a:fontRef idx="minor">
              <a:schemeClr val="tx1"/>
            </a:fontRef>
          </p:style>
        </p:cxnSp>
      </p:grpSp>
      <p:sp>
        <p:nvSpPr>
          <p:cNvPr id="56" name="テキスト ボックス 55"/>
          <p:cNvSpPr txBox="1"/>
          <p:nvPr/>
        </p:nvSpPr>
        <p:spPr>
          <a:xfrm>
            <a:off x="956556" y="4144856"/>
            <a:ext cx="490840" cy="246221"/>
          </a:xfrm>
          <a:prstGeom prst="rect">
            <a:avLst/>
          </a:prstGeom>
          <a:noFill/>
        </p:spPr>
        <p:txBody>
          <a:bodyPr wrap="none" rtlCol="0">
            <a:spAutoFit/>
          </a:bodyPr>
          <a:lstStyle/>
          <a:p>
            <a:r>
              <a:rPr kumimoji="1" lang="ja-JP" altLang="en-US" sz="1000" b="1" dirty="0" smtClean="0"/>
              <a:t>ノード</a:t>
            </a:r>
            <a:endParaRPr kumimoji="1" lang="ja-JP" altLang="en-US" sz="1000" b="1" dirty="0"/>
          </a:p>
        </p:txBody>
      </p:sp>
      <p:sp>
        <p:nvSpPr>
          <p:cNvPr id="62" name="テキスト ボックス 61"/>
          <p:cNvSpPr txBox="1"/>
          <p:nvPr/>
        </p:nvSpPr>
        <p:spPr>
          <a:xfrm>
            <a:off x="2425708" y="4156657"/>
            <a:ext cx="619080" cy="246221"/>
          </a:xfrm>
          <a:prstGeom prst="rect">
            <a:avLst/>
          </a:prstGeom>
          <a:noFill/>
        </p:spPr>
        <p:txBody>
          <a:bodyPr wrap="none" rtlCol="0">
            <a:spAutoFit/>
          </a:bodyPr>
          <a:lstStyle/>
          <a:p>
            <a:r>
              <a:rPr kumimoji="1" lang="ja-JP" altLang="en-US" sz="1000" b="1" dirty="0" smtClean="0"/>
              <a:t>スイッチ</a:t>
            </a:r>
            <a:endParaRPr kumimoji="1" lang="ja-JP" altLang="en-US" sz="1000" b="1" dirty="0"/>
          </a:p>
        </p:txBody>
      </p:sp>
      <p:sp>
        <p:nvSpPr>
          <p:cNvPr id="63" name="テキスト ボックス 62"/>
          <p:cNvSpPr txBox="1"/>
          <p:nvPr/>
        </p:nvSpPr>
        <p:spPr>
          <a:xfrm>
            <a:off x="3937876" y="4149080"/>
            <a:ext cx="619080" cy="246221"/>
          </a:xfrm>
          <a:prstGeom prst="rect">
            <a:avLst/>
          </a:prstGeom>
          <a:noFill/>
        </p:spPr>
        <p:txBody>
          <a:bodyPr wrap="none" rtlCol="0">
            <a:spAutoFit/>
          </a:bodyPr>
          <a:lstStyle/>
          <a:p>
            <a:r>
              <a:rPr kumimoji="1" lang="ja-JP" altLang="en-US" sz="1000" b="1" dirty="0" smtClean="0"/>
              <a:t>スイッチ</a:t>
            </a:r>
            <a:endParaRPr kumimoji="1" lang="ja-JP" altLang="en-US" sz="1000" b="1" dirty="0"/>
          </a:p>
        </p:txBody>
      </p:sp>
      <p:sp>
        <p:nvSpPr>
          <p:cNvPr id="64" name="テキスト ボックス 63"/>
          <p:cNvSpPr txBox="1"/>
          <p:nvPr/>
        </p:nvSpPr>
        <p:spPr>
          <a:xfrm>
            <a:off x="5542280" y="4154887"/>
            <a:ext cx="490840" cy="246221"/>
          </a:xfrm>
          <a:prstGeom prst="rect">
            <a:avLst/>
          </a:prstGeom>
          <a:noFill/>
        </p:spPr>
        <p:txBody>
          <a:bodyPr wrap="none" rtlCol="0">
            <a:spAutoFit/>
          </a:bodyPr>
          <a:lstStyle/>
          <a:p>
            <a:r>
              <a:rPr kumimoji="1" lang="ja-JP" altLang="en-US" sz="1000" b="1" dirty="0" smtClean="0"/>
              <a:t>ノード</a:t>
            </a:r>
            <a:endParaRPr kumimoji="1" lang="ja-JP" altLang="en-US" sz="1000" b="1" dirty="0"/>
          </a:p>
        </p:txBody>
      </p:sp>
      <p:graphicFrame>
        <p:nvGraphicFramePr>
          <p:cNvPr id="60" name="表 59"/>
          <p:cNvGraphicFramePr>
            <a:graphicFrameLocks noGrp="1"/>
          </p:cNvGraphicFramePr>
          <p:nvPr>
            <p:extLst>
              <p:ext uri="{D42A27DB-BD31-4B8C-83A1-F6EECF244321}">
                <p14:modId xmlns:p14="http://schemas.microsoft.com/office/powerpoint/2010/main" val="2275947501"/>
              </p:ext>
            </p:extLst>
          </p:nvPr>
        </p:nvGraphicFramePr>
        <p:xfrm>
          <a:off x="6393160" y="4523172"/>
          <a:ext cx="2448272" cy="1395018"/>
        </p:xfrm>
        <a:graphic>
          <a:graphicData uri="http://schemas.openxmlformats.org/drawingml/2006/table">
            <a:tbl>
              <a:tblPr firstRow="1">
                <a:tableStyleId>{9D7B26C5-4107-4FEC-AEDC-1716B250A1EF}</a:tableStyleId>
              </a:tblPr>
              <a:tblGrid>
                <a:gridCol w="1224136"/>
                <a:gridCol w="1224136"/>
              </a:tblGrid>
              <a:tr h="232503">
                <a:tc>
                  <a:txBody>
                    <a:bodyPr/>
                    <a:lstStyle/>
                    <a:p>
                      <a:pPr algn="ctr"/>
                      <a:r>
                        <a:rPr kumimoji="1" lang="ja-JP" altLang="en-US" sz="900" dirty="0" smtClean="0"/>
                        <a:t>項目</a:t>
                      </a:r>
                      <a:endParaRPr kumimoji="1" lang="en-US" altLang="ja-JP" sz="900" dirty="0" smtClean="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ja-JP" altLang="en-US" sz="900" dirty="0" smtClean="0"/>
                        <a:t>スペック</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en-US" altLang="ja-JP" sz="900" dirty="0" smtClean="0"/>
                        <a:t>OS</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Linux 3.13.0</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en-US" altLang="ja-JP" sz="900" dirty="0" smtClean="0"/>
                        <a:t>CPU</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Intel Xeon CPU L3426</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ja-JP" altLang="en-US" sz="900" dirty="0" smtClean="0"/>
                        <a:t>メモリ</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4GB</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en-US" altLang="ja-JP" sz="900" dirty="0" smtClean="0"/>
                        <a:t>NIC</a:t>
                      </a:r>
                      <a:r>
                        <a:rPr kumimoji="1" lang="ja-JP" altLang="en-US" sz="900" dirty="0" smtClean="0"/>
                        <a:t>対応ドライバ</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E1000(RSS off)</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ja-JP" altLang="en-US" sz="900" dirty="0" smtClean="0"/>
                        <a:t>リンク</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100M</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bl>
          </a:graphicData>
        </a:graphic>
      </p:graphicFrame>
      <p:sp>
        <p:nvSpPr>
          <p:cNvPr id="10" name="フッター プレースホルダー 9"/>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588432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8"/>
                                        </p:tgtEl>
                                      </p:cBhvr>
                                    </p:animEffect>
                                    <p:set>
                                      <p:cBhvr>
                                        <p:cTn id="17" dur="1" fill="hold">
                                          <p:stCondLst>
                                            <p:cond delay="499"/>
                                          </p:stCondLst>
                                        </p:cTn>
                                        <p:tgtEl>
                                          <p:spTgt spid="48"/>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fill="hold"/>
                                        <p:tgtEl>
                                          <p:spTgt spid="47"/>
                                        </p:tgtEl>
                                        <p:attrNameLst>
                                          <p:attrName>ppt_x</p:attrName>
                                        </p:attrNameLst>
                                      </p:cBhvr>
                                      <p:tavLst>
                                        <p:tav tm="0">
                                          <p:val>
                                            <p:strVal val="#ppt_x"/>
                                          </p:val>
                                        </p:tav>
                                        <p:tav tm="100000">
                                          <p:val>
                                            <p:strVal val="#ppt_x"/>
                                          </p:val>
                                        </p:tav>
                                      </p:tavLst>
                                    </p:anim>
                                    <p:anim calcmode="lin" valueType="num">
                                      <p:cBhvr additive="base">
                                        <p:cTn id="3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47"/>
                                        </p:tgtEl>
                                      </p:cBhvr>
                                    </p:animEffect>
                                    <p:set>
                                      <p:cBhvr>
                                        <p:cTn id="38" dur="1" fill="hold">
                                          <p:stCondLst>
                                            <p:cond delay="499"/>
                                          </p:stCondLst>
                                        </p:cTn>
                                        <p:tgtEl>
                                          <p:spTgt spid="4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ppt_x"/>
                                          </p:val>
                                        </p:tav>
                                        <p:tav tm="100000">
                                          <p:val>
                                            <p:strVal val="#ppt_x"/>
                                          </p:val>
                                        </p:tav>
                                      </p:tavLst>
                                    </p:anim>
                                    <p:anim calcmode="lin" valueType="num">
                                      <p:cBhvr additive="base">
                                        <p:cTn id="4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52"/>
                                        </p:tgtEl>
                                      </p:cBhvr>
                                    </p:animEffect>
                                    <p:set>
                                      <p:cBhvr>
                                        <p:cTn id="56"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3" grpId="0" animBg="1"/>
      <p:bldP spid="1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研究背景</a:t>
            </a:r>
            <a:endParaRPr kumimoji="1" lang="ja-JP" altLang="en-US" dirty="0"/>
          </a:p>
        </p:txBody>
      </p:sp>
      <p:sp>
        <p:nvSpPr>
          <p:cNvPr id="5" name="コンテンツ プレースホルダー 4"/>
          <p:cNvSpPr>
            <a:spLocks noGrp="1"/>
          </p:cNvSpPr>
          <p:nvPr>
            <p:ph idx="1"/>
          </p:nvPr>
        </p:nvSpPr>
        <p:spPr>
          <a:xfrm>
            <a:off x="704528" y="1157535"/>
            <a:ext cx="8460940" cy="4813231"/>
          </a:xfrm>
        </p:spPr>
        <p:txBody>
          <a:bodyPr/>
          <a:lstStyle/>
          <a:p>
            <a:pPr marL="0" indent="0">
              <a:buNone/>
            </a:pPr>
            <a:r>
              <a:rPr lang="ja-JP" altLang="en-US" b="1" dirty="0" smtClean="0">
                <a:solidFill>
                  <a:srgbClr val="E03253"/>
                </a:solidFill>
              </a:rPr>
              <a:t>なぜ、ショートフローに着目するのか</a:t>
            </a:r>
            <a:r>
              <a:rPr lang="en-US" altLang="ja-JP" b="1" dirty="0" smtClean="0">
                <a:solidFill>
                  <a:srgbClr val="E03253"/>
                </a:solidFill>
              </a:rPr>
              <a:t>?</a:t>
            </a:r>
            <a:endParaRPr kumimoji="1" lang="en-US" altLang="ja-JP" b="1" dirty="0" smtClean="0">
              <a:solidFill>
                <a:srgbClr val="E03253"/>
              </a:solidFill>
            </a:endParaRPr>
          </a:p>
          <a:p>
            <a:pPr marL="0" indent="0">
              <a:buNone/>
            </a:pPr>
            <a:r>
              <a:rPr lang="ja-JP" altLang="en-US" sz="2000" dirty="0" smtClean="0">
                <a:solidFill>
                  <a:srgbClr val="0071BC"/>
                </a:solidFill>
              </a:rPr>
              <a:t>分散・並列処理技術</a:t>
            </a:r>
            <a:r>
              <a:rPr lang="en-US" altLang="ja-JP" sz="2000" dirty="0" smtClean="0">
                <a:solidFill>
                  <a:srgbClr val="0071BC"/>
                </a:solidFill>
              </a:rPr>
              <a:t> </a:t>
            </a:r>
            <a:r>
              <a:rPr lang="en-US" altLang="ja-JP" sz="2000" dirty="0" smtClean="0"/>
              <a:t>: </a:t>
            </a:r>
            <a:r>
              <a:rPr lang="ja-JP" altLang="en-US" sz="2000" dirty="0" smtClean="0"/>
              <a:t>ビッグデータの</a:t>
            </a:r>
            <a:r>
              <a:rPr lang="ja-JP" altLang="en-US" sz="2000" dirty="0" smtClean="0"/>
              <a:t>解析には必要不可欠</a:t>
            </a:r>
            <a:endParaRPr lang="en-US" altLang="ja-JP" sz="2000" dirty="0" smtClean="0"/>
          </a:p>
          <a:p>
            <a:pPr marL="0" indent="0" algn="ctr">
              <a:buNone/>
            </a:pPr>
            <a:r>
              <a:rPr lang="ja-JP" altLang="en-US" b="1" dirty="0" smtClean="0"/>
              <a:t>分散・並列処理では大量のショートフローを生成する</a:t>
            </a:r>
            <a:r>
              <a:rPr lang="en-US" altLang="ja-JP" b="1" dirty="0" smtClean="0"/>
              <a:t> </a:t>
            </a:r>
          </a:p>
          <a:p>
            <a:pPr marL="0" indent="0" algn="ctr">
              <a:buNone/>
            </a:pPr>
            <a:r>
              <a:rPr lang="ja-JP" altLang="en-US" sz="2000" dirty="0" smtClean="0"/>
              <a:t>データセンタートラフィックの</a:t>
            </a:r>
            <a:r>
              <a:rPr lang="en-US" altLang="ja-JP" sz="2000" dirty="0" smtClean="0"/>
              <a:t>80%</a:t>
            </a:r>
            <a:r>
              <a:rPr lang="ja-JP" altLang="en-US" sz="2000" dirty="0" smtClean="0"/>
              <a:t>がショートフロー</a:t>
            </a:r>
            <a:r>
              <a:rPr lang="en-US" altLang="ja-JP" sz="1800" dirty="0" smtClean="0"/>
              <a:t>[14].</a:t>
            </a:r>
          </a:p>
          <a:p>
            <a:pPr marL="0" indent="0" algn="ctr">
              <a:buNone/>
            </a:pPr>
            <a:r>
              <a:rPr lang="ja-JP" altLang="en-US" sz="1800" dirty="0" smtClean="0"/>
              <a:t>ショートフローは並列分散処理の高速化のために極めて重要な要素</a:t>
            </a:r>
            <a:endParaRPr lang="en-US" altLang="ja-JP" sz="1800" dirty="0" smtClean="0"/>
          </a:p>
          <a:p>
            <a:pPr marL="0" indent="0" algn="ctr">
              <a:buNone/>
            </a:pPr>
            <a:endParaRPr kumimoji="1" lang="en-US" altLang="ja-JP" sz="2200" b="1" dirty="0" smtClean="0">
              <a:solidFill>
                <a:srgbClr val="0071BC"/>
              </a:solidFill>
            </a:endParaRPr>
          </a:p>
          <a:p>
            <a:pPr marL="0" indent="0" algn="ctr">
              <a:buNone/>
            </a:pPr>
            <a:r>
              <a:rPr lang="ja-JP" altLang="en-US" b="1" dirty="0">
                <a:solidFill>
                  <a:srgbClr val="0071BC"/>
                </a:solidFill>
              </a:rPr>
              <a:t>既存の</a:t>
            </a:r>
            <a:r>
              <a:rPr kumimoji="1" lang="ja-JP" altLang="en-US" b="1" dirty="0" smtClean="0">
                <a:solidFill>
                  <a:srgbClr val="0071BC"/>
                </a:solidFill>
              </a:rPr>
              <a:t>データセンターネットワーク</a:t>
            </a:r>
            <a:r>
              <a:rPr lang="ja-JP" altLang="en-US" b="1" dirty="0" smtClean="0">
                <a:solidFill>
                  <a:srgbClr val="0071BC"/>
                </a:solidFill>
              </a:rPr>
              <a:t>を改善する上で</a:t>
            </a:r>
            <a:endParaRPr lang="en-US" altLang="ja-JP" b="1" dirty="0" smtClean="0">
              <a:solidFill>
                <a:srgbClr val="0071BC"/>
              </a:solidFill>
            </a:endParaRPr>
          </a:p>
          <a:p>
            <a:pPr marL="0" indent="0" algn="ctr">
              <a:buNone/>
            </a:pPr>
            <a:r>
              <a:rPr lang="ja-JP" altLang="en-US" b="1" dirty="0" smtClean="0">
                <a:solidFill>
                  <a:srgbClr val="0071BC"/>
                </a:solidFill>
              </a:rPr>
              <a:t>ショートフロー遅延の問題は重要</a:t>
            </a:r>
            <a:endParaRPr lang="en-US" altLang="ja-JP" sz="2200" b="1" dirty="0" smtClean="0">
              <a:solidFill>
                <a:srgbClr val="0071BC"/>
              </a:solidFill>
            </a:endParaRPr>
          </a:p>
          <a:p>
            <a:pPr marL="0" indent="0">
              <a:buNone/>
            </a:pPr>
            <a:endParaRPr kumimoji="1" lang="ja-JP" altLang="en-US" dirty="0"/>
          </a:p>
        </p:txBody>
      </p:sp>
      <p:sp>
        <p:nvSpPr>
          <p:cNvPr id="2" name="日付プレースホルダー 1"/>
          <p:cNvSpPr>
            <a:spLocks noGrp="1"/>
          </p:cNvSpPr>
          <p:nvPr>
            <p:ph type="dt" sz="half" idx="10"/>
          </p:nvPr>
        </p:nvSpPr>
        <p:spPr/>
        <p:txBody>
          <a:bodyPr/>
          <a:lstStyle/>
          <a:p>
            <a:r>
              <a:rPr lang="en-US" altLang="ja-JP" smtClean="0"/>
              <a:t>2015/2/6</a:t>
            </a:r>
            <a:endParaRPr lang="en-US" altLang="ja-JP"/>
          </a:p>
        </p:txBody>
      </p:sp>
      <p:sp>
        <p:nvSpPr>
          <p:cNvPr id="3" name="スライド番号プレースホルダー 2"/>
          <p:cNvSpPr>
            <a:spLocks noGrp="1"/>
          </p:cNvSpPr>
          <p:nvPr>
            <p:ph type="sldNum" sz="quarter" idx="12"/>
          </p:nvPr>
        </p:nvSpPr>
        <p:spPr/>
        <p:txBody>
          <a:bodyPr/>
          <a:lstStyle/>
          <a:p>
            <a:fld id="{5C5C2A6E-2954-4E38-AD66-154544EB6822}" type="slidenum">
              <a:rPr lang="ja-JP" altLang="en-US" smtClean="0"/>
              <a:pPr/>
              <a:t>6</a:t>
            </a:fld>
            <a:endParaRPr lang="en-US" altLang="ja-JP"/>
          </a:p>
        </p:txBody>
      </p:sp>
      <p:sp>
        <p:nvSpPr>
          <p:cNvPr id="7" name="正方形/長方形 6"/>
          <p:cNvSpPr/>
          <p:nvPr/>
        </p:nvSpPr>
        <p:spPr>
          <a:xfrm>
            <a:off x="4124908" y="5970766"/>
            <a:ext cx="4953000" cy="338554"/>
          </a:xfrm>
          <a:prstGeom prst="rect">
            <a:avLst/>
          </a:prstGeom>
        </p:spPr>
        <p:txBody>
          <a:bodyPr>
            <a:spAutoFit/>
          </a:bodyPr>
          <a:lstStyle/>
          <a:p>
            <a:r>
              <a:rPr lang="en-US" altLang="ja-JP" sz="800" dirty="0" smtClean="0">
                <a:latin typeface="+mn-lt"/>
              </a:rPr>
              <a:t>[14]Benson</a:t>
            </a:r>
            <a:r>
              <a:rPr lang="en-US" altLang="ja-JP" sz="800" dirty="0">
                <a:latin typeface="+mn-lt"/>
              </a:rPr>
              <a:t>, </a:t>
            </a:r>
            <a:r>
              <a:rPr lang="en-US" altLang="ja-JP" sz="800" dirty="0" err="1">
                <a:latin typeface="+mn-lt"/>
              </a:rPr>
              <a:t>Theophilus</a:t>
            </a:r>
            <a:r>
              <a:rPr lang="en-US" altLang="ja-JP" sz="800" dirty="0">
                <a:latin typeface="+mn-lt"/>
              </a:rPr>
              <a:t>, </a:t>
            </a:r>
            <a:r>
              <a:rPr lang="en-US" altLang="ja-JP" sz="800" dirty="0" err="1">
                <a:latin typeface="+mn-lt"/>
              </a:rPr>
              <a:t>Aditya</a:t>
            </a:r>
            <a:r>
              <a:rPr lang="en-US" altLang="ja-JP" sz="800" dirty="0">
                <a:latin typeface="+mn-lt"/>
              </a:rPr>
              <a:t> </a:t>
            </a:r>
            <a:r>
              <a:rPr lang="en-US" altLang="ja-JP" sz="800" dirty="0" err="1">
                <a:latin typeface="+mn-lt"/>
              </a:rPr>
              <a:t>Akella</a:t>
            </a:r>
            <a:r>
              <a:rPr lang="en-US" altLang="ja-JP" sz="800" dirty="0">
                <a:latin typeface="+mn-lt"/>
              </a:rPr>
              <a:t>, and David A. </a:t>
            </a:r>
            <a:r>
              <a:rPr lang="en-US" altLang="ja-JP" sz="800" dirty="0" err="1">
                <a:latin typeface="+mn-lt"/>
              </a:rPr>
              <a:t>Maltz</a:t>
            </a:r>
            <a:r>
              <a:rPr lang="en-US" altLang="ja-JP" sz="800" dirty="0">
                <a:latin typeface="+mn-lt"/>
              </a:rPr>
              <a:t>. "Network </a:t>
            </a:r>
            <a:r>
              <a:rPr lang="en-US" altLang="ja-JP" sz="800" dirty="0" smtClean="0">
                <a:latin typeface="+mn-lt"/>
              </a:rPr>
              <a:t>traffic characteristics </a:t>
            </a:r>
            <a:r>
              <a:rPr lang="en-US" altLang="ja-JP" sz="800" dirty="0">
                <a:latin typeface="+mn-lt"/>
              </a:rPr>
              <a:t>of data centers in the wild." Proceedings of the 10th ACM SIGCOMM conference on Internet measurement. ACM, 2010.</a:t>
            </a:r>
            <a:endParaRPr lang="ja-JP" altLang="en-US" sz="800" dirty="0">
              <a:latin typeface="+mn-lt"/>
            </a:endParaRP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403474338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検証実験</a:t>
            </a:r>
            <a:r>
              <a:rPr kumimoji="1" lang="en-US" altLang="ja-JP" dirty="0" smtClean="0"/>
              <a:t>1</a:t>
            </a:r>
            <a:r>
              <a:rPr kumimoji="1" lang="ja-JP" altLang="en-US" dirty="0" smtClean="0"/>
              <a:t>：</a:t>
            </a:r>
            <a:r>
              <a:rPr lang="ja-JP" altLang="en-US" dirty="0"/>
              <a:t>結果</a:t>
            </a:r>
            <a:endParaRPr kumimoji="1" lang="ja-JP" altLang="en-US" dirty="0"/>
          </a:p>
        </p:txBody>
      </p:sp>
      <p:sp>
        <p:nvSpPr>
          <p:cNvPr id="3" name="コンテンツ プレースホルダー 2"/>
          <p:cNvSpPr>
            <a:spLocks noGrp="1"/>
          </p:cNvSpPr>
          <p:nvPr>
            <p:ph idx="1"/>
          </p:nvPr>
        </p:nvSpPr>
        <p:spPr>
          <a:xfrm>
            <a:off x="812800" y="4581128"/>
            <a:ext cx="8280400" cy="1727597"/>
          </a:xfrm>
          <a:ln>
            <a:solidFill>
              <a:srgbClr val="0071BC"/>
            </a:solidFill>
          </a:ln>
        </p:spPr>
        <p:txBody>
          <a:bodyPr/>
          <a:lstStyle/>
          <a:p>
            <a:r>
              <a:rPr lang="ja-JP" altLang="en-US" dirty="0" smtClean="0"/>
              <a:t>バックグラウンドフローと</a:t>
            </a:r>
            <a:r>
              <a:rPr lang="ja-JP" altLang="en-US" dirty="0"/>
              <a:t>経路</a:t>
            </a:r>
            <a:r>
              <a:rPr lang="ja-JP" altLang="en-US" dirty="0" smtClean="0"/>
              <a:t>および</a:t>
            </a:r>
            <a:r>
              <a:rPr lang="en-US" altLang="ja-JP" dirty="0" smtClean="0"/>
              <a:t>NIC</a:t>
            </a:r>
            <a:r>
              <a:rPr lang="ja-JP" altLang="en-US" dirty="0" err="1" smtClean="0"/>
              <a:t>を</a:t>
            </a:r>
            <a:r>
              <a:rPr lang="ja-JP" altLang="en-US" dirty="0" err="1"/>
              <a:t>共</a:t>
            </a:r>
            <a:r>
              <a:rPr lang="ja-JP" altLang="en-US" dirty="0"/>
              <a:t>有した</a:t>
            </a:r>
            <a:r>
              <a:rPr lang="ja-JP" altLang="en-US" dirty="0" smtClean="0"/>
              <a:t>影響で一部のフローが大きく遅延</a:t>
            </a:r>
            <a:endParaRPr lang="en-US" altLang="ja-JP" dirty="0" smtClean="0"/>
          </a:p>
          <a:p>
            <a:r>
              <a:rPr lang="en-US" altLang="ja-JP" dirty="0" smtClean="0"/>
              <a:t>NIC</a:t>
            </a:r>
            <a:r>
              <a:rPr lang="ja-JP" altLang="en-US" dirty="0" err="1" smtClean="0"/>
              <a:t>を共</a:t>
            </a:r>
            <a:r>
              <a:rPr lang="ja-JP" altLang="en-US" dirty="0" smtClean="0"/>
              <a:t>有した影響は小さい</a:t>
            </a:r>
            <a:r>
              <a:rPr lang="en-US" altLang="ja-JP" dirty="0" smtClean="0"/>
              <a:t>(</a:t>
            </a:r>
            <a:r>
              <a:rPr lang="ja-JP" altLang="en-US" dirty="0" smtClean="0"/>
              <a:t>伝送遅延は小さい</a:t>
            </a:r>
            <a:r>
              <a:rPr lang="en-US" altLang="ja-JP" dirty="0" smtClean="0"/>
              <a:t>)</a:t>
            </a:r>
          </a:p>
          <a:p>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60</a:t>
            </a:fld>
            <a:endParaRPr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660" y="953422"/>
            <a:ext cx="5403273" cy="3411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7189757" y="3645024"/>
            <a:ext cx="2287610" cy="584776"/>
          </a:xfrm>
          <a:prstGeom prst="rect">
            <a:avLst/>
          </a:prstGeom>
          <a:noFill/>
        </p:spPr>
        <p:txBody>
          <a:bodyPr wrap="none" rtlCol="0">
            <a:spAutoFit/>
          </a:bodyPr>
          <a:lstStyle/>
          <a:p>
            <a:r>
              <a:rPr kumimoji="1" lang="ja-JP" altLang="en-US" sz="1600" dirty="0" smtClean="0">
                <a:solidFill>
                  <a:srgbClr val="4D4D4D"/>
                </a:solidFill>
                <a:latin typeface="+mn-ea"/>
                <a:ea typeface="+mn-ea"/>
              </a:rPr>
              <a:t>・箱</a:t>
            </a:r>
            <a:r>
              <a:rPr kumimoji="1" lang="ja-JP" altLang="en-US" sz="1600" dirty="0" err="1" smtClean="0">
                <a:solidFill>
                  <a:srgbClr val="4D4D4D"/>
                </a:solidFill>
                <a:latin typeface="+mn-ea"/>
                <a:ea typeface="+mn-ea"/>
              </a:rPr>
              <a:t>ひげ</a:t>
            </a:r>
            <a:r>
              <a:rPr kumimoji="1" lang="ja-JP" altLang="en-US" sz="1600" dirty="0" smtClean="0">
                <a:solidFill>
                  <a:srgbClr val="4D4D4D"/>
                </a:solidFill>
                <a:latin typeface="+mn-ea"/>
                <a:ea typeface="+mn-ea"/>
              </a:rPr>
              <a:t>図の上端</a:t>
            </a:r>
            <a:endParaRPr kumimoji="1" lang="en-US" altLang="ja-JP" sz="1600" dirty="0" smtClean="0">
              <a:solidFill>
                <a:srgbClr val="4D4D4D"/>
              </a:solidFill>
              <a:latin typeface="+mn-ea"/>
              <a:ea typeface="+mn-ea"/>
            </a:endParaRPr>
          </a:p>
          <a:p>
            <a:r>
              <a:rPr kumimoji="1" lang="ja-JP" altLang="en-US" sz="1600" dirty="0" smtClean="0">
                <a:solidFill>
                  <a:srgbClr val="4D4D4D"/>
                </a:solidFill>
                <a:latin typeface="+mn-ea"/>
                <a:ea typeface="+mn-ea"/>
              </a:rPr>
              <a:t>は</a:t>
            </a:r>
            <a:r>
              <a:rPr kumimoji="1" lang="en-US" altLang="ja-JP" sz="1600" dirty="0" smtClean="0">
                <a:solidFill>
                  <a:srgbClr val="4D4D4D"/>
                </a:solidFill>
                <a:latin typeface="+mn-ea"/>
                <a:ea typeface="+mn-ea"/>
              </a:rPr>
              <a:t>95</a:t>
            </a:r>
            <a:r>
              <a:rPr kumimoji="1" lang="ja-JP" altLang="en-US" sz="1600" dirty="0" smtClean="0">
                <a:solidFill>
                  <a:srgbClr val="4D4D4D"/>
                </a:solidFill>
                <a:latin typeface="+mn-ea"/>
                <a:ea typeface="+mn-ea"/>
              </a:rPr>
              <a:t>パーセンタイル値</a:t>
            </a:r>
            <a:endParaRPr kumimoji="1" lang="ja-JP" altLang="en-US" sz="1600" dirty="0">
              <a:solidFill>
                <a:srgbClr val="4D4D4D"/>
              </a:solidFill>
              <a:latin typeface="+mn-ea"/>
              <a:ea typeface="+mn-ea"/>
            </a:endParaRPr>
          </a:p>
        </p:txBody>
      </p:sp>
      <p:sp>
        <p:nvSpPr>
          <p:cNvPr id="8" name="テキスト ボックス 7"/>
          <p:cNvSpPr txBox="1"/>
          <p:nvPr/>
        </p:nvSpPr>
        <p:spPr>
          <a:xfrm>
            <a:off x="1275626" y="4304129"/>
            <a:ext cx="7354748" cy="276999"/>
          </a:xfrm>
          <a:prstGeom prst="rect">
            <a:avLst/>
          </a:prstGeom>
          <a:noFill/>
        </p:spPr>
        <p:txBody>
          <a:bodyPr wrap="none" rtlCol="0">
            <a:spAutoFit/>
          </a:bodyPr>
          <a:lstStyle/>
          <a:p>
            <a:r>
              <a:rPr kumimoji="1" lang="en-US" altLang="ja-JP" sz="1200" dirty="0" smtClean="0">
                <a:latin typeface="+mj-lt"/>
              </a:rPr>
              <a:t>Fig12.</a:t>
            </a:r>
            <a:r>
              <a:rPr lang="ja-JP" altLang="en-US" sz="1200" dirty="0"/>
              <a:t>中継スイッチに対する負荷実験での </a:t>
            </a:r>
            <a:r>
              <a:rPr lang="en-US" altLang="ja-JP" sz="1200" dirty="0">
                <a:latin typeface="+mn-lt"/>
              </a:rPr>
              <a:t>70kb </a:t>
            </a:r>
            <a:r>
              <a:rPr lang="ja-JP" altLang="en-US" sz="1200" dirty="0"/>
              <a:t>ベンチマークトラフィックに対する</a:t>
            </a:r>
            <a:r>
              <a:rPr lang="ja-JP" altLang="en-US" sz="1200" dirty="0" smtClean="0"/>
              <a:t>フロー</a:t>
            </a:r>
            <a:r>
              <a:rPr lang="ja-JP" altLang="en-US" sz="1200" dirty="0"/>
              <a:t>完結時間とリンク利用率 </a:t>
            </a:r>
          </a:p>
        </p:txBody>
      </p:sp>
      <p:sp>
        <p:nvSpPr>
          <p:cNvPr id="7" name="フッター プレースホルダー 6"/>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391166476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検証実験</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検証実験</a:t>
            </a:r>
            <a:r>
              <a:rPr lang="en-US" altLang="ja-JP" b="1" dirty="0" smtClean="0"/>
              <a:t>2</a:t>
            </a:r>
            <a:r>
              <a:rPr lang="ja-JP" altLang="en-US" b="1" dirty="0" smtClean="0"/>
              <a:t>：エンドノードに対する負荷実験</a:t>
            </a:r>
            <a:endParaRPr lang="en-US" altLang="ja-JP" b="1" dirty="0" smtClean="0"/>
          </a:p>
          <a:p>
            <a:pPr marL="400050" lvl="2" indent="0">
              <a:buSzPct val="60000"/>
              <a:buNone/>
            </a:pPr>
            <a:r>
              <a:rPr lang="ja-JP" altLang="en-US" dirty="0">
                <a:latin typeface="+mn-ea"/>
              </a:rPr>
              <a:t>バックグラウンドトラフィックが利用して</a:t>
            </a:r>
            <a:r>
              <a:rPr lang="ja-JP" altLang="en-US" dirty="0" smtClean="0">
                <a:latin typeface="+mn-ea"/>
              </a:rPr>
              <a:t>いるエンドノード</a:t>
            </a:r>
            <a:r>
              <a:rPr lang="en-US" altLang="ja-JP" dirty="0" smtClean="0"/>
              <a:t>NIC</a:t>
            </a:r>
            <a:r>
              <a:rPr lang="ja-JP" altLang="en-US" dirty="0">
                <a:latin typeface="+mn-ea"/>
              </a:rPr>
              <a:t>を回避しショートフローのフロー完結時間</a:t>
            </a:r>
            <a:r>
              <a:rPr lang="en-US" altLang="ja-JP" dirty="0"/>
              <a:t>(FCT) </a:t>
            </a:r>
            <a:r>
              <a:rPr lang="ja-JP" altLang="en-US" dirty="0">
                <a:latin typeface="+mn-ea"/>
              </a:rPr>
              <a:t>が改善</a:t>
            </a:r>
            <a:r>
              <a:rPr lang="ja-JP" altLang="en-US" dirty="0" smtClean="0">
                <a:latin typeface="+mn-ea"/>
              </a:rPr>
              <a:t>できる</a:t>
            </a:r>
            <a:endParaRPr lang="en-US" altLang="ja-JP" dirty="0" smtClean="0"/>
          </a:p>
          <a:p>
            <a:pPr marL="0" indent="0">
              <a:buNone/>
            </a:pPr>
            <a:r>
              <a:rPr lang="ja-JP" altLang="en-US" b="1" dirty="0"/>
              <a:t>トラフィックパターン：</a:t>
            </a:r>
            <a:endParaRPr lang="en-US" altLang="ja-JP" b="1" dirty="0"/>
          </a:p>
          <a:p>
            <a:pPr marL="400050" lvl="1" indent="0">
              <a:buNone/>
            </a:pPr>
            <a:r>
              <a:rPr lang="ja-JP" altLang="en-US" dirty="0" smtClean="0">
                <a:latin typeface="+mn-ea"/>
                <a:ea typeface="+mn-ea"/>
              </a:rPr>
              <a:t>ショートフロー</a:t>
            </a:r>
            <a:r>
              <a:rPr lang="ja-JP" altLang="en-US" dirty="0">
                <a:latin typeface="+mn-ea"/>
                <a:ea typeface="+mn-ea"/>
              </a:rPr>
              <a:t>：</a:t>
            </a:r>
            <a:r>
              <a:rPr lang="en-US" altLang="ja-JP" dirty="0">
                <a:ea typeface="+mn-ea"/>
              </a:rPr>
              <a:t>70KB</a:t>
            </a:r>
            <a:r>
              <a:rPr lang="ja-JP" altLang="en-US" dirty="0">
                <a:latin typeface="+mn-ea"/>
                <a:ea typeface="+mn-ea"/>
              </a:rPr>
              <a:t>毎</a:t>
            </a:r>
            <a:r>
              <a:rPr lang="en-US" altLang="ja-JP" dirty="0">
                <a:ea typeface="+mn-ea"/>
              </a:rPr>
              <a:t>10ms</a:t>
            </a:r>
            <a:r>
              <a:rPr lang="ja-JP" altLang="en-US" dirty="0">
                <a:latin typeface="+mn-ea"/>
                <a:ea typeface="+mn-ea"/>
              </a:rPr>
              <a:t>一様分布</a:t>
            </a:r>
            <a:r>
              <a:rPr lang="en-US" altLang="ja-JP" dirty="0">
                <a:latin typeface="+mn-ea"/>
                <a:ea typeface="+mn-ea"/>
              </a:rPr>
              <a:t>, </a:t>
            </a:r>
            <a:r>
              <a:rPr lang="en-US" altLang="ja-JP" dirty="0" smtClean="0">
                <a:ea typeface="+mn-ea"/>
              </a:rPr>
              <a:t>3</a:t>
            </a:r>
            <a:r>
              <a:rPr lang="en-US" altLang="en-US" dirty="0" smtClean="0">
                <a:latin typeface="+mn-ea"/>
                <a:ea typeface="+mn-ea"/>
              </a:rPr>
              <a:t>種類</a:t>
            </a:r>
            <a:r>
              <a:rPr lang="ja-JP" altLang="en-US" dirty="0" smtClean="0">
                <a:latin typeface="+mn-ea"/>
                <a:ea typeface="+mn-ea"/>
              </a:rPr>
              <a:t>の</a:t>
            </a:r>
            <a:r>
              <a:rPr lang="en-US" altLang="en-US" dirty="0" smtClean="0">
                <a:latin typeface="+mn-ea"/>
                <a:ea typeface="+mn-ea"/>
              </a:rPr>
              <a:t>ルート</a:t>
            </a:r>
            <a:endParaRPr lang="en-US" altLang="ja-JP" dirty="0" smtClean="0">
              <a:latin typeface="+mn-ea"/>
              <a:ea typeface="+mn-ea"/>
            </a:endParaRPr>
          </a:p>
          <a:p>
            <a:pPr marL="400050" lvl="1" indent="0">
              <a:buNone/>
            </a:pPr>
            <a:r>
              <a:rPr lang="ja-JP" altLang="en-US" dirty="0" smtClean="0">
                <a:solidFill>
                  <a:srgbClr val="E03253"/>
                </a:solidFill>
                <a:latin typeface="+mn-ea"/>
                <a:ea typeface="+mn-ea"/>
              </a:rPr>
              <a:t>バックグラウンドフロー</a:t>
            </a:r>
            <a:r>
              <a:rPr lang="ja-JP" altLang="en-US" dirty="0">
                <a:latin typeface="+mn-ea"/>
                <a:ea typeface="+mn-ea"/>
              </a:rPr>
              <a:t>：実験中継続してデータを転送する</a:t>
            </a:r>
            <a:endParaRPr lang="en-US" altLang="ja-JP"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61</a:t>
            </a:fld>
            <a:endParaRPr lang="en-US" altLang="ja-JP"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4097600"/>
            <a:ext cx="5572125" cy="1981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4136911" y="6032321"/>
            <a:ext cx="1632478" cy="276999"/>
          </a:xfrm>
          <a:prstGeom prst="rect">
            <a:avLst/>
          </a:prstGeom>
          <a:noFill/>
        </p:spPr>
        <p:txBody>
          <a:bodyPr wrap="none" rtlCol="0">
            <a:spAutoFit/>
          </a:bodyPr>
          <a:lstStyle/>
          <a:p>
            <a:r>
              <a:rPr kumimoji="1" lang="en-US" altLang="ja-JP" sz="1200" dirty="0" smtClean="0">
                <a:latin typeface="+mj-lt"/>
              </a:rPr>
              <a:t>Fig13.</a:t>
            </a:r>
            <a:r>
              <a:rPr kumimoji="1" lang="ja-JP" altLang="en-US" sz="1200" dirty="0" smtClean="0">
                <a:latin typeface="+mj-lt"/>
              </a:rPr>
              <a:t>検証</a:t>
            </a:r>
            <a:r>
              <a:rPr kumimoji="1" lang="en-US" altLang="ja-JP" sz="1200" dirty="0" smtClean="0">
                <a:latin typeface="+mj-lt"/>
              </a:rPr>
              <a:t>2</a:t>
            </a:r>
            <a:r>
              <a:rPr kumimoji="1" lang="ja-JP" altLang="en-US" sz="1200" dirty="0" smtClean="0">
                <a:latin typeface="+mj-lt"/>
              </a:rPr>
              <a:t>トポロジー</a:t>
            </a:r>
            <a:endParaRPr kumimoji="1" lang="ja-JP" altLang="en-US" sz="1200" dirty="0">
              <a:latin typeface="+mj-lt"/>
            </a:endParaRPr>
          </a:p>
        </p:txBody>
      </p:sp>
      <p:sp>
        <p:nvSpPr>
          <p:cNvPr id="8" name="右矢印 7"/>
          <p:cNvSpPr/>
          <p:nvPr/>
        </p:nvSpPr>
        <p:spPr bwMode="auto">
          <a:xfrm>
            <a:off x="2889007" y="4645680"/>
            <a:ext cx="4248472" cy="332908"/>
          </a:xfrm>
          <a:prstGeom prst="rightArrow">
            <a:avLst/>
          </a:prstGeom>
          <a:solidFill>
            <a:srgbClr val="E03253">
              <a:alpha val="5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9" name="右矢印 8"/>
          <p:cNvSpPr/>
          <p:nvPr/>
        </p:nvSpPr>
        <p:spPr bwMode="auto">
          <a:xfrm>
            <a:off x="2900772" y="5281998"/>
            <a:ext cx="4248472" cy="155305"/>
          </a:xfrm>
          <a:prstGeom prst="rightArrow">
            <a:avLst/>
          </a:prstGeom>
          <a:solidFill>
            <a:srgbClr val="0071B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0" name="右矢印 9"/>
          <p:cNvSpPr/>
          <p:nvPr/>
        </p:nvSpPr>
        <p:spPr bwMode="auto">
          <a:xfrm>
            <a:off x="2900772" y="4745630"/>
            <a:ext cx="4248472" cy="155305"/>
          </a:xfrm>
          <a:prstGeom prst="rightArrow">
            <a:avLst/>
          </a:prstGeom>
          <a:solidFill>
            <a:srgbClr val="0071B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1" name="右矢印 10"/>
          <p:cNvSpPr/>
          <p:nvPr/>
        </p:nvSpPr>
        <p:spPr bwMode="auto">
          <a:xfrm>
            <a:off x="2900772" y="5265204"/>
            <a:ext cx="4248472" cy="155305"/>
          </a:xfrm>
          <a:prstGeom prst="rightArrow">
            <a:avLst/>
          </a:prstGeom>
          <a:solidFill>
            <a:srgbClr val="0071B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6" name="テキスト ボックス 5"/>
          <p:cNvSpPr txBox="1"/>
          <p:nvPr/>
        </p:nvSpPr>
        <p:spPr>
          <a:xfrm>
            <a:off x="7653300" y="5235843"/>
            <a:ext cx="104387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en-US" altLang="ja-JP" dirty="0" smtClean="0"/>
              <a:t>NIC</a:t>
            </a:r>
            <a:r>
              <a:rPr kumimoji="1" lang="ja-JP" altLang="en-US" dirty="0" smtClean="0"/>
              <a:t>分散</a:t>
            </a:r>
            <a:endParaRPr kumimoji="1" lang="ja-JP" altLang="en-US" dirty="0"/>
          </a:p>
        </p:txBody>
      </p:sp>
      <p:sp>
        <p:nvSpPr>
          <p:cNvPr id="13" name="テキスト ボックス 12"/>
          <p:cNvSpPr txBox="1"/>
          <p:nvPr/>
        </p:nvSpPr>
        <p:spPr>
          <a:xfrm>
            <a:off x="7653300" y="4609256"/>
            <a:ext cx="1043876"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NIC</a:t>
            </a:r>
            <a:r>
              <a:rPr kumimoji="1" lang="ja-JP" altLang="en-US" dirty="0" smtClean="0"/>
              <a:t>共有</a:t>
            </a:r>
            <a:endParaRPr kumimoji="1" lang="ja-JP" altLang="en-US" dirty="0"/>
          </a:p>
        </p:txBody>
      </p:sp>
      <p:sp>
        <p:nvSpPr>
          <p:cNvPr id="12" name="フッター プレースホルダー 11"/>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31778150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P spid="6" grpId="0" animBg="1"/>
      <p:bldP spid="6" grpId="1" animBg="1"/>
      <p:bldP spid="13" grpId="0" animBg="1"/>
      <p:bldP spid="13"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検証実験</a:t>
            </a:r>
            <a:r>
              <a:rPr lang="en-US" altLang="ja-JP" dirty="0" smtClean="0"/>
              <a:t>2</a:t>
            </a:r>
            <a:r>
              <a:rPr lang="ja-JP" altLang="en-US" dirty="0" smtClean="0"/>
              <a:t>：結果</a:t>
            </a:r>
            <a:endParaRPr kumimoji="1" lang="ja-JP" altLang="en-US" dirty="0"/>
          </a:p>
        </p:txBody>
      </p:sp>
      <p:sp>
        <p:nvSpPr>
          <p:cNvPr id="3" name="コンテンツ プレースホルダー 2"/>
          <p:cNvSpPr>
            <a:spLocks noGrp="1"/>
          </p:cNvSpPr>
          <p:nvPr>
            <p:ph idx="1"/>
          </p:nvPr>
        </p:nvSpPr>
        <p:spPr>
          <a:xfrm>
            <a:off x="812800" y="4976813"/>
            <a:ext cx="8280400" cy="1044475"/>
          </a:xfrm>
          <a:ln>
            <a:solidFill>
              <a:srgbClr val="0071BC"/>
            </a:solidFill>
          </a:ln>
        </p:spPr>
        <p:txBody>
          <a:bodyPr/>
          <a:lstStyle/>
          <a:p>
            <a:r>
              <a:rPr lang="ja-JP" altLang="en-US" dirty="0"/>
              <a:t>単一</a:t>
            </a:r>
            <a:r>
              <a:rPr lang="en-US" altLang="ja-JP" dirty="0"/>
              <a:t>NIC </a:t>
            </a:r>
            <a:r>
              <a:rPr lang="ja-JP" altLang="en-US" dirty="0"/>
              <a:t>に対して二つのトラフィック</a:t>
            </a:r>
            <a:r>
              <a:rPr lang="ja-JP" altLang="en-US" dirty="0" smtClean="0"/>
              <a:t>が集中</a:t>
            </a:r>
            <a:r>
              <a:rPr lang="ja-JP" altLang="en-US" dirty="0"/>
              <a:t>したことによる負荷分散の効果</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62</a:t>
            </a:fld>
            <a:endParaRPr lang="en-US" altLang="ja-JP"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59" y="980728"/>
            <a:ext cx="5846445" cy="3677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7473280" y="3937412"/>
            <a:ext cx="2287610" cy="584776"/>
          </a:xfrm>
          <a:prstGeom prst="rect">
            <a:avLst/>
          </a:prstGeom>
          <a:noFill/>
        </p:spPr>
        <p:txBody>
          <a:bodyPr wrap="none" rtlCol="0">
            <a:spAutoFit/>
          </a:bodyPr>
          <a:lstStyle/>
          <a:p>
            <a:r>
              <a:rPr kumimoji="1" lang="ja-JP" altLang="en-US" sz="1600" dirty="0" smtClean="0">
                <a:solidFill>
                  <a:srgbClr val="4D4D4D"/>
                </a:solidFill>
                <a:latin typeface="+mn-ea"/>
                <a:ea typeface="+mn-ea"/>
              </a:rPr>
              <a:t>・箱</a:t>
            </a:r>
            <a:r>
              <a:rPr kumimoji="1" lang="ja-JP" altLang="en-US" sz="1600" dirty="0" err="1" smtClean="0">
                <a:solidFill>
                  <a:srgbClr val="4D4D4D"/>
                </a:solidFill>
                <a:latin typeface="+mn-ea"/>
                <a:ea typeface="+mn-ea"/>
              </a:rPr>
              <a:t>ひげ</a:t>
            </a:r>
            <a:r>
              <a:rPr kumimoji="1" lang="ja-JP" altLang="en-US" sz="1600" dirty="0" smtClean="0">
                <a:solidFill>
                  <a:srgbClr val="4D4D4D"/>
                </a:solidFill>
                <a:latin typeface="+mn-ea"/>
                <a:ea typeface="+mn-ea"/>
              </a:rPr>
              <a:t>図の上端</a:t>
            </a:r>
            <a:endParaRPr kumimoji="1" lang="en-US" altLang="ja-JP" sz="1600" dirty="0" smtClean="0">
              <a:solidFill>
                <a:srgbClr val="4D4D4D"/>
              </a:solidFill>
              <a:latin typeface="+mn-ea"/>
              <a:ea typeface="+mn-ea"/>
            </a:endParaRPr>
          </a:p>
          <a:p>
            <a:r>
              <a:rPr kumimoji="1" lang="ja-JP" altLang="en-US" sz="1600" dirty="0" smtClean="0">
                <a:solidFill>
                  <a:srgbClr val="4D4D4D"/>
                </a:solidFill>
                <a:latin typeface="+mn-ea"/>
                <a:ea typeface="+mn-ea"/>
              </a:rPr>
              <a:t>は</a:t>
            </a:r>
            <a:r>
              <a:rPr kumimoji="1" lang="en-US" altLang="ja-JP" sz="1600" dirty="0" smtClean="0">
                <a:solidFill>
                  <a:srgbClr val="4D4D4D"/>
                </a:solidFill>
                <a:latin typeface="+mn-ea"/>
                <a:ea typeface="+mn-ea"/>
              </a:rPr>
              <a:t>95</a:t>
            </a:r>
            <a:r>
              <a:rPr kumimoji="1" lang="ja-JP" altLang="en-US" sz="1600" dirty="0" smtClean="0">
                <a:solidFill>
                  <a:srgbClr val="4D4D4D"/>
                </a:solidFill>
                <a:latin typeface="+mn-ea"/>
                <a:ea typeface="+mn-ea"/>
              </a:rPr>
              <a:t>パーセンタイル値</a:t>
            </a:r>
            <a:endParaRPr kumimoji="1" lang="ja-JP" altLang="en-US" sz="1600" dirty="0">
              <a:solidFill>
                <a:srgbClr val="4D4D4D"/>
              </a:solidFill>
              <a:latin typeface="+mn-ea"/>
              <a:ea typeface="+mn-ea"/>
            </a:endParaRPr>
          </a:p>
        </p:txBody>
      </p:sp>
      <p:sp>
        <p:nvSpPr>
          <p:cNvPr id="8" name="テキスト ボックス 7"/>
          <p:cNvSpPr txBox="1"/>
          <p:nvPr/>
        </p:nvSpPr>
        <p:spPr>
          <a:xfrm>
            <a:off x="1275626" y="4668107"/>
            <a:ext cx="7366620" cy="276999"/>
          </a:xfrm>
          <a:prstGeom prst="rect">
            <a:avLst/>
          </a:prstGeom>
          <a:noFill/>
        </p:spPr>
        <p:txBody>
          <a:bodyPr wrap="none" rtlCol="0">
            <a:spAutoFit/>
          </a:bodyPr>
          <a:lstStyle/>
          <a:p>
            <a:r>
              <a:rPr kumimoji="1" lang="en-US" altLang="ja-JP" sz="1200" dirty="0" smtClean="0">
                <a:latin typeface="+mj-lt"/>
              </a:rPr>
              <a:t>Fig14.</a:t>
            </a:r>
            <a:r>
              <a:rPr lang="ja-JP" altLang="en-US" sz="1200" dirty="0"/>
              <a:t>エンドノード </a:t>
            </a:r>
            <a:r>
              <a:rPr lang="ja-JP" altLang="en-US" sz="1200" dirty="0" smtClean="0"/>
              <a:t>に</a:t>
            </a:r>
            <a:r>
              <a:rPr lang="ja-JP" altLang="en-US" sz="1200" dirty="0"/>
              <a:t>対する負荷実験での </a:t>
            </a:r>
            <a:r>
              <a:rPr lang="en-US" altLang="ja-JP" sz="1200" dirty="0">
                <a:latin typeface="+mn-lt"/>
              </a:rPr>
              <a:t>70kb </a:t>
            </a:r>
            <a:r>
              <a:rPr lang="ja-JP" altLang="en-US" sz="1200" dirty="0"/>
              <a:t>ベンチマークトラフィックに対する</a:t>
            </a:r>
            <a:r>
              <a:rPr lang="ja-JP" altLang="en-US" sz="1200" dirty="0" smtClean="0"/>
              <a:t>フロー</a:t>
            </a:r>
            <a:r>
              <a:rPr lang="ja-JP" altLang="en-US" sz="1200" dirty="0"/>
              <a:t>完結時間とリンク利用率 </a:t>
            </a:r>
          </a:p>
        </p:txBody>
      </p:sp>
      <p:sp>
        <p:nvSpPr>
          <p:cNvPr id="6" name="フッター プレースホルダー 5"/>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414882941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実機での検証</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63</a:t>
            </a:fld>
            <a:endParaRPr lang="en-US" altLang="ja-JP"/>
          </a:p>
        </p:txBody>
      </p:sp>
      <p:pic>
        <p:nvPicPr>
          <p:cNvPr id="7" name="図 6" descr="load_te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392" y="1516342"/>
            <a:ext cx="6801323" cy="4072396"/>
          </a:xfrm>
          <a:prstGeom prst="rect">
            <a:avLst/>
          </a:prstGeom>
        </p:spPr>
      </p:pic>
    </p:spTree>
    <p:extLst>
      <p:ext uri="{BB962C8B-B14F-4D97-AF65-F5344CB8AC3E}">
        <p14:creationId xmlns:p14="http://schemas.microsoft.com/office/powerpoint/2010/main" val="271853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 : </a:t>
            </a:r>
            <a:r>
              <a:rPr kumimoji="1" lang="ja-JP" altLang="en-US" dirty="0" smtClean="0"/>
              <a:t>データセンター</a:t>
            </a:r>
            <a:r>
              <a:rPr kumimoji="1" lang="ja-JP" altLang="en-US" dirty="0" smtClean="0"/>
              <a:t>に関する関連研究</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7</a:t>
            </a:fld>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1569999267"/>
              </p:ext>
            </p:extLst>
          </p:nvPr>
        </p:nvGraphicFramePr>
        <p:xfrm>
          <a:off x="800484" y="1402973"/>
          <a:ext cx="8280400" cy="4905752"/>
        </p:xfrm>
        <a:graphic>
          <a:graphicData uri="http://schemas.openxmlformats.org/drawingml/2006/table">
            <a:tbl>
              <a:tblPr firstRow="1">
                <a:tableStyleId>{3B4B98B0-60AC-42C2-AFA5-B58CD77FA1E5}</a:tableStyleId>
              </a:tblPr>
              <a:tblGrid>
                <a:gridCol w="1035050"/>
                <a:gridCol w="1035050"/>
                <a:gridCol w="1035050"/>
                <a:gridCol w="1035050"/>
                <a:gridCol w="1035050"/>
                <a:gridCol w="1035050"/>
                <a:gridCol w="1035050"/>
                <a:gridCol w="1035050"/>
              </a:tblGrid>
              <a:tr h="288032">
                <a:tc rowSpan="2" gridSpan="2">
                  <a:txBody>
                    <a:bodyPr/>
                    <a:lstStyle/>
                    <a:p>
                      <a:pPr algn="ctr"/>
                      <a:r>
                        <a:rPr kumimoji="1" lang="ja-JP" altLang="en-US" sz="1200" dirty="0" smtClean="0"/>
                        <a:t>カテゴリー</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hMerge="1">
                  <a:txBody>
                    <a:bodyPr/>
                    <a:lstStyle/>
                    <a:p>
                      <a:endParaRPr lang="ja-JP" altLang="en-US" dirty="0"/>
                    </a:p>
                  </a:txBody>
                  <a:tcPr/>
                </a:tc>
                <a:tc rowSpan="2">
                  <a:txBody>
                    <a:bodyPr/>
                    <a:lstStyle/>
                    <a:p>
                      <a:pPr algn="ctr"/>
                      <a:r>
                        <a:rPr kumimoji="1" lang="ja-JP" altLang="en-US" sz="1200" dirty="0" smtClean="0"/>
                        <a:t>提案手法</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algn="ctr"/>
                      <a:r>
                        <a:rPr kumimoji="1" lang="ja-JP" altLang="en-US" sz="1200" dirty="0" smtClean="0"/>
                        <a:t>対象</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kumimoji="1" lang="ja-JP" altLang="en-US" dirty="0"/>
                    </a:p>
                  </a:txBody>
                  <a:tcPr/>
                </a:tc>
                <a:tc gridSpan="3">
                  <a:txBody>
                    <a:bodyPr/>
                    <a:lstStyle/>
                    <a:p>
                      <a:pPr algn="ctr"/>
                      <a:r>
                        <a:rPr kumimoji="1" lang="ja-JP" altLang="en-US" sz="1200" dirty="0" smtClean="0"/>
                        <a:t>修正箇所</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kumimoji="1" lang="ja-JP" altLang="en-US" dirty="0"/>
                    </a:p>
                  </a:txBody>
                  <a:tcPr/>
                </a:tc>
                <a:tc hMerge="1">
                  <a:txBody>
                    <a:bodyPr/>
                    <a:lstStyle/>
                    <a:p>
                      <a:endParaRPr kumimoji="1" lang="ja-JP" altLang="en-US" dirty="0"/>
                    </a:p>
                  </a:txBody>
                  <a:tcPr/>
                </a:tc>
              </a:tr>
              <a:tr h="241228">
                <a:tc gridSpan="2"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kumimoji="1" lang="ja-JP" altLang="en-US"/>
                    </a:p>
                  </a:txBody>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FCT</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Deadline</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TCP</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200" dirty="0" smtClean="0"/>
                        <a:t>スイッチ</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algn="ctr"/>
                      <a:r>
                        <a:rPr kumimoji="1" lang="ja-JP" altLang="en-US" sz="1200" dirty="0" smtClean="0"/>
                        <a:t>アプリケーション</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rowSpan="2" gridSpan="2">
                  <a:txBody>
                    <a:bodyPr/>
                    <a:lstStyle/>
                    <a:p>
                      <a:pPr algn="ctr"/>
                      <a:r>
                        <a:rPr kumimoji="1" lang="ja-JP" altLang="en-US" sz="1200" dirty="0" smtClean="0"/>
                        <a:t>キュー長の縮小</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hMerge="1">
                  <a:txBody>
                    <a:bodyPr/>
                    <a:lstStyle/>
                    <a:p>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DCTCP</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mean</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gridSpan="2" vMerge="1">
                  <a:txBody>
                    <a:bodyPr/>
                    <a:lstStyle/>
                    <a:p>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HULL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mean</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rowSpan="6">
                  <a:txBody>
                    <a:bodyPr/>
                    <a:lstStyle/>
                    <a:p>
                      <a:pPr algn="ctr"/>
                      <a:r>
                        <a:rPr kumimoji="1" lang="ja-JP" altLang="en-US" sz="1200" dirty="0" smtClean="0"/>
                        <a:t>優先度付け</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4">
                  <a:txBody>
                    <a:bodyPr/>
                    <a:lstStyle/>
                    <a:p>
                      <a:pPr algn="ctr"/>
                      <a:r>
                        <a:rPr kumimoji="1" lang="ja-JP" altLang="en-US" sz="1200" dirty="0" smtClean="0"/>
                        <a:t>しきい値ベース</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none</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PDQ</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none</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endParaRPr kumimoji="1" lang="ja-JP" altLang="en-US"/>
                    </a:p>
                  </a:txBody>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MCP</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r>
                        <a:rPr kumimoji="1" lang="ja-JP" altLang="en-US" sz="1200" dirty="0" smtClean="0"/>
                        <a:t>アプリケーションによる定義</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err="1" smtClean="0"/>
                        <a:t>pFabric</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mean &amp; 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r>
                        <a:rPr kumimoji="1" lang="en-US" altLang="ja-JP" sz="1200" dirty="0" smtClean="0"/>
                        <a:t>Detail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rowSpan="2" gridSpan="2">
                  <a:txBody>
                    <a:bodyPr/>
                    <a:lstStyle/>
                    <a:p>
                      <a:pPr algn="ctr"/>
                      <a:r>
                        <a:rPr kumimoji="1" lang="ja-JP" altLang="en-US" sz="1200" dirty="0" smtClean="0"/>
                        <a:t>マルチパスの利用</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h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gridSpan="2"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err="1" smtClean="0"/>
                        <a:t>RepFlow</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algn="ctr"/>
                      <a:r>
                        <a:rPr kumimoji="1" lang="en-US" altLang="ja-JP" sz="1200" dirty="0" smtClean="0"/>
                        <a:t>mean &amp; 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r>
              <a:tr h="320040">
                <a:tc rowSpan="3" gridSpan="2">
                  <a:txBody>
                    <a:bodyPr/>
                    <a:lstStyle/>
                    <a:p>
                      <a:pPr algn="ctr"/>
                      <a:r>
                        <a:rPr kumimoji="1" lang="ja-JP" altLang="en-US" sz="1200" dirty="0" smtClean="0"/>
                        <a:t>再送制御の高速化</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3" hMerge="1">
                  <a:txBody>
                    <a:bodyPr/>
                    <a:lstStyle/>
                    <a:p>
                      <a:endParaRPr kumimoji="1" lang="ja-JP" altLang="en-US"/>
                    </a:p>
                  </a:txBody>
                  <a:tcPr/>
                </a:tc>
                <a:tc>
                  <a:txBody>
                    <a:bodyPr/>
                    <a:lstStyle/>
                    <a:p>
                      <a:pPr algn="ctr"/>
                      <a:r>
                        <a:rPr kumimoji="1" lang="en-US" altLang="ja-JP" sz="1200" dirty="0" smtClean="0"/>
                        <a:t>DIBS</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gridSpan="2"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kumimoji="1" lang="ja-JP" altLang="en-US"/>
                    </a:p>
                  </a:txBody>
                  <a:tcPr/>
                </a:tc>
                <a:tc>
                  <a:txBody>
                    <a:bodyPr/>
                    <a:lstStyle/>
                    <a:p>
                      <a:pPr algn="ctr"/>
                      <a:r>
                        <a:rPr kumimoji="1" lang="en-US" altLang="ja-JP" sz="1200" dirty="0" err="1" smtClean="0"/>
                        <a:t>FastLane</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gridSpan="2"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kumimoji="1" lang="ja-JP" altLang="en-US"/>
                    </a:p>
                  </a:txBody>
                  <a:tcPr/>
                </a:tc>
                <a:tc>
                  <a:txBody>
                    <a:bodyPr/>
                    <a:lstStyle/>
                    <a:p>
                      <a:pPr algn="ctr"/>
                      <a:r>
                        <a:rPr kumimoji="1" lang="en-US" altLang="ja-JP" sz="1200" dirty="0" smtClean="0"/>
                        <a:t>CP</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オブジェクト 7"/>
          <p:cNvGraphicFramePr>
            <a:graphicFrameLocks noChangeAspect="1"/>
          </p:cNvGraphicFramePr>
          <p:nvPr>
            <p:extLst>
              <p:ext uri="{D42A27DB-BD31-4B8C-83A1-F6EECF244321}">
                <p14:modId xmlns:p14="http://schemas.microsoft.com/office/powerpoint/2010/main" val="1176992243"/>
              </p:ext>
            </p:extLst>
          </p:nvPr>
        </p:nvGraphicFramePr>
        <p:xfrm>
          <a:off x="3262092" y="2757595"/>
          <a:ext cx="268197" cy="236645"/>
        </p:xfrm>
        <a:graphic>
          <a:graphicData uri="http://schemas.openxmlformats.org/presentationml/2006/ole">
            <mc:AlternateContent xmlns:mc="http://schemas.openxmlformats.org/markup-compatibility/2006">
              <mc:Choice xmlns:v="urn:schemas-microsoft-com:vml" Requires="v">
                <p:oleObj spid="_x0000_s1784" name="数式" r:id="rId3" imgW="215900" imgH="190500" progId="Equation.3">
                  <p:embed/>
                </p:oleObj>
              </mc:Choice>
              <mc:Fallback>
                <p:oleObj name="数式" r:id="rId3" imgW="215900" imgH="190500" progId="Equation.3">
                  <p:embed/>
                  <p:pic>
                    <p:nvPicPr>
                      <p:cNvPr id="0" name=""/>
                      <p:cNvPicPr/>
                      <p:nvPr/>
                    </p:nvPicPr>
                    <p:blipFill>
                      <a:blip r:embed="rId4"/>
                      <a:stretch>
                        <a:fillRect/>
                      </a:stretch>
                    </p:blipFill>
                    <p:spPr>
                      <a:xfrm>
                        <a:off x="3262092" y="2757595"/>
                        <a:ext cx="268197" cy="236645"/>
                      </a:xfrm>
                      <a:prstGeom prst="rect">
                        <a:avLst/>
                      </a:prstGeom>
                    </p:spPr>
                  </p:pic>
                </p:oleObj>
              </mc:Fallback>
            </mc:AlternateContent>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1131171449"/>
              </p:ext>
            </p:extLst>
          </p:nvPr>
        </p:nvGraphicFramePr>
        <p:xfrm>
          <a:off x="3084007" y="3454341"/>
          <a:ext cx="642361" cy="262691"/>
        </p:xfrm>
        <a:graphic>
          <a:graphicData uri="http://schemas.openxmlformats.org/presentationml/2006/ole">
            <mc:AlternateContent xmlns:mc="http://schemas.openxmlformats.org/markup-compatibility/2006">
              <mc:Choice xmlns:v="urn:schemas-microsoft-com:vml" Requires="v">
                <p:oleObj spid="_x0000_s1785" name="数式" r:id="rId5" imgW="495300" imgH="203200" progId="Equation.3">
                  <p:embed/>
                </p:oleObj>
              </mc:Choice>
              <mc:Fallback>
                <p:oleObj name="数式" r:id="rId5" imgW="495300" imgH="203200" progId="Equation.3">
                  <p:embed/>
                  <p:pic>
                    <p:nvPicPr>
                      <p:cNvPr id="0" name=""/>
                      <p:cNvPicPr/>
                      <p:nvPr/>
                    </p:nvPicPr>
                    <p:blipFill>
                      <a:blip r:embed="rId6"/>
                      <a:stretch>
                        <a:fillRect/>
                      </a:stretch>
                    </p:blipFill>
                    <p:spPr>
                      <a:xfrm>
                        <a:off x="3084007" y="3454341"/>
                        <a:ext cx="642361" cy="262691"/>
                      </a:xfrm>
                      <a:prstGeom prst="rect">
                        <a:avLst/>
                      </a:prstGeom>
                    </p:spPr>
                  </p:pic>
                </p:oleObj>
              </mc:Fallback>
            </mc:AlternateContent>
          </a:graphicData>
        </a:graphic>
      </p:graphicFrame>
      <p:sp>
        <p:nvSpPr>
          <p:cNvPr id="3" name="フッター プレースホルダー 2"/>
          <p:cNvSpPr>
            <a:spLocks noGrp="1"/>
          </p:cNvSpPr>
          <p:nvPr>
            <p:ph type="ftr" sz="quarter" idx="11"/>
          </p:nvPr>
        </p:nvSpPr>
        <p:spPr/>
        <p:txBody>
          <a:bodyPr/>
          <a:lstStyle/>
          <a:p>
            <a:r>
              <a:rPr lang="ja-JP" altLang="en-US" smtClean="0"/>
              <a:t>電気系工学専攻 修士論文審査</a:t>
            </a:r>
            <a:endParaRPr lang="en-US" altLang="ja-JP"/>
          </a:p>
        </p:txBody>
      </p:sp>
      <p:sp>
        <p:nvSpPr>
          <p:cNvPr id="9" name="テキスト ボックス 8"/>
          <p:cNvSpPr txBox="1"/>
          <p:nvPr/>
        </p:nvSpPr>
        <p:spPr>
          <a:xfrm>
            <a:off x="2842392" y="1118697"/>
            <a:ext cx="4260371" cy="276999"/>
          </a:xfrm>
          <a:prstGeom prst="rect">
            <a:avLst/>
          </a:prstGeom>
          <a:noFill/>
        </p:spPr>
        <p:txBody>
          <a:bodyPr wrap="square" rtlCol="0">
            <a:spAutoFit/>
          </a:bodyPr>
          <a:lstStyle/>
          <a:p>
            <a:pPr algn="ctr"/>
            <a:r>
              <a:rPr kumimoji="1" lang="en-US" altLang="ja-JP" sz="1200" dirty="0" smtClean="0">
                <a:latin typeface="+mj-lt"/>
              </a:rPr>
              <a:t>Table</a:t>
            </a:r>
            <a:r>
              <a:rPr kumimoji="1" lang="ja-JP" altLang="ja-JP" sz="1200" dirty="0" smtClean="0">
                <a:latin typeface="+mj-lt"/>
              </a:rPr>
              <a:t>1</a:t>
            </a:r>
            <a:r>
              <a:rPr kumimoji="1" lang="en-US" altLang="ja-JP" sz="1200" dirty="0" smtClean="0">
                <a:latin typeface="+mj-lt"/>
              </a:rPr>
              <a:t>.</a:t>
            </a:r>
            <a:r>
              <a:rPr kumimoji="1" lang="ja-JP" altLang="en-US" sz="1200" dirty="0" smtClean="0">
                <a:latin typeface="+mj-lt"/>
              </a:rPr>
              <a:t>　</a:t>
            </a:r>
            <a:r>
              <a:rPr kumimoji="1" lang="ja-JP" altLang="en-US" sz="1200" dirty="0" smtClean="0">
                <a:latin typeface="+mj-lt"/>
              </a:rPr>
              <a:t>既存研究一覧</a:t>
            </a:r>
            <a:endParaRPr kumimoji="1" lang="ja-JP" altLang="en-US" sz="1200" dirty="0">
              <a:latin typeface="+mj-lt"/>
            </a:endParaRPr>
          </a:p>
        </p:txBody>
      </p:sp>
    </p:spTree>
    <p:extLst>
      <p:ext uri="{BB962C8B-B14F-4D97-AF65-F5344CB8AC3E}">
        <p14:creationId xmlns:p14="http://schemas.microsoft.com/office/powerpoint/2010/main" val="28327609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r="50730"/>
          <a:stretch/>
        </p:blipFill>
        <p:spPr>
          <a:xfrm>
            <a:off x="5627604" y="3996731"/>
            <a:ext cx="2997804" cy="1916545"/>
          </a:xfrm>
          <a:prstGeom prst="rect">
            <a:avLst/>
          </a:prstGeom>
        </p:spPr>
      </p:pic>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 : </a:t>
            </a:r>
            <a:r>
              <a:rPr kumimoji="1" lang="ja-JP" altLang="en-US" dirty="0" smtClean="0"/>
              <a:t>エンドノードへのアプローチ</a:t>
            </a:r>
            <a:endParaRPr kumimoji="1" lang="ja-JP" altLang="en-US" dirty="0"/>
          </a:p>
        </p:txBody>
      </p:sp>
      <p:sp>
        <p:nvSpPr>
          <p:cNvPr id="3" name="コンテンツ プレースホルダー 2"/>
          <p:cNvSpPr>
            <a:spLocks noGrp="1"/>
          </p:cNvSpPr>
          <p:nvPr>
            <p:ph idx="1"/>
          </p:nvPr>
        </p:nvSpPr>
        <p:spPr>
          <a:xfrm>
            <a:off x="812800" y="1088740"/>
            <a:ext cx="8280400" cy="723654"/>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a:t>Xu</a:t>
            </a:r>
            <a:r>
              <a:rPr lang="en-US" altLang="ja-JP" sz="1600" dirty="0"/>
              <a:t>, Hong, and </a:t>
            </a:r>
            <a:r>
              <a:rPr lang="en-US" altLang="ja-JP" sz="1600" dirty="0" err="1"/>
              <a:t>Baochun</a:t>
            </a:r>
            <a:r>
              <a:rPr lang="en-US" altLang="ja-JP" sz="1600" dirty="0"/>
              <a:t> Li. "</a:t>
            </a:r>
            <a:r>
              <a:rPr lang="en-US" altLang="ja-JP" sz="1600" dirty="0" err="1"/>
              <a:t>RepFlow</a:t>
            </a:r>
            <a:r>
              <a:rPr lang="en-US" altLang="ja-JP" sz="1600" dirty="0"/>
              <a:t>: Minimizing flow </a:t>
            </a:r>
            <a:r>
              <a:rPr lang="en-US" altLang="ja-JP" sz="1600" dirty="0" smtClean="0"/>
              <a:t>completion times </a:t>
            </a:r>
            <a:r>
              <a:rPr lang="en-US" altLang="ja-JP" sz="1600" dirty="0"/>
              <a:t>with replicated flows in data centers." INFOCOM, 2014 Proceedings IEEE. IEEE, 2014.</a:t>
            </a:r>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8</a:t>
            </a:fld>
            <a:endParaRPr lang="en-US" altLang="ja-JP"/>
          </a:p>
        </p:txBody>
      </p:sp>
      <p:sp>
        <p:nvSpPr>
          <p:cNvPr id="6" name="テキスト ボックス 5"/>
          <p:cNvSpPr txBox="1"/>
          <p:nvPr/>
        </p:nvSpPr>
        <p:spPr>
          <a:xfrm>
            <a:off x="827938" y="1881188"/>
            <a:ext cx="8265262" cy="1384995"/>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dirty="0" smtClean="0">
              <a:latin typeface="+mj-lt"/>
            </a:endParaRPr>
          </a:p>
          <a:p>
            <a:pPr lvl="1"/>
            <a:r>
              <a:rPr kumimoji="1" lang="ja-JP" altLang="en-US" dirty="0" smtClean="0">
                <a:solidFill>
                  <a:srgbClr val="E03253"/>
                </a:solidFill>
                <a:latin typeface="+mj-lt"/>
              </a:rPr>
              <a:t>アプリケーション</a:t>
            </a:r>
            <a:r>
              <a:rPr kumimoji="1" lang="ja-JP" altLang="en-US" dirty="0" smtClean="0">
                <a:solidFill>
                  <a:srgbClr val="E03253"/>
                </a:solidFill>
                <a:latin typeface="+mj-lt"/>
              </a:rPr>
              <a:t>への変更</a:t>
            </a:r>
            <a:r>
              <a:rPr kumimoji="1" lang="ja-JP" altLang="en-US" dirty="0" smtClean="0">
                <a:solidFill>
                  <a:srgbClr val="E03253"/>
                </a:solidFill>
                <a:latin typeface="+mj-lt"/>
              </a:rPr>
              <a:t>のみ</a:t>
            </a:r>
            <a:r>
              <a:rPr kumimoji="1" lang="ja-JP" altLang="en-US" dirty="0" smtClean="0">
                <a:solidFill>
                  <a:srgbClr val="4D4D4D"/>
                </a:solidFill>
                <a:latin typeface="+mj-lt"/>
              </a:rPr>
              <a:t>でフロー完結時間</a:t>
            </a:r>
            <a:r>
              <a:rPr kumimoji="1" lang="en-US" altLang="ja-JP" dirty="0" smtClean="0">
                <a:solidFill>
                  <a:srgbClr val="4D4D4D"/>
                </a:solidFill>
                <a:latin typeface="+mj-lt"/>
              </a:rPr>
              <a:t>(FCT)</a:t>
            </a:r>
            <a:r>
              <a:rPr kumimoji="1" lang="ja-JP" altLang="en-US" dirty="0" smtClean="0">
                <a:solidFill>
                  <a:srgbClr val="4D4D4D"/>
                </a:solidFill>
                <a:latin typeface="+mj-lt"/>
              </a:rPr>
              <a:t>を</a:t>
            </a:r>
            <a:r>
              <a:rPr kumimoji="1" lang="ja-JP" altLang="en-US" dirty="0" smtClean="0">
                <a:solidFill>
                  <a:srgbClr val="4D4D4D"/>
                </a:solidFill>
                <a:latin typeface="+mj-lt"/>
              </a:rPr>
              <a:t>改善</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ja-JP" altLang="en-US" dirty="0" smtClean="0">
                <a:solidFill>
                  <a:srgbClr val="4D4D4D"/>
                </a:solidFill>
                <a:latin typeface="+mj-lt"/>
              </a:rPr>
              <a:t>複数経路利用による通信負荷分散</a:t>
            </a:r>
            <a:endParaRPr kumimoji="1" lang="en-US" altLang="ja-JP" dirty="0">
              <a:solidFill>
                <a:srgbClr val="4D4D4D"/>
              </a:solidFill>
              <a:latin typeface="+mj-lt"/>
            </a:endParaRPr>
          </a:p>
        </p:txBody>
      </p:sp>
      <p:sp>
        <p:nvSpPr>
          <p:cNvPr id="9" name="正方形/長方形 8"/>
          <p:cNvSpPr/>
          <p:nvPr/>
        </p:nvSpPr>
        <p:spPr>
          <a:xfrm>
            <a:off x="836318" y="3112226"/>
            <a:ext cx="4116682" cy="677108"/>
          </a:xfrm>
          <a:prstGeom prst="rect">
            <a:avLst/>
          </a:prstGeom>
        </p:spPr>
        <p:txBody>
          <a:bodyPr wrap="square">
            <a:spAutoFit/>
          </a:bodyPr>
          <a:lstStyle/>
          <a:p>
            <a:r>
              <a:rPr kumimoji="1" lang="en-US" altLang="ja-JP" sz="2000" dirty="0" smtClean="0">
                <a:solidFill>
                  <a:srgbClr val="0071BC"/>
                </a:solidFill>
                <a:latin typeface="+mj-lt"/>
              </a:rPr>
              <a:t>Solution </a:t>
            </a:r>
            <a:r>
              <a:rPr kumimoji="1" lang="en-US" altLang="ja-JP" sz="2000" dirty="0">
                <a:solidFill>
                  <a:srgbClr val="0071BC"/>
                </a:solidFill>
                <a:latin typeface="+mj-lt"/>
              </a:rPr>
              <a:t>: </a:t>
            </a:r>
          </a:p>
          <a:p>
            <a:r>
              <a:rPr kumimoji="1" lang="ja-JP" altLang="en-US" dirty="0" smtClean="0">
                <a:solidFill>
                  <a:srgbClr val="4D4D4D"/>
                </a:solidFill>
                <a:latin typeface="+mj-lt"/>
              </a:rPr>
              <a:t>ショートフローに対してフローを複製</a:t>
            </a:r>
            <a:endParaRPr kumimoji="1" lang="en-US" altLang="ja-JP" dirty="0">
              <a:solidFill>
                <a:srgbClr val="4D4D4D"/>
              </a:solidFill>
              <a:latin typeface="+mj-lt"/>
            </a:endParaRPr>
          </a:p>
        </p:txBody>
      </p:sp>
      <p:sp>
        <p:nvSpPr>
          <p:cNvPr id="10" name="テキスト ボックス 9"/>
          <p:cNvSpPr txBox="1"/>
          <p:nvPr/>
        </p:nvSpPr>
        <p:spPr>
          <a:xfrm>
            <a:off x="836318" y="5913276"/>
            <a:ext cx="4116682" cy="276999"/>
          </a:xfrm>
          <a:prstGeom prst="rect">
            <a:avLst/>
          </a:prstGeom>
          <a:noFill/>
        </p:spPr>
        <p:txBody>
          <a:bodyPr wrap="square" rtlCol="0">
            <a:spAutoFit/>
          </a:bodyPr>
          <a:lstStyle/>
          <a:p>
            <a:pPr algn="ctr"/>
            <a:r>
              <a:rPr kumimoji="1" lang="en-US" altLang="ja-JP" sz="1200" dirty="0" smtClean="0">
                <a:latin typeface="+mj-lt"/>
              </a:rPr>
              <a:t>Fig</a:t>
            </a:r>
            <a:r>
              <a:rPr kumimoji="1" lang="en-US" altLang="ja-JP" sz="1200" dirty="0" smtClean="0">
                <a:latin typeface="+mj-lt"/>
              </a:rPr>
              <a:t>2</a:t>
            </a:r>
            <a:r>
              <a:rPr kumimoji="1" lang="en-US" altLang="ja-JP" sz="1200" dirty="0" smtClean="0">
                <a:latin typeface="+mj-lt"/>
              </a:rPr>
              <a:t>. </a:t>
            </a:r>
            <a:r>
              <a:rPr kumimoji="1" lang="en-US" altLang="ja-JP" sz="1200" dirty="0" err="1" smtClean="0">
                <a:latin typeface="+mj-lt"/>
              </a:rPr>
              <a:t>RepFlow</a:t>
            </a:r>
            <a:r>
              <a:rPr kumimoji="1" lang="ja-JP" altLang="en-US" sz="1200" dirty="0" smtClean="0">
                <a:latin typeface="+mj-lt"/>
              </a:rPr>
              <a:t>が解決するトラフィックシナリオ</a:t>
            </a:r>
            <a:r>
              <a:rPr kumimoji="1" lang="en-US" altLang="ja-JP" sz="1200" dirty="0" smtClean="0">
                <a:latin typeface="+mj-lt"/>
              </a:rPr>
              <a:t>[45]</a:t>
            </a:r>
            <a:endParaRPr kumimoji="1" lang="ja-JP" altLang="en-US" sz="1200" dirty="0">
              <a:latin typeface="+mj-lt"/>
            </a:endParaRPr>
          </a:p>
        </p:txBody>
      </p:sp>
      <p:sp>
        <p:nvSpPr>
          <p:cNvPr id="11" name="正方形/長方形 10"/>
          <p:cNvSpPr/>
          <p:nvPr/>
        </p:nvSpPr>
        <p:spPr>
          <a:xfrm>
            <a:off x="4976518" y="3104964"/>
            <a:ext cx="4116682" cy="954107"/>
          </a:xfrm>
          <a:prstGeom prst="rect">
            <a:avLst/>
          </a:prstGeom>
        </p:spPr>
        <p:txBody>
          <a:bodyPr wrap="square">
            <a:spAutoFit/>
          </a:bodyPr>
          <a:lstStyle/>
          <a:p>
            <a:r>
              <a:rPr kumimoji="1" lang="en-US" altLang="ja-JP" sz="2000" dirty="0" smtClean="0">
                <a:solidFill>
                  <a:srgbClr val="0071BC"/>
                </a:solidFill>
                <a:latin typeface="+mj-lt"/>
              </a:rPr>
              <a:t>Resu</a:t>
            </a:r>
            <a:r>
              <a:rPr kumimoji="1" lang="en-US" altLang="ja-JP" sz="2000" dirty="0">
                <a:solidFill>
                  <a:srgbClr val="0071BC"/>
                </a:solidFill>
                <a:latin typeface="+mj-lt"/>
              </a:rPr>
              <a:t>l</a:t>
            </a:r>
            <a:r>
              <a:rPr kumimoji="1" lang="en-US" altLang="ja-JP" sz="2000" dirty="0" smtClean="0">
                <a:solidFill>
                  <a:srgbClr val="0071BC"/>
                </a:solidFill>
                <a:latin typeface="+mj-lt"/>
              </a:rPr>
              <a:t>t </a:t>
            </a:r>
            <a:r>
              <a:rPr kumimoji="1" lang="en-US" altLang="ja-JP" sz="2000" dirty="0">
                <a:solidFill>
                  <a:srgbClr val="0071BC"/>
                </a:solidFill>
                <a:latin typeface="+mj-lt"/>
              </a:rPr>
              <a:t>: </a:t>
            </a:r>
          </a:p>
          <a:p>
            <a:r>
              <a:rPr kumimoji="1" lang="ja-JP" altLang="en-US" dirty="0" smtClean="0">
                <a:solidFill>
                  <a:srgbClr val="E03253"/>
                </a:solidFill>
                <a:latin typeface="+mj-lt"/>
              </a:rPr>
              <a:t>ショートフロー</a:t>
            </a:r>
            <a:r>
              <a:rPr kumimoji="1" lang="ja-JP" altLang="en-US" dirty="0" smtClean="0">
                <a:solidFill>
                  <a:srgbClr val="4D4D4D"/>
                </a:solidFill>
                <a:latin typeface="+mj-lt"/>
              </a:rPr>
              <a:t>の</a:t>
            </a:r>
            <a:r>
              <a:rPr kumimoji="1" lang="en-US" altLang="ja-JP" dirty="0" smtClean="0">
                <a:solidFill>
                  <a:srgbClr val="4D4D4D"/>
                </a:solidFill>
                <a:latin typeface="+mj-lt"/>
              </a:rPr>
              <a:t>99</a:t>
            </a:r>
            <a:r>
              <a:rPr kumimoji="1" lang="ja-JP" altLang="en-US" dirty="0" smtClean="0">
                <a:solidFill>
                  <a:srgbClr val="4D4D4D"/>
                </a:solidFill>
                <a:latin typeface="+mj-lt"/>
              </a:rPr>
              <a:t>パーセンタイル</a:t>
            </a:r>
            <a:r>
              <a:rPr kumimoji="1" lang="en-US" altLang="ja-JP" dirty="0" smtClean="0">
                <a:solidFill>
                  <a:srgbClr val="4D4D4D"/>
                </a:solidFill>
                <a:latin typeface="+mj-lt"/>
              </a:rPr>
              <a:t>FCT</a:t>
            </a:r>
            <a:r>
              <a:rPr kumimoji="1" lang="ja-JP" altLang="en-US" dirty="0" smtClean="0">
                <a:solidFill>
                  <a:srgbClr val="4D4D4D"/>
                </a:solidFill>
                <a:latin typeface="+mj-lt"/>
              </a:rPr>
              <a:t>の</a:t>
            </a:r>
            <a:r>
              <a:rPr kumimoji="1" lang="en-US" altLang="ja-JP" dirty="0" smtClean="0">
                <a:solidFill>
                  <a:srgbClr val="4D4D4D"/>
                </a:solidFill>
                <a:latin typeface="+mj-lt"/>
              </a:rPr>
              <a:t>40%</a:t>
            </a:r>
            <a:r>
              <a:rPr kumimoji="1" lang="ja-JP" altLang="en-US" dirty="0" smtClean="0">
                <a:solidFill>
                  <a:srgbClr val="4D4D4D"/>
                </a:solidFill>
                <a:latin typeface="+mj-lt"/>
              </a:rPr>
              <a:t>の改善</a:t>
            </a:r>
            <a:endParaRPr kumimoji="1" lang="en-US" altLang="ja-JP" dirty="0">
              <a:solidFill>
                <a:srgbClr val="4D4D4D"/>
              </a:solidFill>
              <a:latin typeface="+mj-lt"/>
            </a:endParaRPr>
          </a:p>
        </p:txBody>
      </p:sp>
      <p:sp>
        <p:nvSpPr>
          <p:cNvPr id="13" name="テキスト ボックス 12"/>
          <p:cNvSpPr txBox="1"/>
          <p:nvPr/>
        </p:nvSpPr>
        <p:spPr>
          <a:xfrm>
            <a:off x="6107462" y="5857817"/>
            <a:ext cx="2115032" cy="276999"/>
          </a:xfrm>
          <a:prstGeom prst="rect">
            <a:avLst/>
          </a:prstGeom>
          <a:noFill/>
        </p:spPr>
        <p:txBody>
          <a:bodyPr wrap="none" rtlCol="0">
            <a:spAutoFit/>
          </a:bodyPr>
          <a:lstStyle/>
          <a:p>
            <a:r>
              <a:rPr kumimoji="1" lang="en-US" altLang="ja-JP" sz="1200" dirty="0" smtClean="0">
                <a:latin typeface="+mj-lt"/>
              </a:rPr>
              <a:t>Fig</a:t>
            </a:r>
            <a:r>
              <a:rPr kumimoji="1" lang="en-US" altLang="ja-JP" sz="1200" dirty="0" smtClean="0">
                <a:latin typeface="+mj-lt"/>
              </a:rPr>
              <a:t>3</a:t>
            </a:r>
            <a:r>
              <a:rPr kumimoji="1" lang="en-US" altLang="ja-JP" sz="1200" dirty="0" smtClean="0">
                <a:latin typeface="+mj-lt"/>
              </a:rPr>
              <a:t>. </a:t>
            </a:r>
            <a:r>
              <a:rPr kumimoji="1" lang="ja-JP" altLang="en-US" sz="1200" dirty="0" smtClean="0">
                <a:latin typeface="+mj-lt"/>
              </a:rPr>
              <a:t>ショートフローの</a:t>
            </a:r>
            <a:r>
              <a:rPr kumimoji="1" lang="en-US" altLang="ja-JP" sz="1200" dirty="0" smtClean="0">
                <a:latin typeface="+mj-lt"/>
              </a:rPr>
              <a:t>tail-FCT</a:t>
            </a:r>
            <a:endParaRPr kumimoji="1" lang="ja-JP" altLang="en-US" sz="1200" dirty="0">
              <a:latin typeface="+mj-lt"/>
            </a:endParaRPr>
          </a:p>
        </p:txBody>
      </p:sp>
      <p:sp>
        <p:nvSpPr>
          <p:cNvPr id="14" name="正方形/長方形 13"/>
          <p:cNvSpPr/>
          <p:nvPr/>
        </p:nvSpPr>
        <p:spPr>
          <a:xfrm>
            <a:off x="3711844" y="6160658"/>
            <a:ext cx="6209708" cy="200055"/>
          </a:xfrm>
          <a:prstGeom prst="rect">
            <a:avLst/>
          </a:prstGeom>
        </p:spPr>
        <p:txBody>
          <a:bodyPr wrap="square">
            <a:spAutoFit/>
          </a:bodyPr>
          <a:lstStyle/>
          <a:p>
            <a:pPr marL="0" indent="0">
              <a:buNone/>
            </a:pPr>
            <a:r>
              <a:rPr lang="en-US" altLang="ja-JP" sz="600" dirty="0" smtClean="0">
                <a:latin typeface="+mn-lt"/>
              </a:rPr>
              <a:t>[45</a:t>
            </a:r>
            <a:r>
              <a:rPr lang="en-US" altLang="ja-JP" sz="600" dirty="0" smtClean="0">
                <a:latin typeface="+mn-lt"/>
              </a:rPr>
              <a:t>]</a:t>
            </a:r>
            <a:r>
              <a:rPr lang="en-US" altLang="ja-JP" sz="700" dirty="0">
                <a:latin typeface="+mn-lt"/>
              </a:rPr>
              <a:t> </a:t>
            </a:r>
            <a:r>
              <a:rPr lang="en-US" altLang="ja-JP" sz="700" dirty="0" err="1">
                <a:latin typeface="+mn-lt"/>
              </a:rPr>
              <a:t>Xu</a:t>
            </a:r>
            <a:r>
              <a:rPr lang="en-US" altLang="ja-JP" sz="700" dirty="0">
                <a:latin typeface="+mn-lt"/>
              </a:rPr>
              <a:t>, Hong, and </a:t>
            </a:r>
            <a:r>
              <a:rPr lang="en-US" altLang="ja-JP" sz="700" dirty="0" err="1">
                <a:latin typeface="+mn-lt"/>
              </a:rPr>
              <a:t>Baochun</a:t>
            </a:r>
            <a:r>
              <a:rPr lang="en-US" altLang="ja-JP" sz="700" dirty="0">
                <a:latin typeface="+mn-lt"/>
              </a:rPr>
              <a:t> Li. "</a:t>
            </a:r>
            <a:r>
              <a:rPr lang="en-US" altLang="ja-JP" sz="700" dirty="0" err="1">
                <a:latin typeface="+mn-lt"/>
              </a:rPr>
              <a:t>RepFlow</a:t>
            </a:r>
            <a:r>
              <a:rPr lang="en-US" altLang="ja-JP" sz="700" dirty="0">
                <a:latin typeface="+mn-lt"/>
              </a:rPr>
              <a:t>: Minimizing flow completion times with replicated flows in data centers." INFOCOM, 2014 Proceedings IEEE. IEEE, 2014.</a:t>
            </a:r>
            <a:endParaRPr lang="en-US" altLang="ja-JP" sz="700" dirty="0">
              <a:latin typeface="+mn-lt"/>
            </a:endParaRPr>
          </a:p>
        </p:txBody>
      </p:sp>
      <p:grpSp>
        <p:nvGrpSpPr>
          <p:cNvPr id="15" name="図形グループ 14"/>
          <p:cNvGrpSpPr/>
          <p:nvPr/>
        </p:nvGrpSpPr>
        <p:grpSpPr>
          <a:xfrm>
            <a:off x="956556" y="3825044"/>
            <a:ext cx="2337479" cy="2101378"/>
            <a:chOff x="107504" y="4207942"/>
            <a:chExt cx="2829272" cy="2543497"/>
          </a:xfrm>
        </p:grpSpPr>
        <p:pic>
          <p:nvPicPr>
            <p:cNvPr id="16"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6067175"/>
              <a:ext cx="426991" cy="671847"/>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17"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511" y="6079592"/>
              <a:ext cx="426991" cy="671847"/>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18" name="直線コネクタ 17"/>
            <p:cNvCxnSpPr>
              <a:stCxn id="30" idx="2"/>
              <a:endCxn id="16" idx="0"/>
            </p:cNvCxnSpPr>
            <p:nvPr/>
          </p:nvCxnSpPr>
          <p:spPr>
            <a:xfrm flipH="1">
              <a:off x="321000" y="5589240"/>
              <a:ext cx="283094" cy="477935"/>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30" idx="2"/>
              <a:endCxn id="17" idx="0"/>
            </p:cNvCxnSpPr>
            <p:nvPr/>
          </p:nvCxnSpPr>
          <p:spPr>
            <a:xfrm>
              <a:off x="604094" y="5589240"/>
              <a:ext cx="287913" cy="490352"/>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8778" y="6067175"/>
              <a:ext cx="426991" cy="671847"/>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21"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9785" y="6079592"/>
              <a:ext cx="426991" cy="671847"/>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22" name="直線コネクタ 21"/>
            <p:cNvCxnSpPr>
              <a:stCxn id="31" idx="2"/>
              <a:endCxn id="20" idx="0"/>
            </p:cNvCxnSpPr>
            <p:nvPr/>
          </p:nvCxnSpPr>
          <p:spPr>
            <a:xfrm flipH="1">
              <a:off x="2152274" y="5589240"/>
              <a:ext cx="231660" cy="477935"/>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31" idx="2"/>
              <a:endCxn id="21" idx="0"/>
            </p:cNvCxnSpPr>
            <p:nvPr/>
          </p:nvCxnSpPr>
          <p:spPr>
            <a:xfrm>
              <a:off x="2383934" y="5589240"/>
              <a:ext cx="339347" cy="490352"/>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8" idx="2"/>
              <a:endCxn id="30" idx="0"/>
            </p:cNvCxnSpPr>
            <p:nvPr/>
          </p:nvCxnSpPr>
          <p:spPr>
            <a:xfrm flipH="1">
              <a:off x="604094" y="4522267"/>
              <a:ext cx="1493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28" idx="2"/>
              <a:endCxn id="31" idx="0"/>
            </p:cNvCxnSpPr>
            <p:nvPr/>
          </p:nvCxnSpPr>
          <p:spPr>
            <a:xfrm>
              <a:off x="619027" y="4522267"/>
              <a:ext cx="1764907"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9" idx="2"/>
              <a:endCxn id="31" idx="0"/>
            </p:cNvCxnSpPr>
            <p:nvPr/>
          </p:nvCxnSpPr>
          <p:spPr>
            <a:xfrm flipH="1">
              <a:off x="2383934" y="4522267"/>
              <a:ext cx="1493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29" idx="2"/>
              <a:endCxn id="30" idx="0"/>
            </p:cNvCxnSpPr>
            <p:nvPr/>
          </p:nvCxnSpPr>
          <p:spPr>
            <a:xfrm flipH="1">
              <a:off x="604094" y="4522267"/>
              <a:ext cx="179477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8"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207942"/>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1360" y="4207942"/>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87" y="527491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427" y="527491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2" name="直線コネクタ 31"/>
          <p:cNvCxnSpPr/>
          <p:nvPr/>
        </p:nvCxnSpPr>
        <p:spPr bwMode="auto">
          <a:xfrm flipV="1">
            <a:off x="1204528" y="3939924"/>
            <a:ext cx="0" cy="957952"/>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コネクタ 32"/>
          <p:cNvCxnSpPr/>
          <p:nvPr/>
        </p:nvCxnSpPr>
        <p:spPr bwMode="auto">
          <a:xfrm flipH="1" flipV="1">
            <a:off x="1168692" y="3939924"/>
            <a:ext cx="1582862" cy="663642"/>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コネクタ 33"/>
          <p:cNvCxnSpPr/>
          <p:nvPr/>
        </p:nvCxnSpPr>
        <p:spPr bwMode="auto">
          <a:xfrm rot="900000" flipV="1">
            <a:off x="1133045" y="4835997"/>
            <a:ext cx="0" cy="540739"/>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矢印コネクタ 34"/>
          <p:cNvCxnSpPr>
            <a:endCxn id="20" idx="0"/>
          </p:cNvCxnSpPr>
          <p:nvPr/>
        </p:nvCxnSpPr>
        <p:spPr bwMode="auto">
          <a:xfrm flipH="1">
            <a:off x="2651680" y="4590435"/>
            <a:ext cx="115674" cy="770664"/>
          </a:xfrm>
          <a:prstGeom prst="straightConnector1">
            <a:avLst/>
          </a:prstGeom>
          <a:solidFill>
            <a:schemeClr val="accent1"/>
          </a:solidFill>
          <a:ln w="25400" cap="flat" cmpd="sng" algn="ctr">
            <a:solidFill>
              <a:srgbClr val="E03253"/>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コネクタ 36"/>
          <p:cNvCxnSpPr/>
          <p:nvPr/>
        </p:nvCxnSpPr>
        <p:spPr bwMode="auto">
          <a:xfrm flipH="1" flipV="1">
            <a:off x="1428309" y="4845209"/>
            <a:ext cx="254481" cy="515890"/>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線コネクタ 37"/>
          <p:cNvCxnSpPr/>
          <p:nvPr/>
        </p:nvCxnSpPr>
        <p:spPr bwMode="auto">
          <a:xfrm flipV="1">
            <a:off x="1428309" y="4200088"/>
            <a:ext cx="1512956" cy="645122"/>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p:cNvCxnSpPr/>
          <p:nvPr/>
        </p:nvCxnSpPr>
        <p:spPr bwMode="auto">
          <a:xfrm>
            <a:off x="2941265" y="4200088"/>
            <a:ext cx="176385" cy="1137124"/>
          </a:xfrm>
          <a:prstGeom prst="straightConnector1">
            <a:avLst/>
          </a:prstGeom>
          <a:solidFill>
            <a:schemeClr val="accent1"/>
          </a:solidFill>
          <a:ln w="25400" cap="flat" cmpd="sng" algn="ctr">
            <a:solidFill>
              <a:srgbClr val="0071B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 name="図形グループ 41"/>
          <p:cNvGrpSpPr/>
          <p:nvPr/>
        </p:nvGrpSpPr>
        <p:grpSpPr>
          <a:xfrm>
            <a:off x="1309326" y="3939924"/>
            <a:ext cx="256189" cy="1385171"/>
            <a:chOff x="1962960" y="4214810"/>
            <a:chExt cx="256189" cy="1385171"/>
          </a:xfrm>
        </p:grpSpPr>
        <p:cxnSp>
          <p:nvCxnSpPr>
            <p:cNvPr id="43" name="直線コネクタ 42"/>
            <p:cNvCxnSpPr/>
            <p:nvPr/>
          </p:nvCxnSpPr>
          <p:spPr bwMode="auto">
            <a:xfrm flipH="1" flipV="1">
              <a:off x="1964668" y="5084091"/>
              <a:ext cx="254481" cy="515890"/>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コネクタ 43"/>
            <p:cNvCxnSpPr/>
            <p:nvPr/>
          </p:nvCxnSpPr>
          <p:spPr bwMode="auto">
            <a:xfrm flipH="1" flipV="1">
              <a:off x="1962960" y="4214810"/>
              <a:ext cx="920" cy="869282"/>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6" name="爆発 2 45"/>
          <p:cNvSpPr/>
          <p:nvPr/>
        </p:nvSpPr>
        <p:spPr bwMode="auto">
          <a:xfrm>
            <a:off x="974518" y="4198230"/>
            <a:ext cx="624548" cy="567771"/>
          </a:xfrm>
          <a:prstGeom prst="irregularSeal2">
            <a:avLst/>
          </a:prstGeom>
          <a:solidFill>
            <a:srgbClr val="C0504D"/>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 name="フッター プレースホルダー 6"/>
          <p:cNvSpPr>
            <a:spLocks noGrp="1"/>
          </p:cNvSpPr>
          <p:nvPr>
            <p:ph type="ftr" sz="quarter" idx="11"/>
          </p:nvPr>
        </p:nvSpPr>
        <p:spPr/>
        <p:txBody>
          <a:bodyPr/>
          <a:lstStyle/>
          <a:p>
            <a:r>
              <a:rPr lang="ja-JP" altLang="en-US" smtClean="0"/>
              <a:t>電気系工学専攻 修士論文審査</a:t>
            </a:r>
            <a:endParaRPr lang="en-US" altLang="ja-JP"/>
          </a:p>
        </p:txBody>
      </p:sp>
      <p:cxnSp>
        <p:nvCxnSpPr>
          <p:cNvPr id="47" name="直線矢印コネクタ 46"/>
          <p:cNvCxnSpPr/>
          <p:nvPr/>
        </p:nvCxnSpPr>
        <p:spPr bwMode="auto">
          <a:xfrm flipV="1">
            <a:off x="3861587" y="4568531"/>
            <a:ext cx="518327" cy="7041"/>
          </a:xfrm>
          <a:prstGeom prst="straightConnector1">
            <a:avLst/>
          </a:prstGeom>
          <a:solidFill>
            <a:schemeClr val="accent1"/>
          </a:solidFill>
          <a:ln w="25400" cap="flat" cmpd="sng" algn="ctr">
            <a:solidFill>
              <a:srgbClr val="0071B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矢印コネクタ 50"/>
          <p:cNvCxnSpPr/>
          <p:nvPr/>
        </p:nvCxnSpPr>
        <p:spPr bwMode="auto">
          <a:xfrm>
            <a:off x="3861585" y="5121188"/>
            <a:ext cx="518327" cy="0"/>
          </a:xfrm>
          <a:prstGeom prst="straightConnector1">
            <a:avLst/>
          </a:prstGeom>
          <a:solidFill>
            <a:schemeClr val="accent1"/>
          </a:solidFill>
          <a:ln w="25400" cap="flat" cmpd="sng" algn="ctr">
            <a:solidFill>
              <a:srgbClr val="E03253"/>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テキスト ボックス 53"/>
          <p:cNvSpPr txBox="1"/>
          <p:nvPr/>
        </p:nvSpPr>
        <p:spPr>
          <a:xfrm>
            <a:off x="3620852" y="4766001"/>
            <a:ext cx="999793" cy="276999"/>
          </a:xfrm>
          <a:prstGeom prst="rect">
            <a:avLst/>
          </a:prstGeom>
          <a:noFill/>
        </p:spPr>
        <p:txBody>
          <a:bodyPr wrap="none" rtlCol="0">
            <a:spAutoFit/>
          </a:bodyPr>
          <a:lstStyle/>
          <a:p>
            <a:pPr algn="ctr"/>
            <a:r>
              <a:rPr kumimoji="1" lang="ja-JP" altLang="en-US" sz="1200" dirty="0" smtClean="0">
                <a:latin typeface="+mj-lt"/>
              </a:rPr>
              <a:t>ロングフロー</a:t>
            </a:r>
            <a:endParaRPr kumimoji="1" lang="ja-JP" altLang="en-US" sz="1200" dirty="0">
              <a:latin typeface="+mj-lt"/>
            </a:endParaRPr>
          </a:p>
        </p:txBody>
      </p:sp>
      <p:sp>
        <p:nvSpPr>
          <p:cNvPr id="55" name="テキスト ボックス 54"/>
          <p:cNvSpPr txBox="1"/>
          <p:nvPr/>
        </p:nvSpPr>
        <p:spPr>
          <a:xfrm>
            <a:off x="3578474" y="4244742"/>
            <a:ext cx="1084552" cy="276999"/>
          </a:xfrm>
          <a:prstGeom prst="rect">
            <a:avLst/>
          </a:prstGeom>
          <a:noFill/>
        </p:spPr>
        <p:txBody>
          <a:bodyPr wrap="none" rtlCol="0">
            <a:spAutoFit/>
          </a:bodyPr>
          <a:lstStyle/>
          <a:p>
            <a:pPr algn="ctr"/>
            <a:r>
              <a:rPr kumimoji="1" lang="ja-JP" altLang="en-US" sz="1200" dirty="0" smtClean="0">
                <a:latin typeface="+mj-lt"/>
              </a:rPr>
              <a:t>ショートフロー</a:t>
            </a:r>
            <a:endParaRPr kumimoji="1" lang="ja-JP" altLang="en-US" sz="1200" dirty="0">
              <a:latin typeface="+mj-lt"/>
            </a:endParaRPr>
          </a:p>
        </p:txBody>
      </p:sp>
    </p:spTree>
    <p:extLst>
      <p:ext uri="{BB962C8B-B14F-4D97-AF65-F5344CB8AC3E}">
        <p14:creationId xmlns:p14="http://schemas.microsoft.com/office/powerpoint/2010/main" val="15890822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研究の位置付け</a:t>
            </a:r>
            <a:endParaRPr kumimoji="1" lang="ja-JP" altLang="en-US" dirty="0"/>
          </a:p>
        </p:txBody>
      </p:sp>
      <p:sp>
        <p:nvSpPr>
          <p:cNvPr id="3" name="コンテンツ プレースホルダー 2"/>
          <p:cNvSpPr>
            <a:spLocks noGrp="1"/>
          </p:cNvSpPr>
          <p:nvPr>
            <p:ph idx="1"/>
          </p:nvPr>
        </p:nvSpPr>
        <p:spPr>
          <a:xfrm>
            <a:off x="812800" y="944724"/>
            <a:ext cx="8280400" cy="4356484"/>
          </a:xfrm>
        </p:spPr>
        <p:txBody>
          <a:bodyPr>
            <a:normAutofit/>
          </a:bodyPr>
          <a:lstStyle/>
          <a:p>
            <a:pPr marL="0" indent="0">
              <a:lnSpc>
                <a:spcPct val="120000"/>
              </a:lnSpc>
              <a:buNone/>
            </a:pPr>
            <a:r>
              <a:rPr lang="ja-JP" altLang="en-US" sz="2000" u="sng" dirty="0" smtClean="0"/>
              <a:t>想定</a:t>
            </a:r>
            <a:r>
              <a:rPr lang="en-US" altLang="ja-JP" sz="2000" u="sng" dirty="0" smtClean="0"/>
              <a:t>: </a:t>
            </a:r>
            <a:r>
              <a:rPr lang="ja-JP" altLang="en-US" sz="2000" u="sng" dirty="0" smtClean="0"/>
              <a:t>既存のネットワーク資源でビッグデータを処理する</a:t>
            </a:r>
            <a:endParaRPr lang="en-US" altLang="ja-JP" u="sng" dirty="0" smtClean="0"/>
          </a:p>
          <a:p>
            <a:pPr marL="0" indent="0">
              <a:lnSpc>
                <a:spcPct val="120000"/>
              </a:lnSpc>
              <a:buNone/>
            </a:pPr>
            <a:r>
              <a:rPr lang="ja-JP" altLang="en-US" dirty="0" smtClean="0">
                <a:solidFill>
                  <a:srgbClr val="0071BC"/>
                </a:solidFill>
              </a:rPr>
              <a:t>データセンターネットワークの</a:t>
            </a:r>
            <a:r>
              <a:rPr lang="ja-JP" altLang="en-US" b="1" dirty="0" smtClean="0">
                <a:solidFill>
                  <a:srgbClr val="0071BC"/>
                </a:solidFill>
              </a:rPr>
              <a:t>要求案件</a:t>
            </a:r>
            <a:endParaRPr lang="en-US" altLang="ja-JP" b="1" dirty="0" smtClean="0">
              <a:solidFill>
                <a:srgbClr val="0071BC"/>
              </a:solidFill>
            </a:endParaRPr>
          </a:p>
          <a:p>
            <a:pPr marL="457200" indent="-457200">
              <a:lnSpc>
                <a:spcPct val="120000"/>
              </a:lnSpc>
              <a:buFont typeface="+mj-lt"/>
              <a:buAutoNum type="arabicPeriod"/>
            </a:pPr>
            <a:r>
              <a:rPr lang="ja-JP" altLang="en-US" sz="2000" dirty="0" smtClean="0"/>
              <a:t>ネットワーク資源</a:t>
            </a:r>
            <a:r>
              <a:rPr lang="ja-JP" altLang="en-US" sz="2000" dirty="0" smtClean="0"/>
              <a:t>を有効</a:t>
            </a:r>
            <a:r>
              <a:rPr lang="ja-JP" altLang="en-US" sz="2000" dirty="0" smtClean="0"/>
              <a:t>活用するトポロジー</a:t>
            </a:r>
            <a:endParaRPr lang="en-US" altLang="ja-JP" sz="2000" dirty="0" smtClean="0"/>
          </a:p>
          <a:p>
            <a:pPr marL="457200" indent="-457200">
              <a:buFont typeface="+mj-lt"/>
              <a:buAutoNum type="arabicPeriod"/>
            </a:pPr>
            <a:r>
              <a:rPr lang="ja-JP" altLang="en-US" sz="2000" dirty="0" smtClean="0"/>
              <a:t>デプロイメント</a:t>
            </a:r>
            <a:r>
              <a:rPr lang="en-US" altLang="ja-JP" sz="2000" dirty="0" smtClean="0"/>
              <a:t> : </a:t>
            </a:r>
            <a:r>
              <a:rPr lang="ja-JP" altLang="en-US" sz="2000" dirty="0" smtClean="0"/>
              <a:t>特殊な実装</a:t>
            </a:r>
            <a:r>
              <a:rPr lang="en-US" altLang="ja-JP" sz="2000" dirty="0" smtClean="0"/>
              <a:t>, </a:t>
            </a:r>
            <a:r>
              <a:rPr lang="ja-JP" altLang="en-US" sz="2000" dirty="0" smtClean="0"/>
              <a:t>デバイスを用いず容易に導入できる</a:t>
            </a:r>
            <a:endParaRPr lang="en-US" altLang="ja-JP" sz="2000" dirty="0"/>
          </a:p>
          <a:p>
            <a:pPr marL="457200" indent="-457200">
              <a:buFont typeface="+mj-lt"/>
              <a:buAutoNum type="arabicPeriod"/>
            </a:pPr>
            <a:r>
              <a:rPr lang="ja-JP" altLang="en-US" sz="2000" dirty="0" smtClean="0"/>
              <a:t>並列分散</a:t>
            </a:r>
            <a:r>
              <a:rPr lang="ja-JP" altLang="en-US" sz="2000" dirty="0" smtClean="0"/>
              <a:t>処理アプリケーション</a:t>
            </a:r>
            <a:r>
              <a:rPr lang="ja-JP" altLang="en-US" sz="2000" dirty="0" smtClean="0"/>
              <a:t>の</a:t>
            </a:r>
            <a:r>
              <a:rPr lang="ja-JP" altLang="en-US" sz="2000" dirty="0" smtClean="0"/>
              <a:t>性能</a:t>
            </a:r>
            <a:r>
              <a:rPr lang="ja-JP" altLang="en-US" sz="2000" dirty="0" smtClean="0"/>
              <a:t>向上を目的とした改善</a:t>
            </a:r>
            <a:endParaRPr lang="en-US" altLang="ja-JP" sz="2000" dirty="0" smtClean="0"/>
          </a:p>
          <a:p>
            <a:pPr marL="0" indent="0">
              <a:lnSpc>
                <a:spcPct val="120000"/>
              </a:lnSpc>
              <a:buNone/>
            </a:pPr>
            <a:r>
              <a:rPr lang="ja-JP" altLang="en-US" b="1" dirty="0" smtClean="0">
                <a:solidFill>
                  <a:srgbClr val="0071BC"/>
                </a:solidFill>
              </a:rPr>
              <a:t>アプローチ</a:t>
            </a:r>
            <a:r>
              <a:rPr lang="en-US" altLang="ja-JP" b="1" dirty="0" smtClean="0">
                <a:solidFill>
                  <a:srgbClr val="0071BC"/>
                </a:solidFill>
              </a:rPr>
              <a:t>: </a:t>
            </a:r>
          </a:p>
          <a:p>
            <a:pPr marL="457200" indent="-457200">
              <a:lnSpc>
                <a:spcPct val="120000"/>
              </a:lnSpc>
              <a:buFont typeface="+mj-lt"/>
              <a:buAutoNum type="arabicPeriod"/>
            </a:pPr>
            <a:r>
              <a:rPr lang="ja-JP" altLang="en-US" sz="2000" b="1" dirty="0" smtClean="0"/>
              <a:t>マルチパスネットワークモデル</a:t>
            </a:r>
            <a:r>
              <a:rPr lang="en-US" altLang="ja-JP" sz="2000" b="1" dirty="0" smtClean="0"/>
              <a:t> : FatTree</a:t>
            </a:r>
            <a:r>
              <a:rPr lang="ja-JP" altLang="en-US" sz="2000" b="1" dirty="0" smtClean="0"/>
              <a:t>トポロジー</a:t>
            </a:r>
            <a:endParaRPr kumimoji="1" lang="en-US" altLang="ja-JP" sz="2000" b="1" dirty="0" smtClean="0"/>
          </a:p>
          <a:p>
            <a:pPr marL="457200" indent="-457200">
              <a:buFont typeface="+mj-lt"/>
              <a:buAutoNum type="arabicPeriod"/>
            </a:pPr>
            <a:r>
              <a:rPr lang="ja-JP" altLang="en-US" sz="2000" b="1" dirty="0"/>
              <a:t>エンドノード</a:t>
            </a:r>
            <a:r>
              <a:rPr lang="en-US" altLang="ja-JP" sz="2000" b="1" dirty="0"/>
              <a:t>OS</a:t>
            </a:r>
            <a:r>
              <a:rPr lang="ja-JP" altLang="en-US" sz="2000" b="1" dirty="0"/>
              <a:t>のみ</a:t>
            </a:r>
            <a:r>
              <a:rPr lang="ja-JP" altLang="en-US" sz="2000" b="1" dirty="0" smtClean="0"/>
              <a:t>改良</a:t>
            </a:r>
            <a:r>
              <a:rPr lang="en-US" altLang="ja-JP" sz="2000" b="1" dirty="0" smtClean="0"/>
              <a:t> : MPTCP</a:t>
            </a:r>
            <a:r>
              <a:rPr lang="ja-JP" altLang="en-US" sz="2000" b="1" dirty="0" smtClean="0"/>
              <a:t>を利用</a:t>
            </a:r>
            <a:endParaRPr lang="en-US" altLang="ja-JP" sz="2000" b="1" dirty="0" smtClean="0"/>
          </a:p>
          <a:p>
            <a:pPr marL="457200" indent="-457200">
              <a:lnSpc>
                <a:spcPct val="120000"/>
              </a:lnSpc>
              <a:buFont typeface="+mj-lt"/>
              <a:buAutoNum type="arabicPeriod"/>
            </a:pPr>
            <a:r>
              <a:rPr kumimoji="1" lang="ja-JP" altLang="en-US" sz="2000" b="1" dirty="0" smtClean="0"/>
              <a:t>ショートフロー</a:t>
            </a:r>
            <a:r>
              <a:rPr kumimoji="1" lang="ja-JP" altLang="en-US" sz="2000" b="1" dirty="0" smtClean="0"/>
              <a:t>の</a:t>
            </a:r>
            <a:r>
              <a:rPr kumimoji="1" lang="en-US" altLang="ja-JP" sz="2000" b="1" dirty="0" smtClean="0"/>
              <a:t> FCT</a:t>
            </a:r>
            <a:r>
              <a:rPr kumimoji="1" lang="ja-JP" altLang="en-US" sz="2000" b="1" dirty="0" smtClean="0"/>
              <a:t>を</a:t>
            </a:r>
            <a:r>
              <a:rPr kumimoji="1" lang="ja-JP" altLang="en-US" sz="2000" b="1" dirty="0" smtClean="0"/>
              <a:t>改善</a:t>
            </a:r>
            <a:r>
              <a:rPr lang="en-US" altLang="ja-JP" sz="2000" b="1" dirty="0"/>
              <a:t> </a:t>
            </a:r>
            <a:r>
              <a:rPr lang="en-US" altLang="ja-JP" sz="2000" b="1" dirty="0" smtClean="0"/>
              <a:t>: tail</a:t>
            </a:r>
            <a:r>
              <a:rPr lang="ja-JP" altLang="en-US" sz="2000" b="1" dirty="0" smtClean="0"/>
              <a:t>部分</a:t>
            </a:r>
            <a:endParaRPr kumimoji="1" lang="en-US" altLang="ja-JP" sz="2000" b="1" dirty="0" smtClean="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9</a:t>
            </a:fld>
            <a:endParaRPr lang="en-US" altLang="ja-JP"/>
          </a:p>
        </p:txBody>
      </p:sp>
      <p:sp>
        <p:nvSpPr>
          <p:cNvPr id="6" name="コンテンツ プレースホルダー 4"/>
          <p:cNvSpPr txBox="1">
            <a:spLocks/>
          </p:cNvSpPr>
          <p:nvPr/>
        </p:nvSpPr>
        <p:spPr bwMode="auto">
          <a:xfrm>
            <a:off x="255327" y="5121188"/>
            <a:ext cx="9397044" cy="107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ja-JP" altLang="en-US" b="1" u="sng" dirty="0" smtClean="0"/>
              <a:t>ソフトウェアへの変更だけで</a:t>
            </a:r>
            <a:endParaRPr lang="en-US" altLang="ja-JP" b="1" u="sng" dirty="0" smtClean="0"/>
          </a:p>
          <a:p>
            <a:pPr marL="0" indent="0" algn="ctr">
              <a:buNone/>
            </a:pPr>
            <a:r>
              <a:rPr lang="ja-JP" altLang="en-US" b="1" u="sng" dirty="0" smtClean="0"/>
              <a:t>性能</a:t>
            </a:r>
            <a:r>
              <a:rPr lang="ja-JP" altLang="en-US" b="1" u="sng" dirty="0" smtClean="0"/>
              <a:t>の出せるデータセンターネットワークを目指す</a:t>
            </a:r>
          </a:p>
        </p:txBody>
      </p:sp>
      <p:sp>
        <p:nvSpPr>
          <p:cNvPr id="7" name="フッター プレースホルダー 6"/>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28317081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Research">
      <a:majorFont>
        <a:latin typeface="Times New Roman"/>
        <a:ea typeface="MS P ゴシック"/>
        <a:cs typeface=""/>
      </a:majorFont>
      <a:minorFont>
        <a:latin typeface="Times New Roman"/>
        <a:ea typeface="MS P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14522</TotalTime>
  <Words>4652</Words>
  <Application>Microsoft Macintosh PowerPoint</Application>
  <PresentationFormat>A4 210x297 mm</PresentationFormat>
  <Paragraphs>893</Paragraphs>
  <Slides>63</Slides>
  <Notes>15</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63</vt:i4>
      </vt:variant>
    </vt:vector>
  </HeadingPairs>
  <TitlesOfParts>
    <vt:vector size="65" baseType="lpstr">
      <vt:lpstr>Staff training presentation</vt:lpstr>
      <vt:lpstr>数式</vt:lpstr>
      <vt:lpstr>Multipath TCPによる経路切り替え手法を用いた データセンターネットワークにおける ショートフロー完結時間の改善</vt:lpstr>
      <vt:lpstr>PowerPoint プレゼンテーション</vt:lpstr>
      <vt:lpstr>研究背景</vt:lpstr>
      <vt:lpstr>用語の定義, 説明</vt:lpstr>
      <vt:lpstr>研究背景</vt:lpstr>
      <vt:lpstr>研究背景</vt:lpstr>
      <vt:lpstr>関連研究 : データセンターに関する関連研究</vt:lpstr>
      <vt:lpstr>関連研究 : エンドノードへのアプローチ</vt:lpstr>
      <vt:lpstr>研究の位置付け</vt:lpstr>
      <vt:lpstr>Motivated work</vt:lpstr>
      <vt:lpstr>コンスタントな性能を実現するために</vt:lpstr>
      <vt:lpstr>実トラフィック解析環境</vt:lpstr>
      <vt:lpstr>実トラフィック解析：考察</vt:lpstr>
      <vt:lpstr>性能障害：スイッチ</vt:lpstr>
      <vt:lpstr>提案手法</vt:lpstr>
      <vt:lpstr>改善手法 : 設計</vt:lpstr>
      <vt:lpstr>提案手法 : データセンターレーンモデル</vt:lpstr>
      <vt:lpstr>提案手法 : リンクコストベースの経路切替手法</vt:lpstr>
      <vt:lpstr>提案手法 : リンクコスト値を用いた経路切り替え手法</vt:lpstr>
      <vt:lpstr>提案手法</vt:lpstr>
      <vt:lpstr>提案手法 : シナリオ</vt:lpstr>
      <vt:lpstr>評価実験</vt:lpstr>
      <vt:lpstr>評価実験環境</vt:lpstr>
      <vt:lpstr>評価実験: Queue buildup</vt:lpstr>
      <vt:lpstr>評価実験: Queue buildup</vt:lpstr>
      <vt:lpstr>Queue buildup 評価結果</vt:lpstr>
      <vt:lpstr>Queue buildup 評価結果</vt:lpstr>
      <vt:lpstr>評価実験 : ベンチマークトラフィック</vt:lpstr>
      <vt:lpstr>評価実験: ベンチマークトラフィック</vt:lpstr>
      <vt:lpstr>Dataminingトラフィック評価結果</vt:lpstr>
      <vt:lpstr>Websearchトラフィック評価結果</vt:lpstr>
      <vt:lpstr>結論</vt:lpstr>
      <vt:lpstr>PowerPoint プレゼンテーション</vt:lpstr>
      <vt:lpstr>PowerPoint プレゼンテーション</vt:lpstr>
      <vt:lpstr>backup slides</vt:lpstr>
      <vt:lpstr>提案手法：基本性能</vt:lpstr>
      <vt:lpstr>スループット検証</vt:lpstr>
      <vt:lpstr>Dataminingトラフィック評価結果</vt:lpstr>
      <vt:lpstr>Websearchトラフィック評価結果</vt:lpstr>
      <vt:lpstr>評価実験</vt:lpstr>
      <vt:lpstr>基本性能 : スループット検証</vt:lpstr>
      <vt:lpstr>基本性能 : パラメータによる違い(α)</vt:lpstr>
      <vt:lpstr>基本性能 : パラメータによる違い(γ)</vt:lpstr>
      <vt:lpstr>Websearchトラフィック評価結果</vt:lpstr>
      <vt:lpstr>考察 : Incast問題への対策</vt:lpstr>
      <vt:lpstr>考察 : Incast問題への対応</vt:lpstr>
      <vt:lpstr>ベンチマークトラフィック : トポロジー</vt:lpstr>
      <vt:lpstr>実トラフィック解析環境</vt:lpstr>
      <vt:lpstr>実トラフィック解析：トラフィック量</vt:lpstr>
      <vt:lpstr>実トラフィック解析：定常状態</vt:lpstr>
      <vt:lpstr>実トラフィック解析：並列分散処理実行時</vt:lpstr>
      <vt:lpstr>実トラフィック解析：フロー完結時間</vt:lpstr>
      <vt:lpstr>実トラフィック解析：考察</vt:lpstr>
      <vt:lpstr>性能障害：スイッチ</vt:lpstr>
      <vt:lpstr>性能障害：エンドノード</vt:lpstr>
      <vt:lpstr>データセンターレーンモデルの実装</vt:lpstr>
      <vt:lpstr>並列分散処理アプリケーション</vt:lpstr>
      <vt:lpstr>検証実験</vt:lpstr>
      <vt:lpstr>検証実験</vt:lpstr>
      <vt:lpstr>検証実験1：結果</vt:lpstr>
      <vt:lpstr>検証実験2</vt:lpstr>
      <vt:lpstr>検証実験2：結果</vt:lpstr>
      <vt:lpstr>実機での検証</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2591</cp:revision>
  <cp:lastPrinted>2015-02-06T03:06:30Z</cp:lastPrinted>
  <dcterms:created xsi:type="dcterms:W3CDTF">2013-12-01T06:00:42Z</dcterms:created>
  <dcterms:modified xsi:type="dcterms:W3CDTF">2015-02-06T03:33:29Z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