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30275213" cy="428117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9932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398651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597976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797301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9966274" algn="l" defTabSz="398651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11959529" algn="l" defTabSz="398651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13952784" algn="l" defTabSz="398651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15946039" algn="l" defTabSz="398651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69" autoAdjust="0"/>
    <p:restoredTop sz="88973" autoAdjust="0"/>
  </p:normalViewPr>
  <p:slideViewPr>
    <p:cSldViewPr snapToObjects="1">
      <p:cViewPr>
        <p:scale>
          <a:sx n="66" d="100"/>
          <a:sy n="66" d="100"/>
        </p:scale>
        <p:origin x="-80" y="2696"/>
      </p:cViewPr>
      <p:guideLst>
        <p:guide orient="horz" pos="7564"/>
        <p:guide orient="horz" pos="23674"/>
        <p:guide orient="horz" pos="2800"/>
        <p:guide orient="horz" pos="13484"/>
        <p:guide orient="horz" pos="19548"/>
        <p:guide pos="18390"/>
        <p:guide pos="6556"/>
        <p:guide pos="680"/>
        <p:guide pos="1251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68538" y="696913"/>
            <a:ext cx="24606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1993255"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3986510"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5979765"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7973019" algn="l" rtl="0" eaLnBrk="0" fontAlgn="base" hangingPunct="0">
      <a:spcBef>
        <a:spcPct val="30000"/>
      </a:spcBef>
      <a:spcAft>
        <a:spcPct val="0"/>
      </a:spcAft>
      <a:defRPr kumimoji="1" sz="5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9966274" algn="l" defTabSz="3986510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6pPr>
    <a:lvl7pPr marL="11959529" algn="l" defTabSz="3986510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7pPr>
    <a:lvl8pPr marL="13952784" algn="l" defTabSz="3986510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8pPr>
    <a:lvl9pPr marL="15946039" algn="l" defTabSz="3986510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101308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77382" y="12514147"/>
            <a:ext cx="25530156" cy="7543156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08531" y="26800050"/>
            <a:ext cx="21192649" cy="74726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87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E9B1-257B-6D45-8E3F-A162AB3D3C81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F94F5-47EA-D349-B128-9964E399814F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3191591" y="1337869"/>
            <a:ext cx="6457743" cy="3694491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08662" y="1337869"/>
            <a:ext cx="18917155" cy="3694491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21605B-BA36-4940-9A99-6644CADEC322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84120" y="7226023"/>
            <a:ext cx="25306973" cy="30362428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3E52E0-4DEB-9B49-8F0D-F5D294393691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37" y="21443790"/>
            <a:ext cx="25733931" cy="8502879"/>
          </a:xfrm>
        </p:spPr>
        <p:txBody>
          <a:bodyPr anchor="t"/>
          <a:lstStyle>
            <a:lvl1pPr algn="l">
              <a:defRPr sz="174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91937" y="12078733"/>
            <a:ext cx="25733931" cy="9365056"/>
          </a:xfrm>
        </p:spPr>
        <p:txBody>
          <a:bodyPr anchor="b"/>
          <a:lstStyle>
            <a:lvl1pPr marL="0" indent="0">
              <a:buNone/>
              <a:defRPr sz="8700">
                <a:solidFill>
                  <a:srgbClr val="4D4D4D"/>
                </a:solidFill>
              </a:defRPr>
            </a:lvl1pPr>
            <a:lvl2pPr marL="1993255" indent="0">
              <a:buNone/>
              <a:defRPr sz="7800"/>
            </a:lvl2pPr>
            <a:lvl3pPr marL="3986510" indent="0">
              <a:buNone/>
              <a:defRPr sz="7000"/>
            </a:lvl3pPr>
            <a:lvl4pPr marL="5979765" indent="0">
              <a:buNone/>
              <a:defRPr sz="6100"/>
            </a:lvl4pPr>
            <a:lvl5pPr marL="7973019" indent="0">
              <a:buNone/>
              <a:defRPr sz="6100"/>
            </a:lvl5pPr>
            <a:lvl6pPr marL="9966274" indent="0">
              <a:buNone/>
              <a:defRPr sz="6100"/>
            </a:lvl6pPr>
            <a:lvl7pPr marL="11959529" indent="0">
              <a:buNone/>
              <a:defRPr sz="6100"/>
            </a:lvl7pPr>
            <a:lvl8pPr marL="13952784" indent="0">
              <a:buNone/>
              <a:defRPr sz="6100"/>
            </a:lvl8pPr>
            <a:lvl9pPr marL="15946039" indent="0">
              <a:buNone/>
              <a:defRPr sz="61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6DB8C-ECFD-1943-8C03-F1794744F22A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915402" y="12595760"/>
            <a:ext cx="12634079" cy="25687020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7015254" y="12595760"/>
            <a:ext cx="12634079" cy="25687020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C2AFA-5B46-4F4C-99F2-1C8FAA645039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406" cy="399377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406" cy="2466628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80198" y="9583085"/>
            <a:ext cx="13381256" cy="399377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80198" y="13576859"/>
            <a:ext cx="13381256" cy="2466628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1E2FF9-A036-CC4C-9E71-E756A768E710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21BC7-8ECD-5D4A-8882-C45C64AB09F5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3933975" y="5838566"/>
            <a:ext cx="805088" cy="679542"/>
          </a:xfrm>
          <a:prstGeom prst="rect">
            <a:avLst/>
          </a:prstGeom>
          <a:noFill/>
        </p:spPr>
        <p:txBody>
          <a:bodyPr wrap="none" lIns="398651" tIns="199325" rIns="398651" bIns="199325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B30184-F292-A84B-8E77-2E4A81B55DEF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3760" y="1704540"/>
            <a:ext cx="9960741" cy="7254205"/>
          </a:xfrm>
        </p:spPr>
        <p:txBody>
          <a:bodyPr/>
          <a:lstStyle>
            <a:lvl1pPr algn="l">
              <a:defRPr sz="87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38384" y="1704543"/>
            <a:ext cx="16923068" cy="36538600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3760" y="8958748"/>
            <a:ext cx="9960741" cy="29284395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93AF7-CC64-3940-845A-0C8303B85628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3749" y="29968190"/>
            <a:ext cx="18165128" cy="3537914"/>
          </a:xfrm>
        </p:spPr>
        <p:txBody>
          <a:bodyPr/>
          <a:lstStyle>
            <a:lvl1pPr algn="l">
              <a:defRPr sz="87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33749" y="3825305"/>
            <a:ext cx="18165128" cy="25687020"/>
          </a:xfrm>
        </p:spPr>
        <p:txBody>
          <a:bodyPr/>
          <a:lstStyle>
            <a:lvl1pPr marL="0" indent="0">
              <a:buNone/>
              <a:defRPr sz="14000"/>
            </a:lvl1pPr>
            <a:lvl2pPr marL="1993255" indent="0">
              <a:buNone/>
              <a:defRPr sz="12200"/>
            </a:lvl2pPr>
            <a:lvl3pPr marL="3986510" indent="0">
              <a:buNone/>
              <a:defRPr sz="10500"/>
            </a:lvl3pPr>
            <a:lvl4pPr marL="5979765" indent="0">
              <a:buNone/>
              <a:defRPr sz="8700"/>
            </a:lvl4pPr>
            <a:lvl5pPr marL="7973019" indent="0">
              <a:buNone/>
              <a:defRPr sz="8700"/>
            </a:lvl5pPr>
            <a:lvl6pPr marL="9966274" indent="0">
              <a:buNone/>
              <a:defRPr sz="8700"/>
            </a:lvl6pPr>
            <a:lvl7pPr marL="11959529" indent="0">
              <a:buNone/>
              <a:defRPr sz="8700"/>
            </a:lvl7pPr>
            <a:lvl8pPr marL="13952784" indent="0">
              <a:buNone/>
              <a:defRPr sz="8700"/>
            </a:lvl8pPr>
            <a:lvl9pPr marL="15946039" indent="0">
              <a:buNone/>
              <a:defRPr sz="87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3749" y="33506104"/>
            <a:ext cx="18165128" cy="5024426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E3602-E653-E44E-881B-34F24F8036BD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672716" y="1170389"/>
            <a:ext cx="1200439" cy="22290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1542453" y="1170388"/>
            <a:ext cx="989260" cy="222907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1255711" y="2686724"/>
            <a:ext cx="1544346" cy="1674734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1806988" y="2686724"/>
            <a:ext cx="1341285" cy="1674734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439341" y="2530009"/>
            <a:ext cx="1267493" cy="1638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2266550" y="1170387"/>
            <a:ext cx="139729" cy="31768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1052843" y="4357776"/>
            <a:ext cx="27237988" cy="19820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98651" tIns="199325" rIns="398651" bIns="199325" anchor="ctr"/>
          <a:lstStyle/>
          <a:p>
            <a:pPr algn="ctr" eaLnBrk="1" hangingPunct="1"/>
            <a:endParaRPr kumimoji="1" lang="ja-JP" altLang="en-US" sz="105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377382" y="-16530"/>
            <a:ext cx="25964693" cy="35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84120" y="7226023"/>
            <a:ext cx="25306973" cy="3036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77381" y="39382803"/>
            <a:ext cx="6307336" cy="180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6100">
                <a:latin typeface="+mj-lt"/>
              </a:defRPr>
            </a:lvl1pPr>
          </a:lstStyle>
          <a:p>
            <a:fld id="{F057098D-9FC6-D04B-88DE-14280A0208B3}" type="datetime1">
              <a:rPr lang="ja-JP" altLang="en-US" smtClean="0"/>
              <a:t>2014/07/24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295968" y="39386515"/>
            <a:ext cx="9587151" cy="179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61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594589" y="39386515"/>
            <a:ext cx="6307336" cy="179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61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05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5pPr>
      <a:lvl6pPr marL="1993255"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6pPr>
      <a:lvl7pPr marL="3986510"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7pPr>
      <a:lvl8pPr marL="5979765"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8pPr>
      <a:lvl9pPr marL="7973019" algn="l" rtl="0" eaLnBrk="1" fontAlgn="base" hangingPunct="1">
        <a:spcBef>
          <a:spcPct val="0"/>
        </a:spcBef>
        <a:spcAft>
          <a:spcPct val="0"/>
        </a:spcAft>
        <a:defRPr kumimoji="1" sz="19200">
          <a:solidFill>
            <a:schemeClr val="tx2"/>
          </a:solidFill>
          <a:latin typeface="Tahoma" pitchFamily="34" charset="0"/>
        </a:defRPr>
      </a:lvl9pPr>
    </p:titleStyle>
    <p:bodyStyle>
      <a:lvl1pPr marL="1494941" indent="-1494941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10500" i="0">
          <a:solidFill>
            <a:srgbClr val="4D4D4D"/>
          </a:solidFill>
          <a:latin typeface="+mn-lt"/>
          <a:ea typeface="+mn-ea"/>
          <a:cs typeface="+mn-cs"/>
        </a:defRPr>
      </a:lvl1pPr>
      <a:lvl2pPr marL="3239039" indent="-1245784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8700" i="0">
          <a:solidFill>
            <a:srgbClr val="4D4D4D"/>
          </a:solidFill>
          <a:latin typeface="+mn-lt"/>
        </a:defRPr>
      </a:lvl2pPr>
      <a:lvl3pPr marL="4983137" indent="-996627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7800" i="0">
          <a:solidFill>
            <a:srgbClr val="4D4D4D"/>
          </a:solidFill>
          <a:latin typeface="+mn-lt"/>
        </a:defRPr>
      </a:lvl3pPr>
      <a:lvl4pPr marL="6976392" indent="-996627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7000" i="0">
          <a:solidFill>
            <a:srgbClr val="4D4D4D"/>
          </a:solidFill>
          <a:latin typeface="+mn-lt"/>
        </a:defRPr>
      </a:lvl4pPr>
      <a:lvl5pPr marL="8969647" indent="-996627" algn="l" rtl="0" eaLnBrk="1" fontAlgn="base" hangingPunct="1">
        <a:lnSpc>
          <a:spcPct val="120000"/>
        </a:lnSpc>
        <a:spcBef>
          <a:spcPts val="2616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7000" i="0">
          <a:solidFill>
            <a:srgbClr val="4D4D4D"/>
          </a:solidFill>
          <a:latin typeface="+mn-lt"/>
        </a:defRPr>
      </a:lvl5pPr>
      <a:lvl6pPr marL="10962902" indent="-99662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8700">
          <a:solidFill>
            <a:schemeClr val="tx1"/>
          </a:solidFill>
          <a:latin typeface="+mn-lt"/>
        </a:defRPr>
      </a:lvl6pPr>
      <a:lvl7pPr marL="12956156" indent="-99662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8700">
          <a:solidFill>
            <a:schemeClr val="tx1"/>
          </a:solidFill>
          <a:latin typeface="+mn-lt"/>
        </a:defRPr>
      </a:lvl7pPr>
      <a:lvl8pPr marL="14949411" indent="-99662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8700">
          <a:solidFill>
            <a:schemeClr val="tx1"/>
          </a:solidFill>
          <a:latin typeface="+mn-lt"/>
        </a:defRPr>
      </a:lvl8pPr>
      <a:lvl9pPr marL="16942666" indent="-99662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87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55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10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65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19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274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29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784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039" algn="l" defTabSz="3986510" rtl="0" eaLnBrk="1" latinLnBrk="0" hangingPunct="1">
        <a:defRPr kumimoji="1"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wmf"/><Relationship Id="rId5" Type="http://schemas.openxmlformats.org/officeDocument/2006/relationships/image" Target="../media/image3.w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コンテンツ プレースホルダー 2"/>
          <p:cNvSpPr txBox="1">
            <a:spLocks/>
          </p:cNvSpPr>
          <p:nvPr/>
        </p:nvSpPr>
        <p:spPr bwMode="auto">
          <a:xfrm>
            <a:off x="1384078" y="29794782"/>
            <a:ext cx="13537504" cy="8341932"/>
          </a:xfrm>
          <a:prstGeom prst="rect">
            <a:avLst/>
          </a:prstGeom>
          <a:noFill/>
          <a:ln w="19050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As the result of reproduction experiment[20], 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ja-JP" sz="4000" dirty="0" smtClean="0"/>
              <a:t>MPTCP generates more traffic data, and causes delay with packet loss.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ja-JP" sz="4000" dirty="0" smtClean="0"/>
              <a:t>MPTCP has not achieved perfect effectiveness, only with </a:t>
            </a:r>
            <a:r>
              <a:rPr lang="en-US" altLang="ja-JP" sz="4000" dirty="0" smtClean="0">
                <a:solidFill>
                  <a:srgbClr val="E03253"/>
                </a:solidFill>
              </a:rPr>
              <a:t>2 paths</a:t>
            </a:r>
            <a:r>
              <a:rPr lang="en-US" altLang="ja-JP" sz="4000" dirty="0" smtClean="0"/>
              <a:t>.  </a:t>
            </a:r>
          </a:p>
          <a:p>
            <a:pPr marL="342000" indent="-342000">
              <a:spcBef>
                <a:spcPts val="0"/>
              </a:spcBef>
            </a:pPr>
            <a:r>
              <a:rPr lang="en-US" altLang="ja-JP" sz="4000" b="1" dirty="0" smtClean="0"/>
              <a:t>Hypothesis</a:t>
            </a:r>
            <a:r>
              <a:rPr lang="en-US" altLang="ja-JP" sz="4000" dirty="0" smtClean="0"/>
              <a:t> : Using uncongested path, improving the performance of short flow.    </a:t>
            </a:r>
          </a:p>
          <a:p>
            <a:pPr marL="342000" indent="-342000">
              <a:spcBef>
                <a:spcPts val="0"/>
              </a:spcBef>
            </a:pPr>
            <a:r>
              <a:rPr lang="en-US" altLang="ja-JP" sz="4000" b="1" dirty="0" smtClean="0"/>
              <a:t>Purpose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ja-JP" sz="4000" dirty="0" smtClean="0"/>
              <a:t>validate the hypothesis. 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ja-JP" sz="4000" dirty="0" smtClean="0"/>
              <a:t>figure out why negative effect for short flows happens.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77382" y="742585"/>
            <a:ext cx="25964693" cy="3597369"/>
          </a:xfrm>
        </p:spPr>
        <p:txBody>
          <a:bodyPr/>
          <a:lstStyle/>
          <a:p>
            <a:r>
              <a:rPr lang="en-US" altLang="ja-JP" sz="5600" dirty="0"/>
              <a:t>Improving the effect of the short flows in the data center network </a:t>
            </a:r>
            <a:r>
              <a:rPr lang="en-US" altLang="ja-JP" sz="5600" dirty="0" smtClean="0"/>
              <a:t>with Multipath TCP</a:t>
            </a:r>
            <a:br>
              <a:rPr lang="en-US" altLang="ja-JP" sz="5600" dirty="0" smtClean="0"/>
            </a:br>
            <a:r>
              <a:rPr lang="en-US" altLang="ja-JP" sz="5600" dirty="0" smtClean="0"/>
              <a:t> - </a:t>
            </a:r>
            <a:r>
              <a:rPr lang="en-US" altLang="ja-JP" sz="4400" dirty="0" smtClean="0"/>
              <a:t>Multipath TCP</a:t>
            </a:r>
            <a:r>
              <a:rPr lang="ja-JP" altLang="en-US" sz="4400" dirty="0" smtClean="0"/>
              <a:t>適用時のデータセンターネットワークでのショートフローに対する影響の改善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>Shogo Fujii - </a:t>
            </a:r>
            <a:r>
              <a:rPr lang="en-US" altLang="ja-JP" sz="4400" dirty="0" err="1" smtClean="0"/>
              <a:t>sekiya</a:t>
            </a:r>
            <a:r>
              <a:rPr lang="en-US" altLang="ja-JP" sz="4400" dirty="0" smtClean="0"/>
              <a:t> </a:t>
            </a:r>
            <a:r>
              <a:rPr lang="en-US" altLang="ja-JP" sz="4400" dirty="0" err="1" smtClean="0"/>
              <a:t>labratory</a:t>
            </a:r>
            <a:endParaRPr kumimoji="1" lang="ja-JP" altLang="en-US" sz="56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1079500" y="5492082"/>
            <a:ext cx="28116213" cy="2952328"/>
          </a:xfrm>
          <a:prstGeom prst="rect">
            <a:avLst/>
          </a:prstGeom>
          <a:noFill/>
          <a:ln w="285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199325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ja-JP" sz="3600" dirty="0" smtClean="0"/>
              <a:t>Today’s requirement for large-scales cloud data center is getting higher and higher, for example web search engine and SNS(Social networking service) demands soft real-time response. Multipath TCP (MPTCP) improves throughput on modern topology which has multipath</a:t>
            </a:r>
            <a:r>
              <a:rPr lang="en-US" altLang="ja-JP" sz="3600" dirty="0" smtClean="0">
                <a:solidFill>
                  <a:srgbClr val="0071BC"/>
                </a:solidFill>
              </a:rPr>
              <a:t> </a:t>
            </a:r>
            <a:r>
              <a:rPr lang="en-US" altLang="ja-JP" sz="3600" dirty="0" smtClean="0"/>
              <a:t>on host-to-host traffic. However, some researchers reported MPTCP affects short flow traffic negatively. In my research, I figure out why negative effect happens with two negative factors, bottleneck at aggregation switch and multiplexed flow patterns in one host. </a:t>
            </a:r>
            <a:endParaRPr lang="en-US" altLang="ja-JP" sz="3600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auto">
          <a:xfrm>
            <a:off x="1384078" y="9524528"/>
            <a:ext cx="13537504" cy="19774326"/>
          </a:xfrm>
          <a:prstGeom prst="rect">
            <a:avLst/>
          </a:prstGeom>
          <a:noFill/>
          <a:ln w="19050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ja-JP" sz="4000" b="1" dirty="0" smtClean="0"/>
              <a:t>Big data growth matters seriously …</a:t>
            </a:r>
            <a:endParaRPr lang="en-US" altLang="ja-JP" sz="3600" dirty="0"/>
          </a:p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Approach in data center</a:t>
            </a:r>
            <a:endParaRPr lang="en-US" altLang="ja-JP" sz="22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sz="4000" dirty="0" smtClean="0"/>
              <a:t>Scale-out, redundancy, cloud service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ja-JP" sz="40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sz="4000" b="1" dirty="0" smtClean="0"/>
              <a:t>Improving </a:t>
            </a:r>
            <a:r>
              <a:rPr lang="en-US" altLang="ja-JP" sz="4000" b="1" dirty="0"/>
              <a:t>d</a:t>
            </a:r>
            <a:r>
              <a:rPr lang="en-US" altLang="ja-JP" sz="4000" b="1" dirty="0" smtClean="0"/>
              <a:t>atacenter network </a:t>
            </a:r>
            <a:r>
              <a:rPr lang="en-US" altLang="ja-JP" sz="4000" b="1" dirty="0" smtClean="0">
                <a:solidFill>
                  <a:srgbClr val="0071BC"/>
                </a:solidFill>
              </a:rPr>
              <a:t>with MPTCP</a:t>
            </a:r>
            <a:endParaRPr lang="en-US" altLang="ja-JP" sz="40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sz="4000" b="1" dirty="0" smtClean="0">
                <a:solidFill>
                  <a:srgbClr val="E03253"/>
                </a:solidFill>
                <a:ea typeface="ＭＳ Ｐゴシック" charset="-128"/>
              </a:rPr>
              <a:t>MPTCP affects short flow traffic negatively</a:t>
            </a:r>
            <a:r>
              <a:rPr lang="en-US" altLang="ja-JP" sz="4000" dirty="0" smtClean="0">
                <a:ea typeface="ＭＳ Ｐゴシック" charset="-128"/>
              </a:rPr>
              <a:t>[10]</a:t>
            </a:r>
          </a:p>
          <a:p>
            <a:pPr marL="342000" indent="-342000">
              <a:spcBef>
                <a:spcPts val="0"/>
              </a:spcBef>
            </a:pPr>
            <a:r>
              <a:rPr lang="en-US" altLang="ja-JP" sz="4000" dirty="0" smtClean="0">
                <a:ea typeface="ＭＳ Ｐゴシック" charset="-128"/>
              </a:rPr>
              <a:t>Why </a:t>
            </a:r>
            <a:r>
              <a:rPr lang="en-US" altLang="ja-JP" sz="4000" u="sng" dirty="0" smtClean="0">
                <a:ea typeface="ＭＳ Ｐゴシック" charset="-128"/>
              </a:rPr>
              <a:t>short flow</a:t>
            </a:r>
            <a:r>
              <a:rPr lang="en-US" altLang="ja-JP" sz="4000" dirty="0" smtClean="0">
                <a:ea typeface="ＭＳ Ｐゴシック" charset="-128"/>
              </a:rPr>
              <a:t>?</a:t>
            </a:r>
            <a:endParaRPr lang="en-US" altLang="ja-JP" sz="4000" dirty="0">
              <a:ea typeface="ＭＳ Ｐゴシック" charset="-128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sz="3600" dirty="0"/>
              <a:t>commonly using </a:t>
            </a:r>
            <a:r>
              <a:rPr lang="en-US" altLang="ja-JP" sz="3600" dirty="0" smtClean="0">
                <a:solidFill>
                  <a:srgbClr val="0071BC"/>
                </a:solidFill>
              </a:rPr>
              <a:t>distributed processing application</a:t>
            </a:r>
            <a:r>
              <a:rPr lang="en-US" altLang="ja-JP" sz="3600" dirty="0" smtClean="0"/>
              <a:t> in data center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3600" dirty="0" smtClean="0"/>
              <a:t>- </a:t>
            </a:r>
            <a:r>
              <a:rPr lang="en-US" altLang="ja-JP" sz="3600" dirty="0" smtClean="0">
                <a:solidFill>
                  <a:srgbClr val="E03253"/>
                </a:solidFill>
              </a:rPr>
              <a:t>80%</a:t>
            </a:r>
            <a:r>
              <a:rPr lang="en-US" altLang="ja-JP" sz="3600" dirty="0" smtClean="0"/>
              <a:t> of data center traffic is short flow[16]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3600" dirty="0" smtClean="0"/>
              <a:t>- </a:t>
            </a:r>
            <a:r>
              <a:rPr lang="en-US" altLang="ja-JP" sz="3600" dirty="0" smtClean="0">
                <a:solidFill>
                  <a:srgbClr val="E03253"/>
                </a:solidFill>
              </a:rPr>
              <a:t>Partition /Aggregate </a:t>
            </a:r>
            <a:r>
              <a:rPr lang="en-US" altLang="ja-JP" sz="3600" dirty="0" smtClean="0"/>
              <a:t>structure[3]</a:t>
            </a:r>
            <a:endParaRPr lang="en-US" altLang="ja-JP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sz="4400" b="1" dirty="0">
                <a:solidFill>
                  <a:srgbClr val="0071BC"/>
                </a:solidFill>
              </a:rPr>
              <a:t>S</a:t>
            </a:r>
            <a:r>
              <a:rPr lang="en-US" altLang="ja-JP" sz="4400" b="1" dirty="0" smtClean="0">
                <a:solidFill>
                  <a:srgbClr val="0071BC"/>
                </a:solidFill>
              </a:rPr>
              <a:t>hort flows in datacenter network is matter </a:t>
            </a:r>
            <a:endParaRPr lang="en-US" altLang="ja-JP" sz="4400" b="1" dirty="0">
              <a:solidFill>
                <a:srgbClr val="0071B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4000" b="1" dirty="0" smtClean="0"/>
              <a:t>Related work </a:t>
            </a:r>
            <a:r>
              <a:rPr lang="en-US" altLang="ja-JP" sz="4000" dirty="0" smtClean="0"/>
              <a:t>: approaching for switch, protocol etc…[9, 11]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4000" b="1" dirty="0" smtClean="0"/>
              <a:t>In my research – 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ja-JP" sz="4000" dirty="0"/>
              <a:t>Using modern topology for massive resources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ja-JP" sz="4000" dirty="0"/>
              <a:t>Seamless operation : without special implementation and device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ja-JP" sz="4000" dirty="0"/>
              <a:t>Application friendly : optimizing the specified traffic </a:t>
            </a:r>
            <a:r>
              <a:rPr lang="en-US" altLang="ja-JP" sz="4000" dirty="0" smtClean="0"/>
              <a:t>patterns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4000" b="1" dirty="0" smtClean="0"/>
              <a:t>Goal : </a:t>
            </a:r>
            <a:r>
              <a:rPr lang="en-US" altLang="ja-JP" sz="4000" u="sng" dirty="0" smtClean="0"/>
              <a:t>Constantly high performance datacenter network with MPTCP</a:t>
            </a:r>
            <a:endParaRPr lang="en-US" altLang="ja-JP" sz="4000" u="sng" dirty="0"/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auto">
          <a:xfrm>
            <a:off x="15168417" y="24290539"/>
            <a:ext cx="14058025" cy="1461325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342000" indent="-342000">
              <a:lnSpc>
                <a:spcPct val="100000"/>
              </a:lnSpc>
            </a:pPr>
            <a:r>
              <a:rPr lang="en-US" altLang="ja-JP" sz="3600" dirty="0" smtClean="0">
                <a:latin typeface="+mj-lt"/>
                <a:cs typeface="ＭＳ Ｐゴシック"/>
              </a:rPr>
              <a:t>Effect of link utilization and short flow interval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36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36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36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36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36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36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3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3600" dirty="0">
              <a:latin typeface="+mj-lt"/>
              <a:cs typeface="ＭＳ Ｐゴシック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3600" dirty="0">
              <a:latin typeface="+mj-lt"/>
              <a:cs typeface="ＭＳ Ｐゴシック"/>
            </a:endParaRPr>
          </a:p>
          <a:p>
            <a:pPr marL="342000" indent="-342000">
              <a:lnSpc>
                <a:spcPct val="100000"/>
              </a:lnSpc>
              <a:spcBef>
                <a:spcPts val="0"/>
              </a:spcBef>
            </a:pPr>
            <a:r>
              <a:rPr lang="en-US" altLang="ja-JP" sz="3600" dirty="0" smtClean="0">
                <a:latin typeface="+mj-lt"/>
                <a:cs typeface="ＭＳ Ｐゴシック"/>
              </a:rPr>
              <a:t>What happens?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600" b="1" dirty="0" smtClean="0">
                <a:latin typeface="+mj-lt"/>
                <a:cs typeface="ＭＳ Ｐゴシック"/>
              </a:rPr>
              <a:t>1. Queue buildup</a:t>
            </a:r>
            <a:r>
              <a:rPr lang="en-US" altLang="ja-JP" sz="3600" dirty="0" smtClean="0">
                <a:latin typeface="+mj-lt"/>
                <a:cs typeface="ＭＳ Ｐゴシック"/>
              </a:rPr>
              <a:t>-Fig7(b)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600" dirty="0" smtClean="0">
                <a:cs typeface="ＭＳ Ｐゴシック"/>
              </a:rPr>
              <a:t>Long-lived background flow cause the length of the bottleneck queue to grow.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600" b="1" dirty="0" smtClean="0">
                <a:cs typeface="ＭＳ Ｐゴシック"/>
              </a:rPr>
              <a:t>2. Incast</a:t>
            </a:r>
            <a:r>
              <a:rPr lang="en-US" altLang="ja-JP" sz="3600" dirty="0" smtClean="0">
                <a:cs typeface="ＭＳ Ｐゴシック"/>
              </a:rPr>
              <a:t>-Fig7(a)</a:t>
            </a:r>
            <a:r>
              <a:rPr lang="en-US" altLang="ja-JP" sz="3600" b="1" dirty="0" smtClean="0">
                <a:cs typeface="ＭＳ Ｐゴシック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600" dirty="0" smtClean="0">
                <a:latin typeface="+mj-lt"/>
                <a:cs typeface="ＭＳ Ｐゴシック"/>
              </a:rPr>
              <a:t>Many flows coverage on the same interface of aggregate switch over a short period of time, synchronously.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3600" dirty="0">
                <a:cs typeface="ＭＳ Ｐゴシック"/>
              </a:rPr>
              <a:t>・</a:t>
            </a:r>
            <a:r>
              <a:rPr lang="en-US" altLang="ja-JP" sz="3600" dirty="0">
                <a:cs typeface="ＭＳ Ｐゴシック"/>
              </a:rPr>
              <a:t> </a:t>
            </a:r>
            <a:r>
              <a:rPr lang="en-US" altLang="ja-JP" sz="3600" u="sng" dirty="0">
                <a:cs typeface="ＭＳ Ｐゴシック"/>
              </a:rPr>
              <a:t>Impairment on the short flows</a:t>
            </a:r>
            <a:r>
              <a:rPr lang="en-US" altLang="ja-JP" sz="3600" dirty="0">
                <a:cs typeface="ＭＳ Ｐゴシック"/>
              </a:rPr>
              <a:t>:</a:t>
            </a: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ja-JP" sz="3600" dirty="0">
                <a:solidFill>
                  <a:srgbClr val="0071BC"/>
                </a:solidFill>
                <a:cs typeface="ＭＳ Ｐゴシック"/>
              </a:rPr>
              <a:t>queue-buildup delay</a:t>
            </a:r>
            <a:r>
              <a:rPr lang="en-US" altLang="ja-JP" sz="3600" dirty="0">
                <a:cs typeface="ＭＳ Ｐゴシック"/>
              </a:rPr>
              <a:t>, they are in queue behind packets from the large flows, even when no encounter with bursty traffic.    </a:t>
            </a:r>
          </a:p>
          <a:p>
            <a:pPr marL="74295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ja-JP" sz="3600" dirty="0">
                <a:solidFill>
                  <a:srgbClr val="0071BC"/>
                </a:solidFill>
                <a:cs typeface="ＭＳ Ｐゴシック"/>
              </a:rPr>
              <a:t>packet loss</a:t>
            </a:r>
            <a:r>
              <a:rPr lang="en-US" altLang="ja-JP" sz="3600" dirty="0">
                <a:cs typeface="ＭＳ Ｐゴシック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600" dirty="0" smtClean="0">
                <a:latin typeface="+mj-lt"/>
                <a:cs typeface="ＭＳ Ｐゴシック"/>
              </a:rPr>
              <a:t> </a:t>
            </a:r>
            <a:r>
              <a:rPr lang="ja-JP" altLang="en-US" sz="3600" dirty="0" smtClean="0">
                <a:latin typeface="+mj-lt"/>
                <a:cs typeface="ＭＳ Ｐゴシック"/>
              </a:rPr>
              <a:t>・</a:t>
            </a:r>
            <a:r>
              <a:rPr lang="en-US" altLang="ja-JP" sz="3600" u="sng" dirty="0" smtClean="0">
                <a:latin typeface="+mj-lt"/>
                <a:cs typeface="ＭＳ Ｐゴシック"/>
              </a:rPr>
              <a:t>Solution</a:t>
            </a:r>
            <a:r>
              <a:rPr lang="en-US" altLang="ja-JP" sz="3600" dirty="0" smtClean="0">
                <a:latin typeface="+mj-lt"/>
                <a:cs typeface="ＭＳ Ｐゴシック"/>
              </a:rPr>
              <a:t>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600" i="1" dirty="0" smtClean="0">
                <a:latin typeface="+mj-lt"/>
                <a:cs typeface="ＭＳ Ｐゴシック"/>
              </a:rPr>
              <a:t>Reducing the size of the queues at aggregation switch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9500" y="4699994"/>
            <a:ext cx="2866402" cy="110799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Outline</a:t>
            </a:r>
            <a:endParaRPr kumimoji="1" lang="ja-JP" altLang="en-US" sz="6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6146" y="8768446"/>
            <a:ext cx="470175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Background</a:t>
            </a:r>
            <a:endParaRPr kumimoji="1" lang="ja-JP" altLang="en-US" sz="66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15168418" y="8444410"/>
            <a:ext cx="13966946" cy="15680905"/>
          </a:xfrm>
          <a:prstGeom prst="rect">
            <a:avLst/>
          </a:prstGeom>
          <a:noFill/>
          <a:ln w="19050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342000" indent="-342000">
              <a:spcBef>
                <a:spcPts val="0"/>
              </a:spcBef>
            </a:pPr>
            <a:r>
              <a:rPr lang="en-US" altLang="ja-JP" sz="4400" dirty="0" smtClean="0"/>
              <a:t>Simulation environment</a:t>
            </a:r>
            <a:endParaRPr lang="en-US" altLang="ja-JP" sz="4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3200" dirty="0" smtClean="0"/>
              <a:t>Topology : 4-node(2-pairs) FatTree like topology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3200" dirty="0" smtClean="0"/>
              <a:t>Simulator : ns-3 DCE(Direct Code Execution)</a:t>
            </a:r>
            <a:endParaRPr lang="en-US" altLang="ja-JP" sz="3600" dirty="0"/>
          </a:p>
          <a:p>
            <a:pPr marL="342000" indent="-342000">
              <a:spcBef>
                <a:spcPts val="0"/>
              </a:spcBef>
            </a:pPr>
            <a:r>
              <a:rPr lang="en-US" altLang="ja-JP" sz="4400" dirty="0" smtClean="0"/>
              <a:t>Benchmark traffic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3200" dirty="0" smtClean="0"/>
              <a:t>Background flow with MPTCP and 2~70KB short flow on average 200ms (</a:t>
            </a:r>
            <a:r>
              <a:rPr lang="en-US" altLang="ja-JP" sz="3200" dirty="0" err="1" smtClean="0"/>
              <a:t>poisson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arivals</a:t>
            </a:r>
            <a:r>
              <a:rPr lang="en-US" altLang="ja-JP" sz="3200" dirty="0" smtClean="0"/>
              <a:t>)</a:t>
            </a:r>
            <a:r>
              <a:rPr lang="en-US" altLang="ja-JP" sz="3600" dirty="0" smtClean="0"/>
              <a:t>, and</a:t>
            </a:r>
            <a:r>
              <a:rPr lang="en-US" altLang="ja-JP" sz="3600" dirty="0"/>
              <a:t> </a:t>
            </a:r>
            <a:r>
              <a:rPr lang="en-US" altLang="ja-JP" sz="3600" dirty="0" smtClean="0"/>
              <a:t>measuring FCT(Flow completion time) for short flow </a:t>
            </a:r>
            <a:r>
              <a:rPr lang="en-US" altLang="ja-JP" sz="3200" dirty="0"/>
              <a:t>- </a:t>
            </a:r>
            <a:r>
              <a:rPr lang="en-US" altLang="ja-JP" sz="3600" dirty="0" smtClean="0"/>
              <a:t>1000times on simulation. </a:t>
            </a:r>
            <a:endParaRPr lang="en-US" altLang="ja-JP" sz="3600" dirty="0"/>
          </a:p>
          <a:p>
            <a:pPr marL="342000" indent="-342000">
              <a:spcBef>
                <a:spcPts val="0"/>
              </a:spcBef>
            </a:pPr>
            <a:r>
              <a:rPr lang="en-US" altLang="ja-JP" sz="4400" dirty="0" smtClean="0"/>
              <a:t>Result</a:t>
            </a:r>
            <a:endParaRPr lang="en-US" altLang="ja-JP" sz="60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4400" dirty="0" smtClean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2547331" y="24502497"/>
            <a:ext cx="11078107" cy="4716221"/>
            <a:chOff x="2547331" y="22593982"/>
            <a:chExt cx="11078107" cy="4716221"/>
          </a:xfrm>
        </p:grpSpPr>
        <p:grpSp>
          <p:nvGrpSpPr>
            <p:cNvPr id="30" name="図形グループ 29"/>
            <p:cNvGrpSpPr/>
            <p:nvPr/>
          </p:nvGrpSpPr>
          <p:grpSpPr>
            <a:xfrm>
              <a:off x="2547331" y="22593982"/>
              <a:ext cx="11078107" cy="4140157"/>
              <a:chOff x="-1044624" y="2987660"/>
              <a:chExt cx="10071006" cy="3763779"/>
            </a:xfrm>
          </p:grpSpPr>
          <p:grpSp>
            <p:nvGrpSpPr>
              <p:cNvPr id="31" name="図形グループ 30"/>
              <p:cNvGrpSpPr/>
              <p:nvPr/>
            </p:nvGrpSpPr>
            <p:grpSpPr>
              <a:xfrm>
                <a:off x="107504" y="2996952"/>
                <a:ext cx="8918878" cy="3754487"/>
                <a:chOff x="107504" y="2996952"/>
                <a:chExt cx="8918878" cy="3754487"/>
              </a:xfrm>
            </p:grpSpPr>
            <p:sp>
              <p:nvSpPr>
                <p:cNvPr id="36" name="角丸四角形 35"/>
                <p:cNvSpPr/>
                <p:nvPr/>
              </p:nvSpPr>
              <p:spPr>
                <a:xfrm>
                  <a:off x="7075986" y="4105840"/>
                  <a:ext cx="1702561" cy="1584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角丸四角形 36"/>
                <p:cNvSpPr/>
                <p:nvPr/>
              </p:nvSpPr>
              <p:spPr>
                <a:xfrm>
                  <a:off x="4822103" y="4105840"/>
                  <a:ext cx="1702561" cy="1584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角丸四角形 37"/>
                <p:cNvSpPr/>
                <p:nvPr/>
              </p:nvSpPr>
              <p:spPr>
                <a:xfrm>
                  <a:off x="2574882" y="4077072"/>
                  <a:ext cx="1702561" cy="1584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角丸四角形 38"/>
                <p:cNvSpPr/>
                <p:nvPr/>
              </p:nvSpPr>
              <p:spPr>
                <a:xfrm>
                  <a:off x="320999" y="4077072"/>
                  <a:ext cx="1702561" cy="1584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0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504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8511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42" name="直線コネクタ 41"/>
                <p:cNvCxnSpPr>
                  <a:endCxn id="40" idx="0"/>
                </p:cNvCxnSpPr>
                <p:nvPr/>
              </p:nvCxnSpPr>
              <p:spPr>
                <a:xfrm flipH="1">
                  <a:off x="321000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/>
                <p:cNvCxnSpPr>
                  <a:endCxn id="41" idx="0"/>
                </p:cNvCxnSpPr>
                <p:nvPr/>
              </p:nvCxnSpPr>
              <p:spPr>
                <a:xfrm>
                  <a:off x="617866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9058" y="6067175"/>
                  <a:ext cx="426991" cy="671847"/>
                </a:xfrm>
                <a:prstGeom prst="rect">
                  <a:avLst/>
                </a:prstGeom>
                <a:noFill/>
                <a:ln w="19050">
                  <a:solidFill>
                    <a:srgbClr val="E0325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0065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46" name="直線コネクタ 45"/>
                <p:cNvCxnSpPr>
                  <a:endCxn id="44" idx="0"/>
                </p:cNvCxnSpPr>
                <p:nvPr/>
              </p:nvCxnSpPr>
              <p:spPr>
                <a:xfrm flipH="1">
                  <a:off x="1452554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>
                  <a:endCxn id="45" idx="0"/>
                </p:cNvCxnSpPr>
                <p:nvPr/>
              </p:nvCxnSpPr>
              <p:spPr>
                <a:xfrm>
                  <a:off x="1749420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8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612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41619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50" name="直線コネクタ 49"/>
                <p:cNvCxnSpPr>
                  <a:endCxn id="48" idx="0"/>
                </p:cNvCxnSpPr>
                <p:nvPr/>
              </p:nvCxnSpPr>
              <p:spPr>
                <a:xfrm flipH="1">
                  <a:off x="2584108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/>
                <p:cNvCxnSpPr>
                  <a:endCxn id="49" idx="0"/>
                </p:cNvCxnSpPr>
                <p:nvPr/>
              </p:nvCxnSpPr>
              <p:spPr>
                <a:xfrm>
                  <a:off x="2880974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2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2166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3173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54" name="直線コネクタ 53"/>
                <p:cNvCxnSpPr>
                  <a:endCxn id="52" idx="0"/>
                </p:cNvCxnSpPr>
                <p:nvPr/>
              </p:nvCxnSpPr>
              <p:spPr>
                <a:xfrm flipH="1">
                  <a:off x="3715662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/>
                <p:cNvCxnSpPr>
                  <a:endCxn id="53" idx="0"/>
                </p:cNvCxnSpPr>
                <p:nvPr/>
              </p:nvCxnSpPr>
              <p:spPr>
                <a:xfrm>
                  <a:off x="4012528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6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3720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04727" y="6079592"/>
                  <a:ext cx="426991" cy="671847"/>
                </a:xfrm>
                <a:prstGeom prst="rect">
                  <a:avLst/>
                </a:prstGeom>
                <a:noFill/>
                <a:ln w="19050">
                  <a:solidFill>
                    <a:srgbClr val="E0325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8" name="直線コネクタ 57"/>
                <p:cNvCxnSpPr>
                  <a:endCxn id="56" idx="0"/>
                </p:cNvCxnSpPr>
                <p:nvPr/>
              </p:nvCxnSpPr>
              <p:spPr>
                <a:xfrm flipH="1">
                  <a:off x="4847216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>
                  <a:endCxn id="57" idx="0"/>
                </p:cNvCxnSpPr>
                <p:nvPr/>
              </p:nvCxnSpPr>
              <p:spPr>
                <a:xfrm>
                  <a:off x="5144082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0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5274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36281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62" name="直線コネクタ 61"/>
                <p:cNvCxnSpPr>
                  <a:endCxn id="60" idx="0"/>
                </p:cNvCxnSpPr>
                <p:nvPr/>
              </p:nvCxnSpPr>
              <p:spPr>
                <a:xfrm flipH="1">
                  <a:off x="5978770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>
                  <a:endCxn id="61" idx="0"/>
                </p:cNvCxnSpPr>
                <p:nvPr/>
              </p:nvCxnSpPr>
              <p:spPr>
                <a:xfrm>
                  <a:off x="6275636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4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6828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5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7835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66" name="直線コネクタ 65"/>
                <p:cNvCxnSpPr>
                  <a:endCxn id="64" idx="0"/>
                </p:cNvCxnSpPr>
                <p:nvPr/>
              </p:nvCxnSpPr>
              <p:spPr>
                <a:xfrm flipH="1">
                  <a:off x="7110324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/>
                <p:cNvCxnSpPr>
                  <a:endCxn id="65" idx="0"/>
                </p:cNvCxnSpPr>
                <p:nvPr/>
              </p:nvCxnSpPr>
              <p:spPr>
                <a:xfrm>
                  <a:off x="7407190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8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28384" y="6067175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" name="Picture 43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99391" y="6079592"/>
                  <a:ext cx="426991" cy="6718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70" name="直線コネクタ 69"/>
                <p:cNvCxnSpPr>
                  <a:endCxn id="68" idx="0"/>
                </p:cNvCxnSpPr>
                <p:nvPr/>
              </p:nvCxnSpPr>
              <p:spPr>
                <a:xfrm flipH="1">
                  <a:off x="8241880" y="5574768"/>
                  <a:ext cx="296866" cy="492407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/>
                <p:cNvCxnSpPr>
                  <a:endCxn id="69" idx="0"/>
                </p:cNvCxnSpPr>
                <p:nvPr/>
              </p:nvCxnSpPr>
              <p:spPr>
                <a:xfrm>
                  <a:off x="8538746" y="5574768"/>
                  <a:ext cx="274141" cy="504824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/>
                <p:cNvCxnSpPr/>
                <p:nvPr/>
              </p:nvCxnSpPr>
              <p:spPr>
                <a:xfrm>
                  <a:off x="606503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/>
                <p:cNvCxnSpPr/>
                <p:nvPr/>
              </p:nvCxnSpPr>
              <p:spPr>
                <a:xfrm>
                  <a:off x="606503" y="4494648"/>
                  <a:ext cx="1142917" cy="80656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/>
                <p:cNvCxnSpPr/>
                <p:nvPr/>
              </p:nvCxnSpPr>
              <p:spPr>
                <a:xfrm>
                  <a:off x="1738057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/>
                <p:cNvCxnSpPr/>
                <p:nvPr/>
              </p:nvCxnSpPr>
              <p:spPr>
                <a:xfrm flipH="1">
                  <a:off x="617866" y="4494648"/>
                  <a:ext cx="1120191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/>
                <p:cNvCxnSpPr/>
                <p:nvPr/>
              </p:nvCxnSpPr>
              <p:spPr>
                <a:xfrm>
                  <a:off x="2880974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2880974" y="4494648"/>
                  <a:ext cx="1142917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/>
                <p:cNvCxnSpPr/>
                <p:nvPr/>
              </p:nvCxnSpPr>
              <p:spPr>
                <a:xfrm>
                  <a:off x="4012528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/>
                <p:cNvCxnSpPr/>
                <p:nvPr/>
              </p:nvCxnSpPr>
              <p:spPr>
                <a:xfrm flipH="1">
                  <a:off x="2892337" y="4494648"/>
                  <a:ext cx="1120191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/>
                <p:cNvCxnSpPr/>
                <p:nvPr/>
              </p:nvCxnSpPr>
              <p:spPr>
                <a:xfrm>
                  <a:off x="5114269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/>
                <p:cNvCxnSpPr/>
                <p:nvPr/>
              </p:nvCxnSpPr>
              <p:spPr>
                <a:xfrm>
                  <a:off x="5114269" y="4494648"/>
                  <a:ext cx="1142917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/>
                <p:cNvCxnSpPr/>
                <p:nvPr/>
              </p:nvCxnSpPr>
              <p:spPr>
                <a:xfrm>
                  <a:off x="6245823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/>
                <p:cNvCxnSpPr/>
                <p:nvPr/>
              </p:nvCxnSpPr>
              <p:spPr>
                <a:xfrm flipH="1">
                  <a:off x="5125632" y="4494648"/>
                  <a:ext cx="1120191" cy="80656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/>
                <p:cNvCxnSpPr/>
                <p:nvPr/>
              </p:nvCxnSpPr>
              <p:spPr>
                <a:xfrm>
                  <a:off x="7388740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/>
                <p:cNvCxnSpPr/>
                <p:nvPr/>
              </p:nvCxnSpPr>
              <p:spPr>
                <a:xfrm>
                  <a:off x="7388740" y="4494648"/>
                  <a:ext cx="1142917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8520294" y="4494648"/>
                  <a:ext cx="11363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/>
                <p:cNvCxnSpPr/>
                <p:nvPr/>
              </p:nvCxnSpPr>
              <p:spPr>
                <a:xfrm flipH="1">
                  <a:off x="7400103" y="4494648"/>
                  <a:ext cx="1120191" cy="80656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 flipH="1">
                  <a:off x="606503" y="3167261"/>
                  <a:ext cx="1131554" cy="1053827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/>
                <p:cNvCxnSpPr/>
                <p:nvPr/>
              </p:nvCxnSpPr>
              <p:spPr>
                <a:xfrm flipV="1">
                  <a:off x="606503" y="3162498"/>
                  <a:ext cx="2993475" cy="105859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/>
                <p:cNvCxnSpPr/>
                <p:nvPr/>
              </p:nvCxnSpPr>
              <p:spPr>
                <a:xfrm flipV="1">
                  <a:off x="1738057" y="3162498"/>
                  <a:ext cx="3723842" cy="105859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/>
                <p:cNvCxnSpPr/>
                <p:nvPr/>
              </p:nvCxnSpPr>
              <p:spPr>
                <a:xfrm flipV="1">
                  <a:off x="1738057" y="3167261"/>
                  <a:ext cx="5585762" cy="1053827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/>
                <p:cNvCxnSpPr/>
                <p:nvPr/>
              </p:nvCxnSpPr>
              <p:spPr>
                <a:xfrm flipH="1" flipV="1">
                  <a:off x="1738057" y="3167261"/>
                  <a:ext cx="1142917" cy="1053827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/>
                <p:cNvCxnSpPr/>
                <p:nvPr/>
              </p:nvCxnSpPr>
              <p:spPr>
                <a:xfrm flipV="1">
                  <a:off x="2880974" y="3162498"/>
                  <a:ext cx="719004" cy="105859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>
                <a:xfrm flipV="1">
                  <a:off x="4012528" y="3162498"/>
                  <a:ext cx="1449371" cy="105859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/>
                <p:cNvCxnSpPr/>
                <p:nvPr/>
              </p:nvCxnSpPr>
              <p:spPr>
                <a:xfrm flipV="1">
                  <a:off x="4012528" y="3167261"/>
                  <a:ext cx="3311291" cy="1053827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コネクタ 95"/>
                <p:cNvCxnSpPr/>
                <p:nvPr/>
              </p:nvCxnSpPr>
              <p:spPr>
                <a:xfrm flipH="1" flipV="1">
                  <a:off x="1738057" y="3167261"/>
                  <a:ext cx="3376212" cy="1053827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/>
                <p:cNvCxnSpPr/>
                <p:nvPr/>
              </p:nvCxnSpPr>
              <p:spPr>
                <a:xfrm flipH="1" flipV="1">
                  <a:off x="3599978" y="3162498"/>
                  <a:ext cx="1514291" cy="105859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/>
                <p:cNvCxnSpPr/>
                <p:nvPr/>
              </p:nvCxnSpPr>
              <p:spPr>
                <a:xfrm flipH="1" flipV="1">
                  <a:off x="5461899" y="3162498"/>
                  <a:ext cx="783924" cy="1058590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/>
                <p:cNvCxnSpPr/>
                <p:nvPr/>
              </p:nvCxnSpPr>
              <p:spPr>
                <a:xfrm flipV="1">
                  <a:off x="6245823" y="3167261"/>
                  <a:ext cx="1077996" cy="1053827"/>
                </a:xfrm>
                <a:prstGeom prst="line">
                  <a:avLst/>
                </a:prstGeom>
                <a:ln w="38100">
                  <a:solidFill>
                    <a:srgbClr val="E032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/>
                <p:cNvCxnSpPr/>
                <p:nvPr/>
              </p:nvCxnSpPr>
              <p:spPr>
                <a:xfrm flipH="1" flipV="1">
                  <a:off x="1738057" y="3167261"/>
                  <a:ext cx="5650683" cy="1053827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/>
                <p:cNvCxnSpPr/>
                <p:nvPr/>
              </p:nvCxnSpPr>
              <p:spPr>
                <a:xfrm flipH="1" flipV="1">
                  <a:off x="3599978" y="3162498"/>
                  <a:ext cx="3788762" cy="105859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/>
                <p:cNvCxnSpPr/>
                <p:nvPr/>
              </p:nvCxnSpPr>
              <p:spPr>
                <a:xfrm flipH="1" flipV="1">
                  <a:off x="5461899" y="3162498"/>
                  <a:ext cx="3058395" cy="105859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/>
                <p:cNvCxnSpPr/>
                <p:nvPr/>
              </p:nvCxnSpPr>
              <p:spPr>
                <a:xfrm flipH="1" flipV="1">
                  <a:off x="7323819" y="3167261"/>
                  <a:ext cx="1196475" cy="1053827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4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520" y="4207942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1640" y="4207942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87" y="5274915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6707" y="5274915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8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0843" y="4207942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9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63" y="4207942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0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5910" y="5274915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1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06030" y="5274915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2957" y="4221088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3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83077" y="4221088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4" y="5288061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5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68144" y="5288061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92280" y="4221088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7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72400" y="4221088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77347" y="5288061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" name="Picture 4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7467" y="5288061"/>
                  <a:ext cx="735013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" name="Picture 3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5656" y="2996952"/>
                  <a:ext cx="464888" cy="273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1" name="Picture 3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032" y="2996952"/>
                  <a:ext cx="464888" cy="273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2" name="Picture 3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59240" y="2996952"/>
                  <a:ext cx="464888" cy="273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3" name="Picture 3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92280" y="2996952"/>
                  <a:ext cx="464888" cy="273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2" name="テキスト ボックス 31"/>
              <p:cNvSpPr txBox="1"/>
              <p:nvPr/>
            </p:nvSpPr>
            <p:spPr>
              <a:xfrm>
                <a:off x="-1044624" y="2987660"/>
                <a:ext cx="622548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latin typeface="Times New Roman"/>
                    <a:cs typeface="Times New Roman"/>
                  </a:rPr>
                  <a:t>Core</a:t>
                </a:r>
                <a:endParaRPr kumimoji="1" lang="ja-JP" alt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-1044624" y="4149080"/>
                <a:ext cx="1333357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latin typeface="Times New Roman"/>
                    <a:cs typeface="Times New Roman"/>
                  </a:rPr>
                  <a:t>Aggregation</a:t>
                </a:r>
                <a:endParaRPr kumimoji="1" lang="ja-JP" alt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-1044624" y="5157192"/>
                <a:ext cx="646957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latin typeface="Times New Roman"/>
                    <a:cs typeface="Times New Roman"/>
                  </a:rPr>
                  <a:t>Edge</a:t>
                </a:r>
                <a:endParaRPr kumimoji="1" lang="ja-JP" alt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-1044624" y="6237312"/>
                <a:ext cx="608363" cy="36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>
                    <a:latin typeface="Times New Roman"/>
                    <a:cs typeface="Times New Roman"/>
                  </a:rPr>
                  <a:t>Host</a:t>
                </a:r>
                <a:endParaRPr kumimoji="1" lang="ja-JP" altLang="en-US" sz="2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" name="テキスト ボックス 2"/>
            <p:cNvSpPr txBox="1"/>
            <p:nvPr/>
          </p:nvSpPr>
          <p:spPr>
            <a:xfrm>
              <a:off x="6244618" y="26848538"/>
              <a:ext cx="3692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rgbClr val="4D4D4D"/>
                  </a:solidFill>
                  <a:latin typeface="+mn-lt"/>
                </a:rPr>
                <a:t>Fig.1 Fat tree topology(k=2)</a:t>
              </a:r>
              <a:endParaRPr kumimoji="1" lang="ja-JP" altLang="en-US" sz="2400" dirty="0">
                <a:solidFill>
                  <a:srgbClr val="4D4D4D"/>
                </a:solidFill>
                <a:latin typeface="+mn-lt"/>
              </a:endParaRPr>
            </a:p>
          </p:txBody>
        </p:sp>
      </p:grpSp>
      <p:sp>
        <p:nvSpPr>
          <p:cNvPr id="5" name="下矢印 4"/>
          <p:cNvSpPr/>
          <p:nvPr/>
        </p:nvSpPr>
        <p:spPr bwMode="auto">
          <a:xfrm>
            <a:off x="6529106" y="12260834"/>
            <a:ext cx="3260366" cy="735093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58650" y="29290726"/>
            <a:ext cx="8229875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Exploratory approach</a:t>
            </a:r>
            <a:endParaRPr kumimoji="1" lang="ja-JP" altLang="en-US" sz="6600" dirty="0"/>
          </a:p>
        </p:txBody>
      </p:sp>
      <p:sp>
        <p:nvSpPr>
          <p:cNvPr id="130" name="正方形/長方形 129"/>
          <p:cNvSpPr/>
          <p:nvPr/>
        </p:nvSpPr>
        <p:spPr bwMode="auto">
          <a:xfrm>
            <a:off x="14470070" y="8516418"/>
            <a:ext cx="15363640" cy="62454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1" name="正方形/長方形 130"/>
          <p:cNvSpPr/>
          <p:nvPr/>
        </p:nvSpPr>
        <p:spPr bwMode="auto">
          <a:xfrm>
            <a:off x="1060042" y="37935230"/>
            <a:ext cx="13981289" cy="32049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auto">
          <a:xfrm>
            <a:off x="808014" y="39011806"/>
            <a:ext cx="28731191" cy="3564396"/>
          </a:xfrm>
          <a:prstGeom prst="rect">
            <a:avLst/>
          </a:prstGeom>
          <a:noFill/>
          <a:ln w="19050" cmpd="sng">
            <a:solidFill>
              <a:srgbClr val="4584D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8651" tIns="432000" rIns="398651" bIns="199325" numCol="1" anchor="t" anchorCtr="0" compatLnSpc="1">
            <a:prstTxWarp prst="textNoShape">
              <a:avLst/>
            </a:prstTxWarp>
          </a:bodyPr>
          <a:lstStyle>
            <a:lvl1pPr marL="1494941" indent="-1494941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105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239039" indent="-1245784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8700" i="0">
                <a:solidFill>
                  <a:srgbClr val="4D4D4D"/>
                </a:solidFill>
                <a:latin typeface="+mn-lt"/>
              </a:defRPr>
            </a:lvl2pPr>
            <a:lvl3pPr marL="498313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7800" i="0">
                <a:solidFill>
                  <a:srgbClr val="4D4D4D"/>
                </a:solidFill>
                <a:latin typeface="+mn-lt"/>
              </a:defRPr>
            </a:lvl3pPr>
            <a:lvl4pPr marL="6976392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4pPr>
            <a:lvl5pPr marL="8969647" indent="-996627" algn="l" rtl="0" eaLnBrk="1" fontAlgn="base" hangingPunct="1">
              <a:lnSpc>
                <a:spcPct val="120000"/>
              </a:lnSpc>
              <a:spcBef>
                <a:spcPts val="2616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7000" i="0">
                <a:solidFill>
                  <a:srgbClr val="4D4D4D"/>
                </a:solidFill>
                <a:latin typeface="+mn-lt"/>
              </a:defRPr>
            </a:lvl5pPr>
            <a:lvl6pPr marL="10962902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6pPr>
            <a:lvl7pPr marL="1295615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7pPr>
            <a:lvl8pPr marL="14949411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8pPr>
            <a:lvl9pPr marL="16942666" indent="-99662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8700">
                <a:solidFill>
                  <a:schemeClr val="tx1"/>
                </a:solidFill>
                <a:latin typeface="+mn-lt"/>
              </a:defRPr>
            </a:lvl9pPr>
          </a:lstStyle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Validated the hypothesis from reproduction experiment, and improving the performance of short flow by selecting uncongested path. </a:t>
            </a:r>
          </a:p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Clarified short flow delays arise under what circumstances; Queue buildup and </a:t>
            </a:r>
            <a:r>
              <a:rPr lang="en-US" altLang="ja-JP" sz="4000" dirty="0" err="1" smtClean="0"/>
              <a:t>Incast</a:t>
            </a:r>
            <a:r>
              <a:rPr lang="en-US" altLang="ja-JP" sz="4000" dirty="0" smtClean="0"/>
              <a:t> patterns, and gave the direction for solutions. </a:t>
            </a:r>
          </a:p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Reproducing these problems in a real world, and proposing the method for avoiding pressuring aggregating switch queue.</a:t>
            </a:r>
          </a:p>
          <a:p>
            <a:pPr marL="342000" indent="-342000">
              <a:spcBef>
                <a:spcPts val="0"/>
              </a:spcBef>
            </a:pPr>
            <a:r>
              <a:rPr lang="en-US" altLang="ja-JP" sz="4000" dirty="0" smtClean="0"/>
              <a:t>Analyzing the unclear point of short flow delay, application or hardware side etc. as my future work.    </a:t>
            </a: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5389634" y="23854122"/>
            <a:ext cx="27760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Analysis</a:t>
            </a:r>
            <a:endParaRPr kumimoji="1" lang="ja-JP" altLang="en-US" sz="5400" dirty="0"/>
          </a:p>
        </p:txBody>
      </p: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2898"/>
              </p:ext>
            </p:extLst>
          </p:nvPr>
        </p:nvGraphicFramePr>
        <p:xfrm>
          <a:off x="23923242" y="14924313"/>
          <a:ext cx="4895884" cy="296818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2447942"/>
                <a:gridCol w="2447942"/>
              </a:tblGrid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Parameter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Value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err="1" smtClean="0"/>
                        <a:t>aggr</a:t>
                      </a:r>
                      <a:r>
                        <a:rPr kumimoji="1" lang="en-US" altLang="ja-JP" sz="2800" dirty="0" smtClean="0"/>
                        <a:t>-edge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200Mbps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edge-host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100Mbps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RTT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0.5ms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Buffer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50kb</a:t>
                      </a:r>
                      <a:endParaRPr kumimoji="1" lang="ja-JP" altLang="en-US" sz="2800" dirty="0"/>
                    </a:p>
                  </a:txBody>
                  <a:tcPr marL="166918" marR="166918" marT="83459" marB="83459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4" name="正方形/長方形 143"/>
          <p:cNvSpPr/>
          <p:nvPr/>
        </p:nvSpPr>
        <p:spPr>
          <a:xfrm>
            <a:off x="24861797" y="14525020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Table1 : network parameter</a:t>
            </a:r>
            <a:endParaRPr lang="ja-JP" altLang="en-US" sz="20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157111" y="38147710"/>
            <a:ext cx="4371960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Conclusion</a:t>
            </a:r>
            <a:endParaRPr kumimoji="1" lang="ja-JP" altLang="en-US" sz="6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751671" y="3185792"/>
            <a:ext cx="200567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14-MU</a:t>
            </a:r>
            <a:endParaRPr kumimoji="1" lang="ja-JP" altLang="en-US" sz="4800" dirty="0"/>
          </a:p>
        </p:txBody>
      </p:sp>
      <p:pic>
        <p:nvPicPr>
          <p:cNvPr id="15" name="図 14" descr="70kb_fix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42" y="14277058"/>
            <a:ext cx="8228760" cy="3799505"/>
          </a:xfrm>
          <a:prstGeom prst="rect">
            <a:avLst/>
          </a:prstGeom>
        </p:spPr>
      </p:pic>
      <p:pic>
        <p:nvPicPr>
          <p:cNvPr id="16" name="図 15" descr="95percentile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318" y="18921574"/>
            <a:ext cx="8064500" cy="4787900"/>
          </a:xfrm>
          <a:prstGeom prst="rect">
            <a:avLst/>
          </a:prstGeom>
        </p:spPr>
      </p:pic>
      <p:pic>
        <p:nvPicPr>
          <p:cNvPr id="17" name="図 16" descr="fattree_part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286" y="8660434"/>
            <a:ext cx="5858350" cy="2797527"/>
          </a:xfrm>
          <a:prstGeom prst="rect">
            <a:avLst/>
          </a:prstGeom>
        </p:spPr>
      </p:pic>
      <p:pic>
        <p:nvPicPr>
          <p:cNvPr id="18" name="図 17" descr="inter_packet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634" y="25258278"/>
            <a:ext cx="6383395" cy="3835763"/>
          </a:xfrm>
          <a:prstGeom prst="rect">
            <a:avLst/>
          </a:prstGeom>
        </p:spPr>
      </p:pic>
      <p:sp>
        <p:nvSpPr>
          <p:cNvPr id="155" name="テキスト ボックス 154"/>
          <p:cNvSpPr txBox="1"/>
          <p:nvPr/>
        </p:nvSpPr>
        <p:spPr>
          <a:xfrm>
            <a:off x="24649194" y="11252722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lt"/>
              </a:rPr>
              <a:t>Fig.2 Simulation topology</a:t>
            </a:r>
            <a:endParaRPr kumimoji="1" lang="ja-JP" altLang="en-US" sz="2000" dirty="0">
              <a:latin typeface="+mn-lt"/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15965698" y="18150501"/>
            <a:ext cx="7304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rgbClr val="4D4D4D"/>
                </a:solidFill>
                <a:latin typeface="+mj-lt"/>
                <a:cs typeface="Times New Roman"/>
              </a:rPr>
              <a:t>Fig3: </a:t>
            </a:r>
            <a:r>
              <a:rPr lang="en-US" altLang="ja-JP" sz="2000" dirty="0">
                <a:solidFill>
                  <a:srgbClr val="4D4D4D"/>
                </a:solidFill>
                <a:latin typeface="+mj-lt"/>
              </a:rPr>
              <a:t>Flow completion time and link utilization for 70kb benchmark traffic </a:t>
            </a:r>
          </a:p>
        </p:txBody>
      </p:sp>
      <p:sp>
        <p:nvSpPr>
          <p:cNvPr id="181" name="正方形/長方形 180"/>
          <p:cNvSpPr/>
          <p:nvPr/>
        </p:nvSpPr>
        <p:spPr>
          <a:xfrm>
            <a:off x="19190818" y="23602094"/>
            <a:ext cx="5647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solidFill>
                  <a:srgbClr val="4D4D4D"/>
                </a:solidFill>
                <a:latin typeface="+mj-lt"/>
                <a:cs typeface="Times New Roman"/>
              </a:rPr>
              <a:t>Fig4: </a:t>
            </a:r>
            <a:r>
              <a:rPr lang="en-US" altLang="ja-JP" sz="2000" dirty="0">
                <a:solidFill>
                  <a:srgbClr val="4D4D4D"/>
                </a:solidFill>
                <a:latin typeface="+mj-lt"/>
              </a:rPr>
              <a:t>95 percentile FCT for </a:t>
            </a:r>
            <a:r>
              <a:rPr lang="en-US" altLang="ja-JP" sz="2000" dirty="0" smtClean="0">
                <a:solidFill>
                  <a:srgbClr val="4D4D4D"/>
                </a:solidFill>
                <a:latin typeface="+mj-lt"/>
              </a:rPr>
              <a:t>short </a:t>
            </a:r>
            <a:r>
              <a:rPr lang="en-US" altLang="ja-JP" sz="2000" dirty="0">
                <a:solidFill>
                  <a:srgbClr val="4D4D4D"/>
                </a:solidFill>
                <a:latin typeface="+mj-lt"/>
              </a:rPr>
              <a:t>flow </a:t>
            </a:r>
          </a:p>
        </p:txBody>
      </p:sp>
      <p:sp>
        <p:nvSpPr>
          <p:cNvPr id="21" name="右大かっこ 20"/>
          <p:cNvSpPr/>
          <p:nvPr/>
        </p:nvSpPr>
        <p:spPr bwMode="auto">
          <a:xfrm>
            <a:off x="25454248" y="21297838"/>
            <a:ext cx="88514" cy="320492"/>
          </a:xfrm>
          <a:prstGeom prst="rightBracke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049961" y="20346265"/>
            <a:ext cx="212109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lt"/>
              </a:rPr>
              <a:t>Improvement </a:t>
            </a:r>
          </a:p>
          <a:p>
            <a:r>
              <a:rPr kumimoji="1" lang="en-US" altLang="ja-JP" sz="2800" dirty="0" smtClean="0">
                <a:latin typeface="+mj-lt"/>
              </a:rPr>
              <a:t>by10ms</a:t>
            </a:r>
            <a:endParaRPr kumimoji="1" lang="ja-JP" altLang="en-US" sz="2800" dirty="0">
              <a:latin typeface="+mj-lt"/>
            </a:endParaRPr>
          </a:p>
        </p:txBody>
      </p:sp>
      <p:cxnSp>
        <p:nvCxnSpPr>
          <p:cNvPr id="25" name="直線矢印コネクタ 24"/>
          <p:cNvCxnSpPr>
            <a:stCxn id="22" idx="1"/>
          </p:cNvCxnSpPr>
          <p:nvPr/>
        </p:nvCxnSpPr>
        <p:spPr bwMode="auto">
          <a:xfrm flipH="1">
            <a:off x="25542762" y="20823319"/>
            <a:ext cx="507199" cy="65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正方形/長方形 182"/>
          <p:cNvSpPr/>
          <p:nvPr/>
        </p:nvSpPr>
        <p:spPr>
          <a:xfrm>
            <a:off x="15757581" y="29001332"/>
            <a:ext cx="5647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solidFill>
                  <a:srgbClr val="4D4D4D"/>
                </a:solidFill>
                <a:latin typeface="+mj-lt"/>
                <a:cs typeface="Times New Roman"/>
              </a:rPr>
              <a:t>Fig5: </a:t>
            </a:r>
            <a:r>
              <a:rPr lang="en-US" altLang="ja-JP" sz="2000" dirty="0" smtClean="0">
                <a:solidFill>
                  <a:srgbClr val="4D4D4D"/>
                </a:solidFill>
                <a:latin typeface="+mj-lt"/>
              </a:rPr>
              <a:t>Queuing-delay by background flow</a:t>
            </a:r>
            <a:endParaRPr lang="en-US" altLang="ja-JP" sz="20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22664881" y="28930686"/>
            <a:ext cx="6841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solidFill>
                  <a:srgbClr val="4D4D4D"/>
                </a:solidFill>
                <a:latin typeface="+mj-lt"/>
                <a:cs typeface="Times New Roman"/>
              </a:rPr>
              <a:t>Fig6: Difference in data receiving process with flow-interval</a:t>
            </a:r>
            <a:endParaRPr lang="en-US" altLang="ja-JP" sz="2000" dirty="0">
              <a:latin typeface="+mj-lt"/>
            </a:endParaRPr>
          </a:p>
        </p:txBody>
      </p:sp>
      <p:cxnSp>
        <p:nvCxnSpPr>
          <p:cNvPr id="138" name="直線コネクタ 137"/>
          <p:cNvCxnSpPr/>
          <p:nvPr/>
        </p:nvCxnSpPr>
        <p:spPr bwMode="auto">
          <a:xfrm>
            <a:off x="16361742" y="2576233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矢印コネクタ 139"/>
          <p:cNvCxnSpPr/>
          <p:nvPr/>
        </p:nvCxnSpPr>
        <p:spPr bwMode="auto">
          <a:xfrm flipV="1">
            <a:off x="16937806" y="25762334"/>
            <a:ext cx="0" cy="2268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テキスト ボックス 184"/>
          <p:cNvSpPr txBox="1"/>
          <p:nvPr/>
        </p:nvSpPr>
        <p:spPr>
          <a:xfrm>
            <a:off x="16937806" y="26581134"/>
            <a:ext cx="7750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448%</a:t>
            </a:r>
            <a:endParaRPr kumimoji="1" lang="ja-JP" altLang="en-US" dirty="0"/>
          </a:p>
        </p:txBody>
      </p:sp>
      <p:grpSp>
        <p:nvGrpSpPr>
          <p:cNvPr id="197" name="図形グループ 196"/>
          <p:cNvGrpSpPr/>
          <p:nvPr/>
        </p:nvGrpSpPr>
        <p:grpSpPr>
          <a:xfrm>
            <a:off x="22708113" y="25402294"/>
            <a:ext cx="6183021" cy="3644929"/>
            <a:chOff x="22708113" y="26410406"/>
            <a:chExt cx="6183021" cy="3644929"/>
          </a:xfrm>
        </p:grpSpPr>
        <p:pic>
          <p:nvPicPr>
            <p:cNvPr id="136" name="図 135" descr="detail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8113" y="26410406"/>
              <a:ext cx="6183021" cy="3644929"/>
            </a:xfrm>
            <a:prstGeom prst="rect">
              <a:avLst/>
            </a:prstGeom>
          </p:spPr>
        </p:pic>
        <p:sp>
          <p:nvSpPr>
            <p:cNvPr id="186" name="円/楕円 185"/>
            <p:cNvSpPr/>
            <p:nvPr/>
          </p:nvSpPr>
          <p:spPr bwMode="auto">
            <a:xfrm>
              <a:off x="23165286" y="28909197"/>
              <a:ext cx="525116" cy="461665"/>
            </a:xfrm>
            <a:prstGeom prst="ellipse">
              <a:avLst/>
            </a:prstGeom>
            <a:noFill/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7" name="円/楕円 186"/>
            <p:cNvSpPr/>
            <p:nvPr/>
          </p:nvSpPr>
          <p:spPr bwMode="auto">
            <a:xfrm>
              <a:off x="24124892" y="28526220"/>
              <a:ext cx="525116" cy="548482"/>
            </a:xfrm>
            <a:prstGeom prst="ellipse">
              <a:avLst/>
            </a:prstGeom>
            <a:noFill/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8" name="円/楕円 187"/>
            <p:cNvSpPr/>
            <p:nvPr/>
          </p:nvSpPr>
          <p:spPr bwMode="auto">
            <a:xfrm>
              <a:off x="26226555" y="28077115"/>
              <a:ext cx="432331" cy="541202"/>
            </a:xfrm>
            <a:prstGeom prst="ellipse">
              <a:avLst/>
            </a:prstGeom>
            <a:noFill/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9" name="テキスト ボックス 188"/>
            <p:cNvSpPr txBox="1"/>
            <p:nvPr/>
          </p:nvSpPr>
          <p:spPr>
            <a:xfrm>
              <a:off x="23690402" y="26709772"/>
              <a:ext cx="2767442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Waiting time for receiving </a:t>
              </a:r>
            </a:p>
            <a:p>
              <a:r>
                <a:rPr kumimoji="1" lang="en-US" altLang="ja-JP" dirty="0" smtClean="0"/>
                <a:t>other flows data</a:t>
              </a:r>
              <a:endParaRPr kumimoji="1" lang="ja-JP" altLang="en-US" dirty="0"/>
            </a:p>
          </p:txBody>
        </p:sp>
        <p:cxnSp>
          <p:nvCxnSpPr>
            <p:cNvPr id="191" name="直線コネクタ 190"/>
            <p:cNvCxnSpPr>
              <a:stCxn id="186" idx="0"/>
              <a:endCxn id="189" idx="2"/>
            </p:cNvCxnSpPr>
            <p:nvPr/>
          </p:nvCxnSpPr>
          <p:spPr bwMode="auto">
            <a:xfrm flipV="1">
              <a:off x="23427844" y="27356103"/>
              <a:ext cx="1646279" cy="1553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直線コネクタ 193"/>
            <p:cNvCxnSpPr>
              <a:stCxn id="187" idx="0"/>
              <a:endCxn id="189" idx="2"/>
            </p:cNvCxnSpPr>
            <p:nvPr/>
          </p:nvCxnSpPr>
          <p:spPr bwMode="auto">
            <a:xfrm flipV="1">
              <a:off x="24387450" y="27356103"/>
              <a:ext cx="686673" cy="11701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直線コネクタ 195"/>
            <p:cNvCxnSpPr>
              <a:stCxn id="188" idx="0"/>
              <a:endCxn id="189" idx="2"/>
            </p:cNvCxnSpPr>
            <p:nvPr/>
          </p:nvCxnSpPr>
          <p:spPr bwMode="auto">
            <a:xfrm flipH="1" flipV="1">
              <a:off x="25074123" y="27356103"/>
              <a:ext cx="1368598" cy="7210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98" name="図 197" descr="impairments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38" y="29110706"/>
            <a:ext cx="6039231" cy="3134868"/>
          </a:xfrm>
          <a:prstGeom prst="rect">
            <a:avLst/>
          </a:prstGeom>
        </p:spPr>
      </p:pic>
      <p:sp>
        <p:nvSpPr>
          <p:cNvPr id="199" name="正方形/長方形 198"/>
          <p:cNvSpPr/>
          <p:nvPr/>
        </p:nvSpPr>
        <p:spPr>
          <a:xfrm>
            <a:off x="25476184" y="30010806"/>
            <a:ext cx="41710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rgbClr val="4D4D4D"/>
                </a:solidFill>
                <a:latin typeface="+mj-lt"/>
                <a:cs typeface="Times New Roman"/>
              </a:rPr>
              <a:t>Fig7: </a:t>
            </a:r>
            <a:r>
              <a:rPr lang="en-US" altLang="ja-JP" sz="2000" dirty="0">
                <a:solidFill>
                  <a:srgbClr val="4D4D4D"/>
                </a:solidFill>
                <a:latin typeface="+mj-lt"/>
              </a:rPr>
              <a:t>Two ways in which flows interact on a multi- ported switch resulting in performance problems. </a:t>
            </a:r>
          </a:p>
        </p:txBody>
      </p:sp>
    </p:spTree>
    <p:extLst>
      <p:ext uri="{BB962C8B-B14F-4D97-AF65-F5344CB8AC3E}">
        <p14:creationId xmlns:p14="http://schemas.microsoft.com/office/powerpoint/2010/main" val="150585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6599</TotalTime>
  <Words>672</Words>
  <Application>Microsoft Macintosh PowerPoint</Application>
  <PresentationFormat>ユーザー設定</PresentationFormat>
  <Paragraphs>93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Staff training presentation</vt:lpstr>
      <vt:lpstr>Improving the effect of the short flows in the data center network with Multipath TCP  - Multipath TCP適用時のデータセンターネットワークでのショートフローに対する影響の改善 Shogo Fujii - sekiya labratory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2197</cp:revision>
  <dcterms:created xsi:type="dcterms:W3CDTF">2013-12-01T06:00:42Z</dcterms:created>
  <dcterms:modified xsi:type="dcterms:W3CDTF">2014-07-24T07:01:19Z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