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1" r:id="rId3"/>
    <p:sldId id="262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70" r:id="rId12"/>
    <p:sldId id="265" r:id="rId13"/>
    <p:sldId id="272" r:id="rId14"/>
    <p:sldId id="271" r:id="rId15"/>
    <p:sldId id="268" r:id="rId16"/>
    <p:sldId id="269" r:id="rId17"/>
    <p:sldId id="273" r:id="rId18"/>
    <p:sldId id="274" r:id="rId19"/>
    <p:sldId id="275" r:id="rId20"/>
    <p:sldId id="287" r:id="rId21"/>
    <p:sldId id="276" r:id="rId22"/>
    <p:sldId id="277" r:id="rId23"/>
    <p:sldId id="278" r:id="rId24"/>
    <p:sldId id="279" r:id="rId25"/>
    <p:sldId id="288" r:id="rId26"/>
    <p:sldId id="280" r:id="rId27"/>
    <p:sldId id="281" r:id="rId28"/>
    <p:sldId id="290" r:id="rId29"/>
    <p:sldId id="286" r:id="rId30"/>
    <p:sldId id="283" r:id="rId31"/>
    <p:sldId id="284" r:id="rId32"/>
    <p:sldId id="285" r:id="rId33"/>
    <p:sldId id="282" r:id="rId3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AF90-28ED-8C48-9303-42A5641DE846}" type="datetimeFigureOut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60A2F-0FF1-6F49-A4AB-F854DC99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57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44FE-E74C-8A4E-B06F-129D5D5CEAED}" type="datetimeFigureOut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E3AC-DBA8-7744-AE28-75D7AB57E9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025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4747DF-4477-5845-BA92-D55CB603637D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D64186-7E14-7542-B911-D7F4F9B7350D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A08660-C301-0043-8B1C-F7E25B20D81B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7A51AD-8605-5142-981C-D06E69C0D108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25ED54-DFC4-D548-B474-C28FBEB333A1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02BC2-8D3E-7148-8D32-7832A4D6EAE1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40BAC-5781-9747-90DD-87B3FBCC7EFC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834F5-FADC-3546-AD8D-502E18096B19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D5C45-2166-7144-86D6-71AC233298B1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2FCD77-EBDB-A148-86B9-21D38EFFDA89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5A80DA-9436-ED4F-9ABC-531A3E9DB60A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1477E7-6673-2146-AEBF-9AE30393D43F}" type="datetime1">
              <a:rPr kumimoji="1" lang="ja-JP" altLang="en-US" smtClean="0"/>
              <a:t>2013/07/10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33DFE5-921D-B942-8D4D-C03B1556D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データセンター技術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信頼性</a:t>
            </a:r>
            <a:r>
              <a:rPr lang="ja-JP" altLang="en-US" dirty="0" smtClean="0"/>
              <a:t>に関する研究動向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関谷研究室</a:t>
            </a:r>
            <a:r>
              <a:rPr lang="ja-JP" altLang="en-US" dirty="0" smtClean="0"/>
              <a:t>修士</a:t>
            </a:r>
            <a:r>
              <a:rPr lang="en-US" altLang="ja-JP" dirty="0" smtClean="0"/>
              <a:t>1</a:t>
            </a:r>
            <a:r>
              <a:rPr lang="ja-JP" altLang="en-US" dirty="0" smtClean="0"/>
              <a:t>年</a:t>
            </a:r>
            <a:endParaRPr lang="en-US" altLang="ja-JP" dirty="0" smtClean="0"/>
          </a:p>
          <a:p>
            <a:r>
              <a:rPr lang="ja-JP" altLang="en-US" dirty="0" smtClean="0"/>
              <a:t>藤居翔吾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ネットワーク障害の解析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6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ネットワークイベントログ</a:t>
            </a:r>
            <a:r>
              <a:rPr lang="en-US" altLang="ja-JP" dirty="0" smtClean="0"/>
              <a:t>(SNMO/syslog)</a:t>
            </a:r>
          </a:p>
          <a:p>
            <a:pPr lvl="1"/>
            <a:r>
              <a:rPr kumimoji="1" lang="ja-JP" altLang="en-US" dirty="0" smtClean="0"/>
              <a:t>フィルタリングが必要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r>
              <a:rPr lang="en-US" altLang="ja-JP" dirty="0" err="1" smtClean="0"/>
              <a:t>ToR</a:t>
            </a:r>
            <a:r>
              <a:rPr lang="ja-JP" altLang="en-US" dirty="0" smtClean="0"/>
              <a:t>とサーバ間のリンクのポートフラッピング</a:t>
            </a:r>
            <a:endParaRPr kumimoji="1" lang="en-US" altLang="ja-JP" dirty="0"/>
          </a:p>
          <a:p>
            <a:r>
              <a:rPr lang="en-US" altLang="ja-JP" dirty="0" smtClean="0"/>
              <a:t>NOC </a:t>
            </a:r>
            <a:r>
              <a:rPr lang="ja-JP" altLang="en-US" dirty="0" smtClean="0"/>
              <a:t>トラブルチケット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サポートセンター</a:t>
            </a:r>
            <a:endParaRPr lang="en-US" altLang="ja-JP" dirty="0" smtClean="0"/>
          </a:p>
          <a:p>
            <a:r>
              <a:rPr kumimoji="1" lang="ja-JP" altLang="en-US" dirty="0" smtClean="0"/>
              <a:t>トラフィックデータの監視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SNMP</a:t>
            </a:r>
            <a:r>
              <a:rPr lang="ja-JP" altLang="en-US" dirty="0" smtClean="0"/>
              <a:t>ポーリングによるログ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直</a:t>
            </a:r>
            <a:r>
              <a:rPr kumimoji="1" lang="ja-JP" altLang="en-US" dirty="0" smtClean="0"/>
              <a:t>近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分の平均パケット数、サイズ</a:t>
            </a:r>
            <a:endParaRPr kumimoji="1" lang="en-US" altLang="ja-JP" dirty="0" smtClean="0"/>
          </a:p>
          <a:p>
            <a:r>
              <a:rPr lang="ja-JP" altLang="en-US" dirty="0" smtClean="0"/>
              <a:t>トポロジーデータ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ネットワークの障害を知るには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19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リンク障害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二つのデバイス間のコネクションがダウンする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デバイス障害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ルーティング・フォワーディングが機能しない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トラフィックへの影響の有無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新たに機器を配備する際のエラー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リンク</a:t>
            </a:r>
            <a:r>
              <a:rPr lang="ja-JP" altLang="en-US" dirty="0" smtClean="0"/>
              <a:t>障害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アプリケーションレベルでの監視が必要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デバイス</a:t>
            </a:r>
            <a:r>
              <a:rPr lang="ja-JP" altLang="en-US" dirty="0" smtClean="0"/>
              <a:t>障害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一つ以上のリンク障害も同時に発生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フロー結合の際のエラーではリンク障害は観測できない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ネットワーク障害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分類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6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リンク障害＞デバイス障害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リンク障害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バースト性がある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ネットワーク障害 </a:t>
            </a:r>
            <a:r>
              <a:rPr lang="en-US" altLang="ja-JP" dirty="0"/>
              <a:t>: </a:t>
            </a:r>
            <a:r>
              <a:rPr lang="ja-JP" altLang="en-US" dirty="0"/>
              <a:t>分類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18" y="3837089"/>
            <a:ext cx="5131963" cy="100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10235" y="4741744"/>
            <a:ext cx="672353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Gill, </a:t>
            </a:r>
            <a:r>
              <a:rPr lang="en-US" altLang="ja-JP" sz="1050" dirty="0" err="1"/>
              <a:t>Phillipa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Navendu</a:t>
            </a:r>
            <a:r>
              <a:rPr lang="en-US" altLang="ja-JP" sz="1050" dirty="0"/>
              <a:t> Jain, and </a:t>
            </a:r>
            <a:r>
              <a:rPr lang="en-US" altLang="ja-JP" sz="1050" dirty="0" err="1"/>
              <a:t>Nachiappan</a:t>
            </a:r>
            <a:r>
              <a:rPr lang="en-US" altLang="ja-JP" sz="1050" dirty="0"/>
              <a:t> </a:t>
            </a:r>
            <a:r>
              <a:rPr lang="en-US" altLang="ja-JP" sz="1050" dirty="0" err="1"/>
              <a:t>Nagappan</a:t>
            </a:r>
            <a:r>
              <a:rPr lang="en-US" altLang="ja-JP" sz="105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0055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実際の障害について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39" y="1956964"/>
            <a:ext cx="4578668" cy="349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81" y="2111269"/>
            <a:ext cx="41624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7201" y="5389259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Overview of all link failures (a) and link failures with impact on network traffic (b) on links with at least one failure.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35294" y="603559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900" dirty="0"/>
              <a:t>Gill, </a:t>
            </a:r>
            <a:r>
              <a:rPr lang="en-US" altLang="ja-JP" sz="900" dirty="0" err="1"/>
              <a:t>Phillipa</a:t>
            </a:r>
            <a:r>
              <a:rPr lang="en-US" altLang="ja-JP" sz="900" dirty="0"/>
              <a:t>, </a:t>
            </a:r>
            <a:r>
              <a:rPr lang="en-US" altLang="ja-JP" sz="900" dirty="0" err="1"/>
              <a:t>Navendu</a:t>
            </a:r>
            <a:r>
              <a:rPr lang="en-US" altLang="ja-JP" sz="900" dirty="0"/>
              <a:t> Jain, and </a:t>
            </a:r>
            <a:r>
              <a:rPr lang="en-US" altLang="ja-JP" sz="900" dirty="0" err="1"/>
              <a:t>Nachiappan</a:t>
            </a:r>
            <a:r>
              <a:rPr lang="en-US" altLang="ja-JP" sz="900" dirty="0"/>
              <a:t> </a:t>
            </a:r>
            <a:r>
              <a:rPr lang="en-US" altLang="ja-JP" sz="900" dirty="0" err="1"/>
              <a:t>Nagappan</a:t>
            </a:r>
            <a:r>
              <a:rPr lang="en-US" altLang="ja-JP" sz="90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5370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全体の障害のうち、トラフィックに影響を与えるものは</a:t>
            </a:r>
            <a:r>
              <a:rPr kumimoji="1" lang="en-US" altLang="ja-JP" dirty="0" smtClean="0"/>
              <a:t>1/3</a:t>
            </a:r>
          </a:p>
          <a:p>
            <a:r>
              <a:rPr lang="ja-JP" altLang="en-US" dirty="0" smtClean="0"/>
              <a:t>ソフトウェアのアップグレードで複数のデータセンターに影響</a:t>
            </a:r>
            <a:endParaRPr lang="en-US" altLang="ja-JP" dirty="0" smtClean="0"/>
          </a:p>
          <a:p>
            <a:r>
              <a:rPr kumimoji="1" lang="ja-JP" altLang="en-US" dirty="0" smtClean="0"/>
              <a:t>ファームウェア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バグ、デバイスの非可用性</a:t>
            </a:r>
            <a:r>
              <a:rPr lang="ja-JP" altLang="en-US" dirty="0"/>
              <a:t>に</a:t>
            </a:r>
            <a:r>
              <a:rPr lang="ja-JP" altLang="en-US" dirty="0" smtClean="0"/>
              <a:t>より、長期的な障害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ローカル的な</a:t>
            </a:r>
            <a:r>
              <a:rPr kumimoji="1" lang="ja-JP" altLang="en-US" dirty="0" smtClean="0"/>
              <a:t>視点だけでは検出できない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時間的なパターンを見る必要がある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実際の障害について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26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影響を与える障害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98" y="1641878"/>
            <a:ext cx="6350805" cy="357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7200" y="5216123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Probability of a failure impacting network traffic in</a:t>
            </a:r>
          </a:p>
          <a:p>
            <a:pPr algn="ctr"/>
            <a:r>
              <a:rPr lang="en-US" altLang="ja-JP" dirty="0"/>
              <a:t>one year for interface types with population size of at least 500</a:t>
            </a:r>
            <a:endParaRPr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35295" y="586245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/>
              <a:t>Gill, </a:t>
            </a:r>
            <a:r>
              <a:rPr lang="en-US" altLang="ja-JP" sz="1100" dirty="0" err="1"/>
              <a:t>Phillipa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Navendu</a:t>
            </a:r>
            <a:r>
              <a:rPr lang="en-US" altLang="ja-JP" sz="1100" dirty="0"/>
              <a:t> Jain, and </a:t>
            </a:r>
            <a:r>
              <a:rPr lang="en-US" altLang="ja-JP" sz="1100" dirty="0" err="1"/>
              <a:t>Nachiappan</a:t>
            </a:r>
            <a:r>
              <a:rPr lang="en-US" altLang="ja-JP" sz="1100" dirty="0"/>
              <a:t> </a:t>
            </a:r>
            <a:r>
              <a:rPr lang="en-US" altLang="ja-JP" sz="1100" dirty="0" err="1"/>
              <a:t>Nagappan</a:t>
            </a:r>
            <a:r>
              <a:rPr lang="en-US" altLang="ja-JP" sz="110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3376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ロードバランス </a:t>
            </a:r>
            <a:r>
              <a:rPr kumimoji="1" lang="en-US" altLang="ja-JP" dirty="0" smtClean="0"/>
              <a:t>– </a:t>
            </a:r>
            <a:r>
              <a:rPr kumimoji="1" lang="ja-JP" altLang="en-US" dirty="0" smtClean="0"/>
              <a:t>障害が最も多い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一時的で短期の障害が多い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ソフトウェア</a:t>
            </a:r>
            <a:r>
              <a:rPr lang="ja-JP" altLang="en-US" dirty="0" smtClean="0"/>
              <a:t>のバグ、設定エラー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レイヤーが高いリンクは障害を起こす可能性が高い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レイヤーが低いリンク</a:t>
            </a:r>
            <a:r>
              <a:rPr lang="ja-JP" altLang="en-US" dirty="0"/>
              <a:t>は障害を起こす可能性</a:t>
            </a:r>
            <a:r>
              <a:rPr lang="ja-JP" altLang="en-US" dirty="0" smtClean="0"/>
              <a:t>が</a:t>
            </a:r>
            <a:r>
              <a:rPr lang="ja-JP" altLang="en-US" dirty="0"/>
              <a:t>低い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影響を与える障害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97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集約化による障害の影響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890" y="1795642"/>
            <a:ext cx="5578221" cy="401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075272" y="581977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50" dirty="0"/>
              <a:t>Gill, </a:t>
            </a:r>
            <a:r>
              <a:rPr lang="en-US" altLang="ja-JP" sz="1050" dirty="0" err="1"/>
              <a:t>Phillipa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Navendu</a:t>
            </a:r>
            <a:r>
              <a:rPr lang="en-US" altLang="ja-JP" sz="1050" dirty="0"/>
              <a:t> Jain, and </a:t>
            </a:r>
            <a:r>
              <a:rPr lang="en-US" altLang="ja-JP" sz="1050" dirty="0" err="1"/>
              <a:t>Nachiappan</a:t>
            </a:r>
            <a:r>
              <a:rPr lang="en-US" altLang="ja-JP" sz="1050" dirty="0"/>
              <a:t> </a:t>
            </a:r>
            <a:r>
              <a:rPr lang="en-US" altLang="ja-JP" sz="1050" dirty="0" err="1"/>
              <a:t>Nagappan</a:t>
            </a:r>
            <a:r>
              <a:rPr lang="en-US" altLang="ja-JP" sz="105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012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ロードバランス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ソフトウェア</a:t>
            </a:r>
            <a:r>
              <a:rPr lang="ja-JP" altLang="en-US" dirty="0" smtClean="0"/>
              <a:t>のミス、アップグレードによる障害が多い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短期的な障害が非常に多く、ばらつきが大きい</a:t>
            </a:r>
            <a:endParaRPr kumimoji="1" lang="en-US" altLang="ja-JP" dirty="0" smtClean="0"/>
          </a:p>
          <a:p>
            <a:r>
              <a:rPr lang="en-US" altLang="ja-JP" dirty="0" err="1" smtClean="0"/>
              <a:t>ToR</a:t>
            </a:r>
            <a:endParaRPr lang="en-US" altLang="ja-JP" dirty="0" smtClean="0"/>
          </a:p>
          <a:p>
            <a:pPr lvl="1"/>
            <a:r>
              <a:rPr lang="ja-JP" altLang="en-US" dirty="0"/>
              <a:t>稼働停止</a:t>
            </a:r>
            <a:r>
              <a:rPr lang="ja-JP" altLang="en-US" dirty="0" smtClean="0"/>
              <a:t>時間が長い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フェイルオーバー機能で可用性を高める</a:t>
            </a:r>
            <a:endParaRPr lang="en-US" altLang="ja-JP" dirty="0" smtClean="0"/>
          </a:p>
          <a:p>
            <a:pPr lvl="2"/>
            <a:r>
              <a:rPr lang="ja-JP" altLang="en-US" dirty="0"/>
              <a:t>稼働</a:t>
            </a:r>
            <a:r>
              <a:rPr lang="ja-JP" altLang="en-US" dirty="0" smtClean="0"/>
              <a:t>停止の修正はあまり重視していない</a:t>
            </a:r>
            <a:endParaRPr lang="en-US" altLang="ja-JP" dirty="0" smtClean="0"/>
          </a:p>
          <a:p>
            <a:pPr lvl="2"/>
            <a:endParaRPr lang="ja-JP" altLang="en-US" b="1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集約化による障害の影響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04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Gill, </a:t>
            </a:r>
            <a:r>
              <a:rPr lang="en-US" altLang="ja-JP" dirty="0" err="1"/>
              <a:t>Phillipa</a:t>
            </a:r>
            <a:r>
              <a:rPr lang="en-US" altLang="ja-JP" dirty="0"/>
              <a:t>, </a:t>
            </a:r>
            <a:r>
              <a:rPr lang="en-US" altLang="ja-JP" dirty="0" err="1"/>
              <a:t>Navendu</a:t>
            </a:r>
            <a:r>
              <a:rPr lang="en-US" altLang="ja-JP" dirty="0"/>
              <a:t> Jain, and </a:t>
            </a:r>
            <a:r>
              <a:rPr lang="en-US" altLang="ja-JP" dirty="0" err="1"/>
              <a:t>Nachiappan</a:t>
            </a:r>
            <a:r>
              <a:rPr lang="en-US" altLang="ja-JP" dirty="0"/>
              <a:t> </a:t>
            </a:r>
            <a:r>
              <a:rPr lang="en-US" altLang="ja-JP" dirty="0" err="1"/>
              <a:t>Nagappan</a:t>
            </a:r>
            <a:r>
              <a:rPr lang="en-US" altLang="ja-JP" dirty="0" smtClean="0"/>
              <a:t>."</a:t>
            </a:r>
            <a:r>
              <a:rPr lang="en-US" altLang="ja-JP" dirty="0"/>
              <a:t>Understanding network failures in data centers: measurement, analysis, and implications</a:t>
            </a:r>
            <a:r>
              <a:rPr lang="en-US" altLang="ja-JP" dirty="0" smtClean="0"/>
              <a:t>.” </a:t>
            </a:r>
            <a:r>
              <a:rPr lang="en-US" altLang="ja-JP" i="1" dirty="0" smtClean="0"/>
              <a:t>ACM </a:t>
            </a:r>
            <a:r>
              <a:rPr lang="en-US" altLang="ja-JP" i="1" dirty="0"/>
              <a:t>SIGCOMM Computer Communication Review</a:t>
            </a:r>
            <a:r>
              <a:rPr lang="en-US" altLang="ja-JP" dirty="0"/>
              <a:t>. Vol. 41. No. 4. ACM, 2011.</a:t>
            </a:r>
          </a:p>
          <a:p>
            <a:r>
              <a:rPr lang="en-US" altLang="ja-JP" dirty="0"/>
              <a:t>Benson, </a:t>
            </a:r>
            <a:r>
              <a:rPr lang="en-US" altLang="ja-JP" dirty="0" err="1"/>
              <a:t>Theophilus</a:t>
            </a:r>
            <a:r>
              <a:rPr lang="en-US" altLang="ja-JP" dirty="0"/>
              <a:t>, </a:t>
            </a:r>
            <a:r>
              <a:rPr lang="en-US" altLang="ja-JP" dirty="0" err="1"/>
              <a:t>Aditya</a:t>
            </a:r>
            <a:r>
              <a:rPr lang="en-US" altLang="ja-JP" dirty="0"/>
              <a:t> </a:t>
            </a:r>
            <a:r>
              <a:rPr lang="en-US" altLang="ja-JP" dirty="0" err="1"/>
              <a:t>Akella</a:t>
            </a:r>
            <a:r>
              <a:rPr lang="en-US" altLang="ja-JP" dirty="0"/>
              <a:t>, and David A. </a:t>
            </a:r>
            <a:r>
              <a:rPr lang="en-US" altLang="ja-JP" dirty="0" err="1"/>
              <a:t>Maltz</a:t>
            </a:r>
            <a:r>
              <a:rPr lang="en-US" altLang="ja-JP" dirty="0"/>
              <a:t>. </a:t>
            </a:r>
            <a:r>
              <a:rPr lang="en-US" altLang="ja-JP" dirty="0" smtClean="0"/>
              <a:t>"</a:t>
            </a:r>
            <a:r>
              <a:rPr lang="en-US" altLang="ja-JP" dirty="0"/>
              <a:t>Network traffic characteristics of data centers in the wild</a:t>
            </a:r>
            <a:r>
              <a:rPr lang="en-US" altLang="ja-JP" dirty="0" smtClean="0"/>
              <a:t>.” </a:t>
            </a:r>
            <a:r>
              <a:rPr lang="en-US" altLang="ja-JP" i="1" dirty="0" smtClean="0"/>
              <a:t>Proceedings </a:t>
            </a:r>
            <a:r>
              <a:rPr lang="en-US" altLang="ja-JP" i="1" dirty="0"/>
              <a:t>of the 10th ACM SIGCOMM conference on Internet measurement</a:t>
            </a:r>
            <a:r>
              <a:rPr lang="en-US" altLang="ja-JP" dirty="0"/>
              <a:t>. ACM, 2010.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34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冗長性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5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ja-JP" altLang="en-US" dirty="0" smtClean="0"/>
              <a:t>プライマリとバックアップを用意する</a:t>
            </a:r>
            <a:endParaRPr lang="en-US" altLang="ja-JP" dirty="0" smtClean="0"/>
          </a:p>
          <a:p>
            <a:pPr marL="624078" indent="-514350">
              <a:buFont typeface="+mj-lt"/>
              <a:buAutoNum type="arabicPeriod"/>
            </a:pPr>
            <a:endParaRPr kumimoji="1" lang="en-US" altLang="ja-JP" dirty="0"/>
          </a:p>
          <a:p>
            <a:pPr marL="624078" indent="-514350">
              <a:buFont typeface="+mj-lt"/>
              <a:buAutoNum type="arabicPeriod"/>
            </a:pPr>
            <a:r>
              <a:rPr kumimoji="1" lang="ja-JP" altLang="en-US" dirty="0" smtClean="0"/>
              <a:t>プライマリに対して</a:t>
            </a:r>
            <a:r>
              <a:rPr lang="ja-JP" altLang="en-US" dirty="0" smtClean="0"/>
              <a:t>障害が生じたら、バックアップに切り替える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冗長性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46" y="3367970"/>
            <a:ext cx="2766060" cy="224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71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冗長性に</a:t>
            </a:r>
            <a:r>
              <a:rPr kumimoji="1" lang="ja-JP" altLang="en-US" dirty="0" smtClean="0"/>
              <a:t>よる</a:t>
            </a:r>
            <a:r>
              <a:rPr kumimoji="1" lang="ja-JP" altLang="en-US" dirty="0" smtClean="0"/>
              <a:t>安定</a:t>
            </a:r>
            <a:r>
              <a:rPr kumimoji="1" lang="ja-JP" altLang="en-US" dirty="0" smtClean="0"/>
              <a:t>化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195" y="1838501"/>
            <a:ext cx="5641611" cy="362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137325" y="5418232"/>
            <a:ext cx="5415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平均４２％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 smtClean="0"/>
              <a:t>回復可能性</a:t>
            </a:r>
            <a:r>
              <a:rPr kumimoji="1" lang="ja-JP" altLang="en-US" sz="2400" dirty="0" smtClean="0"/>
              <a:t>に</a:t>
            </a:r>
            <a:r>
              <a:rPr kumimoji="1" lang="ja-JP" altLang="en-US" sz="2400" dirty="0" smtClean="0"/>
              <a:t>成功したが・・</a:t>
            </a:r>
            <a:endParaRPr kumimoji="1" lang="en-US" altLang="ja-JP" sz="2400" dirty="0" smtClean="0"/>
          </a:p>
          <a:p>
            <a:r>
              <a:rPr lang="ja-JP" altLang="en-US" sz="2400" dirty="0"/>
              <a:t>本当</a:t>
            </a:r>
            <a:r>
              <a:rPr lang="ja-JP" altLang="en-US" sz="2400" dirty="0" smtClean="0"/>
              <a:t>は常に</a:t>
            </a:r>
            <a:r>
              <a:rPr lang="en-US" altLang="ja-JP" sz="2400" dirty="0" smtClean="0"/>
              <a:t>100</a:t>
            </a:r>
            <a:r>
              <a:rPr lang="ja-JP" altLang="en-US" sz="2400" dirty="0" smtClean="0"/>
              <a:t>％にしたい</a:t>
            </a:r>
            <a:endParaRPr kumimoji="1"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7105135" y="2039498"/>
            <a:ext cx="0" cy="2511079"/>
          </a:xfrm>
          <a:prstGeom prst="line">
            <a:avLst/>
          </a:prstGeom>
          <a:ln w="38100">
            <a:solidFill>
              <a:srgbClr val="0066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85679" y="1195773"/>
            <a:ext cx="578555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dirty="0" smtClean="0"/>
              <a:t>Aggregation</a:t>
            </a:r>
            <a:r>
              <a:rPr lang="ja-JP" altLang="en-US" sz="2400" dirty="0" smtClean="0"/>
              <a:t>　スイッチ　→ アクセスルータ</a:t>
            </a:r>
            <a:endParaRPr kumimoji="1" lang="ja-JP" altLang="en-US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114800" y="609659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50" dirty="0"/>
              <a:t>Gill, </a:t>
            </a:r>
            <a:r>
              <a:rPr lang="en-US" altLang="ja-JP" sz="1050" dirty="0" err="1"/>
              <a:t>Phillipa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Navendu</a:t>
            </a:r>
            <a:r>
              <a:rPr lang="en-US" altLang="ja-JP" sz="1050" dirty="0"/>
              <a:t> Jain, and </a:t>
            </a:r>
            <a:r>
              <a:rPr lang="en-US" altLang="ja-JP" sz="1050" dirty="0" err="1"/>
              <a:t>Nachiappan</a:t>
            </a:r>
            <a:r>
              <a:rPr lang="en-US" altLang="ja-JP" sz="1050" dirty="0"/>
              <a:t> </a:t>
            </a:r>
            <a:r>
              <a:rPr lang="en-US" altLang="ja-JP" sz="1050" dirty="0" err="1"/>
              <a:t>Nagappan</a:t>
            </a:r>
            <a:r>
              <a:rPr lang="en-US" altLang="ja-JP" sz="105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851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kumimoji="1" lang="ja-JP" altLang="en-US" dirty="0" smtClean="0"/>
              <a:t>バックアップが占有中の時に、フェイルオーバーがうまく作用しなかった。</a:t>
            </a:r>
            <a:endParaRPr kumimoji="1" lang="en-US" altLang="ja-JP" dirty="0" smtClean="0"/>
          </a:p>
          <a:p>
            <a:pPr marL="624078" indent="-514350">
              <a:buFont typeface="+mj-lt"/>
              <a:buAutoNum type="arabicPeriod"/>
            </a:pPr>
            <a:endParaRPr lang="en-US" altLang="ja-JP" dirty="0"/>
          </a:p>
          <a:p>
            <a:pPr marL="624078" indent="-514350">
              <a:buFont typeface="+mj-lt"/>
              <a:buAutoNum type="arabicPeriod"/>
            </a:pPr>
            <a:r>
              <a:rPr kumimoji="1" lang="ja-JP" altLang="en-US" dirty="0" smtClean="0"/>
              <a:t>プロトコルの問題</a:t>
            </a:r>
            <a:endParaRPr kumimoji="1" lang="en-US" altLang="ja-JP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ja-JP" dirty="0" smtClean="0"/>
              <a:t>TCP : </a:t>
            </a:r>
            <a:r>
              <a:rPr lang="ja-JP" altLang="en-US" dirty="0" smtClean="0"/>
              <a:t>バックオフ、タイムアウト</a:t>
            </a:r>
            <a:endParaRPr lang="en-US" altLang="ja-JP" dirty="0" smtClean="0"/>
          </a:p>
          <a:p>
            <a:pPr marL="880110" lvl="1" indent="-514350">
              <a:buFont typeface="+mj-lt"/>
              <a:buAutoNum type="arabicPeriod"/>
            </a:pPr>
            <a:r>
              <a:rPr kumimoji="1" lang="ja-JP" altLang="en-US" dirty="0" smtClean="0"/>
              <a:t>スパニングツリー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ループ防止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なぜ１００％出なかったのか？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37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kumimoji="1" lang="ja-JP" altLang="en-US" dirty="0" smtClean="0"/>
              <a:t>のレイヤーに適応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12" y="1715253"/>
            <a:ext cx="5603577" cy="36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75929" y="5354416"/>
            <a:ext cx="759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ほぼ全てのところで改善された</a:t>
            </a:r>
            <a:endParaRPr kumimoji="1" lang="en-US" altLang="ja-JP" sz="2400" dirty="0" smtClean="0"/>
          </a:p>
          <a:p>
            <a:r>
              <a:rPr lang="ja-JP" altLang="en-US" sz="2400" dirty="0"/>
              <a:t>特</a:t>
            </a:r>
            <a:r>
              <a:rPr lang="ja-JP" altLang="en-US" sz="2400" dirty="0" smtClean="0"/>
              <a:t>に</a:t>
            </a:r>
            <a:r>
              <a:rPr lang="en-US" altLang="ja-JP" sz="2400" dirty="0" err="1" smtClean="0"/>
              <a:t>CoreCore</a:t>
            </a:r>
            <a:r>
              <a:rPr lang="ja-JP" altLang="en-US" sz="2400" dirty="0" smtClean="0"/>
              <a:t>はデータセンタ間通信の改善を示している</a:t>
            </a:r>
            <a:endParaRPr kumimoji="1" lang="ja-JP" altLang="en-US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075272" y="611933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50" dirty="0"/>
              <a:t>Gill, </a:t>
            </a:r>
            <a:r>
              <a:rPr lang="en-US" altLang="ja-JP" sz="1050" dirty="0" err="1"/>
              <a:t>Phillipa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Navendu</a:t>
            </a:r>
            <a:r>
              <a:rPr lang="en-US" altLang="ja-JP" sz="1050" dirty="0"/>
              <a:t> Jain, and </a:t>
            </a:r>
            <a:r>
              <a:rPr lang="en-US" altLang="ja-JP" sz="1050" dirty="0" err="1"/>
              <a:t>Nachiappan</a:t>
            </a:r>
            <a:r>
              <a:rPr lang="en-US" altLang="ja-JP" sz="1050" dirty="0"/>
              <a:t> </a:t>
            </a:r>
            <a:r>
              <a:rPr lang="en-US" altLang="ja-JP" sz="1050" dirty="0" err="1"/>
              <a:t>Nagappan</a:t>
            </a:r>
            <a:r>
              <a:rPr lang="en-US" altLang="ja-JP" sz="105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34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障害発生時の対策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ja-JP" altLang="en-US" dirty="0"/>
              <a:t>短期間</a:t>
            </a:r>
            <a:r>
              <a:rPr kumimoji="1" lang="ja-JP" altLang="en-US" dirty="0" smtClean="0"/>
              <a:t>で遅延に敏感なフロー</a:t>
            </a:r>
            <a:endParaRPr kumimoji="1" lang="en-US" altLang="ja-JP" dirty="0" smtClean="0"/>
          </a:p>
          <a:p>
            <a:pPr marL="880110" lvl="1" indent="-514350"/>
            <a:r>
              <a:rPr lang="en-US" altLang="ja-JP" dirty="0" smtClean="0"/>
              <a:t>1</a:t>
            </a:r>
            <a:r>
              <a:rPr lang="ja-JP" altLang="en-US" dirty="0" smtClean="0"/>
              <a:t>パケット</a:t>
            </a:r>
            <a:r>
              <a:rPr lang="en-US" altLang="ja-JP" dirty="0"/>
              <a:t>1400</a:t>
            </a:r>
            <a:r>
              <a:rPr lang="ja-JP" altLang="en-US" dirty="0" smtClean="0"/>
              <a:t>バイト程度</a:t>
            </a:r>
            <a:endParaRPr lang="en-US" altLang="ja-JP" dirty="0"/>
          </a:p>
          <a:p>
            <a:pPr marL="624078" indent="-514350">
              <a:buFont typeface="+mj-lt"/>
              <a:buAutoNum type="arabicPeriod"/>
            </a:pPr>
            <a:r>
              <a:rPr kumimoji="1" lang="ja-JP" altLang="en-US" dirty="0" smtClean="0"/>
              <a:t>長期間でスループットに敏感なフロー</a:t>
            </a:r>
            <a:endParaRPr kumimoji="1" lang="en-US" altLang="ja-JP" dirty="0" smtClean="0"/>
          </a:p>
          <a:p>
            <a:pPr marL="880110" lvl="1" indent="-514350"/>
            <a:r>
              <a:rPr lang="en-US" altLang="ja-JP" dirty="0" smtClean="0"/>
              <a:t>1</a:t>
            </a:r>
            <a:r>
              <a:rPr lang="ja-JP" altLang="en-US" dirty="0" smtClean="0"/>
              <a:t>パケット</a:t>
            </a:r>
            <a:r>
              <a:rPr lang="en-US" altLang="ja-JP" dirty="0" smtClean="0"/>
              <a:t>200</a:t>
            </a:r>
            <a:r>
              <a:rPr lang="ja-JP" altLang="en-US" dirty="0" smtClean="0"/>
              <a:t>バイト程度</a:t>
            </a:r>
            <a:endParaRPr lang="en-US" altLang="ja-JP" dirty="0" smtClean="0"/>
          </a:p>
          <a:p>
            <a:pPr marL="624078" indent="-514350"/>
            <a:endParaRPr kumimoji="1" lang="en-US" altLang="ja-JP" dirty="0"/>
          </a:p>
          <a:p>
            <a:pPr marL="624078" indent="-514350"/>
            <a:r>
              <a:rPr lang="ja-JP" altLang="en-US" dirty="0" smtClean="0"/>
              <a:t>障害発生中にパケットが損失するのは</a:t>
            </a:r>
            <a:r>
              <a:rPr lang="ja-JP" altLang="en-US" dirty="0"/>
              <a:t>長期間でスループットに敏感なフロー</a:t>
            </a:r>
            <a:endParaRPr lang="en-US" altLang="ja-JP" dirty="0"/>
          </a:p>
          <a:p>
            <a:pPr marL="880110" lvl="1" indent="-514350"/>
            <a:r>
              <a:rPr lang="en-US" altLang="ja-JP" dirty="0" smtClean="0"/>
              <a:t>HTTP</a:t>
            </a:r>
            <a:r>
              <a:rPr lang="ja-JP" altLang="en-US" dirty="0" smtClean="0"/>
              <a:t>メッセージや</a:t>
            </a:r>
            <a:r>
              <a:rPr lang="en-US" altLang="ja-JP" dirty="0" smtClean="0"/>
              <a:t>ACK</a:t>
            </a:r>
            <a:r>
              <a:rPr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データセンターネットワークのトラフィック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4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HTTP</a:t>
            </a:r>
            <a:r>
              <a:rPr lang="ja-JP" altLang="en-US" dirty="0" smtClean="0"/>
              <a:t>キープアライブメッセージの損失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ポートチャネルの切断を引き起こす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防ぐためには、</a:t>
            </a:r>
            <a:endParaRPr lang="en-US" altLang="ja-JP" dirty="0" smtClean="0"/>
          </a:p>
          <a:p>
            <a:pPr lvl="1"/>
            <a:r>
              <a:rPr lang="ja-JP" altLang="en-US" dirty="0"/>
              <a:t>アプリケーションレベル</a:t>
            </a:r>
            <a:r>
              <a:rPr lang="ja-JP" altLang="en-US" dirty="0" smtClean="0"/>
              <a:t>でパケットを監視し、混雑具合を見て、パケットを振り分ける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アプリケーションの様子でフロー制御に干渉させたくない・・</a:t>
            </a:r>
            <a:endParaRPr kumimoji="1" lang="en-US" altLang="ja-JP" dirty="0" smtClean="0"/>
          </a:p>
          <a:p>
            <a:r>
              <a:rPr lang="en-US" altLang="ja-JP" dirty="0" smtClean="0"/>
              <a:t>SDN(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/>
              <a:t>バーストが</a:t>
            </a:r>
            <a:r>
              <a:rPr kumimoji="1" lang="ja-JP" altLang="en-US" dirty="0" smtClean="0"/>
              <a:t>起きそうなら、</a:t>
            </a:r>
            <a:r>
              <a:rPr kumimoji="1" lang="en-US" altLang="ja-JP" dirty="0" smtClean="0"/>
              <a:t>DHCP</a:t>
            </a:r>
            <a:r>
              <a:rPr kumimoji="1" lang="ja-JP" altLang="en-US" dirty="0" smtClean="0"/>
              <a:t>ルックアップ等不要で、フロー制御を行う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データプレーンの中で解決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パケット損失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8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汎用スイッチ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汎用スイッチの可用性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42219" y="3211836"/>
            <a:ext cx="2613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Five 9’s – 5.26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Four 9’s – 52.26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Three 9’s – 8.76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/>
          <a:srcRect l="-9185" r="-9185"/>
          <a:stretch>
            <a:fillRect/>
          </a:stretch>
        </p:blipFill>
        <p:spPr>
          <a:xfrm>
            <a:off x="-535484" y="1481328"/>
            <a:ext cx="8229600" cy="4525963"/>
          </a:xfrm>
        </p:spPr>
      </p:pic>
      <p:sp>
        <p:nvSpPr>
          <p:cNvPr id="9" name="正方形/長方形 8"/>
          <p:cNvSpPr/>
          <p:nvPr/>
        </p:nvSpPr>
        <p:spPr>
          <a:xfrm>
            <a:off x="5050118" y="5506162"/>
            <a:ext cx="409388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Gill, </a:t>
            </a:r>
            <a:r>
              <a:rPr lang="en-US" altLang="ja-JP" sz="1050" dirty="0" err="1"/>
              <a:t>Phillipa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Navendu</a:t>
            </a:r>
            <a:r>
              <a:rPr lang="en-US" altLang="ja-JP" sz="1050" dirty="0"/>
              <a:t> Jain, and </a:t>
            </a:r>
            <a:r>
              <a:rPr lang="en-US" altLang="ja-JP" sz="1050" dirty="0" err="1"/>
              <a:t>Nachiappan</a:t>
            </a:r>
            <a:r>
              <a:rPr lang="en-US" altLang="ja-JP" sz="1050" dirty="0"/>
              <a:t> </a:t>
            </a:r>
            <a:r>
              <a:rPr lang="en-US" altLang="ja-JP" sz="1050" dirty="0" err="1"/>
              <a:t>Nagappan</a:t>
            </a:r>
            <a:r>
              <a:rPr lang="en-US" altLang="ja-JP" sz="105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302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冗長化は帯域の効率利用に有効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冗長化をうまく活用するためのロードバランサが課題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ファブリック性を持たせる</a:t>
            </a:r>
            <a:r>
              <a:rPr lang="en-US" altLang="ja-JP" dirty="0" smtClean="0"/>
              <a:t> or aggregate </a:t>
            </a:r>
            <a:r>
              <a:rPr lang="ja-JP" altLang="en-US" dirty="0" smtClean="0"/>
              <a:t>部分の改善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186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81882" y="274638"/>
            <a:ext cx="8380236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汎用スイッチを使ったトポロジー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54" b="-6254"/>
          <a:stretch>
            <a:fillRect/>
          </a:stretch>
        </p:blipFill>
        <p:spPr bwMode="auto">
          <a:xfrm>
            <a:off x="1171339" y="1814313"/>
            <a:ext cx="6801323" cy="374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400662" y="5554778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 err="1"/>
              <a:t>Guo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Chuanxiong</a:t>
            </a:r>
            <a:r>
              <a:rPr lang="en-US" altLang="ja-JP" sz="1100" dirty="0"/>
              <a:t>, et al. "</a:t>
            </a:r>
            <a:r>
              <a:rPr lang="en-US" altLang="ja-JP" sz="1100" dirty="0" err="1"/>
              <a:t>BCube</a:t>
            </a:r>
            <a:r>
              <a:rPr lang="en-US" altLang="ja-JP" sz="1100" dirty="0"/>
              <a:t>: a high performance, server-centric network architecture for modular data centers." ACM SIGCOMM Computer Communication Review 39.4 (2009): 63-74.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456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: Performance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50" r="-14250"/>
          <a:stretch>
            <a:fillRect/>
          </a:stretch>
        </p:blipFill>
        <p:spPr bwMode="auto">
          <a:xfrm>
            <a:off x="831273" y="1462938"/>
            <a:ext cx="7481455" cy="41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740728" y="557745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 err="1"/>
              <a:t>Guo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Chuanxiong</a:t>
            </a:r>
            <a:r>
              <a:rPr lang="en-US" altLang="ja-JP" sz="1100" dirty="0"/>
              <a:t>, et al. "</a:t>
            </a:r>
            <a:r>
              <a:rPr lang="en-US" altLang="ja-JP" sz="1100" dirty="0" err="1"/>
              <a:t>BCube</a:t>
            </a:r>
            <a:r>
              <a:rPr lang="en-US" altLang="ja-JP" sz="1100" dirty="0"/>
              <a:t>: a high performance, server-centric network architecture for modular data centers." ACM SIGCOMM Computer Communication Review 39.4 (2009): 63-74.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6228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BCube</a:t>
            </a:r>
            <a:r>
              <a:rPr kumimoji="1" lang="en-US" altLang="ja-JP" dirty="0" smtClean="0"/>
              <a:t> : Cost</a:t>
            </a:r>
            <a:endParaRPr kumimoji="1" lang="ja-JP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629" b="-5362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4075272" y="518813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 err="1"/>
              <a:t>Guo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Chuanxiong</a:t>
            </a:r>
            <a:r>
              <a:rPr lang="en-US" altLang="ja-JP" sz="1200" dirty="0"/>
              <a:t>, et al. "</a:t>
            </a:r>
            <a:r>
              <a:rPr lang="en-US" altLang="ja-JP" sz="1200" dirty="0" err="1"/>
              <a:t>BCube</a:t>
            </a:r>
            <a:r>
              <a:rPr lang="en-US" altLang="ja-JP" sz="1200" dirty="0"/>
              <a:t>: a high performance, server-centric network architecture for modular data centers." ACM SIGCOMM Computer Communication Review 39.4 (2009): 63-74.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570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データセンターの高信頼性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汎用的なスイッチを使う傾向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低コスト、性能も悪くない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冗長化は障害に対して有効に働くが、もっと性能向上させたい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ロードバランサは冗長化を活用するための核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短期的な障害多発、ソフトウェアの影響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障害によって、非常に小さいパケットが損失する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Keep alive </a:t>
            </a:r>
            <a:r>
              <a:rPr lang="ja-JP" altLang="en-US" dirty="0" smtClean="0"/>
              <a:t>メッセージ、</a:t>
            </a:r>
            <a:r>
              <a:rPr lang="en-US" altLang="ja-JP" dirty="0" smtClean="0"/>
              <a:t>ACKs</a:t>
            </a:r>
          </a:p>
          <a:p>
            <a:pPr lvl="1"/>
            <a:endParaRPr lang="en-US" altLang="ja-JP" dirty="0"/>
          </a:p>
          <a:p>
            <a:r>
              <a:rPr lang="ja-JP" altLang="en-US" dirty="0" smtClean="0"/>
              <a:t>損失を防ぐためには、アプリケーションレベルでのフロー制御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SDN(</a:t>
            </a:r>
            <a:r>
              <a:rPr lang="en-US" altLang="ja-JP" dirty="0" err="1" smtClean="0"/>
              <a:t>OpenFlow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/>
          </a:p>
          <a:p>
            <a:r>
              <a:rPr lang="ja-JP" altLang="en-US" dirty="0" smtClean="0"/>
              <a:t>イーサネット・ファブリックによるフラット化</a:t>
            </a:r>
            <a:r>
              <a:rPr lang="en-US" altLang="ja-JP" dirty="0" smtClean="0"/>
              <a:t> or aggregate</a:t>
            </a:r>
            <a:r>
              <a:rPr lang="ja-JP" altLang="en-US" dirty="0" smtClean="0"/>
              <a:t>部分の改善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73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製品開発のサイクル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機能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「できるようになった」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性能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「速くできる」、「信頼性がある」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価格 </a:t>
            </a:r>
            <a:r>
              <a:rPr lang="en-US" altLang="ja-JP" dirty="0" smtClean="0"/>
              <a:t>:</a:t>
            </a:r>
            <a:r>
              <a:rPr lang="ja-JP" altLang="en-US" dirty="0"/>
              <a:t> </a:t>
            </a:r>
            <a:r>
              <a:rPr lang="ja-JP" altLang="en-US" dirty="0" smtClean="0"/>
              <a:t>「安く手に入る」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/>
              <a:t>付加</a:t>
            </a:r>
            <a:r>
              <a:rPr kumimoji="1" lang="ja-JP" altLang="en-US" dirty="0" smtClean="0"/>
              <a:t>機能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「楽にできる」、「うまくできる」</a:t>
            </a:r>
            <a:endParaRPr kumimoji="1" lang="en-US" altLang="ja-JP" dirty="0" smtClean="0"/>
          </a:p>
          <a:p>
            <a:pPr marL="571500" indent="-514350"/>
            <a:r>
              <a:rPr lang="ja-JP" altLang="en-US" dirty="0"/>
              <a:t>現在</a:t>
            </a:r>
            <a:r>
              <a:rPr lang="ja-JP" altLang="en-US" dirty="0" smtClean="0"/>
              <a:t>のデータセンターネットワーク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最大速度は、</a:t>
            </a:r>
            <a:r>
              <a:rPr lang="ja-JP" altLang="en-US" dirty="0"/>
              <a:t>最優先事項で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高可用性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低コスト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ネットワーク資源の有効活用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en-US" altLang="ja-JP" dirty="0" smtClean="0"/>
              <a:t>0 : </a:t>
            </a:r>
            <a:r>
              <a:rPr lang="ja-JP" altLang="en-US" dirty="0" smtClean="0"/>
              <a:t>製品開発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0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ja-JP" altLang="en-US" dirty="0" smtClean="0"/>
              <a:t>高可用性</a:t>
            </a:r>
            <a:endParaRPr lang="en-US" altLang="ja-JP" dirty="0" smtClean="0"/>
          </a:p>
          <a:p>
            <a:pPr marL="914400" lvl="2" indent="-514350"/>
            <a:r>
              <a:rPr lang="ja-JP" altLang="en-US" dirty="0" smtClean="0"/>
              <a:t>障害に強い</a:t>
            </a:r>
            <a:endParaRPr lang="en-US" altLang="ja-JP" dirty="0" smtClean="0"/>
          </a:p>
          <a:p>
            <a:pPr marL="914400" lvl="2" indent="-514350"/>
            <a:r>
              <a:rPr lang="ja-JP" altLang="en-US" dirty="0" smtClean="0"/>
              <a:t>冗長性を持たせる</a:t>
            </a:r>
            <a:endParaRPr lang="en-US" altLang="ja-JP" dirty="0" smtClean="0"/>
          </a:p>
          <a:p>
            <a:pPr marL="514350" lvl="1" indent="-514350">
              <a:buFont typeface="+mj-lt"/>
              <a:buAutoNum type="arabicPeriod"/>
            </a:pPr>
            <a:r>
              <a:rPr lang="ja-JP" altLang="en-US" dirty="0"/>
              <a:t>低コスト</a:t>
            </a:r>
            <a:endParaRPr lang="en-US" altLang="ja-JP" dirty="0"/>
          </a:p>
          <a:p>
            <a:pPr marL="914400" lvl="2" indent="-514350"/>
            <a:r>
              <a:rPr lang="ja-JP" altLang="en-US" dirty="0" smtClean="0"/>
              <a:t>汎用スイッチング機器</a:t>
            </a:r>
            <a:endParaRPr lang="en-US" altLang="ja-JP" dirty="0"/>
          </a:p>
          <a:p>
            <a:pPr marL="1371600" lvl="3" indent="-514350"/>
            <a:r>
              <a:rPr lang="ja-JP" altLang="en-US" dirty="0" smtClean="0"/>
              <a:t>電力効率優先</a:t>
            </a:r>
            <a:endParaRPr lang="en-US" altLang="ja-JP" dirty="0" smtClean="0"/>
          </a:p>
          <a:p>
            <a:pPr marL="914400" lvl="2" indent="-514350"/>
            <a:r>
              <a:rPr lang="en-US" altLang="ja-JP" dirty="0" err="1" smtClean="0"/>
              <a:t>Myrinet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InfiniBand</a:t>
            </a:r>
            <a:r>
              <a:rPr lang="en-US" altLang="ja-JP" dirty="0" smtClean="0"/>
              <a:t>(HSP)</a:t>
            </a:r>
            <a:r>
              <a:rPr lang="ja-JP" altLang="en-US" dirty="0"/>
              <a:t> </a:t>
            </a:r>
            <a:r>
              <a:rPr lang="en-US" altLang="ja-JP" dirty="0" smtClean="0"/>
              <a:t>--- </a:t>
            </a:r>
            <a:r>
              <a:rPr lang="ja-JP" altLang="en-US" dirty="0" smtClean="0"/>
              <a:t>一般向き？</a:t>
            </a:r>
            <a:endParaRPr lang="en-US" altLang="ja-JP" dirty="0" smtClean="0"/>
          </a:p>
          <a:p>
            <a:pPr marL="514350" lvl="1" indent="-514350">
              <a:buFont typeface="+mj-lt"/>
              <a:buAutoNum type="arabicPeriod"/>
            </a:pPr>
            <a:r>
              <a:rPr lang="ja-JP" altLang="en-US" dirty="0" smtClean="0"/>
              <a:t>ネットワーク資源の有効活用</a:t>
            </a:r>
            <a:endParaRPr lang="en-US" altLang="ja-JP" dirty="0" smtClean="0"/>
          </a:p>
          <a:p>
            <a:pPr marL="914400" lvl="2" indent="-514350"/>
            <a:r>
              <a:rPr lang="ja-JP" altLang="en-US" dirty="0" smtClean="0"/>
              <a:t>従来の階層構造の限界</a:t>
            </a:r>
            <a:endParaRPr lang="en-US" altLang="ja-JP" dirty="0" smtClean="0"/>
          </a:p>
          <a:p>
            <a:pPr marL="914400" lvl="2" indent="-514350"/>
            <a:r>
              <a:rPr lang="ja-JP" altLang="en-US" dirty="0" smtClean="0"/>
              <a:t>帯域幅の効率的な利用</a:t>
            </a:r>
            <a:endParaRPr lang="en-US" altLang="ja-JP" dirty="0" smtClean="0"/>
          </a:p>
          <a:p>
            <a:pPr marL="114300" indent="-514350"/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背景１ </a:t>
            </a:r>
            <a:r>
              <a:rPr kumimoji="1" lang="en-US" altLang="ja-JP" dirty="0" smtClean="0"/>
              <a:t>:</a:t>
            </a:r>
            <a:r>
              <a:rPr lang="ja-JP" altLang="en-US" dirty="0" smtClean="0"/>
              <a:t>データセンターネットワーク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31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性能向上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ロードバランス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冗長化による効率的なデータ転送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ダイナミック</a:t>
            </a:r>
            <a:r>
              <a:rPr kumimoji="1" lang="ja-JP" altLang="en-US" dirty="0" smtClean="0"/>
              <a:t>なフロー制御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可用性</a:t>
            </a:r>
            <a:endParaRPr lang="en-US" altLang="ja-JP" dirty="0" smtClean="0"/>
          </a:p>
          <a:p>
            <a:pPr lvl="2"/>
            <a:r>
              <a:rPr lang="ja-JP" altLang="en-US" dirty="0"/>
              <a:t>障害</a:t>
            </a:r>
            <a:r>
              <a:rPr lang="ja-JP" altLang="en-US" dirty="0" smtClean="0"/>
              <a:t>を起こしてもマスクする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障害からの早い</a:t>
            </a:r>
            <a:r>
              <a:rPr kumimoji="1" lang="ja-JP" altLang="en-US" dirty="0" smtClean="0"/>
              <a:t>復帰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いつでも稼働できる</a:t>
            </a:r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背景２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ソフトウェア開発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85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従来型のデータセンターネットワークアーキテクチャ</a:t>
            </a:r>
            <a:endParaRPr kumimoji="1" lang="ja-JP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8" y="1481138"/>
            <a:ext cx="565374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35" y="4820711"/>
            <a:ext cx="4172107" cy="132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992176" y="2767914"/>
            <a:ext cx="315182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機器の構成比</a:t>
            </a:r>
            <a:endParaRPr kumimoji="1" lang="en-US" altLang="ja-JP" sz="2000" dirty="0" smtClean="0"/>
          </a:p>
          <a:p>
            <a:pPr algn="ctr"/>
            <a:r>
              <a:rPr kumimoji="1" lang="en-US" altLang="ja-JP" sz="2000" dirty="0" err="1" smtClean="0"/>
              <a:t>ToR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: 75%</a:t>
            </a:r>
          </a:p>
          <a:p>
            <a:pPr algn="ctr"/>
            <a:r>
              <a:rPr kumimoji="1" lang="en-US" altLang="ja-JP" sz="2000" dirty="0" smtClean="0"/>
              <a:t>LB : 15%</a:t>
            </a:r>
          </a:p>
          <a:p>
            <a:pPr algn="ctr"/>
            <a:r>
              <a:rPr lang="en-US" altLang="ja-JP" sz="2000" dirty="0" err="1" smtClean="0"/>
              <a:t>AggS</a:t>
            </a:r>
            <a:r>
              <a:rPr lang="en-US" altLang="ja-JP" sz="2000" dirty="0" smtClean="0"/>
              <a:t>, Core, </a:t>
            </a:r>
            <a:r>
              <a:rPr lang="en-US" altLang="ja-JP" sz="2000" dirty="0" err="1" smtClean="0"/>
              <a:t>AccR</a:t>
            </a:r>
            <a:r>
              <a:rPr lang="en-US" altLang="ja-JP" sz="2000" dirty="0" smtClean="0"/>
              <a:t> : 10%</a:t>
            </a:r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874672" y="6054896"/>
            <a:ext cx="669364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Gill, </a:t>
            </a:r>
            <a:r>
              <a:rPr lang="en-US" altLang="ja-JP" sz="1050" dirty="0" err="1"/>
              <a:t>Phillipa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Navendu</a:t>
            </a:r>
            <a:r>
              <a:rPr lang="en-US" altLang="ja-JP" sz="1050" dirty="0"/>
              <a:t> Jain, and </a:t>
            </a:r>
            <a:r>
              <a:rPr lang="en-US" altLang="ja-JP" sz="1050" dirty="0" err="1"/>
              <a:t>Nachiappan</a:t>
            </a:r>
            <a:r>
              <a:rPr lang="en-US" altLang="ja-JP" sz="1050" dirty="0"/>
              <a:t> </a:t>
            </a:r>
            <a:r>
              <a:rPr lang="en-US" altLang="ja-JP" sz="1050" dirty="0" err="1"/>
              <a:t>Nagappan</a:t>
            </a:r>
            <a:r>
              <a:rPr lang="en-US" altLang="ja-JP" sz="105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48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ワークロードの特徴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" y="1254633"/>
            <a:ext cx="7554278" cy="498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80" y="2880668"/>
            <a:ext cx="3826536" cy="126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114800" y="603861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050" dirty="0"/>
              <a:t>Gill, </a:t>
            </a:r>
            <a:r>
              <a:rPr lang="en-US" altLang="ja-JP" sz="1050" dirty="0" err="1"/>
              <a:t>Phillipa</a:t>
            </a:r>
            <a:r>
              <a:rPr lang="en-US" altLang="ja-JP" sz="1050" dirty="0"/>
              <a:t>, </a:t>
            </a:r>
            <a:r>
              <a:rPr lang="en-US" altLang="ja-JP" sz="1050" dirty="0" err="1"/>
              <a:t>Navendu</a:t>
            </a:r>
            <a:r>
              <a:rPr lang="en-US" altLang="ja-JP" sz="1050" dirty="0"/>
              <a:t> Jain, and </a:t>
            </a:r>
            <a:r>
              <a:rPr lang="en-US" altLang="ja-JP" sz="1050" dirty="0" err="1"/>
              <a:t>Nachiappan</a:t>
            </a:r>
            <a:r>
              <a:rPr lang="en-US" altLang="ja-JP" sz="1050" dirty="0"/>
              <a:t> </a:t>
            </a:r>
            <a:r>
              <a:rPr lang="en-US" altLang="ja-JP" sz="1050" dirty="0" err="1"/>
              <a:t>Nagappan</a:t>
            </a:r>
            <a:r>
              <a:rPr lang="en-US" altLang="ja-JP" sz="1050" dirty="0"/>
              <a:t>. "Understanding network failures in data centers: measurement, analysis, and implications." ACM SIGCOMM Computer Communication Review. Vol. 41. No. 4. ACM, 2011.</a:t>
            </a:r>
            <a:endParaRPr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6188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レイヤーが高くなるほど、利用</a:t>
            </a:r>
            <a:r>
              <a:rPr lang="ja-JP" altLang="en-US" dirty="0" smtClean="0"/>
              <a:t>率は高い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トラヒックが集約されているため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レイヤーが低くなるほど、利用率は低い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高いレイヤー</a:t>
            </a:r>
            <a:r>
              <a:rPr lang="ja-JP" altLang="en-US" dirty="0" smtClean="0"/>
              <a:t>ほど、広い帯域幅が必要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ワークロードの特徴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DFE5-921D-B942-8D4D-C03B1556D3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38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719</TotalTime>
  <Words>1584</Words>
  <Application>Microsoft Macintosh PowerPoint</Application>
  <PresentationFormat>画面に合わせる (4:3)</PresentationFormat>
  <Paragraphs>221</Paragraphs>
  <Slides>33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ビジネス</vt:lpstr>
      <vt:lpstr>データセンター技術 信頼性に関する研究動向</vt:lpstr>
      <vt:lpstr>参考文献</vt:lpstr>
      <vt:lpstr>結論</vt:lpstr>
      <vt:lpstr>背景0 : 製品開発</vt:lpstr>
      <vt:lpstr>背景１ :データセンターネットワーク</vt:lpstr>
      <vt:lpstr>背景２ : ソフトウェア開発</vt:lpstr>
      <vt:lpstr>従来型のデータセンターネットワークアーキテクチャ</vt:lpstr>
      <vt:lpstr>ワークロードの特徴</vt:lpstr>
      <vt:lpstr>ワークロードの特徴</vt:lpstr>
      <vt:lpstr>ネットワーク障害の解析</vt:lpstr>
      <vt:lpstr>ネットワークの障害を知るには</vt:lpstr>
      <vt:lpstr>ネットワーク障害 : 分類</vt:lpstr>
      <vt:lpstr>ネットワーク障害 : 分類</vt:lpstr>
      <vt:lpstr>実際の障害について</vt:lpstr>
      <vt:lpstr>実際の障害について</vt:lpstr>
      <vt:lpstr>影響を与える障害</vt:lpstr>
      <vt:lpstr>影響を与える障害</vt:lpstr>
      <vt:lpstr>集約化による障害の影響</vt:lpstr>
      <vt:lpstr>集約化による障害の影響</vt:lpstr>
      <vt:lpstr>冗長性</vt:lpstr>
      <vt:lpstr>冗長性</vt:lpstr>
      <vt:lpstr>冗長性による安定化</vt:lpstr>
      <vt:lpstr>なぜ１００％出なかったのか？</vt:lpstr>
      <vt:lpstr>他のレイヤーに適応</vt:lpstr>
      <vt:lpstr>障害発生時の対策</vt:lpstr>
      <vt:lpstr>データセンターネットワークのトラフィック</vt:lpstr>
      <vt:lpstr>パケット損失</vt:lpstr>
      <vt:lpstr>汎用スイッチ</vt:lpstr>
      <vt:lpstr>汎用スイッチの可用性</vt:lpstr>
      <vt:lpstr>BCube : 汎用スイッチを使ったトポロジー</vt:lpstr>
      <vt:lpstr>Bcube : Performance</vt:lpstr>
      <vt:lpstr>BCube : Cost</vt:lpstr>
      <vt:lpstr>結論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データセンター技術 研究動向</dc:title>
  <dc:creator>Fujii Shogo</dc:creator>
  <cp:lastModifiedBy>Fujii Shogo</cp:lastModifiedBy>
  <cp:revision>157</cp:revision>
  <dcterms:created xsi:type="dcterms:W3CDTF">2013-07-08T11:02:49Z</dcterms:created>
  <dcterms:modified xsi:type="dcterms:W3CDTF">2013-07-10T05:01:07Z</dcterms:modified>
</cp:coreProperties>
</file>