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58" r:id="rId6"/>
    <p:sldId id="265" r:id="rId7"/>
    <p:sldId id="266" r:id="rId8"/>
    <p:sldId id="267" r:id="rId9"/>
    <p:sldId id="271" r:id="rId10"/>
    <p:sldId id="259" r:id="rId11"/>
    <p:sldId id="269" r:id="rId12"/>
    <p:sldId id="270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19D9E7D-B606-2347-A1B3-433B4CDBCA22}">
          <p14:sldIdLst>
            <p14:sldId id="256"/>
            <p14:sldId id="257"/>
            <p14:sldId id="261"/>
            <p14:sldId id="262"/>
            <p14:sldId id="258"/>
            <p14:sldId id="265"/>
            <p14:sldId id="266"/>
            <p14:sldId id="267"/>
            <p14:sldId id="271"/>
            <p14:sldId id="259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34DE-70AF-43BD-9D76-536E7FD8A01C}" type="datetimeFigureOut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A60C-A6E4-4AC9-A382-2E27CCBE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04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729634-12E7-46DE-83FE-76F5426B3FD0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5F45D-F79B-45E4-848E-4F729642B63C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1C39A-7F4A-40DF-9714-14E4EA7706CF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323E4C-7CE9-4D82-9195-52C69DAB2398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8D54C-A5CD-4D37-86BF-B5AFE73DC60F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3E0EF-DC2D-4A3B-9FE5-59EF1E86F7DA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7B8B2-6D6E-40A1-8F05-FBBF354C2FA1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163F9-600A-48AF-907D-F77E75F568A5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ED812-C964-411D-8C72-1F5433391867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EC0511-274F-40AE-B2B5-E543CE0F45F7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プレースホルダーまでドラッグするかアイコンをクリックして図を追加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A6C48-567E-456A-9A50-72EA43A5E2AB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F659AE-B438-42A6-B4DC-ED645A005366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us.google.com/u/0/106093986108036190339/posts/aYuboVFcQe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752601"/>
            <a:ext cx="7990656" cy="1829761"/>
          </a:xfrm>
        </p:spPr>
        <p:txBody>
          <a:bodyPr>
            <a:normAutofit fontScale="90000"/>
          </a:bodyPr>
          <a:lstStyle/>
          <a:p>
            <a:r>
              <a:rPr kumimoji="1" lang="en-US" altLang="ja-JP" sz="4400" dirty="0" smtClean="0"/>
              <a:t>MPTCP</a:t>
            </a:r>
            <a:r>
              <a:rPr kumimoji="1" lang="ja-JP" altLang="en-US" sz="4400" dirty="0" smtClean="0"/>
              <a:t>によるデータセンター技術と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kumimoji="1" lang="en-US" altLang="ja-JP" sz="4400" dirty="0" smtClean="0"/>
              <a:t>ns-3</a:t>
            </a:r>
            <a:r>
              <a:rPr kumimoji="1" lang="ja-JP" altLang="en-US" sz="4400" dirty="0" smtClean="0"/>
              <a:t>に関する研究動向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関谷研究室修士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年</a:t>
            </a:r>
            <a:endParaRPr kumimoji="1" lang="en-US" altLang="ja-JP" dirty="0" smtClean="0"/>
          </a:p>
          <a:p>
            <a:r>
              <a:rPr lang="ja-JP" altLang="en-US" dirty="0" smtClean="0"/>
              <a:t>藤居翔吾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z="1050" smtClean="0"/>
              <a:t>1</a:t>
            </a:fld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1642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n</a:t>
            </a:r>
            <a:r>
              <a:rPr kumimoji="1" lang="en-US" altLang="ja-JP" dirty="0" smtClean="0"/>
              <a:t>s-3 :  </a:t>
            </a:r>
          </a:p>
          <a:p>
            <a:pPr lvl="1"/>
            <a:r>
              <a:rPr kumimoji="1" lang="ja-JP" altLang="en-US" dirty="0" smtClean="0"/>
              <a:t>近年サポートされるサービス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プロトコルが充実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IPv6, </a:t>
            </a:r>
            <a:r>
              <a:rPr lang="en-US" altLang="ja-JP" dirty="0" err="1" smtClean="0"/>
              <a:t>WiMAX</a:t>
            </a:r>
            <a:r>
              <a:rPr lang="en-US" altLang="ja-JP" dirty="0" smtClean="0"/>
              <a:t>, LTE, </a:t>
            </a:r>
            <a:r>
              <a:rPr lang="en-US" altLang="ja-JP" dirty="0" err="1" smtClean="0"/>
              <a:t>OpenFlow</a:t>
            </a:r>
            <a:r>
              <a:rPr lang="en-US" altLang="ja-JP" dirty="0" smtClean="0"/>
              <a:t>, Click, etc..</a:t>
            </a:r>
          </a:p>
          <a:p>
            <a:pPr lvl="1"/>
            <a:r>
              <a:rPr lang="ja-JP" altLang="en-US" dirty="0" smtClean="0"/>
              <a:t>実験シナリオは</a:t>
            </a:r>
            <a:r>
              <a:rPr lang="en-US" altLang="ja-JP" dirty="0"/>
              <a:t>C</a:t>
            </a:r>
            <a:r>
              <a:rPr lang="en-US" altLang="ja-JP" dirty="0" smtClean="0"/>
              <a:t>++, Python</a:t>
            </a:r>
            <a:r>
              <a:rPr lang="ja-JP" altLang="en-US" dirty="0" smtClean="0"/>
              <a:t>で記述する</a:t>
            </a:r>
            <a:endParaRPr lang="en-US" altLang="ja-JP" dirty="0" smtClean="0"/>
          </a:p>
          <a:p>
            <a:r>
              <a:rPr kumimoji="1" lang="en-US" altLang="ja-JP" dirty="0" smtClean="0"/>
              <a:t>MPTCP</a:t>
            </a:r>
          </a:p>
          <a:p>
            <a:pPr lvl="1"/>
            <a:r>
              <a:rPr lang="ja-JP" altLang="en-US" dirty="0"/>
              <a:t>田崎 </a:t>
            </a:r>
            <a:r>
              <a:rPr lang="ja-JP" altLang="en-US" dirty="0" smtClean="0"/>
              <a:t>創</a:t>
            </a:r>
            <a:r>
              <a:rPr lang="en-US" altLang="ja-JP" dirty="0" smtClean="0"/>
              <a:t> :</a:t>
            </a:r>
            <a:r>
              <a:rPr lang="ja-JP" altLang="en-US" dirty="0" smtClean="0"/>
              <a:t>東京大学</a:t>
            </a:r>
            <a:r>
              <a:rPr lang="en-US" altLang="ja-JP" dirty="0" smtClean="0"/>
              <a:t> </a:t>
            </a:r>
            <a:r>
              <a:rPr lang="ja-JP" altLang="en-US" dirty="0" smtClean="0"/>
              <a:t>特</a:t>
            </a:r>
            <a:r>
              <a:rPr lang="ja-JP" altLang="en-US" dirty="0"/>
              <a:t>任</a:t>
            </a:r>
            <a:r>
              <a:rPr lang="ja-JP" altLang="en-US" dirty="0" smtClean="0"/>
              <a:t>講師</a:t>
            </a:r>
            <a:r>
              <a:rPr lang="en-US" altLang="ja-JP" dirty="0" smtClean="0"/>
              <a:t> - NS-3</a:t>
            </a:r>
            <a:r>
              <a:rPr lang="ja-JP" altLang="en-US" dirty="0" smtClean="0"/>
              <a:t>の開発者の一人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“Linux </a:t>
            </a:r>
            <a:r>
              <a:rPr lang="en-US" altLang="ja-JP" dirty="0"/>
              <a:t>Multipath TCP over ns-3 </a:t>
            </a:r>
            <a:r>
              <a:rPr lang="en-US" altLang="ja-JP" dirty="0" smtClean="0"/>
              <a:t>!” – 2013/03/28</a:t>
            </a:r>
          </a:p>
          <a:p>
            <a:pPr lvl="2"/>
            <a:r>
              <a:rPr lang="en-US" altLang="ja-JP" sz="1600" dirty="0">
                <a:hlinkClick r:id="rId2"/>
              </a:rPr>
              <a:t>https://plus.google.com/u/0/106093986108036190339/posts/</a:t>
            </a:r>
            <a:r>
              <a:rPr lang="en-US" altLang="ja-JP" sz="1600" dirty="0" smtClean="0">
                <a:hlinkClick r:id="rId2"/>
              </a:rPr>
              <a:t>aYuboVFcQeF</a:t>
            </a:r>
            <a:endParaRPr lang="en-US" altLang="ja-JP" sz="1600" dirty="0" smtClean="0"/>
          </a:p>
          <a:p>
            <a:pPr lvl="1"/>
            <a:r>
              <a:rPr lang="en-US" altLang="ja-JP" sz="1800" dirty="0" smtClean="0"/>
              <a:t>Sample - “MPTCP v0.86 with ns-3-dce, 8 sub flows”</a:t>
            </a:r>
          </a:p>
          <a:p>
            <a:pPr lvl="1"/>
            <a:endParaRPr lang="en-US" altLang="ja-JP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NS-3 : </a:t>
            </a:r>
            <a:r>
              <a:rPr lang="ja-JP" altLang="en-US" dirty="0" smtClean="0"/>
              <a:t>ネットワークシミュレータ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751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9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dirty="0" smtClean="0"/>
              <a:t>論文でのシナリオの再現</a:t>
            </a:r>
            <a:r>
              <a:rPr lang="en-US" altLang="ja-JP" dirty="0" smtClean="0"/>
              <a:t>[1]</a:t>
            </a:r>
          </a:p>
          <a:p>
            <a:pPr lvl="1"/>
            <a:r>
              <a:rPr kumimoji="1" lang="en-US" altLang="ja-JP" dirty="0" smtClean="0"/>
              <a:t>70KB</a:t>
            </a:r>
            <a:r>
              <a:rPr kumimoji="1" lang="ja-JP" altLang="en-US" dirty="0" smtClean="0"/>
              <a:t>以下の</a:t>
            </a:r>
            <a:r>
              <a:rPr kumimoji="1" lang="en-US" altLang="ja-JP" dirty="0" smtClean="0"/>
              <a:t>flow, 10</a:t>
            </a:r>
            <a:r>
              <a:rPr kumimoji="1" lang="ja-JP" altLang="en-US" dirty="0" smtClean="0"/>
              <a:t>パケット以下の</a:t>
            </a:r>
            <a:r>
              <a:rPr kumimoji="1" lang="en-US" altLang="ja-JP" dirty="0" smtClean="0"/>
              <a:t>flow</a:t>
            </a:r>
            <a:r>
              <a:rPr kumimoji="1" lang="ja-JP" altLang="en-US" dirty="0" smtClean="0"/>
              <a:t>に対して</a:t>
            </a:r>
            <a:r>
              <a:rPr kumimoji="1" lang="en-US" altLang="ja-JP" dirty="0" smtClean="0"/>
              <a:t>, </a:t>
            </a:r>
            <a:r>
              <a:rPr lang="en-US" altLang="ja-JP" dirty="0" smtClean="0"/>
              <a:t>TCP</a:t>
            </a:r>
            <a:r>
              <a:rPr lang="ja-JP" altLang="en-US" dirty="0" smtClean="0"/>
              <a:t>よりも性能が悪いのかどうかの確認</a:t>
            </a:r>
            <a:r>
              <a:rPr lang="en-US" altLang="ja-JP" dirty="0" smtClean="0"/>
              <a:t>, </a:t>
            </a:r>
            <a:r>
              <a:rPr lang="ja-JP" altLang="en-US" dirty="0" smtClean="0"/>
              <a:t>その原因に関する解析</a:t>
            </a:r>
            <a:endParaRPr kumimoji="1"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23928" y="580743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200" dirty="0" smtClean="0"/>
              <a:t>[1]</a:t>
            </a:r>
            <a:r>
              <a:rPr lang="en-US" altLang="ja-JP" sz="1200" dirty="0" err="1" smtClean="0"/>
              <a:t>Alizadeh</a:t>
            </a:r>
            <a:r>
              <a:rPr lang="en-US" altLang="ja-JP" sz="1200" dirty="0"/>
              <a:t>, Mohammad, et al. "Data center </a:t>
            </a:r>
            <a:r>
              <a:rPr lang="en-US" altLang="ja-JP" sz="1200" dirty="0" err="1"/>
              <a:t>tcp</a:t>
            </a:r>
            <a:r>
              <a:rPr lang="en-US" altLang="ja-JP" sz="1200" dirty="0"/>
              <a:t> (</a:t>
            </a:r>
            <a:r>
              <a:rPr lang="en-US" altLang="ja-JP" sz="1200" dirty="0" err="1"/>
              <a:t>dctcp</a:t>
            </a:r>
            <a:r>
              <a:rPr lang="en-US" altLang="ja-JP" sz="1200" dirty="0"/>
              <a:t>)." ACM SIGCOMM Computer Communication Review 40.4 (2010): 63-74</a:t>
            </a:r>
            <a:r>
              <a:rPr lang="en-US" altLang="ja-JP" sz="1200" dirty="0" smtClean="0"/>
              <a:t>.</a:t>
            </a:r>
          </a:p>
          <a:p>
            <a:r>
              <a:rPr lang="en-US" altLang="ja-JP" sz="1200" dirty="0" smtClean="0"/>
              <a:t>[2]</a:t>
            </a:r>
            <a:r>
              <a:rPr lang="en-US" altLang="ja-JP" sz="1200" dirty="0"/>
              <a:t> </a:t>
            </a:r>
            <a:r>
              <a:rPr lang="en-US" altLang="ja-JP" sz="1200" dirty="0" err="1"/>
              <a:t>Raiciu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Costin</a:t>
            </a:r>
            <a:r>
              <a:rPr lang="en-US" altLang="ja-JP" sz="1200" dirty="0"/>
              <a:t>, et al. "Improving datacenter performance and robustness with multipath TCP." ACM SIGCOMM Computer Communication Review. Vol. 41. No. 4. ACM, 2011</a:t>
            </a:r>
            <a:r>
              <a:rPr lang="en-US" altLang="ja-JP" sz="1200" dirty="0" smtClean="0"/>
              <a:t>.</a:t>
            </a:r>
            <a:endParaRPr lang="ja-JP" altLang="en-US" sz="1200" dirty="0"/>
          </a:p>
        </p:txBody>
      </p:sp>
      <p:sp>
        <p:nvSpPr>
          <p:cNvPr id="6" name="コンテンツ プレースホルダー 1"/>
          <p:cNvSpPr txBox="1">
            <a:spLocks/>
          </p:cNvSpPr>
          <p:nvPr/>
        </p:nvSpPr>
        <p:spPr>
          <a:xfrm>
            <a:off x="467544" y="2996952"/>
            <a:ext cx="8229600" cy="2664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ja-JP" altLang="en-US" sz="2400" dirty="0"/>
              <a:t>解析の掘り下げ</a:t>
            </a:r>
            <a:r>
              <a:rPr lang="en-US" altLang="ja-JP" sz="2400" dirty="0"/>
              <a:t>(3</a:t>
            </a:r>
            <a:r>
              <a:rPr lang="ja-JP" altLang="en-US" sz="2400" dirty="0" smtClean="0"/>
              <a:t>シナリオ</a:t>
            </a:r>
            <a:r>
              <a:rPr lang="en-US" altLang="ja-JP" sz="2400" dirty="0" smtClean="0"/>
              <a:t>[2])</a:t>
            </a:r>
            <a:endParaRPr lang="en-US" altLang="ja-JP" sz="2400" dirty="0"/>
          </a:p>
          <a:p>
            <a:pPr marL="393192" lvl="1" indent="0">
              <a:buNone/>
            </a:pPr>
            <a:r>
              <a:rPr lang="en-US" altLang="ja-JP" sz="2000" dirty="0">
                <a:solidFill>
                  <a:schemeClr val="accent1"/>
                </a:solidFill>
              </a:rPr>
              <a:t>a) </a:t>
            </a:r>
            <a:r>
              <a:rPr lang="en-US" altLang="ja-JP" sz="2000" b="1" dirty="0" err="1"/>
              <a:t>Incast</a:t>
            </a:r>
            <a:r>
              <a:rPr lang="en-US" altLang="ja-JP" sz="2000" b="1" dirty="0"/>
              <a:t> : 2KB(2 packets)</a:t>
            </a:r>
            <a:r>
              <a:rPr lang="ja-JP" altLang="en-US" sz="2000" b="1" dirty="0"/>
              <a:t>の</a:t>
            </a:r>
            <a:r>
              <a:rPr lang="en-US" altLang="ja-JP" sz="2000" b="1" dirty="0"/>
              <a:t>flow</a:t>
            </a:r>
            <a:r>
              <a:rPr lang="ja-JP" altLang="en-US" sz="2000" b="1" dirty="0"/>
              <a:t>を複数流す</a:t>
            </a:r>
            <a:r>
              <a:rPr lang="en-US" altLang="ja-JP" sz="2000" b="1" dirty="0"/>
              <a:t>.</a:t>
            </a:r>
          </a:p>
          <a:p>
            <a:pPr marL="393192" lvl="1" indent="0">
              <a:buNone/>
            </a:pPr>
            <a:r>
              <a:rPr lang="en-US" altLang="ja-JP" sz="2000" dirty="0"/>
              <a:t>	- Short Flow</a:t>
            </a:r>
            <a:r>
              <a:rPr lang="ja-JP" altLang="en-US" sz="2000" dirty="0"/>
              <a:t>に対する</a:t>
            </a:r>
            <a:r>
              <a:rPr lang="en-US" altLang="ja-JP" sz="2000" dirty="0"/>
              <a:t>MPTCP</a:t>
            </a:r>
            <a:r>
              <a:rPr lang="ja-JP" altLang="en-US" sz="2000" dirty="0"/>
              <a:t>のオーバヘッドの影響</a:t>
            </a:r>
            <a:r>
              <a:rPr lang="en-US" altLang="ja-JP" sz="2000" dirty="0"/>
              <a:t> </a:t>
            </a:r>
          </a:p>
          <a:p>
            <a:pPr marL="393192" lvl="1" indent="0">
              <a:buNone/>
            </a:pPr>
            <a:r>
              <a:rPr lang="en-US" altLang="ja-JP" sz="2000" dirty="0">
                <a:solidFill>
                  <a:srgbClr val="2DA2BF"/>
                </a:solidFill>
              </a:rPr>
              <a:t>b) </a:t>
            </a:r>
            <a:r>
              <a:rPr lang="en-US" altLang="ja-JP" sz="2000" b="1" dirty="0"/>
              <a:t>Queue buildup : Long Flow + Short Flow(20KB) </a:t>
            </a:r>
            <a:r>
              <a:rPr lang="ja-JP" altLang="en-US" sz="2000" b="1" dirty="0"/>
              <a:t>を同じ</a:t>
            </a:r>
            <a:r>
              <a:rPr lang="en-US" altLang="ja-JP" sz="2000" b="1" dirty="0"/>
              <a:t>Output Port</a:t>
            </a:r>
            <a:r>
              <a:rPr lang="ja-JP" altLang="en-US" sz="2000" b="1" dirty="0"/>
              <a:t>へ流す</a:t>
            </a:r>
            <a:endParaRPr lang="en-US" altLang="ja-JP" sz="2000" b="1" dirty="0"/>
          </a:p>
          <a:p>
            <a:pPr marL="393192" lvl="1" indent="0">
              <a:buNone/>
            </a:pPr>
            <a:r>
              <a:rPr lang="en-US" altLang="ja-JP" sz="2000" dirty="0"/>
              <a:t>	- Long Flow</a:t>
            </a:r>
            <a:r>
              <a:rPr lang="ja-JP" altLang="en-US" sz="2000" dirty="0"/>
              <a:t>のセットアップのオーバヘッドの影響</a:t>
            </a:r>
            <a:endParaRPr lang="en-US" altLang="ja-JP" sz="2000" dirty="0"/>
          </a:p>
          <a:p>
            <a:pPr marL="393192" lvl="1" indent="0">
              <a:buNone/>
            </a:pPr>
            <a:r>
              <a:rPr lang="en-US" altLang="ja-JP" sz="2000" dirty="0">
                <a:solidFill>
                  <a:srgbClr val="2DA2BF"/>
                </a:solidFill>
              </a:rPr>
              <a:t>c) </a:t>
            </a:r>
            <a:r>
              <a:rPr lang="en-US" altLang="ja-JP" sz="2000" b="1" dirty="0"/>
              <a:t>Buffer pressure : Long Flow + Short Flow(20KB) </a:t>
            </a:r>
            <a:r>
              <a:rPr lang="ja-JP" altLang="en-US" sz="2000" b="1" dirty="0"/>
              <a:t>を異なる</a:t>
            </a:r>
            <a:r>
              <a:rPr lang="en-US" altLang="ja-JP" sz="2000" b="1" dirty="0"/>
              <a:t>Output Port</a:t>
            </a:r>
            <a:r>
              <a:rPr lang="ja-JP" altLang="en-US" sz="2000" b="1" dirty="0"/>
              <a:t>へ流す</a:t>
            </a:r>
            <a:endParaRPr lang="en-US" altLang="ja-JP" sz="2000" b="1" dirty="0"/>
          </a:p>
          <a:p>
            <a:pPr marL="393192" lvl="1" indent="0">
              <a:buNone/>
            </a:pPr>
            <a:r>
              <a:rPr lang="en-US" altLang="ja-JP" sz="2000" dirty="0"/>
              <a:t>	- </a:t>
            </a:r>
            <a:r>
              <a:rPr lang="ja-JP" altLang="en-US" sz="2000" dirty="0"/>
              <a:t>スイッチ内のバッファへの影響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68943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MPTCP : Use cases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fr-FR" dirty="0" smtClean="0"/>
              <a:t>Datacenter</a:t>
            </a:r>
          </a:p>
          <a:p>
            <a:pPr lvl="1"/>
            <a:r>
              <a:rPr lang="fr-FR" altLang="ja-JP" sz="2400" dirty="0"/>
              <a:t>C. </a:t>
            </a:r>
            <a:r>
              <a:rPr lang="fr-FR" altLang="ja-JP" sz="2400" dirty="0" err="1"/>
              <a:t>Raiciu</a:t>
            </a:r>
            <a:r>
              <a:rPr lang="fr-FR" altLang="ja-JP" sz="2400" dirty="0"/>
              <a:t>, S. Barre, C. </a:t>
            </a:r>
            <a:r>
              <a:rPr lang="fr-FR" altLang="ja-JP" sz="2400" dirty="0" err="1"/>
              <a:t>Pluntke</a:t>
            </a:r>
            <a:r>
              <a:rPr lang="fr-FR" altLang="ja-JP" sz="2400" dirty="0"/>
              <a:t>, A. </a:t>
            </a:r>
            <a:r>
              <a:rPr lang="fr-FR" altLang="ja-JP" sz="2400" dirty="0" err="1"/>
              <a:t>Greenhalgh</a:t>
            </a:r>
            <a:r>
              <a:rPr lang="fr-FR" altLang="ja-JP" sz="2400" dirty="0"/>
              <a:t>, D. </a:t>
            </a:r>
            <a:r>
              <a:rPr lang="fr-FR" altLang="ja-JP" sz="2400" dirty="0" err="1"/>
              <a:t>Wischik</a:t>
            </a:r>
            <a:r>
              <a:rPr lang="fr-FR" altLang="ja-JP" sz="2400" dirty="0"/>
              <a:t>, and M. J. </a:t>
            </a:r>
            <a:r>
              <a:rPr lang="fr-FR" altLang="ja-JP" sz="2400" dirty="0" err="1"/>
              <a:t>Handley</a:t>
            </a:r>
            <a:r>
              <a:rPr lang="fr-FR" altLang="ja-JP" sz="2400" dirty="0"/>
              <a:t>, “</a:t>
            </a:r>
            <a:r>
              <a:rPr lang="fr-FR" altLang="ja-JP" sz="2400" dirty="0" err="1"/>
              <a:t>Improving</a:t>
            </a:r>
            <a:r>
              <a:rPr lang="fr-FR" altLang="ja-JP" sz="2400" dirty="0"/>
              <a:t> </a:t>
            </a:r>
            <a:r>
              <a:rPr lang="fr-FR" altLang="ja-JP" sz="2400" dirty="0" err="1"/>
              <a:t>datacenter</a:t>
            </a:r>
            <a:r>
              <a:rPr lang="fr-FR" altLang="ja-JP" sz="2400" dirty="0"/>
              <a:t> performance and </a:t>
            </a:r>
            <a:r>
              <a:rPr lang="fr-FR" altLang="ja-JP" sz="2400" dirty="0" err="1"/>
              <a:t>robustness</a:t>
            </a:r>
            <a:r>
              <a:rPr lang="fr-FR" altLang="ja-JP" sz="2400" dirty="0"/>
              <a:t> </a:t>
            </a:r>
            <a:r>
              <a:rPr lang="fr-FR" altLang="ja-JP" sz="2400" dirty="0" err="1"/>
              <a:t>with</a:t>
            </a:r>
            <a:r>
              <a:rPr lang="fr-FR" altLang="ja-JP" sz="2400" dirty="0"/>
              <a:t> </a:t>
            </a:r>
            <a:r>
              <a:rPr lang="fr-FR" altLang="ja-JP" sz="2400" dirty="0" err="1"/>
              <a:t>multipath</a:t>
            </a:r>
            <a:r>
              <a:rPr lang="fr-FR" altLang="ja-JP" sz="2400" dirty="0"/>
              <a:t> TCP,” </a:t>
            </a:r>
            <a:r>
              <a:rPr lang="fr-FR" altLang="ja-JP" sz="2400" i="1" dirty="0"/>
              <a:t>ACM SIGCOMM</a:t>
            </a:r>
            <a:r>
              <a:rPr lang="fr-FR" altLang="ja-JP" sz="2400" dirty="0"/>
              <a:t> 2011.</a:t>
            </a:r>
          </a:p>
          <a:p>
            <a:pPr lvl="1"/>
            <a:r>
              <a:rPr lang="fr-FR" altLang="ja-JP" sz="2400" dirty="0" smtClean="0"/>
              <a:t>G</a:t>
            </a:r>
            <a:r>
              <a:rPr lang="fr-FR" altLang="ja-JP" sz="2400" dirty="0"/>
              <a:t>. </a:t>
            </a:r>
            <a:r>
              <a:rPr lang="fr-FR" altLang="ja-JP" sz="2400" dirty="0" err="1"/>
              <a:t>Detal</a:t>
            </a:r>
            <a:r>
              <a:rPr lang="fr-FR" altLang="ja-JP" sz="2400" dirty="0"/>
              <a:t>, Ch. </a:t>
            </a:r>
            <a:r>
              <a:rPr lang="fr-FR" altLang="ja-JP" sz="2400" dirty="0" err="1"/>
              <a:t>Paasch</a:t>
            </a:r>
            <a:r>
              <a:rPr lang="fr-FR" altLang="ja-JP" sz="2400" dirty="0"/>
              <a:t>, S. van der Linden, P. Mérindol, G. Avoine, O. Bonaventure</a:t>
            </a:r>
            <a:r>
              <a:rPr lang="fr-FR" altLang="ja-JP" sz="2400" i="1" dirty="0"/>
              <a:t>, </a:t>
            </a:r>
            <a:r>
              <a:rPr lang="fr-FR" altLang="ja-JP" sz="2400" i="1" dirty="0" err="1"/>
              <a:t>Revisiting</a:t>
            </a:r>
            <a:r>
              <a:rPr lang="fr-FR" altLang="ja-JP" sz="2400" i="1" dirty="0"/>
              <a:t> Flow-</a:t>
            </a:r>
            <a:r>
              <a:rPr lang="fr-FR" altLang="ja-JP" sz="2400" i="1" dirty="0" err="1"/>
              <a:t>Based</a:t>
            </a:r>
            <a:r>
              <a:rPr lang="fr-FR" altLang="ja-JP" sz="2400" i="1" dirty="0"/>
              <a:t> </a:t>
            </a:r>
            <a:r>
              <a:rPr lang="fr-FR" altLang="ja-JP" sz="2400" i="1" dirty="0" err="1"/>
              <a:t>Load</a:t>
            </a:r>
            <a:r>
              <a:rPr lang="fr-FR" altLang="ja-JP" sz="2400" i="1" dirty="0"/>
              <a:t> </a:t>
            </a:r>
            <a:r>
              <a:rPr lang="fr-FR" altLang="ja-JP" sz="2400" i="1" dirty="0" err="1"/>
              <a:t>Balancing</a:t>
            </a:r>
            <a:r>
              <a:rPr lang="fr-FR" altLang="ja-JP" sz="2400" i="1" dirty="0"/>
              <a:t>: </a:t>
            </a:r>
            <a:r>
              <a:rPr lang="fr-FR" altLang="ja-JP" sz="2400" i="1" dirty="0" err="1"/>
              <a:t>Stateless</a:t>
            </a:r>
            <a:r>
              <a:rPr lang="fr-FR" altLang="ja-JP" sz="2400" i="1" dirty="0"/>
              <a:t> </a:t>
            </a:r>
            <a:r>
              <a:rPr lang="fr-FR" altLang="ja-JP" sz="2400" i="1" dirty="0" err="1"/>
              <a:t>Path</a:t>
            </a:r>
            <a:r>
              <a:rPr lang="fr-FR" altLang="ja-JP" sz="2400" i="1" dirty="0"/>
              <a:t> </a:t>
            </a:r>
            <a:r>
              <a:rPr lang="fr-FR" altLang="ja-JP" sz="2400" i="1" dirty="0" err="1"/>
              <a:t>Selection</a:t>
            </a:r>
            <a:r>
              <a:rPr lang="fr-FR" altLang="ja-JP" sz="2400" i="1" dirty="0"/>
              <a:t> in Data Center Networks</a:t>
            </a:r>
            <a:r>
              <a:rPr lang="fr-FR" altLang="ja-JP" sz="2400" dirty="0"/>
              <a:t>, to </a:t>
            </a:r>
            <a:r>
              <a:rPr lang="fr-FR" altLang="ja-JP" sz="2400" dirty="0" err="1"/>
              <a:t>appear</a:t>
            </a:r>
            <a:r>
              <a:rPr lang="fr-FR" altLang="ja-JP" sz="2400" dirty="0"/>
              <a:t> in Computer </a:t>
            </a:r>
            <a:r>
              <a:rPr lang="fr-FR" altLang="ja-JP" sz="2400" dirty="0" smtClean="0"/>
              <a:t>Networks</a:t>
            </a:r>
            <a:endParaRPr lang="fr-FR" dirty="0" smtClean="0"/>
          </a:p>
          <a:p>
            <a:r>
              <a:rPr lang="fr-FR" dirty="0" smtClean="0"/>
              <a:t>Mobile</a:t>
            </a:r>
          </a:p>
          <a:p>
            <a:pPr lvl="1"/>
            <a:r>
              <a:rPr lang="fr-FR" altLang="ja-JP" dirty="0"/>
              <a:t>C. </a:t>
            </a:r>
            <a:r>
              <a:rPr lang="fr-FR" altLang="ja-JP" dirty="0" err="1"/>
              <a:t>Pluntke</a:t>
            </a:r>
            <a:r>
              <a:rPr lang="fr-FR" altLang="ja-JP" dirty="0"/>
              <a:t>, L. </a:t>
            </a:r>
            <a:r>
              <a:rPr lang="fr-FR" altLang="ja-JP" dirty="0" err="1"/>
              <a:t>Eggert</a:t>
            </a:r>
            <a:r>
              <a:rPr lang="fr-FR" altLang="ja-JP" dirty="0"/>
              <a:t>, and N. </a:t>
            </a:r>
            <a:r>
              <a:rPr lang="fr-FR" altLang="ja-JP" dirty="0" err="1"/>
              <a:t>Kiukkonen</a:t>
            </a:r>
            <a:r>
              <a:rPr lang="fr-FR" altLang="ja-JP" dirty="0"/>
              <a:t>, “</a:t>
            </a:r>
            <a:r>
              <a:rPr lang="fr-FR" altLang="ja-JP" dirty="0" err="1"/>
              <a:t>Saving</a:t>
            </a:r>
            <a:r>
              <a:rPr lang="fr-FR" altLang="ja-JP" dirty="0"/>
              <a:t> mobile </a:t>
            </a:r>
            <a:r>
              <a:rPr lang="fr-FR" altLang="ja-JP" dirty="0" err="1"/>
              <a:t>device</a:t>
            </a:r>
            <a:r>
              <a:rPr lang="fr-FR" altLang="ja-JP" dirty="0"/>
              <a:t> </a:t>
            </a:r>
            <a:r>
              <a:rPr lang="fr-FR" altLang="ja-JP" dirty="0" err="1"/>
              <a:t>energy</a:t>
            </a:r>
            <a:r>
              <a:rPr lang="fr-FR" altLang="ja-JP" dirty="0"/>
              <a:t> </a:t>
            </a:r>
            <a:r>
              <a:rPr lang="fr-FR" altLang="ja-JP" dirty="0" err="1"/>
              <a:t>with</a:t>
            </a:r>
            <a:r>
              <a:rPr lang="fr-FR" altLang="ja-JP" dirty="0"/>
              <a:t> </a:t>
            </a:r>
            <a:r>
              <a:rPr lang="fr-FR" altLang="ja-JP" dirty="0" err="1"/>
              <a:t>multipath</a:t>
            </a:r>
            <a:r>
              <a:rPr lang="fr-FR" altLang="ja-JP" dirty="0"/>
              <a:t> TCP,” </a:t>
            </a:r>
            <a:r>
              <a:rPr lang="fr-FR" altLang="ja-JP" i="1" dirty="0" err="1"/>
              <a:t>MobiArch</a:t>
            </a:r>
            <a:r>
              <a:rPr lang="fr-FR" altLang="ja-JP" i="1" dirty="0"/>
              <a:t> '11: </a:t>
            </a:r>
            <a:r>
              <a:rPr lang="fr-FR" altLang="ja-JP" i="1" dirty="0" err="1"/>
              <a:t>Proceedings</a:t>
            </a:r>
            <a:r>
              <a:rPr lang="fr-FR" altLang="ja-JP" i="1" dirty="0"/>
              <a:t> of the </a:t>
            </a:r>
            <a:r>
              <a:rPr lang="fr-FR" altLang="ja-JP" i="1" dirty="0" err="1"/>
              <a:t>sixth</a:t>
            </a:r>
            <a:r>
              <a:rPr lang="fr-FR" altLang="ja-JP" i="1" dirty="0"/>
              <a:t> international workshop on </a:t>
            </a:r>
            <a:r>
              <a:rPr lang="fr-FR" altLang="ja-JP" i="1" dirty="0" err="1"/>
              <a:t>MobiArch</a:t>
            </a:r>
            <a:r>
              <a:rPr lang="fr-FR" altLang="ja-JP" dirty="0"/>
              <a:t>, 2011</a:t>
            </a:r>
            <a:r>
              <a:rPr lang="fr-FR" altLang="ja-JP" dirty="0" smtClean="0"/>
              <a:t>.</a:t>
            </a:r>
          </a:p>
          <a:p>
            <a:pPr lvl="1"/>
            <a:r>
              <a:rPr lang="fr-FR" altLang="ja-JP" dirty="0"/>
              <a:t>C. </a:t>
            </a:r>
            <a:r>
              <a:rPr lang="fr-FR" altLang="ja-JP" dirty="0" err="1"/>
              <a:t>Paasch</a:t>
            </a:r>
            <a:r>
              <a:rPr lang="fr-FR" altLang="ja-JP" dirty="0"/>
              <a:t>, G. </a:t>
            </a:r>
            <a:r>
              <a:rPr lang="fr-FR" altLang="ja-JP" dirty="0" err="1"/>
              <a:t>Detal</a:t>
            </a:r>
            <a:r>
              <a:rPr lang="fr-FR" altLang="ja-JP" dirty="0"/>
              <a:t>, F. </a:t>
            </a:r>
            <a:r>
              <a:rPr lang="fr-FR" altLang="ja-JP" dirty="0" err="1"/>
              <a:t>Duchene</a:t>
            </a:r>
            <a:r>
              <a:rPr lang="fr-FR" altLang="ja-JP" dirty="0"/>
              <a:t>, C. </a:t>
            </a:r>
            <a:r>
              <a:rPr lang="fr-FR" altLang="ja-JP" dirty="0" err="1"/>
              <a:t>Raiciu</a:t>
            </a:r>
            <a:r>
              <a:rPr lang="fr-FR" altLang="ja-JP" dirty="0"/>
              <a:t>, and O. Bonaventure, “</a:t>
            </a:r>
            <a:r>
              <a:rPr lang="fr-FR" altLang="ja-JP" dirty="0" err="1"/>
              <a:t>Exploring</a:t>
            </a:r>
            <a:r>
              <a:rPr lang="fr-FR" altLang="ja-JP" dirty="0"/>
              <a:t> mobile/</a:t>
            </a:r>
            <a:r>
              <a:rPr lang="fr-FR" altLang="ja-JP" dirty="0" err="1"/>
              <a:t>WiFi</a:t>
            </a:r>
            <a:r>
              <a:rPr lang="fr-FR" altLang="ja-JP" dirty="0"/>
              <a:t> </a:t>
            </a:r>
            <a:r>
              <a:rPr lang="fr-FR" altLang="ja-JP" dirty="0" err="1"/>
              <a:t>handover</a:t>
            </a:r>
            <a:r>
              <a:rPr lang="fr-FR" altLang="ja-JP" dirty="0"/>
              <a:t> </a:t>
            </a:r>
            <a:r>
              <a:rPr lang="fr-FR" altLang="ja-JP" dirty="0" err="1"/>
              <a:t>with</a:t>
            </a:r>
            <a:r>
              <a:rPr lang="fr-FR" altLang="ja-JP" dirty="0"/>
              <a:t> </a:t>
            </a:r>
            <a:r>
              <a:rPr lang="fr-FR" altLang="ja-JP" dirty="0" err="1"/>
              <a:t>multipath</a:t>
            </a:r>
            <a:r>
              <a:rPr lang="fr-FR" altLang="ja-JP" dirty="0"/>
              <a:t> TCP,” </a:t>
            </a:r>
            <a:r>
              <a:rPr lang="fr-FR" altLang="ja-JP" dirty="0" err="1"/>
              <a:t>CellNet</a:t>
            </a:r>
            <a:r>
              <a:rPr lang="fr-FR" altLang="ja-JP" dirty="0"/>
              <a:t> '12: </a:t>
            </a:r>
            <a:r>
              <a:rPr lang="fr-FR" altLang="ja-JP" dirty="0" err="1"/>
              <a:t>Proceedings</a:t>
            </a:r>
            <a:r>
              <a:rPr lang="fr-FR" altLang="ja-JP" dirty="0"/>
              <a:t> of the 2012 ACM SIGCOMM workshop on Cellular networks: </a:t>
            </a:r>
            <a:r>
              <a:rPr lang="fr-FR" altLang="ja-JP" dirty="0" err="1"/>
              <a:t>operations</a:t>
            </a:r>
            <a:r>
              <a:rPr lang="fr-FR" altLang="ja-JP" dirty="0"/>
              <a:t>, challenges, and future design, 2012.</a:t>
            </a:r>
          </a:p>
          <a:p>
            <a:pPr lvl="1"/>
            <a:endParaRPr lang="fr-FR" altLang="ja-JP" dirty="0"/>
          </a:p>
          <a:p>
            <a:pPr lvl="1"/>
            <a:endParaRPr lang="fr-FR" dirty="0"/>
          </a:p>
        </p:txBody>
      </p:sp>
      <p:sp>
        <p:nvSpPr>
          <p:cNvPr id="4" name="正方形/長方形 3"/>
          <p:cNvSpPr/>
          <p:nvPr/>
        </p:nvSpPr>
        <p:spPr>
          <a:xfrm>
            <a:off x="3131840" y="6165304"/>
            <a:ext cx="5580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i</a:t>
            </a:r>
            <a:r>
              <a:rPr lang="en-US" altLang="ja-JP" sz="1400" dirty="0" err="1" smtClean="0"/>
              <a:t>p</a:t>
            </a:r>
            <a:r>
              <a:rPr lang="en-US" altLang="ja-JP" sz="1400" dirty="0" smtClean="0"/>
              <a:t> networking lab </a:t>
            </a:r>
            <a:r>
              <a:rPr lang="en-US" altLang="ja-JP" sz="1400" dirty="0"/>
              <a:t>: http://multipath-</a:t>
            </a:r>
            <a:r>
              <a:rPr lang="en-US" altLang="ja-JP" sz="1400" dirty="0" err="1"/>
              <a:t>tcp.org</a:t>
            </a:r>
            <a:r>
              <a:rPr lang="en-US" altLang="ja-JP" sz="1400" dirty="0"/>
              <a:t>/data/</a:t>
            </a:r>
            <a:r>
              <a:rPr lang="en-US" altLang="ja-JP" sz="1400" dirty="0" err="1"/>
              <a:t>MultipathTCP-netsys.pptx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15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171808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/>
              <a:t>背景</a:t>
            </a:r>
            <a:endParaRPr kumimoji="1" lang="en-US" altLang="ja-JP" b="1" dirty="0" smtClean="0"/>
          </a:p>
          <a:p>
            <a:pPr lvl="1"/>
            <a:r>
              <a:rPr kumimoji="1" lang="ja-JP" altLang="en-US" dirty="0" smtClean="0"/>
              <a:t>近年の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ページはたくさんの要素から構成されている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複数の</a:t>
            </a:r>
            <a:r>
              <a:rPr kumimoji="1" lang="en-US" altLang="ja-JP" dirty="0" smtClean="0"/>
              <a:t>“</a:t>
            </a:r>
            <a:r>
              <a:rPr kumimoji="1" lang="ja-JP" altLang="en-US" dirty="0" smtClean="0"/>
              <a:t>サブシステム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が要素を生み出し、結合して一つのページを作っている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“</a:t>
            </a:r>
            <a:r>
              <a:rPr lang="en-US" altLang="ja-JP" dirty="0" err="1" smtClean="0"/>
              <a:t>subflow</a:t>
            </a:r>
            <a:r>
              <a:rPr lang="en-US" altLang="ja-JP" dirty="0" smtClean="0"/>
              <a:t>”:</a:t>
            </a:r>
            <a:r>
              <a:rPr lang="ja-JP" altLang="en-US" dirty="0" smtClean="0"/>
              <a:t>データセンター内での</a:t>
            </a:r>
            <a:r>
              <a:rPr lang="en-US" altLang="ja-JP" dirty="0" smtClean="0"/>
              <a:t>flow</a:t>
            </a:r>
            <a:r>
              <a:rPr lang="ja-JP" altLang="en-US" dirty="0" smtClean="0"/>
              <a:t>が増大する傾向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一部の</a:t>
            </a:r>
            <a:r>
              <a:rPr lang="en-US" altLang="ja-JP" dirty="0" err="1" smtClean="0"/>
              <a:t>subflow</a:t>
            </a:r>
            <a:r>
              <a:rPr lang="ja-JP" altLang="en-US" dirty="0" smtClean="0"/>
              <a:t>の遅延が、全体の遅延を引き起こす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</a:t>
            </a:r>
            <a:r>
              <a:rPr kumimoji="1" lang="en-US" altLang="ja-JP" dirty="0" smtClean="0"/>
              <a:t>DC</a:t>
            </a:r>
            <a:r>
              <a:rPr kumimoji="1" lang="ja-JP" altLang="en-US" dirty="0" smtClean="0"/>
              <a:t>当たりのホストの数も増大している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ユーザーの要求は</a:t>
            </a:r>
            <a:r>
              <a:rPr lang="en-US" altLang="ja-JP" dirty="0" smtClean="0"/>
              <a:t>”200~300[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][1]”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467544" y="4793696"/>
            <a:ext cx="8229600" cy="129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b="1" dirty="0" smtClean="0"/>
              <a:t>DC</a:t>
            </a:r>
            <a:r>
              <a:rPr lang="ja-JP" altLang="en-US" b="1" dirty="0" smtClean="0"/>
              <a:t>トポロジーに対するアプローチ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従来の階層木構造では性能が出ない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FatTree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Bcube</a:t>
            </a:r>
            <a:r>
              <a:rPr lang="en-US" altLang="ja-JP" dirty="0" smtClean="0"/>
              <a:t> and VL2 etc…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63888" y="6165304"/>
            <a:ext cx="466343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[1]Wilson</a:t>
            </a:r>
            <a:r>
              <a:rPr lang="en-US" altLang="ja-JP" sz="1050" dirty="0"/>
              <a:t>, Christo, et al. </a:t>
            </a:r>
            <a:endParaRPr lang="en-US" altLang="ja-JP" sz="1050" dirty="0" smtClean="0"/>
          </a:p>
          <a:p>
            <a:r>
              <a:rPr lang="en-US" altLang="ja-JP" sz="1050" dirty="0" smtClean="0"/>
              <a:t>"</a:t>
            </a:r>
            <a:r>
              <a:rPr lang="en-US" altLang="ja-JP" sz="1050" dirty="0"/>
              <a:t>Better never than late: Meeting deadlines in datacenter networks</a:t>
            </a:r>
            <a:r>
              <a:rPr lang="en-US" altLang="ja-JP" sz="1050" dirty="0" smtClean="0"/>
              <a:t>.</a:t>
            </a:r>
          </a:p>
          <a:p>
            <a:r>
              <a:rPr lang="en-US" altLang="ja-JP" sz="1050" dirty="0" smtClean="0"/>
              <a:t>" </a:t>
            </a:r>
            <a:r>
              <a:rPr lang="en-US" altLang="ja-JP" sz="1050" i="1" dirty="0"/>
              <a:t>ACM SIGCOMM Computer Communication Review</a:t>
            </a:r>
            <a:r>
              <a:rPr lang="en-US" altLang="ja-JP" sz="1050" dirty="0"/>
              <a:t>. Vol. 41. No. 4. ACM, 2011</a:t>
            </a:r>
            <a:r>
              <a:rPr lang="en-US" altLang="ja-JP" sz="1050" dirty="0" smtClean="0"/>
              <a:t>.</a:t>
            </a:r>
            <a:endParaRPr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322946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922192"/>
            <a:ext cx="8229600" cy="13069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ja-JP" altLang="en-US" dirty="0" smtClean="0"/>
              <a:t>トポロジーの改善により、分散処理に対して有利</a:t>
            </a:r>
            <a:endParaRPr lang="en-US" altLang="ja-JP" dirty="0" smtClean="0"/>
          </a:p>
          <a:p>
            <a:r>
              <a:rPr lang="ja-JP" altLang="en-US" dirty="0" smtClean="0"/>
              <a:t>基本的には、複数ある経路は冗長化の目的</a:t>
            </a:r>
            <a:endParaRPr lang="en-US" altLang="ja-JP" dirty="0" smtClean="0"/>
          </a:p>
          <a:p>
            <a:r>
              <a:rPr kumimoji="1" lang="ja-JP" altLang="en-US" dirty="0" smtClean="0"/>
              <a:t>余っているリソースを有効活用できれば</a:t>
            </a:r>
            <a:r>
              <a:rPr kumimoji="1" lang="en-US" altLang="ja-JP" dirty="0" smtClean="0"/>
              <a:t>..?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DC</a:t>
            </a:r>
            <a:r>
              <a:rPr lang="ja-JP" altLang="en-US" dirty="0"/>
              <a:t>トポロジーに対するアプローチ</a:t>
            </a:r>
            <a:endParaRPr lang="en-US" altLang="ja-JP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17" y="1916832"/>
            <a:ext cx="2326607" cy="127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25" y="1196752"/>
            <a:ext cx="2375486" cy="131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36" y="1552832"/>
            <a:ext cx="1165113" cy="114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矢印 3"/>
          <p:cNvSpPr/>
          <p:nvPr/>
        </p:nvSpPr>
        <p:spPr>
          <a:xfrm>
            <a:off x="2866611" y="5377927"/>
            <a:ext cx="1008112" cy="499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11960" y="5396767"/>
            <a:ext cx="20377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/>
              <a:t>Multipath</a:t>
            </a:r>
            <a:r>
              <a:rPr lang="en-US" altLang="ja-JP" sz="2400" i="1" dirty="0"/>
              <a:t> TCP</a:t>
            </a:r>
            <a:endParaRPr kumimoji="1" lang="ja-JP" altLang="en-US" sz="2400" dirty="0"/>
          </a:p>
        </p:txBody>
      </p:sp>
      <p:pic>
        <p:nvPicPr>
          <p:cNvPr id="9" name="Picture 4" descr="E:\Users\admin\Downloads\1-s2.0-S1389128612003301-gr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9" b="46981"/>
          <a:stretch/>
        </p:blipFill>
        <p:spPr bwMode="auto">
          <a:xfrm>
            <a:off x="4936009" y="2564904"/>
            <a:ext cx="2876351" cy="8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66" y="1772816"/>
            <a:ext cx="1652976" cy="107236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57435" y="2751255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 smtClean="0"/>
              <a:t>Tree Topology</a:t>
            </a:r>
          </a:p>
          <a:p>
            <a:pPr algn="ctr"/>
            <a:r>
              <a:rPr lang="en-US" altLang="ja-JP" sz="1400" dirty="0" smtClean="0"/>
              <a:t>(Traditional)</a:t>
            </a:r>
            <a:endParaRPr lang="ja-JP" altLang="en-US" sz="1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805940" y="3451066"/>
            <a:ext cx="553212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000" dirty="0" err="1"/>
              <a:t>Raiciu</a:t>
            </a:r>
            <a:r>
              <a:rPr lang="en-US" altLang="ja-JP" sz="1000" dirty="0"/>
              <a:t>, </a:t>
            </a:r>
            <a:r>
              <a:rPr lang="en-US" altLang="ja-JP" sz="1000" dirty="0" err="1"/>
              <a:t>Costin</a:t>
            </a:r>
            <a:r>
              <a:rPr lang="en-US" altLang="ja-JP" sz="1000" dirty="0"/>
              <a:t>, et al. "Improving datacenter performance and robustness with multipath TCP." ACM SIGCOMM Computer Communication Review. Vol. 41. No. 4. ACM, 2011.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8685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MPTCP : (Linux Kernel, FreeBSD, Citrix)</a:t>
            </a:r>
          </a:p>
          <a:p>
            <a:pPr lvl="1"/>
            <a:r>
              <a:rPr lang="en-US" altLang="ja-JP" dirty="0" smtClean="0"/>
              <a:t>IETF‘s Multipath TCP working group</a:t>
            </a:r>
            <a:r>
              <a:rPr lang="ja-JP" altLang="en-US" dirty="0" smtClean="0"/>
              <a:t>が策定をしているプロトコル</a:t>
            </a:r>
            <a:endParaRPr lang="en-US" altLang="ja-JP" dirty="0" smtClean="0"/>
          </a:p>
          <a:p>
            <a:pPr lvl="1"/>
            <a:r>
              <a:rPr lang="en-US" altLang="ja-JP" dirty="0" smtClean="0">
                <a:solidFill>
                  <a:schemeClr val="accent2"/>
                </a:solidFill>
              </a:rPr>
              <a:t>TCP</a:t>
            </a:r>
            <a:r>
              <a:rPr lang="ja-JP" altLang="en-US" dirty="0">
                <a:solidFill>
                  <a:schemeClr val="accent2"/>
                </a:solidFill>
              </a:rPr>
              <a:t>を殆ど改変せず</a:t>
            </a:r>
            <a:r>
              <a:rPr lang="ja-JP" altLang="en-US" dirty="0"/>
              <a:t>複数のストリームを扱える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複数の経路で</a:t>
            </a:r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ストリームを流すことにより、ストリームの多重化による</a:t>
            </a:r>
            <a:r>
              <a:rPr kumimoji="1" lang="ja-JP" altLang="en-US" dirty="0" smtClean="0">
                <a:solidFill>
                  <a:schemeClr val="accent2"/>
                </a:solidFill>
              </a:rPr>
              <a:t>ネットワーク資源の有効活用</a:t>
            </a:r>
            <a:r>
              <a:rPr kumimoji="1" lang="ja-JP" altLang="en-US" dirty="0" smtClean="0"/>
              <a:t>、</a:t>
            </a:r>
            <a:r>
              <a:rPr kumimoji="1" lang="ja-JP" altLang="en-US" dirty="0" smtClean="0">
                <a:solidFill>
                  <a:schemeClr val="accent2"/>
                </a:solidFill>
              </a:rPr>
              <a:t>耐障害性</a:t>
            </a:r>
            <a:r>
              <a:rPr kumimoji="1" lang="ja-JP" altLang="en-US" dirty="0" smtClean="0"/>
              <a:t>を高める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For Datacenter</a:t>
            </a:r>
          </a:p>
          <a:p>
            <a:pPr lvl="1"/>
            <a:r>
              <a:rPr lang="en-US" altLang="ja-JP" sz="2000" dirty="0" smtClean="0"/>
              <a:t>Paper </a:t>
            </a:r>
            <a:r>
              <a:rPr lang="en-US" altLang="ja-JP" sz="2000" dirty="0"/>
              <a:t>: “Improving datacenter performance and robustness with multipath TCP”</a:t>
            </a:r>
            <a:endParaRPr lang="en-US" altLang="ja-JP" sz="2000" dirty="0" smtClean="0"/>
          </a:p>
          <a:p>
            <a:pPr lvl="1"/>
            <a:r>
              <a:rPr lang="en-US" altLang="ja-JP" sz="2000" dirty="0" err="1"/>
              <a:t>Raiciu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Costin</a:t>
            </a:r>
            <a:r>
              <a:rPr lang="en-US" altLang="ja-JP" sz="2000" dirty="0"/>
              <a:t>, et al</a:t>
            </a:r>
            <a:r>
              <a:rPr lang="en-US" altLang="ja-JP" sz="2000" dirty="0" smtClean="0"/>
              <a:t>., University College London</a:t>
            </a:r>
            <a:endParaRPr lang="ja-JP" altLang="en-US" sz="2000" i="1" dirty="0"/>
          </a:p>
          <a:p>
            <a:pPr lvl="1"/>
            <a:r>
              <a:rPr lang="en-US" altLang="ja-JP" sz="2000" i="1" dirty="0"/>
              <a:t>ACM SIGCOMM Computer Communication Review</a:t>
            </a:r>
            <a:r>
              <a:rPr lang="en-US" altLang="ja-JP" sz="2000" dirty="0"/>
              <a:t>. Vol. 41. No. 4. ACM, 2011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MPTCP?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3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3675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en-US" altLang="ja-JP" dirty="0" smtClean="0"/>
              <a:t>Use case..</a:t>
            </a:r>
          </a:p>
          <a:p>
            <a:pPr lvl="1"/>
            <a:r>
              <a:rPr lang="en-US" altLang="ja-JP" dirty="0" smtClean="0"/>
              <a:t>3G/4G + </a:t>
            </a:r>
            <a:r>
              <a:rPr lang="en-US" altLang="ja-JP" dirty="0" err="1" smtClean="0"/>
              <a:t>Wifi</a:t>
            </a:r>
            <a:r>
              <a:rPr lang="en-US" altLang="ja-JP" dirty="0" smtClean="0"/>
              <a:t>  --</a:t>
            </a:r>
            <a:r>
              <a:rPr lang="ja-JP" altLang="en-US" dirty="0" smtClean="0"/>
              <a:t>モバイル向け</a:t>
            </a:r>
            <a:endParaRPr lang="en-US" altLang="ja-JP" dirty="0" smtClean="0"/>
          </a:p>
          <a:p>
            <a:pPr lvl="1"/>
            <a:r>
              <a:rPr lang="ja-JP" altLang="en-US" u="sng" dirty="0" smtClean="0"/>
              <a:t>複数経路の有効活用</a:t>
            </a:r>
            <a:r>
              <a:rPr lang="en-US" altLang="ja-JP" u="sng" dirty="0" smtClean="0"/>
              <a:t> – </a:t>
            </a:r>
            <a:r>
              <a:rPr lang="ja-JP" altLang="en-US" u="sng" dirty="0" smtClean="0"/>
              <a:t>データセンター向け</a:t>
            </a:r>
            <a:endParaRPr lang="en-US" altLang="ja-JP" u="sng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MPTCP : iOS7</a:t>
            </a:r>
            <a:endParaRPr kumimoji="1" lang="ja-JP" altLang="en-US" dirty="0"/>
          </a:p>
        </p:txBody>
      </p:sp>
      <p:pic>
        <p:nvPicPr>
          <p:cNvPr id="6" name="図 5" descr="iphone5s_iphone5p_july_rumor_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70"/>
          <a:stretch/>
        </p:blipFill>
        <p:spPr>
          <a:xfrm>
            <a:off x="1043608" y="1700808"/>
            <a:ext cx="1531751" cy="1765795"/>
          </a:xfrm>
          <a:prstGeom prst="rect">
            <a:avLst/>
          </a:prstGeom>
        </p:spPr>
      </p:pic>
      <p:pic>
        <p:nvPicPr>
          <p:cNvPr id="7" name="図 6" descr="12161398441887452118rgtaylor_csc_net_server.svg.h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90165"/>
            <a:ext cx="1184388" cy="158708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2771800" y="155679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3G/4G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85519" y="2708920"/>
            <a:ext cx="59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Wifi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2555776" y="1988840"/>
            <a:ext cx="43204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555776" y="3068960"/>
            <a:ext cx="43204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779912" y="155679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10%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79912" y="263691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90%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403648" y="3501008"/>
            <a:ext cx="1056937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iOS7/</a:t>
            </a:r>
            <a:r>
              <a:rPr kumimoji="1" lang="en-US" altLang="ja-JP" dirty="0" err="1" smtClean="0"/>
              <a:t>Siri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131840" y="3501008"/>
            <a:ext cx="4806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ip</a:t>
            </a:r>
            <a:r>
              <a:rPr lang="en-US" altLang="ja-JP" sz="1200" dirty="0"/>
              <a:t> networking lab : http://multipath-</a:t>
            </a:r>
            <a:r>
              <a:rPr lang="en-US" altLang="ja-JP" sz="1200" dirty="0" err="1"/>
              <a:t>tcp.org</a:t>
            </a:r>
            <a:r>
              <a:rPr lang="en-US" altLang="ja-JP" sz="1200" dirty="0"/>
              <a:t>/data/</a:t>
            </a:r>
            <a:r>
              <a:rPr lang="en-US" altLang="ja-JP" sz="1200" dirty="0" err="1"/>
              <a:t>MultipathTCP-</a:t>
            </a:r>
            <a:r>
              <a:rPr lang="en-US" altLang="ja-JP" sz="1200" dirty="0" err="1" smtClean="0"/>
              <a:t>netsys.pptx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142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4555374"/>
            <a:ext cx="8229600" cy="146591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DC</a:t>
            </a:r>
            <a:r>
              <a:rPr kumimoji="1" lang="ja-JP" altLang="en-US" dirty="0" smtClean="0"/>
              <a:t>のサイズが大きくなった場合でも、</a:t>
            </a:r>
            <a:r>
              <a:rPr kumimoji="1" lang="en-US" altLang="ja-JP" dirty="0" smtClean="0"/>
              <a:t>MPTCP</a:t>
            </a:r>
            <a:r>
              <a:rPr lang="ja-JP" altLang="en-US" dirty="0" smtClean="0"/>
              <a:t>では性能が出る</a:t>
            </a:r>
            <a:endParaRPr lang="en-US" altLang="ja-JP" dirty="0" smtClean="0"/>
          </a:p>
          <a:p>
            <a:r>
              <a:rPr kumimoji="1" lang="ja-JP" altLang="en-US" dirty="0" smtClean="0"/>
              <a:t>但し</a:t>
            </a:r>
            <a:r>
              <a:rPr lang="ja-JP" altLang="en-US" dirty="0" smtClean="0"/>
              <a:t>、サイズが大きいフローに対してのみ</a:t>
            </a:r>
            <a:endParaRPr lang="en-US" altLang="ja-JP" dirty="0" smtClean="0"/>
          </a:p>
          <a:p>
            <a:r>
              <a:rPr kumimoji="1" lang="ja-JP" altLang="en-US" dirty="0" smtClean="0"/>
              <a:t>サイズが小さいフローに対しては性能悪化？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Benefit of MPTCP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9" y="1391411"/>
            <a:ext cx="5707129" cy="28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940152" y="1916832"/>
            <a:ext cx="3096344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FatTree</a:t>
            </a:r>
            <a:r>
              <a:rPr lang="en-US" altLang="ja-JP" dirty="0" smtClean="0"/>
              <a:t> topology, 128(80-eight port switch) and 8192 nodes, and 100Mb/s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1"/>
                </a:solidFill>
              </a:rPr>
              <a:t>Show </a:t>
            </a:r>
            <a:r>
              <a:rPr lang="en-US" altLang="ja-JP" dirty="0">
                <a:solidFill>
                  <a:schemeClr val="tx1"/>
                </a:solidFill>
              </a:rPr>
              <a:t>the aggregate throughput achieved by long-lived TCP and MPTCP</a:t>
            </a:r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627784" y="42210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900" dirty="0" err="1"/>
              <a:t>Raiciu</a:t>
            </a:r>
            <a:r>
              <a:rPr lang="en-US" altLang="ja-JP" sz="900" dirty="0"/>
              <a:t>, </a:t>
            </a:r>
            <a:r>
              <a:rPr lang="en-US" altLang="ja-JP" sz="900" dirty="0" err="1"/>
              <a:t>Costin</a:t>
            </a:r>
            <a:r>
              <a:rPr lang="en-US" altLang="ja-JP" sz="900" dirty="0"/>
              <a:t>, et al. "Improving datacenter performance and robustness with multipath TCP." ACM SIGCOMM Computer Communication Review. Vol. 41. No. 4. ACM, 2011.</a:t>
            </a:r>
            <a:endParaRPr lang="ja-JP" altLang="en-US" sz="9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05486" y="1547500"/>
            <a:ext cx="2165677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シミュレーション環境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50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3536"/>
          </a:xfrm>
        </p:spPr>
        <p:txBody>
          <a:bodyPr>
            <a:normAutofit/>
          </a:bodyPr>
          <a:lstStyle/>
          <a:p>
            <a:r>
              <a:rPr lang="en-US" altLang="ja-JP" sz="2400" b="1" u="sng" dirty="0"/>
              <a:t>Effective for flow sizes </a:t>
            </a:r>
            <a:r>
              <a:rPr lang="en-US" altLang="ja-JP" sz="2400" b="1" u="sng" dirty="0" smtClean="0"/>
              <a:t>smaller than 70KB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current problem of MPTCP 1/2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940380"/>
              </p:ext>
            </p:extLst>
          </p:nvPr>
        </p:nvGraphicFramePr>
        <p:xfrm>
          <a:off x="3923928" y="3151196"/>
          <a:ext cx="5112567" cy="150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00200"/>
                <a:gridCol w="1728191"/>
              </a:tblGrid>
              <a:tr h="53673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Algorithm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Short</a:t>
                      </a:r>
                      <a:r>
                        <a:rPr kumimoji="1" lang="en-US" altLang="ja-JP" sz="1600" baseline="0" dirty="0" smtClean="0"/>
                        <a:t> Flow Finish Time(mean/</a:t>
                      </a:r>
                      <a:r>
                        <a:rPr kumimoji="1" lang="en-US" altLang="ja-JP" sz="1600" baseline="0" dirty="0" err="1" smtClean="0"/>
                        <a:t>stdev</a:t>
                      </a:r>
                      <a:r>
                        <a:rPr kumimoji="1" lang="en-US" altLang="ja-JP" sz="1600" baseline="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Network Core Utilization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SINGLE-PATH 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62%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467544" y="5085185"/>
            <a:ext cx="8229600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sz="2300" dirty="0" err="1" smtClean="0"/>
              <a:t>TCP</a:t>
            </a:r>
            <a:r>
              <a:rPr lang="en-US" altLang="en-US" sz="2300" dirty="0" err="1" smtClean="0"/>
              <a:t>と比べて</a:t>
            </a:r>
            <a:r>
              <a:rPr lang="en-US" altLang="en-US" sz="2300" dirty="0" smtClean="0"/>
              <a:t>, </a:t>
            </a:r>
            <a:r>
              <a:rPr lang="en-US" altLang="ja-JP" sz="2300" dirty="0" smtClean="0"/>
              <a:t>MPTCP</a:t>
            </a:r>
            <a:r>
              <a:rPr lang="ja-JP" altLang="en-US" sz="2300" dirty="0" smtClean="0"/>
              <a:t>の平均</a:t>
            </a:r>
            <a:r>
              <a:rPr lang="en-US" altLang="ja-JP" sz="2300" dirty="0" smtClean="0"/>
              <a:t>”Flow completion time”</a:t>
            </a:r>
            <a:r>
              <a:rPr lang="ja-JP" altLang="en-US" sz="2300" dirty="0" smtClean="0"/>
              <a:t>は</a:t>
            </a:r>
            <a:r>
              <a:rPr lang="en-US" altLang="ja-JP" sz="2300" dirty="0" smtClean="0"/>
              <a:t>25%</a:t>
            </a:r>
            <a:r>
              <a:rPr lang="ja-JP" altLang="en-US" sz="2300" dirty="0" smtClean="0"/>
              <a:t>増大</a:t>
            </a:r>
            <a:endParaRPr lang="en-US" altLang="ja-JP" sz="23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04248" y="1490166"/>
            <a:ext cx="2309973" cy="16508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err="1" smtClean="0"/>
              <a:t>FatTree</a:t>
            </a:r>
            <a:r>
              <a:rPr lang="en-US" altLang="ja-JP" sz="1400" dirty="0" smtClean="0"/>
              <a:t> topology,  128nodes, 4:1oversub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Sending 70KB file on average 200ms(</a:t>
            </a:r>
            <a:r>
              <a:rPr lang="en-US" altLang="ja-JP" sz="1400" dirty="0" err="1" smtClean="0"/>
              <a:t>poisson</a:t>
            </a:r>
            <a:r>
              <a:rPr lang="en-US" altLang="ja-JP" sz="1400" dirty="0" smtClean="0"/>
              <a:t> arrivals)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Using 33% of nodes by 1 to 1traffic</a:t>
            </a:r>
            <a:endParaRPr lang="ja-JP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8" y="2348880"/>
            <a:ext cx="3721262" cy="23042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79512" y="46531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900" dirty="0" err="1"/>
              <a:t>Raiciu</a:t>
            </a:r>
            <a:r>
              <a:rPr lang="en-US" altLang="ja-JP" sz="900" dirty="0"/>
              <a:t>, </a:t>
            </a:r>
            <a:r>
              <a:rPr lang="en-US" altLang="ja-JP" sz="900" dirty="0" err="1"/>
              <a:t>Costin</a:t>
            </a:r>
            <a:r>
              <a:rPr lang="en-US" altLang="ja-JP" sz="900" dirty="0"/>
              <a:t>, et al. "Improving datacenter performance and robustness with multipath TCP." ACM SIGCOMM Computer Communication Review. Vol. 41. No. 4. ACM, 2011.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49773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r>
              <a:rPr lang="en-US" altLang="ja-JP" b="1" u="sng" dirty="0"/>
              <a:t>The flow </a:t>
            </a:r>
            <a:r>
              <a:rPr lang="en-US" altLang="ja-JP" b="1" u="sng" dirty="0" smtClean="0"/>
              <a:t>less than 10packets</a:t>
            </a:r>
            <a:endParaRPr lang="ja-JP" altLang="en-US" b="1" u="sng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current problem of MPTCP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2726481" cy="242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467544" y="4472761"/>
            <a:ext cx="8229600" cy="165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ja-JP" altLang="en-US" dirty="0" smtClean="0"/>
              <a:t>大部分の</a:t>
            </a:r>
            <a:r>
              <a:rPr lang="en-US" altLang="ja-JP" dirty="0" smtClean="0"/>
              <a:t>Flow</a:t>
            </a:r>
            <a:r>
              <a:rPr lang="ja-JP" altLang="en-US" dirty="0" smtClean="0"/>
              <a:t>は</a:t>
            </a:r>
            <a:r>
              <a:rPr lang="en-US" altLang="ja-JP" dirty="0" smtClean="0"/>
              <a:t>MPTCP</a:t>
            </a:r>
            <a:r>
              <a:rPr lang="ja-JP" altLang="en-US" dirty="0" smtClean="0"/>
              <a:t>の方が短縮されている</a:t>
            </a:r>
            <a:endParaRPr lang="en-US" altLang="ja-JP" dirty="0" smtClean="0"/>
          </a:p>
          <a:p>
            <a:r>
              <a:rPr lang="en-US" altLang="ja-JP" dirty="0" smtClean="0"/>
              <a:t>10</a:t>
            </a:r>
            <a:r>
              <a:rPr lang="ja-JP" altLang="en-US" dirty="0" smtClean="0"/>
              <a:t>パケットより小さい</a:t>
            </a:r>
            <a:r>
              <a:rPr lang="en-US" altLang="ja-JP" dirty="0" smtClean="0"/>
              <a:t>Flow</a:t>
            </a:r>
            <a:r>
              <a:rPr lang="ja-JP" altLang="en-US" dirty="0" smtClean="0"/>
              <a:t>に関しては</a:t>
            </a:r>
            <a:r>
              <a:rPr lang="en-US" altLang="ja-JP" dirty="0" smtClean="0"/>
              <a:t>, TCP</a:t>
            </a:r>
            <a:r>
              <a:rPr lang="ja-JP" altLang="en-US" dirty="0" smtClean="0"/>
              <a:t>よりも悪くなる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76131" y="2177569"/>
            <a:ext cx="3382031" cy="13234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err="1" smtClean="0"/>
              <a:t>FatTree</a:t>
            </a:r>
            <a:r>
              <a:rPr lang="en-US" altLang="ja-JP" sz="1600" dirty="0" smtClean="0"/>
              <a:t> topology,  128nodes, 4:1oversub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 smtClean="0"/>
              <a:t>File size(</a:t>
            </a:r>
            <a:r>
              <a:rPr kumimoji="1" lang="en-US" altLang="ja-JP" sz="1600" dirty="0" err="1" smtClean="0"/>
              <a:t>pkt</a:t>
            </a:r>
            <a:r>
              <a:rPr kumimoji="1" lang="en-US" altLang="ja-JP" sz="1600" dirty="0" smtClean="0"/>
              <a:t>) is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smtClean="0"/>
              <a:t>Showing that a Download time with TCP and MPTCP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1940302" y="3645024"/>
            <a:ext cx="491824" cy="302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499992" y="39330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900" dirty="0" err="1"/>
              <a:t>Raiciu</a:t>
            </a:r>
            <a:r>
              <a:rPr lang="en-US" altLang="ja-JP" sz="900" dirty="0"/>
              <a:t>, </a:t>
            </a:r>
            <a:r>
              <a:rPr lang="en-US" altLang="ja-JP" sz="900" dirty="0" err="1"/>
              <a:t>Costin</a:t>
            </a:r>
            <a:r>
              <a:rPr lang="en-US" altLang="ja-JP" sz="900" dirty="0"/>
              <a:t>, et al. "Improving datacenter performance and robustness with multipath TCP." ACM SIGCOMM Computer Communication Review. Vol. 41. No. 4. ACM, 2011.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1941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MPTCP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サイズが大きい</a:t>
            </a:r>
            <a:r>
              <a:rPr kumimoji="1" lang="en-US" altLang="ja-JP" dirty="0" smtClean="0"/>
              <a:t>Flow</a:t>
            </a:r>
            <a:r>
              <a:rPr kumimoji="1" lang="ja-JP" altLang="en-US" dirty="0" smtClean="0"/>
              <a:t>に関しては</a:t>
            </a:r>
            <a:r>
              <a:rPr kumimoji="1" lang="en-US" altLang="ja-JP" dirty="0" smtClean="0"/>
              <a:t>, TCP</a:t>
            </a:r>
            <a:r>
              <a:rPr kumimoji="1" lang="ja-JP" altLang="en-US" dirty="0" smtClean="0"/>
              <a:t>よりも優れている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サイズが小さい</a:t>
            </a:r>
            <a:r>
              <a:rPr lang="en-US" altLang="ja-JP" dirty="0" smtClean="0"/>
              <a:t>Flow</a:t>
            </a:r>
            <a:r>
              <a:rPr lang="ja-JP" altLang="en-US" dirty="0" smtClean="0"/>
              <a:t>に関しては</a:t>
            </a:r>
            <a:r>
              <a:rPr lang="en-US" altLang="ja-JP" dirty="0" smtClean="0"/>
              <a:t>, TCP</a:t>
            </a:r>
            <a:r>
              <a:rPr lang="ja-JP" altLang="en-US" dirty="0" smtClean="0"/>
              <a:t>よりも悪化する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7122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論文読み輪講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論文読み輪講.thmx</Template>
  <TotalTime>7060</TotalTime>
  <Words>1215</Words>
  <Application>Microsoft Macintosh PowerPoint</Application>
  <PresentationFormat>画面に合わせる (4:3)</PresentationFormat>
  <Paragraphs>122</Paragraphs>
  <Slides>12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論文読み輪講</vt:lpstr>
      <vt:lpstr>MPTCPによるデータセンター技術と ns-3に関する研究動向</vt:lpstr>
      <vt:lpstr>Introduction</vt:lpstr>
      <vt:lpstr>DCトポロジーに対するアプローチ</vt:lpstr>
      <vt:lpstr>What is MPTCP?</vt:lpstr>
      <vt:lpstr>MPTCP : iOS7</vt:lpstr>
      <vt:lpstr>Benefit of MPTCP</vt:lpstr>
      <vt:lpstr>The current problem of MPTCP 1/2</vt:lpstr>
      <vt:lpstr>The current problem of MPTCP 2/2</vt:lpstr>
      <vt:lpstr>まとめ</vt:lpstr>
      <vt:lpstr>NS-3 : ネットワークシミュレータ</vt:lpstr>
      <vt:lpstr>Future Work</vt:lpstr>
      <vt:lpstr>MPTCP : Use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Fujii Shogo</cp:lastModifiedBy>
  <cp:revision>1601</cp:revision>
  <dcterms:created xsi:type="dcterms:W3CDTF">2013-06-23T09:26:35Z</dcterms:created>
  <dcterms:modified xsi:type="dcterms:W3CDTF">2013-10-02T03:16:11Z</dcterms:modified>
</cp:coreProperties>
</file>