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442" r:id="rId3"/>
    <p:sldId id="443" r:id="rId4"/>
    <p:sldId id="448" r:id="rId5"/>
    <p:sldId id="444" r:id="rId6"/>
    <p:sldId id="445" r:id="rId7"/>
    <p:sldId id="457" r:id="rId8"/>
    <p:sldId id="458" r:id="rId9"/>
    <p:sldId id="459" r:id="rId10"/>
    <p:sldId id="463" r:id="rId11"/>
    <p:sldId id="464" r:id="rId12"/>
    <p:sldId id="460" r:id="rId13"/>
    <p:sldId id="461" r:id="rId14"/>
    <p:sldId id="462" r:id="rId15"/>
    <p:sldId id="455" r:id="rId16"/>
    <p:sldId id="456" r:id="rId17"/>
    <p:sldId id="450" r:id="rId18"/>
    <p:sldId id="449" r:id="rId19"/>
    <p:sldId id="451" r:id="rId20"/>
    <p:sldId id="452" r:id="rId21"/>
    <p:sldId id="453" r:id="rId22"/>
    <p:sldId id="454" r:id="rId23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E03253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048" y="-96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577-6976-3443-A7C6-3E78693A7E3D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56AD9-622D-6C41-98F8-A67E526DC2DC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E2CCE-C431-504F-BF20-D1593AF863F5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15188-5E65-C94B-9F11-1E8A1327BC4E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E8B6C-D37A-B840-807A-DC6BECEB1F0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FAC87-0A25-5342-9B15-3461DF8D6B09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E3321-66E6-7740-B336-4574A24D445C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3C18F-F080-994F-A6D4-E2842252F409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78F33-BDC3-7249-9F83-4F8721D54A06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69804-01E9-104E-BACE-0FCB0856E5CA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fld id="{2D93FC95-D655-3B41-BE60-B82C64FFD243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0203" y="2004639"/>
            <a:ext cx="9188768" cy="1208337"/>
          </a:xfrm>
        </p:spPr>
        <p:txBody>
          <a:bodyPr/>
          <a:lstStyle/>
          <a:p>
            <a:r>
              <a:rPr lang="ja-JP" altLang="en-US" dirty="0" smtClean="0">
                <a:ea typeface="ＭＳ Ｐゴシック" charset="-128"/>
              </a:rPr>
              <a:t>進捗報告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>
                <a:ea typeface="ＭＳ Ｐゴシック" charset="-128"/>
              </a:rPr>
              <a:t>データセンター環境におけるショートフロー通信改善手法の一提案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6067-13C0-7F41-A495-982B166C319D}" type="datetime1">
              <a:rPr lang="ja-JP" altLang="en-US" smtClean="0"/>
              <a:t>14/12/22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経路選択についての</a:t>
            </a:r>
            <a:r>
              <a:rPr lang="ja-JP" altLang="en-US" dirty="0" smtClean="0"/>
              <a:t>考察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ショートフロー</a:t>
            </a:r>
            <a:r>
              <a:rPr kumimoji="1" lang="en-US" altLang="ja-JP" dirty="0" smtClean="0"/>
              <a:t> vs. </a:t>
            </a:r>
            <a:r>
              <a:rPr kumimoji="1" lang="ja-JP" altLang="en-US" dirty="0" smtClean="0"/>
              <a:t>ロングフロー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ショートフローのサイズはともかく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1BC"/>
                </a:solidFill>
              </a:rPr>
              <a:t>300[</a:t>
            </a:r>
            <a:r>
              <a:rPr lang="en-US" altLang="ja-JP" dirty="0" err="1" smtClean="0">
                <a:solidFill>
                  <a:srgbClr val="0071BC"/>
                </a:solidFill>
              </a:rPr>
              <a:t>ms</a:t>
            </a:r>
            <a:r>
              <a:rPr lang="en-US" altLang="ja-JP" dirty="0" smtClean="0">
                <a:solidFill>
                  <a:srgbClr val="0071BC"/>
                </a:solidFill>
              </a:rPr>
              <a:t>]</a:t>
            </a:r>
            <a:r>
              <a:rPr lang="ja-JP" altLang="en-US" dirty="0" smtClean="0"/>
              <a:t>以内で終わるべき</a:t>
            </a:r>
            <a:endParaRPr lang="en-US" altLang="ja-JP" dirty="0"/>
          </a:p>
          <a:p>
            <a:pPr lvl="1"/>
            <a:r>
              <a:rPr lang="ja-JP" altLang="en-US" dirty="0"/>
              <a:t>それを超えるとロングフローであるとし</a:t>
            </a:r>
            <a:r>
              <a:rPr lang="en-US" altLang="ja-JP" dirty="0"/>
              <a:t>, </a:t>
            </a:r>
            <a:r>
              <a:rPr lang="ja-JP" altLang="en-US" dirty="0"/>
              <a:t>「経過寺間が短いものは優先度が高い」という仮定を</a:t>
            </a:r>
            <a:r>
              <a:rPr lang="ja-JP" altLang="en-US" dirty="0" smtClean="0"/>
              <a:t>立てる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MPTCP</a:t>
            </a:r>
            <a:r>
              <a:rPr lang="ja-JP" altLang="en-US" dirty="0" smtClean="0"/>
              <a:t>を使って</a:t>
            </a:r>
            <a:r>
              <a:rPr lang="en-US" altLang="ja-JP" dirty="0" smtClean="0"/>
              <a:t>, </a:t>
            </a:r>
            <a:r>
              <a:rPr lang="ja-JP" altLang="en-US" dirty="0" smtClean="0"/>
              <a:t>通信中に経路を変更できない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初めの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ペアに依って経路が決まる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アプリケーションはそこまで意識したくない</a:t>
            </a:r>
            <a:r>
              <a:rPr kumimoji="1" lang="en-US" altLang="ja-JP" dirty="0" smtClean="0"/>
              <a:t>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856656" y="4470506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80592" y="5795972"/>
            <a:ext cx="144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Aggregation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6500813" y="4581190"/>
            <a:ext cx="1080120" cy="102456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72831" y="5939393"/>
            <a:ext cx="118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End-node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 bwMode="auto">
          <a:xfrm>
            <a:off x="4261774" y="6021288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4261774" y="4386449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直線コネクタ 18"/>
          <p:cNvCxnSpPr>
            <a:stCxn id="8" idx="1"/>
            <a:endCxn id="16" idx="6"/>
          </p:cNvCxnSpPr>
          <p:nvPr/>
        </p:nvCxnSpPr>
        <p:spPr bwMode="auto">
          <a:xfrm flipH="1">
            <a:off x="4852138" y="5093473"/>
            <a:ext cx="1648675" cy="1222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8" idx="1"/>
            <a:endCxn id="17" idx="6"/>
          </p:cNvCxnSpPr>
          <p:nvPr/>
        </p:nvCxnSpPr>
        <p:spPr bwMode="auto">
          <a:xfrm flipH="1" flipV="1">
            <a:off x="4852138" y="4681631"/>
            <a:ext cx="1648675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5" idx="3"/>
            <a:endCxn id="16" idx="2"/>
          </p:cNvCxnSpPr>
          <p:nvPr/>
        </p:nvCxnSpPr>
        <p:spPr bwMode="auto">
          <a:xfrm>
            <a:off x="2540732" y="5093473"/>
            <a:ext cx="1721042" cy="1222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5" idx="3"/>
          </p:cNvCxnSpPr>
          <p:nvPr/>
        </p:nvCxnSpPr>
        <p:spPr bwMode="auto">
          <a:xfrm flipV="1">
            <a:off x="2540732" y="4681631"/>
            <a:ext cx="1721042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5481859" y="4285840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0732" y="4438240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482218" y="524752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541091" y="539992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  <p:sp>
        <p:nvSpPr>
          <p:cNvPr id="33" name="角丸四角形吹き出し 32"/>
          <p:cNvSpPr/>
          <p:nvPr/>
        </p:nvSpPr>
        <p:spPr bwMode="auto">
          <a:xfrm>
            <a:off x="7580933" y="3717032"/>
            <a:ext cx="1980579" cy="568808"/>
          </a:xfrm>
          <a:prstGeom prst="wedgeRoundRectCallout">
            <a:avLst>
              <a:gd name="adj1" fmla="val -155739"/>
              <a:gd name="adj2" fmla="val 332093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こっちに流したい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689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sp>
        <p:nvSpPr>
          <p:cNvPr id="20" name="コンテンツ プレースホルダー 19"/>
          <p:cNvSpPr>
            <a:spLocks noGrp="1"/>
          </p:cNvSpPr>
          <p:nvPr>
            <p:ph idx="1"/>
          </p:nvPr>
        </p:nvSpPr>
        <p:spPr>
          <a:xfrm>
            <a:off x="812800" y="3753036"/>
            <a:ext cx="8280400" cy="1332148"/>
          </a:xfrm>
          <a:ln>
            <a:solidFill>
              <a:srgbClr val="0071BC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 smtClean="0"/>
              <a:t>通信開始直後は全てのフローをショートであると仮定し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オンロードレーンを使う</a:t>
            </a:r>
            <a:endParaRPr kumimoji="1" lang="en-US" altLang="ja-JP" sz="2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 smtClean="0"/>
              <a:t>長時間占有するようなら</a:t>
            </a:r>
            <a:r>
              <a:rPr kumimoji="1" lang="en-US" altLang="ja-JP" sz="2000" dirty="0" smtClean="0"/>
              <a:t>(Deadline</a:t>
            </a:r>
            <a:r>
              <a:rPr kumimoji="1" lang="ja-JP" altLang="en-US" sz="2000" dirty="0" smtClean="0"/>
              <a:t>を超えるなら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オフロードレーンへ</a:t>
            </a:r>
            <a:endParaRPr kumimoji="1" lang="en-US" altLang="ja-JP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252700" y="1489430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6636" y="2814896"/>
            <a:ext cx="144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Aggregation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896857" y="1600114"/>
            <a:ext cx="1080120" cy="102456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68875" y="2958317"/>
            <a:ext cx="118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End-node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 bwMode="auto">
          <a:xfrm>
            <a:off x="4657818" y="3040212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4657818" y="1405373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1" name="直線コネクタ 10"/>
          <p:cNvCxnSpPr>
            <a:stCxn id="7" idx="1"/>
            <a:endCxn id="9" idx="6"/>
          </p:cNvCxnSpPr>
          <p:nvPr/>
        </p:nvCxnSpPr>
        <p:spPr bwMode="auto">
          <a:xfrm flipH="1">
            <a:off x="5248182" y="2112397"/>
            <a:ext cx="1648675" cy="1222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1"/>
            <a:endCxn id="10" idx="6"/>
          </p:cNvCxnSpPr>
          <p:nvPr/>
        </p:nvCxnSpPr>
        <p:spPr bwMode="auto">
          <a:xfrm flipH="1" flipV="1">
            <a:off x="5248182" y="1700555"/>
            <a:ext cx="1648675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5" idx="3"/>
            <a:endCxn id="9" idx="2"/>
          </p:cNvCxnSpPr>
          <p:nvPr/>
        </p:nvCxnSpPr>
        <p:spPr bwMode="auto">
          <a:xfrm>
            <a:off x="2936776" y="2112397"/>
            <a:ext cx="1721042" cy="1222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5" idx="3"/>
          </p:cNvCxnSpPr>
          <p:nvPr/>
        </p:nvCxnSpPr>
        <p:spPr bwMode="auto">
          <a:xfrm flipV="1">
            <a:off x="2936776" y="1700555"/>
            <a:ext cx="1721042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テキスト ボックス 14"/>
          <p:cNvSpPr txBox="1"/>
          <p:nvPr/>
        </p:nvSpPr>
        <p:spPr>
          <a:xfrm>
            <a:off x="5637076" y="105273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E03253"/>
                </a:solidFill>
              </a:rPr>
              <a:t>10.0.0.1/24</a:t>
            </a:r>
            <a:endParaRPr kumimoji="1" lang="ja-JP" altLang="en-US" dirty="0">
              <a:solidFill>
                <a:srgbClr val="E03253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64768" y="1061120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E03253"/>
                </a:solidFill>
              </a:rPr>
              <a:t>10.0.0.2/24</a:t>
            </a:r>
            <a:endParaRPr kumimoji="1" lang="ja-JP" altLang="en-US" dirty="0">
              <a:solidFill>
                <a:srgbClr val="E03253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37435" y="1634909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E03253"/>
                </a:solidFill>
              </a:rPr>
              <a:t>10.0.1.1/24</a:t>
            </a:r>
            <a:endParaRPr kumimoji="1" lang="ja-JP" altLang="en-US" dirty="0">
              <a:solidFill>
                <a:srgbClr val="E03253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65127" y="1643293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E03253"/>
                </a:solidFill>
              </a:rPr>
              <a:t>10.0.1.2/24</a:t>
            </a:r>
            <a:endParaRPr kumimoji="1" lang="ja-JP" altLang="en-US" dirty="0">
              <a:solidFill>
                <a:srgbClr val="E03253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3557" y="1544595"/>
            <a:ext cx="1801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オフロードレーン</a:t>
            </a:r>
            <a:endParaRPr kumimoji="1" lang="en-US" altLang="ja-JP" dirty="0"/>
          </a:p>
          <a:p>
            <a:r>
              <a:rPr kumimoji="1" lang="ja-JP" altLang="en-US" dirty="0"/>
              <a:t>オフロードレーン</a:t>
            </a:r>
            <a:endParaRPr kumimoji="1" lang="en-US" altLang="ja-JP" dirty="0"/>
          </a:p>
          <a:p>
            <a:r>
              <a:rPr kumimoji="1" lang="ja-JP" altLang="en-US" dirty="0" smtClean="0"/>
              <a:t>オンロードレーン</a:t>
            </a:r>
            <a:endParaRPr kumimoji="1" lang="en-US" altLang="ja-JP" dirty="0" smtClean="0"/>
          </a:p>
          <a:p>
            <a:r>
              <a:rPr kumimoji="1" lang="ja-JP" altLang="en-US" dirty="0"/>
              <a:t>オンロードレーン</a:t>
            </a:r>
          </a:p>
        </p:txBody>
      </p:sp>
      <p:sp>
        <p:nvSpPr>
          <p:cNvPr id="21" name="円/楕円 20"/>
          <p:cNvSpPr/>
          <p:nvPr/>
        </p:nvSpPr>
        <p:spPr bwMode="auto">
          <a:xfrm>
            <a:off x="4644058" y="2224532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直線コネクタ 21"/>
          <p:cNvCxnSpPr>
            <a:stCxn id="7" idx="1"/>
            <a:endCxn id="21" idx="6"/>
          </p:cNvCxnSpPr>
          <p:nvPr/>
        </p:nvCxnSpPr>
        <p:spPr bwMode="auto">
          <a:xfrm flipH="1">
            <a:off x="5234422" y="2112397"/>
            <a:ext cx="1662435" cy="407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5" idx="3"/>
            <a:endCxn id="21" idx="2"/>
          </p:cNvCxnSpPr>
          <p:nvPr/>
        </p:nvCxnSpPr>
        <p:spPr bwMode="auto">
          <a:xfrm>
            <a:off x="2936776" y="2112397"/>
            <a:ext cx="1707282" cy="407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コンテンツ プレースホルダー 19"/>
          <p:cNvSpPr txBox="1">
            <a:spLocks/>
          </p:cNvSpPr>
          <p:nvPr/>
        </p:nvSpPr>
        <p:spPr bwMode="auto">
          <a:xfrm>
            <a:off x="812540" y="5121188"/>
            <a:ext cx="8280400" cy="1332148"/>
          </a:xfrm>
          <a:prstGeom prst="rect">
            <a:avLst/>
          </a:prstGeom>
          <a:noFill/>
          <a:ln>
            <a:solidFill>
              <a:srgbClr val="0071BC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sz="2000" dirty="0" smtClean="0"/>
              <a:t>オンロードレーンの選択については</a:t>
            </a:r>
            <a:endParaRPr lang="en-US" altLang="ja-JP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/>
              <a:t>フロー数ベース</a:t>
            </a:r>
            <a:endParaRPr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/>
              <a:t>通信劣化ベース</a:t>
            </a:r>
            <a:endParaRPr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37076" y="2217082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10.0.2.1/24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864768" y="222546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10.0.2.2/24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 bwMode="auto">
          <a:xfrm>
            <a:off x="4657818" y="692696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8" name="直線コネクタ 27"/>
          <p:cNvCxnSpPr>
            <a:stCxn id="7" idx="1"/>
            <a:endCxn id="27" idx="6"/>
          </p:cNvCxnSpPr>
          <p:nvPr/>
        </p:nvCxnSpPr>
        <p:spPr bwMode="auto">
          <a:xfrm flipH="1" flipV="1">
            <a:off x="5248182" y="987878"/>
            <a:ext cx="1648675" cy="11245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5" idx="3"/>
          </p:cNvCxnSpPr>
          <p:nvPr/>
        </p:nvCxnSpPr>
        <p:spPr bwMode="auto">
          <a:xfrm flipV="1">
            <a:off x="2936776" y="987878"/>
            <a:ext cx="1721042" cy="11245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テキスト ボックス 30"/>
          <p:cNvSpPr txBox="1"/>
          <p:nvPr/>
        </p:nvSpPr>
        <p:spPr>
          <a:xfrm>
            <a:off x="5637076" y="279925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10.0.3.1/24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64768" y="2807640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10.0.3.2/24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69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ルーティング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992560" y="1952836"/>
            <a:ext cx="684076" cy="29701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右大かっこ 9"/>
          <p:cNvSpPr/>
          <p:nvPr/>
        </p:nvSpPr>
        <p:spPr bwMode="auto">
          <a:xfrm>
            <a:off x="1424608" y="2043026"/>
            <a:ext cx="144016" cy="396044"/>
          </a:xfrm>
          <a:prstGeom prst="righ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右大かっこ 5"/>
          <p:cNvSpPr/>
          <p:nvPr/>
        </p:nvSpPr>
        <p:spPr bwMode="auto">
          <a:xfrm>
            <a:off x="1424608" y="2853056"/>
            <a:ext cx="144016" cy="396044"/>
          </a:xfrm>
          <a:prstGeom prst="righ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右大かっこ 6"/>
          <p:cNvSpPr/>
          <p:nvPr/>
        </p:nvSpPr>
        <p:spPr bwMode="auto">
          <a:xfrm>
            <a:off x="1424608" y="3663086"/>
            <a:ext cx="144016" cy="396044"/>
          </a:xfrm>
          <a:prstGeom prst="righ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右大かっこ 7"/>
          <p:cNvSpPr/>
          <p:nvPr/>
        </p:nvSpPr>
        <p:spPr bwMode="auto">
          <a:xfrm>
            <a:off x="1424608" y="4473116"/>
            <a:ext cx="144016" cy="396044"/>
          </a:xfrm>
          <a:prstGeom prst="righ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979479" y="1943925"/>
            <a:ext cx="684076" cy="29701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3171488" y="2673101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171488" y="3750510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6246618" y="2672916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246618" y="3750325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16060" y="1232756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716060" y="2588065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16060" y="3943374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716060" y="5298682"/>
            <a:ext cx="506582" cy="5065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3" name="直線コネクタ 32"/>
          <p:cNvCxnSpPr>
            <a:stCxn id="10" idx="2"/>
            <a:endCxn id="22" idx="1"/>
          </p:cNvCxnSpPr>
          <p:nvPr/>
        </p:nvCxnSpPr>
        <p:spPr bwMode="auto">
          <a:xfrm>
            <a:off x="1568624" y="2241048"/>
            <a:ext cx="1602864" cy="685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>
            <a:stCxn id="6" idx="2"/>
            <a:endCxn id="22" idx="1"/>
          </p:cNvCxnSpPr>
          <p:nvPr/>
        </p:nvCxnSpPr>
        <p:spPr bwMode="auto">
          <a:xfrm flipV="1">
            <a:off x="1568624" y="2926392"/>
            <a:ext cx="1602864" cy="1246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>
            <a:stCxn id="7" idx="2"/>
            <a:endCxn id="25" idx="1"/>
          </p:cNvCxnSpPr>
          <p:nvPr/>
        </p:nvCxnSpPr>
        <p:spPr bwMode="auto">
          <a:xfrm>
            <a:off x="1568624" y="3861108"/>
            <a:ext cx="1602864" cy="142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>
            <a:stCxn id="8" idx="2"/>
            <a:endCxn id="25" idx="1"/>
          </p:cNvCxnSpPr>
          <p:nvPr/>
        </p:nvCxnSpPr>
        <p:spPr bwMode="auto">
          <a:xfrm flipV="1">
            <a:off x="1568624" y="4003801"/>
            <a:ext cx="1602864" cy="6673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>
            <a:stCxn id="22" idx="3"/>
            <a:endCxn id="28" idx="1"/>
          </p:cNvCxnSpPr>
          <p:nvPr/>
        </p:nvCxnSpPr>
        <p:spPr bwMode="auto">
          <a:xfrm flipV="1">
            <a:off x="3678070" y="1486047"/>
            <a:ext cx="1037990" cy="14403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22" idx="3"/>
            <a:endCxn id="29" idx="1"/>
          </p:cNvCxnSpPr>
          <p:nvPr/>
        </p:nvCxnSpPr>
        <p:spPr bwMode="auto">
          <a:xfrm flipV="1">
            <a:off x="3678070" y="2841356"/>
            <a:ext cx="1037990" cy="85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25" idx="3"/>
            <a:endCxn id="30" idx="1"/>
          </p:cNvCxnSpPr>
          <p:nvPr/>
        </p:nvCxnSpPr>
        <p:spPr bwMode="auto">
          <a:xfrm>
            <a:off x="3678070" y="4003801"/>
            <a:ext cx="1037990" cy="192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コネクタ 46"/>
          <p:cNvCxnSpPr>
            <a:stCxn id="25" idx="3"/>
            <a:endCxn id="31" idx="1"/>
          </p:cNvCxnSpPr>
          <p:nvPr/>
        </p:nvCxnSpPr>
        <p:spPr bwMode="auto">
          <a:xfrm>
            <a:off x="3678070" y="4003801"/>
            <a:ext cx="1037990" cy="1548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28" idx="3"/>
            <a:endCxn id="26" idx="1"/>
          </p:cNvCxnSpPr>
          <p:nvPr/>
        </p:nvCxnSpPr>
        <p:spPr bwMode="auto">
          <a:xfrm>
            <a:off x="5222642" y="1486047"/>
            <a:ext cx="1023976" cy="144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29" idx="3"/>
            <a:endCxn id="26" idx="1"/>
          </p:cNvCxnSpPr>
          <p:nvPr/>
        </p:nvCxnSpPr>
        <p:spPr bwMode="auto">
          <a:xfrm>
            <a:off x="5222642" y="2841356"/>
            <a:ext cx="1023976" cy="84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30" idx="3"/>
            <a:endCxn id="27" idx="1"/>
          </p:cNvCxnSpPr>
          <p:nvPr/>
        </p:nvCxnSpPr>
        <p:spPr bwMode="auto">
          <a:xfrm flipV="1">
            <a:off x="5222642" y="4003616"/>
            <a:ext cx="1023976" cy="1930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stCxn id="31" idx="3"/>
            <a:endCxn id="27" idx="1"/>
          </p:cNvCxnSpPr>
          <p:nvPr/>
        </p:nvCxnSpPr>
        <p:spPr bwMode="auto">
          <a:xfrm flipV="1">
            <a:off x="5222642" y="4003616"/>
            <a:ext cx="1023976" cy="1548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>
            <a:stCxn id="26" idx="3"/>
          </p:cNvCxnSpPr>
          <p:nvPr/>
        </p:nvCxnSpPr>
        <p:spPr bwMode="auto">
          <a:xfrm flipV="1">
            <a:off x="6753200" y="2241048"/>
            <a:ext cx="1402148" cy="6851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左大かっこ 57"/>
          <p:cNvSpPr/>
          <p:nvPr/>
        </p:nvSpPr>
        <p:spPr bwMode="auto">
          <a:xfrm>
            <a:off x="8155348" y="2043026"/>
            <a:ext cx="180020" cy="396044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9" name="左大かっこ 58"/>
          <p:cNvSpPr/>
          <p:nvPr/>
        </p:nvSpPr>
        <p:spPr bwMode="auto">
          <a:xfrm>
            <a:off x="8155348" y="2853056"/>
            <a:ext cx="180020" cy="396044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0" name="左大かっこ 59"/>
          <p:cNvSpPr/>
          <p:nvPr/>
        </p:nvSpPr>
        <p:spPr bwMode="auto">
          <a:xfrm>
            <a:off x="8155348" y="3663086"/>
            <a:ext cx="180020" cy="396044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2" name="左大かっこ 61"/>
          <p:cNvSpPr/>
          <p:nvPr/>
        </p:nvSpPr>
        <p:spPr bwMode="auto">
          <a:xfrm>
            <a:off x="8155348" y="4466312"/>
            <a:ext cx="180020" cy="396044"/>
          </a:xfrm>
          <a:prstGeom prst="lef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64" name="直線コネクタ 63"/>
          <p:cNvCxnSpPr>
            <a:stCxn id="26" idx="3"/>
            <a:endCxn id="59" idx="1"/>
          </p:cNvCxnSpPr>
          <p:nvPr/>
        </p:nvCxnSpPr>
        <p:spPr bwMode="auto">
          <a:xfrm>
            <a:off x="6753200" y="2926207"/>
            <a:ext cx="1402148" cy="1248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コネクタ 65"/>
          <p:cNvCxnSpPr>
            <a:stCxn id="27" idx="3"/>
            <a:endCxn id="60" idx="1"/>
          </p:cNvCxnSpPr>
          <p:nvPr/>
        </p:nvCxnSpPr>
        <p:spPr bwMode="auto">
          <a:xfrm flipV="1">
            <a:off x="6753200" y="3861108"/>
            <a:ext cx="1402148" cy="1425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27" idx="3"/>
            <a:endCxn id="62" idx="1"/>
          </p:cNvCxnSpPr>
          <p:nvPr/>
        </p:nvCxnSpPr>
        <p:spPr bwMode="auto">
          <a:xfrm>
            <a:off x="6753200" y="4003616"/>
            <a:ext cx="1402148" cy="66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057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ルーティング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pic>
        <p:nvPicPr>
          <p:cNvPr id="5" name="Picture 4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840540"/>
            <a:ext cx="747989" cy="117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699" y="2840540"/>
            <a:ext cx="747989" cy="117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図形グループ 18"/>
          <p:cNvGrpSpPr/>
          <p:nvPr/>
        </p:nvGrpSpPr>
        <p:grpSpPr>
          <a:xfrm>
            <a:off x="1560789" y="2606514"/>
            <a:ext cx="1267975" cy="1644973"/>
            <a:chOff x="1560789" y="2612119"/>
            <a:chExt cx="1267975" cy="1644973"/>
          </a:xfrm>
        </p:grpSpPr>
        <p:cxnSp>
          <p:nvCxnSpPr>
            <p:cNvPr id="9" name="直線コネクタ 8"/>
            <p:cNvCxnSpPr/>
            <p:nvPr/>
          </p:nvCxnSpPr>
          <p:spPr bwMode="auto">
            <a:xfrm>
              <a:off x="1560789" y="2612119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線コネクタ 9"/>
            <p:cNvCxnSpPr/>
            <p:nvPr/>
          </p:nvCxnSpPr>
          <p:spPr bwMode="auto">
            <a:xfrm>
              <a:off x="1560789" y="4257092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線コネクタ 10"/>
            <p:cNvCxnSpPr/>
            <p:nvPr/>
          </p:nvCxnSpPr>
          <p:spPr bwMode="auto">
            <a:xfrm>
              <a:off x="2828764" y="2612119"/>
              <a:ext cx="0" cy="16449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コネクタ 15"/>
            <p:cNvCxnSpPr/>
            <p:nvPr/>
          </p:nvCxnSpPr>
          <p:spPr bwMode="auto">
            <a:xfrm>
              <a:off x="1560789" y="3023362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コネクタ 16"/>
            <p:cNvCxnSpPr/>
            <p:nvPr/>
          </p:nvCxnSpPr>
          <p:spPr bwMode="auto">
            <a:xfrm>
              <a:off x="1560789" y="3434605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コネクタ 17"/>
            <p:cNvCxnSpPr/>
            <p:nvPr/>
          </p:nvCxnSpPr>
          <p:spPr bwMode="auto">
            <a:xfrm>
              <a:off x="1560789" y="3845848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正方形/長方形 26"/>
          <p:cNvSpPr/>
          <p:nvPr/>
        </p:nvSpPr>
        <p:spPr bwMode="auto">
          <a:xfrm>
            <a:off x="2660113" y="2606514"/>
            <a:ext cx="168651" cy="4112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2491462" y="2606514"/>
            <a:ext cx="168651" cy="4112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322811" y="2606514"/>
            <a:ext cx="168651" cy="4112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2660113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2491462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2322811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156057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1987406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818755" y="3429000"/>
            <a:ext cx="168651" cy="411244"/>
          </a:xfrm>
          <a:prstGeom prst="rect">
            <a:avLst/>
          </a:prstGeom>
          <a:solidFill>
            <a:srgbClr val="E0325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405188" y="1881188"/>
            <a:ext cx="3095625" cy="3095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41" name="直線コネクタ 40"/>
          <p:cNvCxnSpPr>
            <a:stCxn id="27" idx="3"/>
          </p:cNvCxnSpPr>
          <p:nvPr/>
        </p:nvCxnSpPr>
        <p:spPr bwMode="auto">
          <a:xfrm flipV="1">
            <a:off x="2828764" y="2384884"/>
            <a:ext cx="864096" cy="427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コネクタ 41"/>
          <p:cNvCxnSpPr/>
          <p:nvPr/>
        </p:nvCxnSpPr>
        <p:spPr bwMode="auto">
          <a:xfrm flipV="1">
            <a:off x="2828764" y="3017757"/>
            <a:ext cx="864096" cy="2312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>
            <a:stCxn id="33" idx="3"/>
          </p:cNvCxnSpPr>
          <p:nvPr/>
        </p:nvCxnSpPr>
        <p:spPr bwMode="auto">
          <a:xfrm>
            <a:off x="2828764" y="3634622"/>
            <a:ext cx="864096" cy="205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2828764" y="4017462"/>
            <a:ext cx="864096" cy="563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" name="図形グループ 31"/>
          <p:cNvGrpSpPr/>
          <p:nvPr/>
        </p:nvGrpSpPr>
        <p:grpSpPr>
          <a:xfrm rot="10800000">
            <a:off x="6177136" y="3248980"/>
            <a:ext cx="1267975" cy="411243"/>
            <a:chOff x="6969225" y="3248980"/>
            <a:chExt cx="1267975" cy="411243"/>
          </a:xfrm>
        </p:grpSpPr>
        <p:cxnSp>
          <p:nvCxnSpPr>
            <p:cNvPr id="23" name="直線コネクタ 22"/>
            <p:cNvCxnSpPr/>
            <p:nvPr/>
          </p:nvCxnSpPr>
          <p:spPr bwMode="auto">
            <a:xfrm flipV="1">
              <a:off x="6969225" y="3248980"/>
              <a:ext cx="0" cy="4112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/>
            <p:cNvCxnSpPr/>
            <p:nvPr/>
          </p:nvCxnSpPr>
          <p:spPr bwMode="auto">
            <a:xfrm rot="10800000">
              <a:off x="6969225" y="3660223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/>
            <p:cNvCxnSpPr/>
            <p:nvPr/>
          </p:nvCxnSpPr>
          <p:spPr bwMode="auto">
            <a:xfrm rot="10800000">
              <a:off x="6969225" y="3248980"/>
              <a:ext cx="12679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3" name="直線コネクタ 52"/>
          <p:cNvCxnSpPr/>
          <p:nvPr/>
        </p:nvCxnSpPr>
        <p:spPr bwMode="auto">
          <a:xfrm>
            <a:off x="7445111" y="3429000"/>
            <a:ext cx="5322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曲線コネクタ 54"/>
          <p:cNvCxnSpPr/>
          <p:nvPr/>
        </p:nvCxnSpPr>
        <p:spPr bwMode="auto">
          <a:xfrm rot="5400000" flipH="1" flipV="1">
            <a:off x="3980892" y="2384884"/>
            <a:ext cx="2196244" cy="21962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曲線コネクタ 59"/>
          <p:cNvCxnSpPr/>
          <p:nvPr/>
        </p:nvCxnSpPr>
        <p:spPr bwMode="auto">
          <a:xfrm rot="10800000" flipV="1">
            <a:off x="3980892" y="2384884"/>
            <a:ext cx="2196244" cy="205222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600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経路選択についての考察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エンドノードへのアプローチ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基本的に自ノードの</a:t>
            </a:r>
            <a:r>
              <a:rPr lang="en-US" altLang="ja-JP" dirty="0" smtClean="0"/>
              <a:t>NIC</a:t>
            </a:r>
            <a:r>
              <a:rPr lang="ja-JP" altLang="en-US" dirty="0" smtClean="0"/>
              <a:t>ポート</a:t>
            </a:r>
            <a:r>
              <a:rPr lang="en-US" altLang="ja-JP" dirty="0" smtClean="0"/>
              <a:t>, CPU</a:t>
            </a:r>
            <a:r>
              <a:rPr lang="ja-JP" altLang="en-US" dirty="0" smtClean="0"/>
              <a:t>コアの負荷情報しか得られない</a:t>
            </a:r>
            <a:endParaRPr lang="en-US" altLang="ja-JP" dirty="0" smtClean="0"/>
          </a:p>
          <a:p>
            <a:pPr lvl="1"/>
            <a:r>
              <a:rPr lang="ja-JP" altLang="en-US" dirty="0"/>
              <a:t>　</a:t>
            </a:r>
            <a:r>
              <a:rPr lang="en-US" altLang="ja-JP" dirty="0" smtClean="0"/>
              <a:t>Partition-Aggregation</a:t>
            </a:r>
            <a:r>
              <a:rPr lang="ja-JP" altLang="en-US" dirty="0" smtClean="0"/>
              <a:t>形式の通信を想定し</a:t>
            </a:r>
            <a:r>
              <a:rPr lang="en-US" altLang="ja-JP" dirty="0" smtClean="0"/>
              <a:t>, </a:t>
            </a:r>
            <a:r>
              <a:rPr lang="ja-JP" altLang="en-US" dirty="0" smtClean="0"/>
              <a:t>通信中のフローに関しては情報が取得可能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完全な解ではない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460612" y="3440663"/>
            <a:ext cx="1080120" cy="219624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80592" y="5795972"/>
            <a:ext cx="144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Aggregation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500813" y="3366409"/>
            <a:ext cx="1080120" cy="102456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500813" y="4771407"/>
            <a:ext cx="1080120" cy="102456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72831" y="5939393"/>
            <a:ext cx="118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End-node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540733" y="3645024"/>
            <a:ext cx="3960080" cy="180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 flipH="1">
            <a:off x="2540732" y="4148120"/>
            <a:ext cx="3960080" cy="1081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 flipH="1" flipV="1">
            <a:off x="2540732" y="3825044"/>
            <a:ext cx="3960082" cy="1188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 flipH="1" flipV="1">
            <a:off x="2540732" y="5229200"/>
            <a:ext cx="3960080" cy="2870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四角形吹き出し 20"/>
          <p:cNvSpPr/>
          <p:nvPr/>
        </p:nvSpPr>
        <p:spPr bwMode="auto">
          <a:xfrm>
            <a:off x="8121352" y="4148120"/>
            <a:ext cx="1584176" cy="612648"/>
          </a:xfrm>
          <a:prstGeom prst="wedgeRectCallout">
            <a:avLst>
              <a:gd name="adj1" fmla="val -176386"/>
              <a:gd name="adj2" fmla="val 625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空いてそう</a:t>
            </a:r>
            <a:r>
              <a:rPr lang="en-US" altLang="ja-JP" dirty="0" smtClean="0"/>
              <a:t>…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四角形吹き出し 21"/>
          <p:cNvSpPr/>
          <p:nvPr/>
        </p:nvSpPr>
        <p:spPr bwMode="auto">
          <a:xfrm>
            <a:off x="7533470" y="2828015"/>
            <a:ext cx="1584176" cy="612648"/>
          </a:xfrm>
          <a:prstGeom prst="wedgeRectCallout">
            <a:avLst>
              <a:gd name="adj1" fmla="val -174431"/>
              <a:gd name="adj2" fmla="val 8525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通信してるんだけど？</a:t>
            </a:r>
          </a:p>
        </p:txBody>
      </p:sp>
      <p:sp>
        <p:nvSpPr>
          <p:cNvPr id="23" name="雲 22"/>
          <p:cNvSpPr/>
          <p:nvPr/>
        </p:nvSpPr>
        <p:spPr bwMode="auto">
          <a:xfrm>
            <a:off x="4160912" y="3209942"/>
            <a:ext cx="1152128" cy="305974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79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今後の修論までの計画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提案手法の実装、理論解析</a:t>
            </a:r>
            <a:r>
              <a:rPr kumimoji="1" lang="ja-JP" altLang="en-US" dirty="0" err="1" smtClean="0"/>
              <a:t>ー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月上旬</a:t>
            </a:r>
            <a:endParaRPr kumimoji="1" lang="en-US" altLang="ja-JP" dirty="0" smtClean="0"/>
          </a:p>
          <a:p>
            <a:r>
              <a:rPr lang="ja-JP" altLang="en-US" dirty="0" smtClean="0"/>
              <a:t>実装、評価</a:t>
            </a:r>
            <a:r>
              <a:rPr lang="ja-JP" altLang="en-US" dirty="0" err="1" smtClean="0"/>
              <a:t>ー</a:t>
            </a:r>
            <a:r>
              <a:rPr lang="en-US" altLang="ja-JP" dirty="0" smtClean="0"/>
              <a:t>11</a:t>
            </a:r>
            <a:r>
              <a:rPr lang="ja-JP" altLang="en-US" dirty="0" smtClean="0"/>
              <a:t>月末</a:t>
            </a:r>
            <a:endParaRPr lang="en-US" altLang="ja-JP" dirty="0" smtClean="0"/>
          </a:p>
          <a:p>
            <a:r>
              <a:rPr lang="en-US" altLang="ja-JP" dirty="0" smtClean="0"/>
              <a:t>12/19α</a:t>
            </a:r>
            <a:r>
              <a:rPr lang="ja-JP" altLang="en-US" dirty="0" smtClean="0"/>
              <a:t>版提出</a:t>
            </a:r>
            <a:endParaRPr lang="en-US" altLang="ja-JP" dirty="0" smtClean="0"/>
          </a:p>
          <a:p>
            <a:r>
              <a:rPr kumimoji="1" lang="ja-JP" altLang="en-US" dirty="0" smtClean="0"/>
              <a:t>最終実験結果</a:t>
            </a:r>
            <a:r>
              <a:rPr kumimoji="1" lang="ja-JP" altLang="en-US" dirty="0" err="1" smtClean="0"/>
              <a:t>ー</a:t>
            </a:r>
            <a:r>
              <a:rPr lang="ja-JP" altLang="en-US" dirty="0" smtClean="0"/>
              <a:t>年内</a:t>
            </a:r>
            <a:endParaRPr lang="en-US" altLang="ja-JP" dirty="0" smtClean="0"/>
          </a:p>
          <a:p>
            <a:r>
              <a:rPr lang="en-US" altLang="ja-JP" dirty="0" smtClean="0"/>
              <a:t>01/16</a:t>
            </a:r>
            <a:r>
              <a:rPr lang="ja-JP" altLang="en-US" dirty="0" smtClean="0"/>
              <a:t>ベータ版</a:t>
            </a:r>
            <a:r>
              <a:rPr lang="ja-JP" altLang="en-US" dirty="0"/>
              <a:t>提出</a:t>
            </a:r>
            <a:endParaRPr lang="en-US" altLang="ja-JP" dirty="0"/>
          </a:p>
          <a:p>
            <a:r>
              <a:rPr lang="en-US" altLang="ja-JP" dirty="0" smtClean="0"/>
              <a:t>01/30</a:t>
            </a:r>
            <a:r>
              <a:rPr lang="ja-JP" altLang="en-US" dirty="0"/>
              <a:t>最終</a:t>
            </a:r>
            <a:r>
              <a:rPr lang="ja-JP" altLang="en-US" dirty="0" smtClean="0"/>
              <a:t>版</a:t>
            </a:r>
            <a:r>
              <a:rPr lang="ja-JP" altLang="en-US" dirty="0"/>
              <a:t>提出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94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修論章立て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関連</a:t>
            </a:r>
            <a:r>
              <a:rPr lang="ja-JP" altLang="en-US" dirty="0" smtClean="0"/>
              <a:t>研究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データセンターネットワーク</a:t>
            </a:r>
            <a:endParaRPr kumimoji="1"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トポロジー</a:t>
            </a:r>
            <a:endParaRPr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ja-JP" dirty="0" smtClean="0">
                <a:latin typeface="+mn-ea"/>
                <a:ea typeface="+mn-ea"/>
              </a:rPr>
              <a:t>Multipath TCP</a:t>
            </a:r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>
                <a:latin typeface="+mn-ea"/>
                <a:ea typeface="+mn-ea"/>
              </a:rPr>
              <a:t>並列分散処理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トラフィックシナリオ</a:t>
            </a:r>
            <a:endParaRPr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>
                <a:latin typeface="+mn-ea"/>
                <a:ea typeface="+mn-ea"/>
              </a:rPr>
              <a:t>実トラフィック</a:t>
            </a:r>
            <a:r>
              <a:rPr kumimoji="1" lang="ja-JP" altLang="en-US" dirty="0" smtClean="0">
                <a:latin typeface="+mn-ea"/>
                <a:ea typeface="+mn-ea"/>
              </a:rPr>
              <a:t>解析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  <a:ea typeface="+mn-ea"/>
              </a:rPr>
              <a:t>性能</a:t>
            </a:r>
            <a:r>
              <a:rPr lang="ja-JP" altLang="en-US" dirty="0" smtClean="0">
                <a:latin typeface="+mn-ea"/>
                <a:ea typeface="+mn-ea"/>
              </a:rPr>
              <a:t>障害</a:t>
            </a:r>
            <a:endParaRPr lang="en-US" altLang="ja-JP" dirty="0" smtClean="0">
              <a:latin typeface="+mn-ea"/>
              <a:ea typeface="+mn-ea"/>
            </a:endParaRPr>
          </a:p>
          <a:p>
            <a:pPr marL="1257300" lvl="2" indent="-457200">
              <a:buFont typeface="+mj-lt"/>
              <a:buAutoNum type="arabicPeriod"/>
            </a:pPr>
            <a:r>
              <a:rPr kumimoji="1" lang="ja-JP" altLang="en-US" dirty="0" smtClean="0">
                <a:latin typeface="+mn-ea"/>
                <a:ea typeface="+mn-ea"/>
              </a:rPr>
              <a:t>スイッチ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エンドノード</a:t>
            </a:r>
            <a:endParaRPr lang="en-US" altLang="ja-JP" dirty="0" smtClean="0"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提案</a:t>
            </a:r>
            <a:r>
              <a:rPr lang="ja-JP" altLang="en-US" dirty="0" smtClean="0">
                <a:latin typeface="+mn-ea"/>
              </a:rPr>
              <a:t>手法</a:t>
            </a:r>
            <a:endParaRPr lang="en-US" altLang="ja-JP" dirty="0" smtClean="0">
              <a:latin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理論、理論評価</a:t>
            </a:r>
            <a:endParaRPr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実装：アルゴリズム（平滑化等）</a:t>
            </a:r>
            <a:endParaRPr lang="en-US" altLang="ja-JP" dirty="0" smtClean="0"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評価実験</a:t>
            </a:r>
            <a:r>
              <a:rPr lang="en-US" altLang="ja-JP" dirty="0" smtClean="0">
                <a:latin typeface="+mn-ea"/>
              </a:rPr>
              <a:t>or</a:t>
            </a:r>
            <a:r>
              <a:rPr lang="ja-JP" altLang="en-US" dirty="0" smtClean="0">
                <a:latin typeface="+mn-ea"/>
              </a:rPr>
              <a:t>シミュレーション</a:t>
            </a:r>
            <a:endParaRPr lang="en-US" altLang="ja-JP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latin typeface="+mn-ea"/>
                <a:ea typeface="+mn-ea"/>
              </a:rPr>
              <a:t>まとめ</a:t>
            </a:r>
            <a:endParaRPr lang="en-US" altLang="ja-JP" dirty="0" smtClean="0">
              <a:latin typeface="+mn-ea"/>
              <a:ea typeface="+mn-ea"/>
            </a:endParaRPr>
          </a:p>
          <a:p>
            <a:pPr marL="1257300" lvl="2" indent="-457200">
              <a:buFont typeface="+mj-lt"/>
              <a:buAutoNum type="arabicPeriod"/>
            </a:pP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0233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検証実験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374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検証：バックグラウンドトラフィック</a:t>
            </a:r>
            <a:r>
              <a:rPr lang="ja-JP" altLang="en-US" dirty="0"/>
              <a:t>が</a:t>
            </a:r>
            <a:r>
              <a:rPr lang="ja-JP" altLang="en-US" dirty="0" smtClean="0"/>
              <a:t>利用</a:t>
            </a:r>
            <a:r>
              <a:rPr lang="ja-JP" altLang="en-US" dirty="0"/>
              <a:t>しているインタフェースを回避</a:t>
            </a:r>
            <a:r>
              <a:rPr lang="ja-JP" altLang="en-US" dirty="0" smtClean="0"/>
              <a:t>し</a:t>
            </a:r>
            <a:r>
              <a:rPr lang="ja-JP" altLang="en-US" dirty="0"/>
              <a:t>ショートフローのフロー完結</a:t>
            </a:r>
            <a:r>
              <a:rPr lang="ja-JP" altLang="en-US" dirty="0" smtClean="0"/>
              <a:t>時間</a:t>
            </a:r>
            <a:r>
              <a:rPr lang="en-US" altLang="ja-JP" dirty="0" smtClean="0"/>
              <a:t>(</a:t>
            </a:r>
            <a:r>
              <a:rPr lang="en-US" altLang="ja-JP" dirty="0"/>
              <a:t>FCT) </a:t>
            </a:r>
            <a:r>
              <a:rPr lang="ja-JP" altLang="en-US" dirty="0"/>
              <a:t>が改善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r>
              <a:rPr kumimoji="1" lang="ja-JP" altLang="en-US" dirty="0" smtClean="0"/>
              <a:t>検証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</a:t>
            </a:r>
            <a:r>
              <a:rPr lang="ja-JP" altLang="en-US" dirty="0"/>
              <a:t>中継スイッチに対する負荷</a:t>
            </a:r>
            <a:r>
              <a:rPr lang="ja-JP" altLang="en-US" dirty="0" smtClean="0"/>
              <a:t>実験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トラフィック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・ショートフロー：</a:t>
            </a:r>
            <a:r>
              <a:rPr lang="en-US" altLang="ja-JP" sz="2000" dirty="0" smtClean="0"/>
              <a:t>70KB</a:t>
            </a:r>
            <a:r>
              <a:rPr lang="ja-JP" altLang="en-US" sz="2000" dirty="0" smtClean="0"/>
              <a:t>毎</a:t>
            </a:r>
            <a:r>
              <a:rPr lang="en-US" altLang="ja-JP" sz="2000" dirty="0" smtClean="0"/>
              <a:t>10ms, 3</a:t>
            </a:r>
            <a:r>
              <a:rPr lang="ja-JP" altLang="en-US" sz="2000" dirty="0" smtClean="0"/>
              <a:t>パターン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・バックグラウンドフロー：実験中継続してデータ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を転送する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18</a:t>
            </a:fld>
            <a:endParaRPr lang="en-US" altLang="ja-JP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40" y="3140968"/>
            <a:ext cx="3118436" cy="134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886214" y="4304129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Fig8.</a:t>
            </a:r>
            <a:r>
              <a:rPr kumimoji="1" lang="ja-JP" altLang="en-US" sz="1200" dirty="0" smtClean="0">
                <a:latin typeface="+mj-lt"/>
              </a:rPr>
              <a:t>検証１トポロジー</a:t>
            </a:r>
            <a:endParaRPr kumimoji="1" lang="ja-JP" altLang="en-US" sz="1200" dirty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44" y="4860288"/>
            <a:ext cx="2586106" cy="141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86214" y="4581128"/>
            <a:ext cx="1257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Table2.</a:t>
            </a:r>
            <a:r>
              <a:rPr kumimoji="1" lang="ja-JP" altLang="en-US" sz="1200" dirty="0" smtClean="0">
                <a:latin typeface="+mj-lt"/>
              </a:rPr>
              <a:t>実験環境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33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検証実験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7112"/>
            <a:ext cx="8280400" cy="1871613"/>
          </a:xfrm>
          <a:ln>
            <a:solidFill>
              <a:srgbClr val="0071BC"/>
            </a:solidFill>
          </a:ln>
        </p:spPr>
        <p:txBody>
          <a:bodyPr/>
          <a:lstStyle/>
          <a:p>
            <a:r>
              <a:rPr lang="ja-JP" altLang="en-US" dirty="0" smtClean="0"/>
              <a:t>バックグラウンドフローと</a:t>
            </a:r>
            <a:r>
              <a:rPr lang="ja-JP" altLang="en-US" dirty="0"/>
              <a:t>経路およびインターフェースを共有した</a:t>
            </a:r>
            <a:r>
              <a:rPr lang="ja-JP" altLang="en-US" dirty="0" smtClean="0"/>
              <a:t>影響で一部のフローが大きく遅延</a:t>
            </a:r>
            <a:endParaRPr lang="en-US" altLang="ja-JP" dirty="0" smtClean="0"/>
          </a:p>
          <a:p>
            <a:r>
              <a:rPr lang="en-US" altLang="ja-JP" dirty="0" smtClean="0"/>
              <a:t>Path2</a:t>
            </a:r>
            <a:r>
              <a:rPr lang="ja-JP" altLang="en-US" dirty="0" smtClean="0"/>
              <a:t>ではインターフェースを共有した影響は小さい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伝送遅延は小さい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63" y="1088740"/>
            <a:ext cx="4912066" cy="310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7189757" y="3645024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・箱</a:t>
            </a:r>
            <a:r>
              <a:rPr kumimoji="1" lang="ja-JP" altLang="en-US" sz="1600" dirty="0" err="1" smtClean="0"/>
              <a:t>ひげ</a:t>
            </a:r>
            <a:r>
              <a:rPr kumimoji="1" lang="ja-JP" altLang="en-US" sz="1600" dirty="0" smtClean="0"/>
              <a:t>図の上端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は</a:t>
            </a:r>
            <a:r>
              <a:rPr kumimoji="1" lang="en-US" altLang="ja-JP" sz="1600" dirty="0" smtClean="0"/>
              <a:t>95</a:t>
            </a:r>
            <a:r>
              <a:rPr kumimoji="1" lang="ja-JP" altLang="en-US" sz="1600" dirty="0" smtClean="0"/>
              <a:t>パーセンタイル値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589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935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検証実験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検証</a:t>
            </a:r>
            <a:r>
              <a:rPr lang="ja-JP" altLang="en-US" dirty="0" smtClean="0"/>
              <a:t>実験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</a:t>
            </a:r>
            <a:r>
              <a:rPr lang="ja-JP" altLang="en-US" dirty="0"/>
              <a:t>エンドノードに対する負荷</a:t>
            </a:r>
            <a:r>
              <a:rPr lang="ja-JP" altLang="en-US" dirty="0" smtClean="0"/>
              <a:t>実験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トラフィック：検証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と同じ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・ショートフロー：</a:t>
            </a:r>
            <a:r>
              <a:rPr lang="en-US" altLang="ja-JP" dirty="0"/>
              <a:t>70KB</a:t>
            </a:r>
            <a:r>
              <a:rPr lang="ja-JP" altLang="en-US" dirty="0"/>
              <a:t>毎</a:t>
            </a:r>
            <a:r>
              <a:rPr lang="en-US" altLang="ja-JP" dirty="0"/>
              <a:t>10ms, 3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・バックグラウンドフロー：実験中継続してデータ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を転送する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20</a:t>
            </a:fld>
            <a:endParaRPr lang="en-US" altLang="ja-JP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609" y="3465004"/>
            <a:ext cx="3459851" cy="123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571490" y="4736177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Fig10.</a:t>
            </a:r>
            <a:r>
              <a:rPr kumimoji="1" lang="ja-JP" altLang="en-US" sz="1200" dirty="0" smtClean="0">
                <a:latin typeface="+mj-lt"/>
              </a:rPr>
              <a:t>検証</a:t>
            </a:r>
            <a:r>
              <a:rPr kumimoji="1" lang="en-US" altLang="ja-JP" sz="1200" dirty="0" smtClean="0">
                <a:latin typeface="+mj-lt"/>
              </a:rPr>
              <a:t>2</a:t>
            </a:r>
            <a:r>
              <a:rPr kumimoji="1" lang="ja-JP" altLang="en-US" sz="1200" dirty="0" smtClean="0">
                <a:latin typeface="+mj-lt"/>
              </a:rPr>
              <a:t>トポロジー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89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検証実験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044475"/>
          </a:xfrm>
          <a:ln>
            <a:solidFill>
              <a:srgbClr val="0071BC"/>
            </a:solidFill>
          </a:ln>
        </p:spPr>
        <p:txBody>
          <a:bodyPr/>
          <a:lstStyle/>
          <a:p>
            <a:r>
              <a:rPr lang="ja-JP" altLang="en-US" dirty="0"/>
              <a:t>単一</a:t>
            </a:r>
            <a:r>
              <a:rPr lang="en-US" altLang="ja-JP" dirty="0"/>
              <a:t>NIC </a:t>
            </a:r>
            <a:r>
              <a:rPr lang="ja-JP" altLang="en-US" dirty="0"/>
              <a:t>に対して二つのトラフィック</a:t>
            </a:r>
            <a:r>
              <a:rPr lang="ja-JP" altLang="en-US" dirty="0" smtClean="0"/>
              <a:t>が集中</a:t>
            </a:r>
            <a:r>
              <a:rPr lang="ja-JP" altLang="en-US" dirty="0"/>
              <a:t>したことによる負荷分散の効果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21</a:t>
            </a:fld>
            <a:endParaRPr lang="en-US" altLang="ja-JP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84" y="1196752"/>
            <a:ext cx="53149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7189757" y="3645024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・箱</a:t>
            </a:r>
            <a:r>
              <a:rPr kumimoji="1" lang="ja-JP" altLang="en-US" sz="1600" dirty="0" err="1" smtClean="0"/>
              <a:t>ひげ</a:t>
            </a:r>
            <a:r>
              <a:rPr kumimoji="1" lang="ja-JP" altLang="en-US" sz="1600" dirty="0" smtClean="0"/>
              <a:t>図の上端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は</a:t>
            </a:r>
            <a:r>
              <a:rPr kumimoji="1" lang="en-US" altLang="ja-JP" sz="1600" dirty="0" smtClean="0"/>
              <a:t>95</a:t>
            </a:r>
            <a:r>
              <a:rPr kumimoji="1" lang="ja-JP" altLang="en-US" sz="1600" dirty="0" smtClean="0"/>
              <a:t>パーセンタイル値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57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データセンターにおける</a:t>
            </a:r>
            <a:r>
              <a:rPr lang="ja-JP" altLang="en-US" dirty="0" smtClean="0"/>
              <a:t>ショートフロー</a:t>
            </a:r>
            <a:r>
              <a:rPr lang="ja-JP" altLang="en-US" dirty="0"/>
              <a:t>遅延の問題を解決する為に</a:t>
            </a:r>
            <a:r>
              <a:rPr lang="en-US" altLang="ja-JP" dirty="0"/>
              <a:t>, </a:t>
            </a:r>
            <a:r>
              <a:rPr lang="ja-JP" altLang="en-US" dirty="0"/>
              <a:t>二つの</a:t>
            </a:r>
            <a:r>
              <a:rPr lang="ja-JP" altLang="en-US" dirty="0" smtClean="0"/>
              <a:t>検証を行った</a:t>
            </a:r>
            <a:endParaRPr lang="en-US" altLang="ja-JP" dirty="0" smtClean="0"/>
          </a:p>
          <a:p>
            <a:r>
              <a:rPr kumimoji="1" lang="ja-JP" altLang="en-US" dirty="0" smtClean="0"/>
              <a:t>実環境トラフィックの解析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二種類のトラフィックパターン</a:t>
            </a:r>
            <a:r>
              <a:rPr lang="ja-JP" altLang="en-US" dirty="0">
                <a:latin typeface="+mn-ea"/>
                <a:ea typeface="+mn-ea"/>
              </a:rPr>
              <a:t>により汎用的なシングルキュー</a:t>
            </a:r>
            <a:r>
              <a:rPr lang="en-US" altLang="ja-JP" dirty="0">
                <a:latin typeface="+mn-ea"/>
                <a:ea typeface="+mn-ea"/>
              </a:rPr>
              <a:t>NIC </a:t>
            </a:r>
            <a:r>
              <a:rPr lang="ja-JP" altLang="en-US" dirty="0">
                <a:latin typeface="+mn-ea"/>
                <a:ea typeface="+mn-ea"/>
              </a:rPr>
              <a:t>を</a:t>
            </a:r>
            <a:r>
              <a:rPr lang="ja-JP" altLang="en-US" dirty="0" smtClean="0">
                <a:latin typeface="+mn-ea"/>
                <a:ea typeface="+mn-ea"/>
              </a:rPr>
              <a:t>用いた</a:t>
            </a:r>
            <a:r>
              <a:rPr lang="ja-JP" altLang="en-US" dirty="0">
                <a:latin typeface="+mn-ea"/>
                <a:ea typeface="+mn-ea"/>
              </a:rPr>
              <a:t>ネットワーク</a:t>
            </a:r>
            <a:r>
              <a:rPr lang="ja-JP" altLang="en-US" dirty="0" smtClean="0">
                <a:latin typeface="+mn-ea"/>
                <a:ea typeface="+mn-ea"/>
              </a:rPr>
              <a:t>機器で機能障害が引き起こされる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</a:rPr>
              <a:t>改善</a:t>
            </a:r>
            <a:r>
              <a:rPr lang="ja-JP" altLang="en-US" dirty="0" smtClean="0">
                <a:latin typeface="+mn-ea"/>
              </a:rPr>
              <a:t>手法</a:t>
            </a:r>
            <a:r>
              <a:rPr lang="ja-JP" altLang="en-US" dirty="0">
                <a:latin typeface="+mn-ea"/>
              </a:rPr>
              <a:t>に向けて</a:t>
            </a:r>
            <a:r>
              <a:rPr lang="ja-JP" altLang="en-US" dirty="0" smtClean="0">
                <a:latin typeface="+mn-ea"/>
              </a:rPr>
              <a:t>の予備実験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スイッチ、エンドノードに対して複数の</a:t>
            </a:r>
            <a:r>
              <a:rPr lang="en-US" altLang="ja-JP" dirty="0" smtClean="0">
                <a:latin typeface="+mn-ea"/>
                <a:ea typeface="+mn-ea"/>
              </a:rPr>
              <a:t>NIC</a:t>
            </a:r>
            <a:r>
              <a:rPr lang="ja-JP" altLang="en-US" dirty="0" smtClean="0">
                <a:latin typeface="+mn-ea"/>
                <a:ea typeface="+mn-ea"/>
              </a:rPr>
              <a:t>を用いた負荷分散によりショートフローの</a:t>
            </a:r>
            <a:r>
              <a:rPr lang="en-US" altLang="ja-JP" dirty="0" smtClean="0">
                <a:latin typeface="+mn-ea"/>
                <a:ea typeface="+mn-ea"/>
              </a:rPr>
              <a:t>FCT</a:t>
            </a:r>
            <a:r>
              <a:rPr lang="ja-JP" altLang="en-US" dirty="0" smtClean="0">
                <a:latin typeface="+mn-ea"/>
                <a:ea typeface="+mn-ea"/>
              </a:rPr>
              <a:t>を改善できた</a:t>
            </a:r>
            <a:endParaRPr lang="en-US" altLang="ja-JP" dirty="0" smtClean="0">
              <a:latin typeface="+mn-ea"/>
              <a:ea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201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提案手法：想定環境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u="sng" dirty="0" smtClean="0"/>
              <a:t>性能障害ボトルネック：単一</a:t>
            </a:r>
            <a:r>
              <a:rPr lang="en-US" altLang="ja-JP" b="1" u="sng" dirty="0" smtClean="0"/>
              <a:t>NIC</a:t>
            </a:r>
            <a:r>
              <a:rPr lang="ja-JP" altLang="en-US" b="1" u="sng" dirty="0" err="1" smtClean="0"/>
              <a:t>への</a:t>
            </a:r>
            <a:r>
              <a:rPr lang="ja-JP" altLang="en-US" b="1" u="sng" dirty="0" smtClean="0"/>
              <a:t>負荷集中</a:t>
            </a:r>
            <a:endParaRPr lang="en-US" altLang="ja-JP" b="1" u="sng" dirty="0" smtClean="0"/>
          </a:p>
          <a:p>
            <a:r>
              <a:rPr kumimoji="1" lang="ja-JP" altLang="en-US" dirty="0" smtClean="0"/>
              <a:t>想定環境</a:t>
            </a:r>
            <a:r>
              <a:rPr lang="ja-JP" altLang="en-US" dirty="0"/>
              <a:t>：</a:t>
            </a:r>
            <a:r>
              <a:rPr kumimoji="1" lang="ja-JP" altLang="en-US" dirty="0" smtClean="0">
                <a:latin typeface="+mn-ea"/>
                <a:ea typeface="+mn-ea"/>
              </a:rPr>
              <a:t>マルチパス環境</a:t>
            </a:r>
            <a:r>
              <a:rPr kumimoji="1" lang="en-US" altLang="ja-JP" dirty="0" smtClean="0">
                <a:latin typeface="+mn-ea"/>
                <a:ea typeface="+mn-ea"/>
              </a:rPr>
              <a:t>(i.e. Multipath TCP)</a:t>
            </a:r>
          </a:p>
          <a:p>
            <a:pPr lvl="1"/>
            <a:r>
              <a:rPr lang="ja-JP" altLang="en-US" dirty="0">
                <a:latin typeface="+mn-ea"/>
                <a:ea typeface="+mn-ea"/>
              </a:rPr>
              <a:t>複数</a:t>
            </a:r>
            <a:r>
              <a:rPr lang="ja-JP" altLang="en-US" dirty="0" smtClean="0">
                <a:latin typeface="+mn-ea"/>
                <a:ea typeface="+mn-ea"/>
              </a:rPr>
              <a:t>の</a:t>
            </a:r>
            <a:r>
              <a:rPr lang="en-US" altLang="ja-JP" dirty="0" smtClean="0">
                <a:latin typeface="+mn-ea"/>
                <a:ea typeface="+mn-ea"/>
              </a:rPr>
              <a:t>NIC</a:t>
            </a:r>
            <a:r>
              <a:rPr lang="ja-JP" altLang="en-US" dirty="0" smtClean="0">
                <a:latin typeface="+mn-ea"/>
                <a:ea typeface="+mn-ea"/>
              </a:rPr>
              <a:t>により複数の通信経路がある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kumimoji="1" lang="ja-JP" altLang="en-US" dirty="0" smtClean="0">
                <a:latin typeface="+mn-ea"/>
                <a:ea typeface="+mn-ea"/>
              </a:rPr>
              <a:t>既存の実装ではサイズの小さいフローの場合複数経路を使えない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>
                <a:latin typeface="+mn-ea"/>
                <a:ea typeface="+mn-ea"/>
              </a:rPr>
              <a:t>コネクション</a:t>
            </a:r>
            <a:r>
              <a:rPr lang="ja-JP" altLang="en-US" dirty="0" smtClean="0">
                <a:latin typeface="+mn-ea"/>
                <a:ea typeface="+mn-ea"/>
              </a:rPr>
              <a:t>を確立した経路を通信完了まで使い続ける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b="1" u="sng" dirty="0" smtClean="0">
                <a:latin typeface="+mn-ea"/>
              </a:rPr>
              <a:t>仮定：</a:t>
            </a:r>
            <a:endParaRPr lang="en-US" altLang="ja-JP" b="1" u="sng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複数の経路を利用し</a:t>
            </a:r>
            <a:r>
              <a:rPr lang="en-US" altLang="ja-JP" dirty="0" smtClean="0">
                <a:latin typeface="+mn-ea"/>
              </a:rPr>
              <a:t>, </a:t>
            </a:r>
            <a:r>
              <a:rPr lang="ja-JP" altLang="en-US" dirty="0" smtClean="0">
                <a:latin typeface="+mn-ea"/>
              </a:rPr>
              <a:t>それぞれのキューに負荷を分散させるようにトラフィック制御を行うことで</a:t>
            </a:r>
            <a:r>
              <a:rPr lang="en-US" altLang="ja-JP" dirty="0" smtClean="0">
                <a:latin typeface="+mn-ea"/>
              </a:rPr>
              <a:t>, </a:t>
            </a:r>
            <a:r>
              <a:rPr lang="ja-JP" altLang="en-US" dirty="0" smtClean="0">
                <a:latin typeface="+mn-ea"/>
              </a:rPr>
              <a:t>ショートフローの遅延を改善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/>
              <a:t>複数</a:t>
            </a:r>
            <a:r>
              <a:rPr lang="ja-JP" altLang="en-US" dirty="0" smtClean="0"/>
              <a:t>経路</a:t>
            </a:r>
            <a:r>
              <a:rPr lang="ja-JP" altLang="en-US" dirty="0"/>
              <a:t>のうちロングフローレーン</a:t>
            </a:r>
            <a:r>
              <a:rPr lang="en-US" altLang="ja-JP" dirty="0"/>
              <a:t>(LFL), </a:t>
            </a:r>
            <a:r>
              <a:rPr lang="ja-JP" altLang="en-US" dirty="0" smtClean="0"/>
              <a:t>ショートフローレーン</a:t>
            </a:r>
            <a:r>
              <a:rPr lang="en-US" altLang="ja-JP" dirty="0"/>
              <a:t>(SFL) </a:t>
            </a:r>
            <a:r>
              <a:rPr lang="ja-JP" altLang="en-US" dirty="0"/>
              <a:t>を設置し</a:t>
            </a:r>
            <a:r>
              <a:rPr lang="en-US" altLang="ja-JP" dirty="0"/>
              <a:t>, </a:t>
            </a:r>
            <a:r>
              <a:rPr lang="ja-JP" altLang="en-US" dirty="0"/>
              <a:t>優先度に</a:t>
            </a:r>
            <a:r>
              <a:rPr lang="ja-JP" altLang="en-US" dirty="0" smtClean="0"/>
              <a:t>よって切り分けて</a:t>
            </a:r>
            <a:r>
              <a:rPr lang="ja-JP" altLang="en-US" dirty="0"/>
              <a:t>通信を行う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9575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想定する</a:t>
            </a:r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913352" y="2050470"/>
            <a:ext cx="6079296" cy="469232"/>
            <a:chOff x="1755204" y="3221659"/>
            <a:chExt cx="6079296" cy="469232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1755204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7365268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8" name="直線コネクタ 7"/>
          <p:cNvCxnSpPr>
            <a:stCxn id="6" idx="3"/>
          </p:cNvCxnSpPr>
          <p:nvPr/>
        </p:nvCxnSpPr>
        <p:spPr bwMode="auto">
          <a:xfrm flipV="1">
            <a:off x="2382584" y="1069679"/>
            <a:ext cx="2570416" cy="12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endCxn id="7" idx="1"/>
          </p:cNvCxnSpPr>
          <p:nvPr/>
        </p:nvCxnSpPr>
        <p:spPr bwMode="auto">
          <a:xfrm>
            <a:off x="4953000" y="1069679"/>
            <a:ext cx="2570416" cy="12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3"/>
          </p:cNvCxnSpPr>
          <p:nvPr/>
        </p:nvCxnSpPr>
        <p:spPr bwMode="auto">
          <a:xfrm>
            <a:off x="2382584" y="2285086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>
            <a:endCxn id="7" idx="1"/>
          </p:cNvCxnSpPr>
          <p:nvPr/>
        </p:nvCxnSpPr>
        <p:spPr bwMode="auto">
          <a:xfrm flipV="1">
            <a:off x="4953000" y="2285086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6" idx="3"/>
          </p:cNvCxnSpPr>
          <p:nvPr/>
        </p:nvCxnSpPr>
        <p:spPr bwMode="auto">
          <a:xfrm>
            <a:off x="2382584" y="2285086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endCxn id="7" idx="1"/>
          </p:cNvCxnSpPr>
          <p:nvPr/>
        </p:nvCxnSpPr>
        <p:spPr bwMode="auto">
          <a:xfrm flipV="1">
            <a:off x="4953000" y="2285086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 flipV="1">
            <a:off x="2382584" y="1609739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endCxn id="7" idx="1"/>
          </p:cNvCxnSpPr>
          <p:nvPr/>
        </p:nvCxnSpPr>
        <p:spPr bwMode="auto">
          <a:xfrm>
            <a:off x="4953000" y="1609739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円柱 15"/>
          <p:cNvSpPr/>
          <p:nvPr/>
        </p:nvSpPr>
        <p:spPr bwMode="auto">
          <a:xfrm rot="16200000">
            <a:off x="4323990" y="215234"/>
            <a:ext cx="1258019" cy="2789008"/>
          </a:xfrm>
          <a:prstGeom prst="can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円柱 16"/>
          <p:cNvSpPr/>
          <p:nvPr/>
        </p:nvSpPr>
        <p:spPr bwMode="auto">
          <a:xfrm rot="16200000">
            <a:off x="4314339" y="1852357"/>
            <a:ext cx="1258019" cy="2789008"/>
          </a:xfrm>
          <a:prstGeom prst="can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28538" y="2464543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dst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38828" y="2464543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src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51614" y="13985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SFL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4438" y="315791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LFL</a:t>
            </a:r>
            <a:endParaRPr kumimoji="1" lang="ja-JP" altLang="en-US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1934044" y="4987975"/>
            <a:ext cx="6079296" cy="469232"/>
            <a:chOff x="1755204" y="3221659"/>
            <a:chExt cx="6079296" cy="46923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1755204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 bwMode="auto">
            <a:xfrm>
              <a:off x="7365268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25" name="直線コネクタ 24"/>
          <p:cNvCxnSpPr>
            <a:stCxn id="23" idx="3"/>
          </p:cNvCxnSpPr>
          <p:nvPr/>
        </p:nvCxnSpPr>
        <p:spPr bwMode="auto">
          <a:xfrm flipV="1">
            <a:off x="2403276" y="4007184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endCxn id="24" idx="1"/>
          </p:cNvCxnSpPr>
          <p:nvPr/>
        </p:nvCxnSpPr>
        <p:spPr bwMode="auto">
          <a:xfrm>
            <a:off x="4973692" y="4007184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23" idx="3"/>
          </p:cNvCxnSpPr>
          <p:nvPr/>
        </p:nvCxnSpPr>
        <p:spPr bwMode="auto">
          <a:xfrm>
            <a:off x="2403276" y="5222591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endCxn id="24" idx="1"/>
          </p:cNvCxnSpPr>
          <p:nvPr/>
        </p:nvCxnSpPr>
        <p:spPr bwMode="auto">
          <a:xfrm flipV="1">
            <a:off x="4973692" y="5222591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23" idx="3"/>
          </p:cNvCxnSpPr>
          <p:nvPr/>
        </p:nvCxnSpPr>
        <p:spPr bwMode="auto">
          <a:xfrm>
            <a:off x="2403276" y="5222591"/>
            <a:ext cx="2570416" cy="6207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24" idx="1"/>
          </p:cNvCxnSpPr>
          <p:nvPr/>
        </p:nvCxnSpPr>
        <p:spPr bwMode="auto">
          <a:xfrm flipV="1">
            <a:off x="4973692" y="5222591"/>
            <a:ext cx="2570416" cy="6207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3" idx="3"/>
          </p:cNvCxnSpPr>
          <p:nvPr/>
        </p:nvCxnSpPr>
        <p:spPr bwMode="auto">
          <a:xfrm flipV="1">
            <a:off x="2403276" y="4547244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>
            <a:endCxn id="24" idx="1"/>
          </p:cNvCxnSpPr>
          <p:nvPr/>
        </p:nvCxnSpPr>
        <p:spPr bwMode="auto">
          <a:xfrm>
            <a:off x="4973692" y="4547244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円柱 32"/>
          <p:cNvSpPr/>
          <p:nvPr/>
        </p:nvSpPr>
        <p:spPr bwMode="auto">
          <a:xfrm rot="16200000">
            <a:off x="4344682" y="3152739"/>
            <a:ext cx="1258019" cy="2789008"/>
          </a:xfrm>
          <a:prstGeom prst="can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円柱 33"/>
          <p:cNvSpPr/>
          <p:nvPr/>
        </p:nvSpPr>
        <p:spPr bwMode="auto">
          <a:xfrm rot="16200000">
            <a:off x="4335031" y="4789862"/>
            <a:ext cx="1258019" cy="2789008"/>
          </a:xfrm>
          <a:prstGeom prst="can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949230" y="5402048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dst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559520" y="5402048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src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5053" y="1475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通信直後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9637" y="4607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一定時間後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24908" y="1029179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24908" y="151185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16896" y="270892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045477" y="3242933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193219" y="4294647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193219" y="47773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124908" y="5730011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53489" y="6264024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551614" y="440799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SFL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564438" y="61673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LFL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27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RTT</a:t>
            </a:r>
            <a:r>
              <a:rPr kumimoji="1" lang="ja-JP" altLang="en-US" dirty="0" smtClean="0"/>
              <a:t>モデル化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pic>
        <p:nvPicPr>
          <p:cNvPr id="1026" name="Picture 2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8" y="1556792"/>
            <a:ext cx="4858504" cy="9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16" y="2455928"/>
            <a:ext cx="542105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26" y="2491093"/>
            <a:ext cx="742062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0" y="2491093"/>
            <a:ext cx="790940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Users\admin\Downloads\eq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10" y="2479723"/>
            <a:ext cx="764278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Users\admin\Downloads\eq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3016521"/>
            <a:ext cx="346592" cy="17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Users\admin\Downloads\eq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57" y="4105009"/>
            <a:ext cx="3613085" cy="10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461336" y="24797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ja-JP" altLang="en-US" dirty="0"/>
              <a:t>伝播</a:t>
            </a:r>
            <a:r>
              <a:rPr kumimoji="1" lang="ja-JP" altLang="en-US" dirty="0" smtClean="0"/>
              <a:t>遅延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60812" y="247972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：リンク伝送遅延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78220" y="24476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：キュー遅延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05688" y="243036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：キュー遅延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01296" y="287964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：リンク上のパス数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4088904" y="1700808"/>
            <a:ext cx="1980220" cy="5400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429164" y="1700808"/>
            <a:ext cx="792088" cy="54006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3211662" y="3312921"/>
            <a:ext cx="3482676" cy="6840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</a:rPr>
              <a:t>単純化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33" name="Picture 9" descr="E:\Users\admin\Downloads\eq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04" y="5331775"/>
            <a:ext cx="762501" cy="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Users\admin\Downloads\eq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616" y="5435308"/>
            <a:ext cx="298158" cy="2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3798706" y="533721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：キュー長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30130" y="53372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：リンク容量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979838" y="4293096"/>
            <a:ext cx="779704" cy="5400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8898" y="4105008"/>
            <a:ext cx="884181" cy="944171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91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相対キュー遅延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リンクコスト関数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2050" name="Picture 2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13" y="1671542"/>
            <a:ext cx="4335165" cy="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9" y="2276828"/>
            <a:ext cx="542105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50" y="2312876"/>
            <a:ext cx="297714" cy="2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51" y="2237337"/>
            <a:ext cx="297714" cy="29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730738" y="22408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ja-JP" altLang="en-US" dirty="0"/>
              <a:t>相対遅延量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43371" y="2204864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en-US" altLang="ja-JP" dirty="0" smtClean="0"/>
              <a:t>RTT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27900" y="219557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ja-JP" altLang="en-US" dirty="0"/>
              <a:t>キュー遅延</a:t>
            </a:r>
          </a:p>
        </p:txBody>
      </p:sp>
      <p:pic>
        <p:nvPicPr>
          <p:cNvPr id="2055" name="Picture 7" descr="E:\Users\admin\Downloads\eq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27" y="3774829"/>
            <a:ext cx="4150746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Users\admin\Downloads\eq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70" y="4365104"/>
            <a:ext cx="650082" cy="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Users\admin\Downloads\eq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92" y="4436278"/>
            <a:ext cx="405690" cy="2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163338" y="331380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SFL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5875" y="38517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LFL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75552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7179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pic>
        <p:nvPicPr>
          <p:cNvPr id="2058" name="Picture 10" descr="E:\Users\admin\Downloads\eq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3284984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5499076" y="436510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α~δ</a:t>
            </a:r>
            <a:r>
              <a:rPr kumimoji="1" lang="ja-JP" altLang="en-US" dirty="0" smtClean="0"/>
              <a:t>：パラメータ</a:t>
            </a:r>
            <a:endParaRPr kumimoji="1" lang="ja-JP" altLang="en-US" dirty="0"/>
          </a:p>
        </p:txBody>
      </p:sp>
      <p:pic>
        <p:nvPicPr>
          <p:cNvPr id="2059" name="Picture 11" descr="E:\Users\admin\Downloads\BPR1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0873" r="16563" b="11050"/>
          <a:stretch/>
        </p:blipFill>
        <p:spPr bwMode="auto">
          <a:xfrm>
            <a:off x="7567201" y="4255699"/>
            <a:ext cx="1789897" cy="17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7234708" y="417660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</a:t>
            </a:r>
            <a:r>
              <a:rPr kumimoji="1" lang="en-US" altLang="ja-JP" sz="1200" dirty="0" smtClean="0"/>
              <a:t>a(t)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28588" y="594928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ν(t)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4668" y="5157192"/>
            <a:ext cx="414408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リンクコスト値によって経路を決定し、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ロングフローであるかどうかの判定を行う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76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RTT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ロバスト最適化ー</a:t>
            </a:r>
            <a:r>
              <a:rPr lang="en-US" altLang="ja-JP" dirty="0" smtClean="0"/>
              <a:t>CUSUM</a:t>
            </a:r>
            <a:r>
              <a:rPr lang="ja-JP" altLang="en-US" dirty="0" smtClean="0"/>
              <a:t>カルマンフィルタ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800" dirty="0" err="1"/>
              <a:t>Jacobsson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Krister</a:t>
            </a:r>
            <a:r>
              <a:rPr lang="en-US" altLang="ja-JP" sz="1800" dirty="0"/>
              <a:t>, et al. "Round trip time estimation in communication networks using adaptive </a:t>
            </a:r>
            <a:r>
              <a:rPr lang="en-US" altLang="ja-JP" sz="1800" dirty="0" err="1"/>
              <a:t>kalman</a:t>
            </a:r>
            <a:r>
              <a:rPr lang="en-US" altLang="ja-JP" sz="1800" dirty="0"/>
              <a:t> filtering." (2004).</a:t>
            </a:r>
          </a:p>
          <a:p>
            <a:pPr marL="0" indent="0">
              <a:buNone/>
            </a:pPr>
            <a:r>
              <a:rPr lang="ja-JP" altLang="en-US" dirty="0" smtClean="0"/>
              <a:t>状態空間モデル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誤差についてはガウス性白色雑音</a:t>
            </a:r>
            <a:r>
              <a:rPr lang="en-US" altLang="ja-JP" dirty="0" smtClean="0"/>
              <a:t>(</a:t>
            </a:r>
            <a:r>
              <a:rPr lang="ja-JP" altLang="en-US" dirty="0" smtClean="0"/>
              <a:t>期待値</a:t>
            </a:r>
            <a:r>
              <a:rPr lang="en-US" altLang="ja-JP" dirty="0" smtClean="0"/>
              <a:t>0, </a:t>
            </a:r>
            <a:r>
              <a:rPr lang="ja-JP" altLang="en-US" dirty="0" smtClean="0"/>
              <a:t>相互相関</a:t>
            </a:r>
            <a:r>
              <a:rPr lang="en-US" altLang="ja-JP" dirty="0" smtClean="0"/>
              <a:t>0, </a:t>
            </a:r>
            <a:r>
              <a:rPr lang="ja-JP" altLang="en-US" dirty="0" smtClean="0"/>
              <a:t>分散値は</a:t>
            </a:r>
            <a:r>
              <a:rPr lang="en-US" altLang="ja-JP" dirty="0" smtClean="0"/>
              <a:t>σ^2 )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12" y="3392996"/>
            <a:ext cx="1852797" cy="32854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60" y="3920952"/>
            <a:ext cx="387795" cy="2693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632" y="3920952"/>
            <a:ext cx="387795" cy="26930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323" y="3896945"/>
            <a:ext cx="271528" cy="29823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499" y="3925878"/>
            <a:ext cx="328549" cy="26930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168" y="2924944"/>
            <a:ext cx="2482964" cy="387795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130705" y="387093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：観測</a:t>
            </a:r>
            <a:r>
              <a:rPr kumimoji="1" lang="en-US" altLang="ja-JP" dirty="0" smtClean="0"/>
              <a:t>RTT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91951" y="3870937"/>
            <a:ext cx="149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RTT</a:t>
            </a:r>
            <a:r>
              <a:rPr kumimoji="1" lang="ja-JP" altLang="en-US" dirty="0" smtClean="0"/>
              <a:t>予測値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5168" y="4257092"/>
            <a:ext cx="271528" cy="222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241032" y="387093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：推定誤差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45272" y="384064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：離散変数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30705" y="41808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：観測誤差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87121" y="2921751"/>
            <a:ext cx="390988" cy="39098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660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CUSUM</a:t>
            </a:r>
            <a:r>
              <a:rPr kumimoji="1" lang="ja-JP" altLang="en-US" dirty="0" smtClean="0"/>
              <a:t>カルマンフィルター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観測更新と時間更新を逐次行っていく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リンクコスト関数も平滑化されていくのでは。。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en-US" dirty="0" smtClean="0"/>
              <a:t>→実装していきます。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88" y="1664804"/>
            <a:ext cx="1396559" cy="104958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2463282"/>
            <a:ext cx="3251209" cy="175780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940" y="2999860"/>
            <a:ext cx="3226728" cy="88135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285148" y="1295472"/>
            <a:ext cx="227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CUSUM</a:t>
            </a:r>
            <a:r>
              <a:rPr kumimoji="1" lang="ja-JP" altLang="en-US" dirty="0" smtClean="0"/>
              <a:t>アルゴリズム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637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ペアリングの問題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途中のキュー情報を見て切り替えるのか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 smtClean="0"/>
              <a:t>エンドノードだけからしか情報が得られないけど。。</a:t>
            </a:r>
            <a:endParaRPr lang="en-US" altLang="ja-JP" dirty="0" smtClean="0"/>
          </a:p>
          <a:p>
            <a:r>
              <a:rPr lang="ja-JP" altLang="en-US" dirty="0" smtClean="0"/>
              <a:t>フローが発生した時点でのリンクコストを知っていないといけない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フローが発生していない</a:t>
            </a:r>
            <a:r>
              <a:rPr kumimoji="1" lang="en-US" altLang="ja-JP" dirty="0" smtClean="0"/>
              <a:t>NIC(</a:t>
            </a:r>
            <a:r>
              <a:rPr kumimoji="1" lang="ja-JP" altLang="en-US" dirty="0" smtClean="0"/>
              <a:t>ルート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にも定期的に</a:t>
            </a:r>
            <a:r>
              <a:rPr kumimoji="1" lang="en-US" altLang="ja-JP" dirty="0" smtClean="0"/>
              <a:t>ping</a:t>
            </a:r>
            <a:r>
              <a:rPr kumimoji="1" lang="ja-JP" altLang="en-US" dirty="0" smtClean="0"/>
              <a:t>を飛ばして監視するのか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/>
              <a:t>フローが発生してる時はいいけど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468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8505</TotalTime>
  <Words>995</Words>
  <Application>Microsoft Macintosh PowerPoint</Application>
  <PresentationFormat>A4 210x297 mm</PresentationFormat>
  <Paragraphs>232</Paragraphs>
  <Slides>22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Staff training presentation</vt:lpstr>
      <vt:lpstr>進捗報告 データセンター環境におけるショートフロー通信改善手法の一提案</vt:lpstr>
      <vt:lpstr>提案手法</vt:lpstr>
      <vt:lpstr>提案手法：想定環境</vt:lpstr>
      <vt:lpstr>想定するシナリオ</vt:lpstr>
      <vt:lpstr>提案手法</vt:lpstr>
      <vt:lpstr>提案手法</vt:lpstr>
      <vt:lpstr>提案手法</vt:lpstr>
      <vt:lpstr>提案手法</vt:lpstr>
      <vt:lpstr>検証点</vt:lpstr>
      <vt:lpstr>経路選択についての考察2</vt:lpstr>
      <vt:lpstr>シナリオ</vt:lpstr>
      <vt:lpstr>ルーティング</vt:lpstr>
      <vt:lpstr>ルーティング</vt:lpstr>
      <vt:lpstr>経路選択についての考察1</vt:lpstr>
      <vt:lpstr>今後の修論までの計画</vt:lpstr>
      <vt:lpstr>修論章立て</vt:lpstr>
      <vt:lpstr>検証実験</vt:lpstr>
      <vt:lpstr>検証実験</vt:lpstr>
      <vt:lpstr>検証実験1：結果</vt:lpstr>
      <vt:lpstr>検証実験2</vt:lpstr>
      <vt:lpstr>検証実験2：結果</vt:lpstr>
      <vt:lpstr>結論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3031</cp:revision>
  <dcterms:created xsi:type="dcterms:W3CDTF">2013-12-01T06:00:42Z</dcterms:created>
  <dcterms:modified xsi:type="dcterms:W3CDTF">2014-12-21T16:51:51Z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