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9"/>
  </p:notesMasterIdLst>
  <p:handoutMasterIdLst>
    <p:handoutMasterId r:id="rId10"/>
  </p:handoutMasterIdLst>
  <p:sldIdLst>
    <p:sldId id="460" r:id="rId2"/>
    <p:sldId id="458" r:id="rId3"/>
    <p:sldId id="461" r:id="rId4"/>
    <p:sldId id="462" r:id="rId5"/>
    <p:sldId id="463" r:id="rId6"/>
    <p:sldId id="465" r:id="rId7"/>
    <p:sldId id="455" r:id="rId8"/>
  </p:sldIdLst>
  <p:sldSz cx="9906000" cy="6858000" type="A4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BC"/>
    <a:srgbClr val="E03253"/>
    <a:srgbClr val="4D4D4D"/>
    <a:srgbClr val="EAEAEA"/>
    <a:srgbClr val="393939"/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間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濃色 2 - アクセント 1/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間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間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中間 1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中間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テーマ 1 - アクセント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テーマ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9" autoAdjust="0"/>
    <p:restoredTop sz="88973" autoAdjust="0"/>
  </p:normalViewPr>
  <p:slideViewPr>
    <p:cSldViewPr snapToObjects="1">
      <p:cViewPr varScale="1">
        <p:scale>
          <a:sx n="82" d="100"/>
          <a:sy n="82" d="100"/>
        </p:scale>
        <p:origin x="-1792" y="-96"/>
      </p:cViewPr>
      <p:guideLst>
        <p:guide orient="horz" pos="1185"/>
        <p:guide orient="horz" pos="3974"/>
        <p:guide orient="horz" pos="573"/>
        <p:guide orient="horz" pos="2160"/>
        <p:guide orient="horz" pos="3135"/>
        <p:guide pos="5728"/>
        <p:guide pos="2145"/>
        <p:guide pos="512"/>
        <p:guide pos="4095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6"/>
      </p:cViewPr>
      <p:guideLst>
        <p:guide orient="horz" pos="2924"/>
        <p:guide pos="220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 dirty="0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 dirty="0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1" sz="1200">
                <a:latin typeface="Tahoma" pitchFamily="34" charset="0"/>
              </a:defRPr>
            </a:lvl1pPr>
          </a:lstStyle>
          <a:p>
            <a:fld id="{6F62E233-1F35-47A0-B354-5FF7886F74B8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35282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t" anchorCtr="0" compatLnSpc="1">
            <a:prstTxWarp prst="textNoShape">
              <a:avLst/>
            </a:prstTxWarp>
          </a:bodyPr>
          <a:lstStyle>
            <a:lvl1pPr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en-US" altLang="ja-JP" dirty="0"/>
              <a:t>07/16/96</a:t>
            </a:r>
            <a:endParaRPr lang="en-US" altLang="ja-JP" sz="1200" i="0" dirty="0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85838" y="696913"/>
            <a:ext cx="5026025" cy="3481387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3675" tIns="46838" rIns="93675" bIns="468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b" anchorCtr="0" compatLnSpc="1">
            <a:prstTxWarp prst="textNoShape">
              <a:avLst/>
            </a:prstTxWarp>
          </a:bodyPr>
          <a:lstStyle>
            <a:lvl1pPr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en-US" altLang="ja-JP" dirty="0"/>
              <a:t>##</a:t>
            </a:r>
            <a:endParaRPr lang="en-US" altLang="ja-JP" sz="1200" i="0" dirty="0"/>
          </a:p>
        </p:txBody>
      </p:sp>
    </p:spTree>
    <p:extLst>
      <p:ext uri="{BB962C8B-B14F-4D97-AF65-F5344CB8AC3E}">
        <p14:creationId xmlns:p14="http://schemas.microsoft.com/office/powerpoint/2010/main" val="98407351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ja-JP" dirty="0"/>
              <a:t>07/16/96</a:t>
            </a:r>
            <a:endParaRPr lang="en-US" altLang="ja-JP" sz="1200" i="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ja-JP" dirty="0"/>
              <a:t>##</a:t>
            </a:r>
            <a:endParaRPr lang="en-US" altLang="ja-JP" sz="1200" i="0" dirty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esear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77875" y="2004639"/>
            <a:ext cx="8353425" cy="1208337"/>
          </a:xfrm>
        </p:spPr>
        <p:txBody>
          <a:bodyPr/>
          <a:lstStyle>
            <a:lvl1pPr algn="ctr">
              <a:defRPr b="1">
                <a:solidFill>
                  <a:srgbClr val="4D4D4D"/>
                </a:solidFill>
              </a:defRPr>
            </a:lvl1pPr>
          </a:lstStyle>
          <a:p>
            <a:pPr lvl="0"/>
            <a:r>
              <a:rPr lang="ja-JP" altLang="en-US" noProof="0" dirty="0" smtClean="0"/>
              <a:t>マスター タイトルの書式設定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75184" y="4293096"/>
            <a:ext cx="6934200" cy="11970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>
                <a:solidFill>
                  <a:srgbClr val="4D4D4D"/>
                </a:solidFill>
              </a:defRPr>
            </a:lvl1pPr>
          </a:lstStyle>
          <a:p>
            <a:pPr lvl="0"/>
            <a:r>
              <a:rPr lang="ja-JP" altLang="en-US" noProof="0" dirty="0" smtClean="0"/>
              <a:t>マスター サブタイトルの書式設定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CC577-6976-3443-A7C6-3E78693A7E3D}" type="datetime1">
              <a:rPr lang="ja-JP" altLang="en-US" smtClean="0"/>
              <a:t>14/11/25</a:t>
            </a:fld>
            <a:endParaRPr lang="en-US" altLang="ja-JP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インターネットアーキテクチャ研究会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6F847AEC-04A4-4B30-BC9E-4A61A0C7AC7F}" type="slidenum">
              <a:rPr lang="ja-JP" altLang="en-US" smtClean="0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A56AD9-622D-6C41-98F8-A67E526DC2DC}" type="datetime1">
              <a:rPr lang="ja-JP" altLang="en-US" smtClean="0"/>
              <a:t>14/11/25</a:t>
            </a:fld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インターネットアーキテクチャ研究会</a:t>
            </a:r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DCDA85-2696-45D2-A774-60B32C80E74E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96082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588250" y="214313"/>
            <a:ext cx="2112963" cy="59182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246188" y="214313"/>
            <a:ext cx="6189662" cy="59182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CE2CCE-C431-504F-BF20-D1593AF863F5}" type="datetime1">
              <a:rPr lang="ja-JP" altLang="en-US" smtClean="0"/>
              <a:t>14/11/25</a:t>
            </a:fld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インターネットアーキテクチャ研究会</a:t>
            </a:r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6306F9-C279-430B-B0A6-3FA4D4518FED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8614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1157535"/>
            <a:ext cx="8280400" cy="4863753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41B42A-15B6-394D-B82C-3B05C8745B20}" type="datetime1">
              <a:rPr lang="ja-JP" altLang="en-US" smtClean="0"/>
              <a:t>14/11/25</a:t>
            </a:fld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インターネットアーキテクチャ研究会</a:t>
            </a:r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266AD3-7610-493D-8208-10424DEE3EA2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73100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638" y="3435077"/>
            <a:ext cx="84201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4D4D4D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638" y="1934890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715188-5E65-C94B-9F11-1E8A1327BC4E}" type="datetime1">
              <a:rPr lang="ja-JP" altLang="en-US" smtClean="0"/>
              <a:t>14/11/25</a:t>
            </a:fld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インターネットアーキテクチャ研究会</a:t>
            </a:r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095C52-7FA9-489B-9C9A-63D366B5FA4B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05503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281113" y="2017713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567363" y="2017713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AE8B6C-D37A-B840-807A-DC6BECEB1F00}" type="datetime1">
              <a:rPr lang="ja-JP" altLang="en-US" smtClean="0"/>
              <a:t>14/11/25</a:t>
            </a:fld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インターネットアーキテクチャ研究会</a:t>
            </a:r>
            <a:endParaRPr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E07256-B7DE-41CE-804D-BDC7A6CD32B5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68007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3FAC87-0A25-5342-9B15-3461DF8D6B09}" type="datetime1">
              <a:rPr lang="ja-JP" altLang="en-US" smtClean="0"/>
              <a:t>14/11/25</a:t>
            </a:fld>
            <a:endParaRPr lang="en-US" altLang="ja-JP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インターネットアーキテクチャ研究会</a:t>
            </a:r>
            <a:endParaRPr lang="en-US" altLang="ja-JP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0A8DF6-AAD5-43F0-BE35-7C080FD1246C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35812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BE3321-66E6-7740-B336-4574A24D445C}" type="datetime1">
              <a:rPr lang="ja-JP" altLang="en-US" smtClean="0"/>
              <a:t>14/11/25</a:t>
            </a:fld>
            <a:endParaRPr lang="en-US" altLang="ja-JP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インターネットアーキテクチャ研究会</a:t>
            </a:r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E403A2-63A1-4A9F-BE45-DF661BAD8395}" type="slidenum">
              <a:rPr lang="ja-JP" altLang="en-US"/>
              <a:pPr/>
              <a:t>‹#›</a:t>
            </a:fld>
            <a:endParaRPr lang="en-US" altLang="ja-JP" dirty="0"/>
          </a:p>
        </p:txBody>
      </p:sp>
      <p:sp>
        <p:nvSpPr>
          <p:cNvPr id="6" name="テキスト ボックス 5"/>
          <p:cNvSpPr txBox="1"/>
          <p:nvPr userDrawn="1"/>
        </p:nvSpPr>
        <p:spPr>
          <a:xfrm>
            <a:off x="1287190" y="93527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6115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13C18F-F080-994F-A6D4-E2842252F409}" type="datetime1">
              <a:rPr lang="ja-JP" altLang="en-US" smtClean="0"/>
              <a:t>14/11/25</a:t>
            </a:fld>
            <a:endParaRPr lang="en-US" altLang="ja-JP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インターネットアーキテクチャ研究会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5C2A6E-2954-4E38-AD66-154544EB6822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40152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A78F33-BDC3-7249-9F83-4F8721D54A06}" type="datetime1">
              <a:rPr lang="ja-JP" altLang="en-US" smtClean="0"/>
              <a:t>14/11/25</a:t>
            </a:fld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インターネットアーキテクチャ研究会</a:t>
            </a:r>
            <a:endParaRPr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954375-F0DB-426D-B6A9-608781D96B89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8831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dirty="0" smtClean="0"/>
              <a:t>アイコンをクリックして図を追加</a:t>
            </a:r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369804-01E9-104E-BACE-0FCB0856E5CA}" type="datetime1">
              <a:rPr lang="ja-JP" altLang="en-US" smtClean="0"/>
              <a:t>14/11/25</a:t>
            </a:fld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インターネットアーキテクチャ研究会</a:t>
            </a:r>
            <a:endParaRPr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DF8EBE-26FD-4D52-A579-72828310B657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8480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200472" y="83790"/>
            <a:ext cx="324201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488504" y="83790"/>
            <a:ext cx="267168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410866" y="506065"/>
            <a:ext cx="379163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591244" y="506065"/>
            <a:ext cx="329308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46194" y="433040"/>
            <a:ext cx="342310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41611" y="98814"/>
            <a:ext cx="45719" cy="9993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344488" y="910431"/>
            <a:ext cx="89122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77875" y="332458"/>
            <a:ext cx="849560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157535"/>
            <a:ext cx="8280400" cy="4863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  <a:r>
              <a:rPr lang="en-US" altLang="ja-JP" dirty="0" err="1" smtClean="0"/>
              <a:t>qqqqqqqqqqqqqqqqqqqqqqqqqqqqqq</a:t>
            </a:r>
            <a:endParaRPr lang="ja-JP" altLang="en-US" dirty="0" smtClean="0"/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77875" y="6308725"/>
            <a:ext cx="2063750" cy="288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j-lt"/>
              </a:defRPr>
            </a:lvl1pPr>
          </a:lstStyle>
          <a:p>
            <a:fld id="{2D93FC95-D655-3B41-BE60-B82C64FFD243}" type="datetime1">
              <a:rPr lang="ja-JP" altLang="en-US" smtClean="0"/>
              <a:t>14/11/25</a:t>
            </a:fld>
            <a:endParaRPr lang="en-US" altLang="ja-JP" dirty="0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68824" y="6309320"/>
            <a:ext cx="3136900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j-lt"/>
              </a:defRPr>
            </a:lvl1pPr>
          </a:lstStyle>
          <a:p>
            <a:r>
              <a:rPr lang="ja-JP" altLang="en-US" smtClean="0"/>
              <a:t>インターネットアーキテクチャ研究会</a:t>
            </a:r>
            <a:endParaRPr lang="en-US" altLang="ja-JP" dirty="0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65714" y="6309320"/>
            <a:ext cx="2063750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j-lt"/>
                <a:cs typeface="Times New Roman"/>
              </a:defRPr>
            </a:lvl1pPr>
          </a:lstStyle>
          <a:p>
            <a:fld id="{6F847AEC-04A4-4B30-BC9E-4A61A0C7AC7F}" type="slidenum">
              <a:rPr lang="ja-JP" altLang="en-US" smtClean="0"/>
              <a:pPr/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folHlink"/>
        </a:buClr>
        <a:buSzPct val="60000"/>
        <a:buFont typeface="Wingdings" pitchFamily="2" charset="2"/>
        <a:buChar char="n"/>
        <a:defRPr kumimoji="1" sz="2400" i="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hlink"/>
        </a:buClr>
        <a:buSzPct val="55000"/>
        <a:buFont typeface="Wingdings" pitchFamily="2" charset="2"/>
        <a:buChar char="n"/>
        <a:defRPr kumimoji="1" sz="2000" i="0">
          <a:solidFill>
            <a:srgbClr val="4D4D4D"/>
          </a:solidFill>
          <a:latin typeface="+mn-lt"/>
        </a:defRPr>
      </a:lvl2pPr>
      <a:lvl3pPr marL="1143000" indent="-2286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folHlink"/>
        </a:buClr>
        <a:buSzPct val="50000"/>
        <a:buFont typeface="Wingdings" pitchFamily="2" charset="2"/>
        <a:buChar char="n"/>
        <a:defRPr kumimoji="1" sz="1800" i="0">
          <a:solidFill>
            <a:srgbClr val="4D4D4D"/>
          </a:solidFill>
          <a:latin typeface="+mn-lt"/>
        </a:defRPr>
      </a:lvl3pPr>
      <a:lvl4pPr marL="1600200" indent="-2286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2"/>
        </a:buClr>
        <a:buSzPct val="55000"/>
        <a:buFont typeface="Wingdings" pitchFamily="2" charset="2"/>
        <a:buChar char="n"/>
        <a:defRPr kumimoji="1" sz="1600" i="0">
          <a:solidFill>
            <a:srgbClr val="4D4D4D"/>
          </a:solidFill>
          <a:latin typeface="+mn-lt"/>
        </a:defRPr>
      </a:lvl4pPr>
      <a:lvl5pPr marL="2057400" indent="-2286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1"/>
        </a:buClr>
        <a:buSzPct val="50000"/>
        <a:buFont typeface="Wingdings" pitchFamily="2" charset="2"/>
        <a:buChar char="n"/>
        <a:defRPr kumimoji="1" sz="1600" i="0">
          <a:solidFill>
            <a:srgbClr val="4D4D4D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>
                <a:ea typeface="ＭＳ Ｐゴシック" charset="-128"/>
              </a:rPr>
              <a:t>Progress report</a:t>
            </a:r>
            <a:r>
              <a:rPr lang="en-US" altLang="ja-JP" dirty="0" smtClean="0">
                <a:ea typeface="ＭＳ Ｐゴシック" charset="-128"/>
              </a:rPr>
              <a:t/>
            </a:r>
            <a:br>
              <a:rPr lang="en-US" altLang="ja-JP" dirty="0" smtClean="0">
                <a:ea typeface="ＭＳ Ｐゴシック" charset="-128"/>
              </a:rPr>
            </a:br>
            <a:r>
              <a:rPr lang="ja-JP" altLang="en-US" dirty="0" smtClean="0">
                <a:ea typeface="ＭＳ Ｐゴシック" charset="-128"/>
              </a:rPr>
              <a:t>進捗報告</a:t>
            </a:r>
            <a:endParaRPr lang="en-US" altLang="ja-JP" dirty="0">
              <a:ea typeface="ＭＳ Ｐゴシック" charset="-128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475184" y="4176166"/>
            <a:ext cx="6934200" cy="1197050"/>
          </a:xfrm>
        </p:spPr>
        <p:txBody>
          <a:bodyPr/>
          <a:lstStyle/>
          <a:p>
            <a:r>
              <a:rPr lang="en-US" altLang="ja-JP" dirty="0" smtClean="0">
                <a:latin typeface="+mj-ea"/>
                <a:ea typeface="+mj-ea"/>
              </a:rPr>
              <a:t>Sekiya laboratory M2</a:t>
            </a:r>
          </a:p>
          <a:p>
            <a:r>
              <a:rPr lang="en-US" altLang="ja-JP" dirty="0" smtClean="0">
                <a:latin typeface="+mj-ea"/>
                <a:ea typeface="+mj-ea"/>
              </a:rPr>
              <a:t>Fujii Shogo</a:t>
            </a:r>
            <a:endParaRPr lang="en-US" altLang="ja-JP" dirty="0">
              <a:latin typeface="+mj-ea"/>
              <a:ea typeface="+mj-ea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7AEC-04A4-4B30-BC9E-4A61A0C7AC7F}" type="slidenum">
              <a:rPr lang="ja-JP" altLang="en-US" smtClean="0"/>
              <a:pPr/>
              <a:t>1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9093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今やっていること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提案手法の実装</a:t>
            </a:r>
            <a:r>
              <a:rPr kumimoji="1" lang="en-US" altLang="ja-JP" dirty="0" smtClean="0"/>
              <a:t>(ns-3dce)</a:t>
            </a:r>
          </a:p>
          <a:p>
            <a:pPr lvl="1"/>
            <a:r>
              <a:rPr kumimoji="1" lang="ja-JP" altLang="en-US" dirty="0" smtClean="0"/>
              <a:t>簡易版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実装中</a:t>
            </a:r>
            <a:r>
              <a:rPr kumimoji="1" lang="en-US" altLang="ja-JP" dirty="0" smtClean="0"/>
              <a:t>)</a:t>
            </a:r>
            <a:r>
              <a:rPr lang="ja-JP" altLang="en-US" sz="1800" dirty="0" smtClean="0">
                <a:latin typeface="+mn-ea"/>
              </a:rPr>
              <a:t>ー</a:t>
            </a:r>
            <a:r>
              <a:rPr lang="ja-JP" altLang="en-US" sz="1800" dirty="0">
                <a:latin typeface="+mn-ea"/>
              </a:rPr>
              <a:t>通信時間のしきい値を設定、しきい値を超えるとパスを</a:t>
            </a:r>
            <a:r>
              <a:rPr lang="ja-JP" altLang="en-US" sz="1800" dirty="0" smtClean="0">
                <a:latin typeface="+mn-ea"/>
              </a:rPr>
              <a:t>切り替える</a:t>
            </a:r>
            <a:endParaRPr lang="en-US" altLang="ja-JP" sz="1800" dirty="0" smtClean="0">
              <a:latin typeface="+mn-ea"/>
            </a:endParaRPr>
          </a:p>
          <a:p>
            <a:pPr lvl="1"/>
            <a:r>
              <a:rPr kumimoji="1" lang="ja-JP" altLang="ja-JP" sz="1800" dirty="0" smtClean="0">
                <a:latin typeface="+mn-ea"/>
              </a:rPr>
              <a:t>T</a:t>
            </a:r>
            <a:r>
              <a:rPr kumimoji="1" lang="en-US" altLang="ja-JP" sz="1800" dirty="0" smtClean="0">
                <a:latin typeface="+mn-ea"/>
              </a:rPr>
              <a:t>o</a:t>
            </a:r>
            <a:r>
              <a:rPr kumimoji="1" lang="ja-JP" altLang="en-US" sz="1800" dirty="0" smtClean="0">
                <a:latin typeface="+mn-ea"/>
              </a:rPr>
              <a:t> </a:t>
            </a:r>
            <a:r>
              <a:rPr kumimoji="1" lang="en-US" altLang="ja-JP" sz="1800" dirty="0" smtClean="0">
                <a:latin typeface="+mn-ea"/>
              </a:rPr>
              <a:t>do</a:t>
            </a:r>
          </a:p>
          <a:p>
            <a:pPr marL="1257300" lvl="2" indent="-342900">
              <a:buFont typeface="+mj-lt"/>
              <a:buAutoNum type="arabicPeriod"/>
            </a:pPr>
            <a:r>
              <a:rPr lang="ja-JP" altLang="en-US" dirty="0">
                <a:latin typeface="+mn-ea"/>
              </a:rPr>
              <a:t>マルチパスで</a:t>
            </a:r>
            <a:r>
              <a:rPr lang="ja-JP" altLang="en-US" dirty="0" smtClean="0">
                <a:latin typeface="+mn-ea"/>
              </a:rPr>
              <a:t>通信</a:t>
            </a:r>
            <a:r>
              <a:rPr lang="ja-JP" altLang="en-US" dirty="0" smtClean="0">
                <a:latin typeface="+mn-ea"/>
              </a:rPr>
              <a:t>する際のペア問題</a:t>
            </a:r>
            <a:endParaRPr lang="en-US" altLang="ja-JP" dirty="0">
              <a:latin typeface="+mn-ea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ja-JP" altLang="en-US" dirty="0">
                <a:latin typeface="+mn-ea"/>
              </a:rPr>
              <a:t>ウィンドウサイズの割り当て</a:t>
            </a:r>
            <a:endParaRPr lang="en-US" altLang="ja-JP" dirty="0">
              <a:latin typeface="+mn-ea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ja-JP" altLang="en-US" dirty="0">
                <a:latin typeface="+mn-ea"/>
              </a:rPr>
              <a:t>しきい値をトリガーにして切り替え</a:t>
            </a:r>
            <a:endParaRPr lang="en-US" altLang="ja-JP" dirty="0">
              <a:latin typeface="+mn-ea"/>
            </a:endParaRPr>
          </a:p>
          <a:p>
            <a:pPr marL="857250" lvl="1"/>
            <a:r>
              <a:rPr lang="ja-JP" altLang="en-US" dirty="0">
                <a:latin typeface="+mn-ea"/>
              </a:rPr>
              <a:t>コスト計算ベース手法の</a:t>
            </a:r>
            <a:r>
              <a:rPr lang="ja-JP" altLang="en-US" dirty="0" smtClean="0">
                <a:latin typeface="+mn-ea"/>
              </a:rPr>
              <a:t>実装</a:t>
            </a:r>
            <a:endParaRPr lang="en-US" altLang="ja-JP" dirty="0">
              <a:latin typeface="+mn-ea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B42A-15B6-394D-B82C-3B05C8745B20}" type="datetime1">
              <a:rPr lang="ja-JP" altLang="en-US" smtClean="0"/>
              <a:t>14/11/25</a:t>
            </a:fld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2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19803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マルチパスで通信する際のペア問題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>
              <a:buSzPct val="60000"/>
            </a:pPr>
            <a:r>
              <a:rPr lang="ja-JP" altLang="en-US" sz="2400" dirty="0">
                <a:latin typeface="+mn-ea"/>
              </a:rPr>
              <a:t>マルチパスで通信する際のペア問題</a:t>
            </a:r>
            <a:endParaRPr lang="en-US" altLang="ja-JP" sz="2400" dirty="0">
              <a:latin typeface="+mn-ea"/>
            </a:endParaRPr>
          </a:p>
          <a:p>
            <a:pPr lvl="1"/>
            <a:r>
              <a:rPr lang="ja-JP" altLang="en-US" dirty="0" smtClean="0"/>
              <a:t>シミュレーション環境：二経路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ペア欲しい。けど、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ペアできる。。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ずれると、行きと帰りで異なる経路を通る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B42A-15B6-394D-B82C-3B05C8745B20}" type="datetime1">
              <a:rPr lang="ja-JP" altLang="en-US" smtClean="0"/>
              <a:t>14/11/25</a:t>
            </a:fld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3</a:t>
            </a:fld>
            <a:endParaRPr lang="en-US" altLang="ja-JP" dirty="0"/>
          </a:p>
        </p:txBody>
      </p:sp>
      <p:sp>
        <p:nvSpPr>
          <p:cNvPr id="6" name="正方形/長方形 5"/>
          <p:cNvSpPr/>
          <p:nvPr/>
        </p:nvSpPr>
        <p:spPr bwMode="auto">
          <a:xfrm>
            <a:off x="2247403" y="3681482"/>
            <a:ext cx="684076" cy="1245933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671339" y="5006948"/>
            <a:ext cx="1442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Aggregation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 bwMode="auto">
          <a:xfrm>
            <a:off x="6891560" y="3681482"/>
            <a:ext cx="581720" cy="132546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863578" y="5150369"/>
            <a:ext cx="118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End-node</a:t>
            </a:r>
            <a:endParaRPr kumimoji="1" lang="ja-JP" altLang="en-US" dirty="0"/>
          </a:p>
        </p:txBody>
      </p:sp>
      <p:sp>
        <p:nvSpPr>
          <p:cNvPr id="10" name="円/楕円 9"/>
          <p:cNvSpPr/>
          <p:nvPr/>
        </p:nvSpPr>
        <p:spPr bwMode="auto">
          <a:xfrm>
            <a:off x="4652521" y="5247783"/>
            <a:ext cx="590364" cy="59036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円/楕円 10"/>
          <p:cNvSpPr/>
          <p:nvPr/>
        </p:nvSpPr>
        <p:spPr bwMode="auto">
          <a:xfrm>
            <a:off x="4652521" y="3597425"/>
            <a:ext cx="590364" cy="59036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12" name="直線コネクタ 11"/>
          <p:cNvCxnSpPr>
            <a:stCxn id="8" idx="1"/>
          </p:cNvCxnSpPr>
          <p:nvPr/>
        </p:nvCxnSpPr>
        <p:spPr bwMode="auto">
          <a:xfrm flipH="1">
            <a:off x="5242885" y="4344215"/>
            <a:ext cx="1648675" cy="118323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>
            <a:stCxn id="8" idx="1"/>
            <a:endCxn id="11" idx="6"/>
          </p:cNvCxnSpPr>
          <p:nvPr/>
        </p:nvCxnSpPr>
        <p:spPr bwMode="auto">
          <a:xfrm flipH="1" flipV="1">
            <a:off x="5242885" y="3892607"/>
            <a:ext cx="1648675" cy="45160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E0325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線コネクタ 13"/>
          <p:cNvCxnSpPr>
            <a:stCxn id="6" idx="3"/>
          </p:cNvCxnSpPr>
          <p:nvPr/>
        </p:nvCxnSpPr>
        <p:spPr bwMode="auto">
          <a:xfrm>
            <a:off x="2931479" y="4304449"/>
            <a:ext cx="1721042" cy="12229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線コネクタ 14"/>
          <p:cNvCxnSpPr>
            <a:stCxn id="6" idx="3"/>
          </p:cNvCxnSpPr>
          <p:nvPr/>
        </p:nvCxnSpPr>
        <p:spPr bwMode="auto">
          <a:xfrm flipV="1">
            <a:off x="2931479" y="3892607"/>
            <a:ext cx="1721042" cy="41184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E0325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テキスト ボックス 15"/>
          <p:cNvSpPr txBox="1"/>
          <p:nvPr/>
        </p:nvSpPr>
        <p:spPr>
          <a:xfrm>
            <a:off x="5881410" y="3573016"/>
            <a:ext cx="1339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10.0.0.1/24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940283" y="3573016"/>
            <a:ext cx="1339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10.0.0.2/24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872965" y="4661208"/>
            <a:ext cx="1339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10.0.1.1/24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931838" y="4661208"/>
            <a:ext cx="1339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10.0.1.2/24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86234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コネクション確立のおさらい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1157535"/>
            <a:ext cx="4140200" cy="4863753"/>
          </a:xfrm>
        </p:spPr>
        <p:txBody>
          <a:bodyPr/>
          <a:lstStyle/>
          <a:p>
            <a:r>
              <a:rPr kumimoji="1" lang="en-US" altLang="ja-JP" dirty="0" smtClean="0"/>
              <a:t>TCP</a:t>
            </a:r>
            <a:r>
              <a:rPr kumimoji="1" lang="ja-JP" altLang="en-US" dirty="0" smtClean="0"/>
              <a:t>セッション</a:t>
            </a:r>
            <a:endParaRPr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B42A-15B6-394D-B82C-3B05C8745B20}" type="datetime1">
              <a:rPr lang="ja-JP" altLang="en-US" smtClean="0"/>
              <a:t>14/11/25</a:t>
            </a:fld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4</a:t>
            </a:fld>
            <a:endParaRPr lang="en-US" altLang="ja-JP" dirty="0"/>
          </a:p>
        </p:txBody>
      </p:sp>
      <p:sp>
        <p:nvSpPr>
          <p:cNvPr id="23" name="コンテンツ プレースホルダー 2"/>
          <p:cNvSpPr txBox="1">
            <a:spLocks/>
          </p:cNvSpPr>
          <p:nvPr/>
        </p:nvSpPr>
        <p:spPr bwMode="auto">
          <a:xfrm>
            <a:off x="4967575" y="1157535"/>
            <a:ext cx="4140200" cy="4863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 i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 i="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1800" i="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1600" i="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600" i="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dirty="0" err="1" smtClean="0"/>
              <a:t>MPTCPサブフロ</a:t>
            </a:r>
            <a:r>
              <a:rPr lang="en-US" altLang="en-US" dirty="0" smtClean="0"/>
              <a:t>ー</a:t>
            </a:r>
            <a:endParaRPr lang="en-US" altLang="ja-JP" dirty="0" smtClean="0"/>
          </a:p>
          <a:p>
            <a:pPr marL="914400" lvl="1" indent="-457200">
              <a:buFont typeface="+mj-lt"/>
              <a:buAutoNum type="arabicPeriod"/>
            </a:pPr>
            <a:endParaRPr lang="ja-JP" altLang="en-US" dirty="0"/>
          </a:p>
        </p:txBody>
      </p:sp>
      <p:cxnSp>
        <p:nvCxnSpPr>
          <p:cNvPr id="25" name="直線コネクタ 24"/>
          <p:cNvCxnSpPr/>
          <p:nvPr/>
        </p:nvCxnSpPr>
        <p:spPr bwMode="auto">
          <a:xfrm>
            <a:off x="1316596" y="1988840"/>
            <a:ext cx="0" cy="40324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線コネクタ 25"/>
          <p:cNvCxnSpPr/>
          <p:nvPr/>
        </p:nvCxnSpPr>
        <p:spPr bwMode="auto">
          <a:xfrm>
            <a:off x="4052900" y="1988840"/>
            <a:ext cx="0" cy="40324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テキスト ボックス 26"/>
          <p:cNvSpPr txBox="1"/>
          <p:nvPr/>
        </p:nvSpPr>
        <p:spPr>
          <a:xfrm>
            <a:off x="898465" y="1619508"/>
            <a:ext cx="890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sender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607668" y="1619508"/>
            <a:ext cx="1005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receiver</a:t>
            </a:r>
            <a:endParaRPr kumimoji="1" lang="ja-JP" altLang="en-US" dirty="0"/>
          </a:p>
        </p:txBody>
      </p:sp>
      <p:cxnSp>
        <p:nvCxnSpPr>
          <p:cNvPr id="32" name="直線矢印コネクタ 31"/>
          <p:cNvCxnSpPr/>
          <p:nvPr/>
        </p:nvCxnSpPr>
        <p:spPr bwMode="auto">
          <a:xfrm>
            <a:off x="1316596" y="2240868"/>
            <a:ext cx="2736304" cy="5400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線矢印コネクタ 33"/>
          <p:cNvCxnSpPr/>
          <p:nvPr/>
        </p:nvCxnSpPr>
        <p:spPr bwMode="auto">
          <a:xfrm flipH="1">
            <a:off x="1316596" y="2780928"/>
            <a:ext cx="2736304" cy="6480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直線矢印コネクタ 36"/>
          <p:cNvCxnSpPr/>
          <p:nvPr/>
        </p:nvCxnSpPr>
        <p:spPr bwMode="auto">
          <a:xfrm>
            <a:off x="1401932" y="3429000"/>
            <a:ext cx="2650968" cy="8347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テキスト ボックス 39"/>
          <p:cNvSpPr txBox="1"/>
          <p:nvPr/>
        </p:nvSpPr>
        <p:spPr>
          <a:xfrm>
            <a:off x="2360712" y="2056202"/>
            <a:ext cx="659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n-lt"/>
              </a:rPr>
              <a:t>SYN</a:t>
            </a:r>
            <a:endParaRPr kumimoji="1" lang="ja-JP" altLang="en-US" dirty="0">
              <a:latin typeface="+mn-lt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2101396" y="2743966"/>
            <a:ext cx="1263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latin typeface="+mn-lt"/>
              </a:rPr>
              <a:t>SYN+ACK</a:t>
            </a:r>
            <a:endParaRPr kumimoji="1" lang="ja-JP" altLang="en-US" dirty="0">
              <a:latin typeface="+mn-lt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2321718" y="3389621"/>
            <a:ext cx="672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n-lt"/>
              </a:rPr>
              <a:t>ACK</a:t>
            </a:r>
            <a:endParaRPr kumimoji="1" lang="ja-JP" altLang="en-US" dirty="0">
              <a:latin typeface="+mn-lt"/>
            </a:endParaRPr>
          </a:p>
        </p:txBody>
      </p:sp>
      <p:cxnSp>
        <p:nvCxnSpPr>
          <p:cNvPr id="44" name="直線矢印コネクタ 43"/>
          <p:cNvCxnSpPr/>
          <p:nvPr/>
        </p:nvCxnSpPr>
        <p:spPr bwMode="auto">
          <a:xfrm flipH="1">
            <a:off x="1316596" y="5363581"/>
            <a:ext cx="2736304" cy="6480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直線矢印コネクタ 44"/>
          <p:cNvCxnSpPr/>
          <p:nvPr/>
        </p:nvCxnSpPr>
        <p:spPr bwMode="auto">
          <a:xfrm>
            <a:off x="1316596" y="4351760"/>
            <a:ext cx="2736304" cy="8347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テキスト ボックス 46"/>
          <p:cNvSpPr txBox="1"/>
          <p:nvPr/>
        </p:nvSpPr>
        <p:spPr>
          <a:xfrm>
            <a:off x="1965891" y="4305224"/>
            <a:ext cx="1383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u="sng" dirty="0" smtClean="0">
                <a:latin typeface="+mn-lt"/>
              </a:rPr>
              <a:t>Add Address</a:t>
            </a:r>
            <a:endParaRPr kumimoji="1" lang="ja-JP" altLang="en-US" u="sng" dirty="0">
              <a:latin typeface="+mn-lt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981697" y="5221640"/>
            <a:ext cx="1383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u="sng" dirty="0" smtClean="0">
                <a:latin typeface="+mn-lt"/>
              </a:rPr>
              <a:t>Add Address</a:t>
            </a:r>
            <a:endParaRPr kumimoji="1" lang="ja-JP" altLang="en-US" u="sng" dirty="0">
              <a:latin typeface="+mn-lt"/>
            </a:endParaRPr>
          </a:p>
        </p:txBody>
      </p:sp>
      <p:cxnSp>
        <p:nvCxnSpPr>
          <p:cNvPr id="49" name="直線コネクタ 48"/>
          <p:cNvCxnSpPr/>
          <p:nvPr/>
        </p:nvCxnSpPr>
        <p:spPr bwMode="auto">
          <a:xfrm>
            <a:off x="5616714" y="1962128"/>
            <a:ext cx="0" cy="40324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直線コネクタ 49"/>
          <p:cNvCxnSpPr/>
          <p:nvPr/>
        </p:nvCxnSpPr>
        <p:spPr bwMode="auto">
          <a:xfrm>
            <a:off x="8353018" y="1962128"/>
            <a:ext cx="0" cy="40324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テキスト ボックス 50"/>
          <p:cNvSpPr txBox="1"/>
          <p:nvPr/>
        </p:nvSpPr>
        <p:spPr>
          <a:xfrm>
            <a:off x="5198583" y="1592796"/>
            <a:ext cx="890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sender</a:t>
            </a:r>
            <a:endParaRPr kumimoji="1"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7907786" y="1592796"/>
            <a:ext cx="1005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receiver</a:t>
            </a:r>
            <a:endParaRPr kumimoji="1" lang="ja-JP" altLang="en-US" dirty="0"/>
          </a:p>
        </p:txBody>
      </p:sp>
      <p:cxnSp>
        <p:nvCxnSpPr>
          <p:cNvPr id="53" name="直線矢印コネクタ 52"/>
          <p:cNvCxnSpPr/>
          <p:nvPr/>
        </p:nvCxnSpPr>
        <p:spPr bwMode="auto">
          <a:xfrm>
            <a:off x="5616714" y="2214156"/>
            <a:ext cx="2736304" cy="5400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直線矢印コネクタ 53"/>
          <p:cNvCxnSpPr/>
          <p:nvPr/>
        </p:nvCxnSpPr>
        <p:spPr bwMode="auto">
          <a:xfrm flipH="1">
            <a:off x="5616714" y="2754216"/>
            <a:ext cx="2736304" cy="6480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直線矢印コネクタ 54"/>
          <p:cNvCxnSpPr/>
          <p:nvPr/>
        </p:nvCxnSpPr>
        <p:spPr bwMode="auto">
          <a:xfrm>
            <a:off x="5702050" y="3402288"/>
            <a:ext cx="2650968" cy="8347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" name="テキスト ボックス 55"/>
          <p:cNvSpPr txBox="1"/>
          <p:nvPr/>
        </p:nvSpPr>
        <p:spPr>
          <a:xfrm>
            <a:off x="6660830" y="2029490"/>
            <a:ext cx="659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n-lt"/>
              </a:rPr>
              <a:t>SYN</a:t>
            </a:r>
            <a:endParaRPr kumimoji="1" lang="ja-JP" altLang="en-US" dirty="0">
              <a:latin typeface="+mn-lt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6401514" y="2717254"/>
            <a:ext cx="1263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latin typeface="+mn-lt"/>
              </a:rPr>
              <a:t>SYN+ACK</a:t>
            </a:r>
            <a:endParaRPr kumimoji="1" lang="ja-JP" altLang="en-US" dirty="0">
              <a:latin typeface="+mn-lt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6621836" y="3362909"/>
            <a:ext cx="672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n-lt"/>
              </a:rPr>
              <a:t>ACK</a:t>
            </a:r>
            <a:endParaRPr kumimoji="1" lang="ja-JP" altLang="en-US" dirty="0">
              <a:latin typeface="+mn-lt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5641260" y="4537721"/>
            <a:ext cx="26673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 smtClean="0">
                <a:latin typeface="+mn-lt"/>
              </a:rPr>
              <a:t>MP JOIN</a:t>
            </a:r>
          </a:p>
          <a:p>
            <a:pPr algn="ctr"/>
            <a:r>
              <a:rPr kumimoji="1" lang="ja-JP" altLang="en-US" sz="2000" dirty="0" smtClean="0">
                <a:latin typeface="+mn-lt"/>
              </a:rPr>
              <a:t>新しいアドレスに対して</a:t>
            </a:r>
            <a:endParaRPr kumimoji="1" lang="ja-JP" alt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1109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現状整理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流れを追えたところ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Add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Address</a:t>
            </a:r>
            <a:r>
              <a:rPr kumimoji="1" lang="ja-JP" altLang="en-US" dirty="0" smtClean="0"/>
              <a:t>し、</a:t>
            </a:r>
            <a:r>
              <a:rPr lang="en-US" altLang="ja-JP" dirty="0" err="1"/>
              <a:t>mptcp_cb</a:t>
            </a:r>
            <a:r>
              <a:rPr kumimoji="1" lang="ja-JP" altLang="en-US" dirty="0" smtClean="0"/>
              <a:t>に</a:t>
            </a:r>
            <a:r>
              <a:rPr kumimoji="1" lang="en-US" altLang="ja-JP" dirty="0" smtClean="0"/>
              <a:t>ID</a:t>
            </a:r>
            <a:r>
              <a:rPr kumimoji="1" lang="ja-JP" altLang="en-US" dirty="0" smtClean="0"/>
              <a:t>付きで格納したところ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TCP</a:t>
            </a:r>
            <a:r>
              <a:rPr kumimoji="1" lang="ja-JP" altLang="en-US" dirty="0" smtClean="0"/>
              <a:t>コネクション</a:t>
            </a:r>
            <a:r>
              <a:rPr kumimoji="1" lang="en-US" altLang="ja-JP" dirty="0" smtClean="0"/>
              <a:t>, </a:t>
            </a:r>
            <a:r>
              <a:rPr kumimoji="1" lang="ja-JP" altLang="en-US" dirty="0" smtClean="0"/>
              <a:t>サブフローを確立するところ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主に受信側</a:t>
            </a:r>
            <a:r>
              <a:rPr kumimoji="1" lang="en-US" altLang="ja-JP" dirty="0" smtClean="0"/>
              <a:t>)</a:t>
            </a:r>
          </a:p>
          <a:p>
            <a:pPr lvl="2"/>
            <a:r>
              <a:rPr kumimoji="1" lang="en-US" altLang="ja-JP" dirty="0" smtClean="0"/>
              <a:t>tcp_v4_conn_request, </a:t>
            </a:r>
            <a:r>
              <a:rPr lang="en-US" altLang="ja-JP" dirty="0" smtClean="0"/>
              <a:t>mptcp_v4_join_request</a:t>
            </a:r>
          </a:p>
          <a:p>
            <a:r>
              <a:rPr kumimoji="1" lang="ja-JP" altLang="en-US" dirty="0" smtClean="0"/>
              <a:t>追いきれていないところ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送信側</a:t>
            </a:r>
            <a:r>
              <a:rPr lang="en-US" altLang="ja-JP" dirty="0" smtClean="0"/>
              <a:t>(</a:t>
            </a:r>
            <a:r>
              <a:rPr lang="ja-JP" altLang="en-US" dirty="0" smtClean="0"/>
              <a:t>アクティブオープン</a:t>
            </a:r>
            <a:r>
              <a:rPr lang="en-US" altLang="ja-JP" dirty="0" smtClean="0"/>
              <a:t>)</a:t>
            </a:r>
          </a:p>
          <a:p>
            <a:pPr lvl="2"/>
            <a:r>
              <a:rPr kumimoji="1" lang="en-US" altLang="ja-JP" dirty="0" smtClean="0"/>
              <a:t>TCP</a:t>
            </a:r>
            <a:r>
              <a:rPr kumimoji="1" lang="ja-JP" altLang="en-US" dirty="0" smtClean="0"/>
              <a:t>コネクションの方はなんとか、、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dst_addr</a:t>
            </a:r>
            <a:r>
              <a:rPr kumimoji="1" lang="ja-JP" altLang="en-US" dirty="0" smtClean="0"/>
              <a:t>は明示的</a:t>
            </a:r>
            <a:r>
              <a:rPr kumimoji="1" lang="en-US" altLang="ja-JP" dirty="0" smtClean="0"/>
              <a:t>)</a:t>
            </a:r>
          </a:p>
          <a:p>
            <a:pPr lvl="2"/>
            <a:r>
              <a:rPr lang="en-US" altLang="ja-JP" dirty="0" smtClean="0"/>
              <a:t>MPTCP</a:t>
            </a:r>
            <a:r>
              <a:rPr lang="ja-JP" altLang="en-US" dirty="0" smtClean="0"/>
              <a:t>サブフローの場合、プログラムで判断。</a:t>
            </a:r>
            <a:endParaRPr lang="en-US" altLang="ja-JP" dirty="0" smtClean="0"/>
          </a:p>
          <a:p>
            <a:pPr lvl="3"/>
            <a:r>
              <a:rPr kumimoji="1" lang="ja-JP" altLang="en-US" dirty="0" smtClean="0"/>
              <a:t>結果的に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ペア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いつサブフロー生成するのか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B42A-15B6-394D-B82C-3B05C8745B20}" type="datetime1">
              <a:rPr lang="ja-JP" altLang="en-US" smtClean="0"/>
              <a:t>14/11/25</a:t>
            </a:fld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5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89772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実装の今後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>
              <a:buSzPct val="60000"/>
            </a:pPr>
            <a:r>
              <a:rPr lang="ja-JP" altLang="en-US" sz="2400" dirty="0">
                <a:latin typeface="+mn-ea"/>
              </a:rPr>
              <a:t>ウィンドウサイズの割り当て</a:t>
            </a:r>
            <a:endParaRPr lang="en-US" altLang="ja-JP" sz="2400" dirty="0">
              <a:latin typeface="+mn-ea"/>
            </a:endParaRPr>
          </a:p>
          <a:p>
            <a:pPr lvl="1"/>
            <a:r>
              <a:rPr lang="en-US" altLang="ja-JP" dirty="0"/>
              <a:t>TCP</a:t>
            </a:r>
            <a:r>
              <a:rPr lang="ja-JP" altLang="en-US" dirty="0"/>
              <a:t>：</a:t>
            </a:r>
            <a:r>
              <a:rPr lang="en-US" altLang="ja-JP" dirty="0" err="1"/>
              <a:t>reno</a:t>
            </a:r>
            <a:r>
              <a:rPr lang="ja-JP" altLang="en-US" dirty="0"/>
              <a:t>が動いている。</a:t>
            </a:r>
            <a:r>
              <a:rPr lang="en-US" altLang="ja-JP" dirty="0"/>
              <a:t>MPTCP</a:t>
            </a:r>
            <a:r>
              <a:rPr lang="ja-JP" altLang="en-US" dirty="0"/>
              <a:t>用の輻輳制御もあるけど、、</a:t>
            </a:r>
            <a:r>
              <a:rPr lang="en-US" altLang="ja-JP" dirty="0"/>
              <a:t>(coupled, </a:t>
            </a:r>
            <a:r>
              <a:rPr lang="en-US" altLang="ja-JP" dirty="0" err="1"/>
              <a:t>vegas</a:t>
            </a:r>
            <a:r>
              <a:rPr lang="en-US" altLang="ja-JP" dirty="0"/>
              <a:t> etc.)</a:t>
            </a:r>
          </a:p>
          <a:p>
            <a:pPr lvl="1"/>
            <a:r>
              <a:rPr lang="ja-JP" altLang="en-US" dirty="0"/>
              <a:t>サブフロー形成直後に初期値を設定する</a:t>
            </a:r>
            <a:r>
              <a:rPr lang="ja-JP" altLang="en-US" dirty="0" smtClean="0"/>
              <a:t>関数</a:t>
            </a:r>
            <a:endParaRPr lang="en-US" altLang="ja-JP" dirty="0" smtClean="0"/>
          </a:p>
          <a:p>
            <a:r>
              <a:rPr lang="ja-JP" altLang="en-US" dirty="0" smtClean="0"/>
              <a:t>しきい値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時間ベースのもの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300ms</a:t>
            </a:r>
            <a:r>
              <a:rPr lang="ja-JP" altLang="en-US" dirty="0" smtClean="0"/>
              <a:t>超えたら切り替える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B42A-15B6-394D-B82C-3B05C8745B20}" type="datetime1">
              <a:rPr lang="ja-JP" altLang="en-US" smtClean="0"/>
              <a:t>14/11/25</a:t>
            </a:fld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6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57834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今後の修論までの計画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簡易版</a:t>
            </a:r>
            <a:r>
              <a:rPr lang="ja-JP" altLang="en-US" dirty="0" smtClean="0"/>
              <a:t>実装</a:t>
            </a:r>
            <a:r>
              <a:rPr lang="ja-JP" altLang="en-US" dirty="0" smtClean="0"/>
              <a:t>、評価ー</a:t>
            </a:r>
            <a:r>
              <a:rPr lang="en-US" altLang="ja-JP" dirty="0" smtClean="0"/>
              <a:t>11</a:t>
            </a:r>
            <a:r>
              <a:rPr lang="ja-JP" altLang="en-US" dirty="0" smtClean="0"/>
              <a:t>月</a:t>
            </a:r>
            <a:r>
              <a:rPr lang="ja-JP" altLang="en-US" dirty="0" smtClean="0"/>
              <a:t>末</a:t>
            </a:r>
            <a:endParaRPr lang="en-US" altLang="ja-JP" dirty="0" smtClean="0"/>
          </a:p>
          <a:p>
            <a:r>
              <a:rPr lang="ja-JP" altLang="en-US" dirty="0"/>
              <a:t>提案手法の実装、理論解析ー</a:t>
            </a:r>
            <a:r>
              <a:rPr lang="en-US" altLang="ja-JP" dirty="0" smtClean="0"/>
              <a:t>1</a:t>
            </a:r>
            <a:r>
              <a:rPr lang="en-US" altLang="ja-JP" dirty="0" smtClean="0"/>
              <a:t>2</a:t>
            </a:r>
            <a:r>
              <a:rPr lang="ja-JP" altLang="en-US" dirty="0" smtClean="0"/>
              <a:t>月</a:t>
            </a:r>
            <a:r>
              <a:rPr lang="ja-JP" altLang="en-US" dirty="0" smtClean="0"/>
              <a:t>上</a:t>
            </a:r>
            <a:r>
              <a:rPr lang="ja-JP" altLang="en-US" dirty="0" smtClean="0"/>
              <a:t>旬</a:t>
            </a:r>
            <a:endParaRPr lang="en-US" altLang="ja-JP" dirty="0" smtClean="0"/>
          </a:p>
          <a:p>
            <a:r>
              <a:rPr lang="en-US" altLang="ja-JP" dirty="0" smtClean="0"/>
              <a:t>12/19α</a:t>
            </a:r>
            <a:r>
              <a:rPr lang="ja-JP" altLang="en-US" dirty="0" smtClean="0"/>
              <a:t>版提出</a:t>
            </a:r>
            <a:endParaRPr lang="en-US" altLang="ja-JP" dirty="0" smtClean="0"/>
          </a:p>
          <a:p>
            <a:r>
              <a:rPr kumimoji="1" lang="ja-JP" altLang="en-US" dirty="0" smtClean="0"/>
              <a:t>最終実験結果</a:t>
            </a:r>
            <a:r>
              <a:rPr kumimoji="1" lang="ja-JP" altLang="en-US" dirty="0" err="1" smtClean="0"/>
              <a:t>ー</a:t>
            </a:r>
            <a:r>
              <a:rPr lang="ja-JP" altLang="en-US" dirty="0" smtClean="0"/>
              <a:t>年内</a:t>
            </a:r>
            <a:endParaRPr lang="en-US" altLang="ja-JP" dirty="0" smtClean="0"/>
          </a:p>
          <a:p>
            <a:r>
              <a:rPr lang="en-US" altLang="ja-JP" dirty="0" smtClean="0"/>
              <a:t>01/16</a:t>
            </a:r>
            <a:r>
              <a:rPr lang="ja-JP" altLang="en-US" dirty="0" smtClean="0"/>
              <a:t>ベータ版</a:t>
            </a:r>
            <a:r>
              <a:rPr lang="ja-JP" altLang="en-US" dirty="0"/>
              <a:t>提出</a:t>
            </a:r>
            <a:endParaRPr lang="en-US" altLang="ja-JP" dirty="0"/>
          </a:p>
          <a:p>
            <a:r>
              <a:rPr lang="en-US" altLang="ja-JP" dirty="0" smtClean="0"/>
              <a:t>01/30</a:t>
            </a:r>
            <a:r>
              <a:rPr lang="ja-JP" altLang="en-US" dirty="0"/>
              <a:t>最終</a:t>
            </a:r>
            <a:r>
              <a:rPr lang="ja-JP" altLang="en-US" dirty="0" smtClean="0"/>
              <a:t>版</a:t>
            </a:r>
            <a:r>
              <a:rPr lang="ja-JP" altLang="en-US" dirty="0" smtClean="0"/>
              <a:t>提出</a:t>
            </a:r>
            <a:endParaRPr lang="en-US" altLang="ja-JP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B42A-15B6-394D-B82C-3B05C8745B20}" type="datetime1">
              <a:rPr lang="ja-JP" altLang="en-US" smtClean="0"/>
              <a:t>14/11/25</a:t>
            </a:fld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7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13947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taff training presentation">
  <a:themeElements>
    <a:clrScheme name="ウェーブ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Research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StfDevPres_TP01013022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fDevPres_TP01013022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fDevPres_TP01013022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8405</TotalTime>
  <Words>348</Words>
  <Application>Microsoft Macintosh PowerPoint</Application>
  <PresentationFormat>A4 210x297 mm</PresentationFormat>
  <Paragraphs>81</Paragraphs>
  <Slides>7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Staff training presentation</vt:lpstr>
      <vt:lpstr>Progress report 進捗報告</vt:lpstr>
      <vt:lpstr>今やっていること</vt:lpstr>
      <vt:lpstr>マルチパスで通信する際のペア問題</vt:lpstr>
      <vt:lpstr>コネクション確立のおさらい</vt:lpstr>
      <vt:lpstr>現状整理</vt:lpstr>
      <vt:lpstr>実装の今後</vt:lpstr>
      <vt:lpstr>今後の修論までの計画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スタッフ トレーニング</dc:title>
  <dc:subject/>
  <dc:creator>admin</dc:creator>
  <cp:keywords/>
  <dc:description/>
  <cp:lastModifiedBy>Fujii Shogo</cp:lastModifiedBy>
  <cp:revision>3057</cp:revision>
  <dcterms:created xsi:type="dcterms:W3CDTF">2013-12-01T06:00:42Z</dcterms:created>
  <dcterms:modified xsi:type="dcterms:W3CDTF">2014-11-25T04:45:36Z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TC010130221041</vt:lpwstr>
  </property>
</Properties>
</file>