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460" r:id="rId2"/>
    <p:sldId id="458" r:id="rId3"/>
    <p:sldId id="461" r:id="rId4"/>
    <p:sldId id="462" r:id="rId5"/>
    <p:sldId id="467" r:id="rId6"/>
    <p:sldId id="468" r:id="rId7"/>
    <p:sldId id="469" r:id="rId8"/>
    <p:sldId id="473" r:id="rId9"/>
    <p:sldId id="470" r:id="rId10"/>
    <p:sldId id="455" r:id="rId11"/>
    <p:sldId id="472" r:id="rId12"/>
  </p:sldIdLst>
  <p:sldSz cx="9906000" cy="6858000" type="A4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BC"/>
    <a:srgbClr val="E03253"/>
    <a:srgbClr val="4D4D4D"/>
    <a:srgbClr val="EAEAEA"/>
    <a:srgbClr val="39393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88973" autoAdjust="0"/>
  </p:normalViewPr>
  <p:slideViewPr>
    <p:cSldViewPr snapToObjects="1">
      <p:cViewPr varScale="1">
        <p:scale>
          <a:sx n="82" d="100"/>
          <a:sy n="82" d="100"/>
        </p:scale>
        <p:origin x="-1056" y="-96"/>
      </p:cViewPr>
      <p:guideLst>
        <p:guide orient="horz" pos="1185"/>
        <p:guide orient="horz" pos="3974"/>
        <p:guide orient="horz" pos="573"/>
        <p:guide orient="horz" pos="2160"/>
        <p:guide orient="horz" pos="3135"/>
        <p:guide pos="5728"/>
        <p:guide pos="2145"/>
        <p:guide pos="512"/>
        <p:guide pos="409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924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6F62E233-1F35-47A0-B354-5FF7886F74B8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52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85838" y="696913"/>
            <a:ext cx="5026025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</p:spTree>
    <p:extLst>
      <p:ext uri="{BB962C8B-B14F-4D97-AF65-F5344CB8AC3E}">
        <p14:creationId xmlns:p14="http://schemas.microsoft.com/office/powerpoint/2010/main" val="9840735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7875" y="2004639"/>
            <a:ext cx="8353425" cy="1208337"/>
          </a:xfrm>
        </p:spPr>
        <p:txBody>
          <a:bodyPr/>
          <a:lstStyle>
            <a:lvl1pPr algn="ctr">
              <a:defRPr b="1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293096"/>
            <a:ext cx="6934200" cy="11970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C577-6976-3443-A7C6-3E78693A7E3D}" type="datetime1">
              <a:rPr lang="ja-JP" altLang="en-US" smtClean="0"/>
              <a:t>14/12/18</a:t>
            </a:fld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A56AD9-622D-6C41-98F8-A67E526DC2DC}" type="datetime1">
              <a:rPr lang="ja-JP" altLang="en-US" smtClean="0"/>
              <a:t>14/12/18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DA85-2696-45D2-A774-60B32C80E74E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60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88250" y="214313"/>
            <a:ext cx="2112963" cy="5918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18966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CE2CCE-C431-504F-BF20-D1593AF863F5}" type="datetime1">
              <a:rPr lang="ja-JP" altLang="en-US" smtClean="0"/>
              <a:t>14/12/18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306F9-C279-430B-B0A6-3FA4D4518FED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61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41B42A-15B6-394D-B82C-3B05C8745B20}" type="datetime1">
              <a:rPr lang="ja-JP" altLang="en-US" smtClean="0"/>
              <a:t>14/12/18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66AD3-7610-493D-8208-10424DEE3EA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310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3435077"/>
            <a:ext cx="84201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4D4D4D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1934890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715188-5E65-C94B-9F11-1E8A1327BC4E}" type="datetime1">
              <a:rPr lang="ja-JP" altLang="en-US" smtClean="0"/>
              <a:t>14/12/18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95C52-7FA9-489B-9C9A-63D366B5FA4B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550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56736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AE8B6C-D37A-B840-807A-DC6BECEB1F00}" type="datetime1">
              <a:rPr lang="ja-JP" altLang="en-US" smtClean="0"/>
              <a:t>14/12/18</a:t>
            </a:fld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07256-B7DE-41CE-804D-BDC7A6CD32B5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800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3FAC87-0A25-5342-9B15-3461DF8D6B09}" type="datetime1">
              <a:rPr lang="ja-JP" altLang="en-US" smtClean="0"/>
              <a:t>14/12/18</a:t>
            </a:fld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A8DF6-AAD5-43F0-BE35-7C080FD1246C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5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BE3321-66E6-7740-B336-4574A24D445C}" type="datetime1">
              <a:rPr lang="ja-JP" altLang="en-US" smtClean="0"/>
              <a:t>14/12/18</a:t>
            </a:fld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03A2-63A1-4A9F-BE45-DF661BAD8395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287190" y="9352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1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13C18F-F080-994F-A6D4-E2842252F409}" type="datetime1">
              <a:rPr lang="ja-JP" altLang="en-US" smtClean="0"/>
              <a:t>14/12/18</a:t>
            </a:fld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C2A6E-2954-4E38-AD66-154544EB682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0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A78F33-BDC3-7249-9F83-4F8721D54A06}" type="datetime1">
              <a:rPr lang="ja-JP" altLang="en-US" smtClean="0"/>
              <a:t>14/12/18</a:t>
            </a:fld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54375-F0DB-426D-B6A9-608781D96B89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8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369804-01E9-104E-BACE-0FCB0856E5CA}" type="datetime1">
              <a:rPr lang="ja-JP" altLang="en-US" smtClean="0"/>
              <a:t>14/12/18</a:t>
            </a:fld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EBE-26FD-4D52-A579-72828310B657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48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200472" y="83790"/>
            <a:ext cx="324201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488504" y="83790"/>
            <a:ext cx="267168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410866" y="506065"/>
            <a:ext cx="37916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591244" y="506065"/>
            <a:ext cx="329308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46194" y="433040"/>
            <a:ext cx="34231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41611" y="98814"/>
            <a:ext cx="45719" cy="9993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344488" y="910431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77875" y="332458"/>
            <a:ext cx="849560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57535"/>
            <a:ext cx="82804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r>
              <a:rPr lang="en-US" altLang="ja-JP" dirty="0" err="1" smtClean="0"/>
              <a:t>qqqqqqqqqqqqqqqqqqqqqqqqqqqqqq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7875" y="6308725"/>
            <a:ext cx="2063750" cy="28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fld id="{2D93FC95-D655-3B41-BE60-B82C64FFD243}" type="datetime1">
              <a:rPr lang="ja-JP" altLang="en-US" smtClean="0"/>
              <a:t>14/12/18</a:t>
            </a:fld>
            <a:endParaRPr lang="en-US" altLang="ja-JP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824" y="6309320"/>
            <a:ext cx="31369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5714" y="6309320"/>
            <a:ext cx="206375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  <a:cs typeface="Times New Roman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i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kumimoji="1" sz="2000" i="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kumimoji="1" sz="1800" i="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Progress report</a:t>
            </a:r>
            <a:r>
              <a:rPr lang="en-US" altLang="ja-JP" dirty="0" smtClean="0">
                <a:ea typeface="ＭＳ Ｐゴシック" charset="-128"/>
              </a:rPr>
              <a:t/>
            </a:r>
            <a:br>
              <a:rPr lang="en-US" altLang="ja-JP" dirty="0" smtClean="0">
                <a:ea typeface="ＭＳ Ｐゴシック" charset="-128"/>
              </a:rPr>
            </a:br>
            <a:r>
              <a:rPr lang="ja-JP" altLang="en-US" dirty="0" smtClean="0">
                <a:ea typeface="ＭＳ Ｐゴシック" charset="-128"/>
              </a:rPr>
              <a:t>進捗報告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176166"/>
            <a:ext cx="6934200" cy="1197050"/>
          </a:xfrm>
        </p:spPr>
        <p:txBody>
          <a:bodyPr/>
          <a:lstStyle/>
          <a:p>
            <a:r>
              <a:rPr lang="en-US" altLang="ja-JP" dirty="0" smtClean="0">
                <a:latin typeface="+mj-ea"/>
                <a:ea typeface="+mj-ea"/>
              </a:rPr>
              <a:t>Sekiya laboratory M2</a:t>
            </a:r>
          </a:p>
          <a:p>
            <a:r>
              <a:rPr lang="en-US" altLang="ja-JP" dirty="0" smtClean="0">
                <a:latin typeface="+mj-ea"/>
                <a:ea typeface="+mj-ea"/>
              </a:rPr>
              <a:t>Fujii Shogo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AEC-04A4-4B30-BC9E-4A61A0C7AC7F}" type="slidenum">
              <a:rPr lang="ja-JP" altLang="en-US" smtClean="0"/>
              <a:pPr/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9093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今後の修論までの計画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12</a:t>
            </a:r>
            <a:r>
              <a:rPr lang="en-US" altLang="ja-JP" dirty="0" smtClean="0"/>
              <a:t>/19α</a:t>
            </a:r>
            <a:r>
              <a:rPr lang="ja-JP" altLang="en-US" dirty="0" smtClean="0"/>
              <a:t>版提出</a:t>
            </a:r>
            <a:endParaRPr lang="en-US" altLang="ja-JP" dirty="0" smtClean="0"/>
          </a:p>
          <a:p>
            <a:r>
              <a:rPr lang="ja-JP" altLang="en-US" dirty="0"/>
              <a:t>実装、実験、理論</a:t>
            </a:r>
            <a:r>
              <a:rPr lang="ja-JP" altLang="en-US" dirty="0" smtClean="0"/>
              <a:t>解析</a:t>
            </a:r>
            <a:endParaRPr kumimoji="1" lang="en-US" altLang="ja-JP" dirty="0" smtClean="0"/>
          </a:p>
          <a:p>
            <a:r>
              <a:rPr kumimoji="1" lang="ja-JP" altLang="en-US" dirty="0" smtClean="0"/>
              <a:t>最終</a:t>
            </a:r>
            <a:r>
              <a:rPr kumimoji="1" lang="ja-JP" altLang="en-US" dirty="0" smtClean="0"/>
              <a:t>実験結果ー</a:t>
            </a:r>
            <a:r>
              <a:rPr lang="ja-JP" altLang="en-US" dirty="0" smtClean="0"/>
              <a:t>年内</a:t>
            </a:r>
            <a:endParaRPr lang="en-US" altLang="ja-JP" dirty="0" smtClean="0"/>
          </a:p>
          <a:p>
            <a:r>
              <a:rPr lang="en-US" altLang="ja-JP" dirty="0" smtClean="0"/>
              <a:t>01/16</a:t>
            </a:r>
            <a:r>
              <a:rPr lang="ja-JP" altLang="en-US" dirty="0" smtClean="0"/>
              <a:t>ベータ版</a:t>
            </a:r>
            <a:r>
              <a:rPr lang="ja-JP" altLang="en-US" dirty="0"/>
              <a:t>提出</a:t>
            </a:r>
            <a:endParaRPr lang="en-US" altLang="ja-JP" dirty="0"/>
          </a:p>
          <a:p>
            <a:r>
              <a:rPr lang="en-US" altLang="ja-JP" dirty="0" smtClean="0"/>
              <a:t>01/30</a:t>
            </a:r>
            <a:r>
              <a:rPr lang="ja-JP" altLang="en-US" dirty="0"/>
              <a:t>最終</a:t>
            </a:r>
            <a:r>
              <a:rPr lang="ja-JP" altLang="en-US" dirty="0" smtClean="0"/>
              <a:t>版提出</a:t>
            </a:r>
            <a:endParaRPr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14/12/18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13947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修論章立て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関連</a:t>
            </a:r>
            <a:r>
              <a:rPr lang="ja-JP" altLang="en-US" dirty="0" smtClean="0"/>
              <a:t>研究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データセンターネットワーク</a:t>
            </a:r>
            <a:endParaRPr kumimoji="1" lang="en-US" altLang="ja-JP" dirty="0" smtClean="0"/>
          </a:p>
          <a:p>
            <a:pPr marL="857250" lvl="1" indent="-457200">
              <a:buFont typeface="+mj-lt"/>
              <a:buAutoNum type="arabicPeriod"/>
            </a:pPr>
            <a:r>
              <a:rPr lang="ja-JP" altLang="en-US" dirty="0" smtClean="0">
                <a:latin typeface="+mn-ea"/>
                <a:ea typeface="+mn-ea"/>
              </a:rPr>
              <a:t>トポロジー</a:t>
            </a:r>
            <a:endParaRPr lang="en-US" altLang="ja-JP" dirty="0" smtClean="0">
              <a:latin typeface="+mn-ea"/>
              <a:ea typeface="+mn-ea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altLang="ja-JP" dirty="0" smtClean="0">
                <a:latin typeface="+mn-ea"/>
                <a:ea typeface="+mn-ea"/>
              </a:rPr>
              <a:t>Multipath TCP</a:t>
            </a:r>
          </a:p>
          <a:p>
            <a:pPr marL="857250" lvl="1" indent="-457200">
              <a:buFont typeface="+mj-lt"/>
              <a:buAutoNum type="arabicPeriod"/>
            </a:pPr>
            <a:r>
              <a:rPr kumimoji="1" lang="ja-JP" altLang="en-US" dirty="0" smtClean="0">
                <a:latin typeface="+mn-ea"/>
                <a:ea typeface="+mn-ea"/>
              </a:rPr>
              <a:t>並列分散処理</a:t>
            </a:r>
            <a:endParaRPr kumimoji="1" lang="en-US" altLang="ja-JP" dirty="0" smtClean="0">
              <a:latin typeface="+mn-ea"/>
              <a:ea typeface="+mn-ea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ja-JP" altLang="en-US" dirty="0" smtClean="0">
                <a:latin typeface="+mn-ea"/>
                <a:ea typeface="+mn-ea"/>
              </a:rPr>
              <a:t>トラフィックシナリオ</a:t>
            </a:r>
            <a:endParaRPr lang="en-US" altLang="ja-JP" dirty="0" smtClean="0">
              <a:latin typeface="+mn-ea"/>
              <a:ea typeface="+mn-ea"/>
            </a:endParaRPr>
          </a:p>
          <a:p>
            <a:pPr marL="857250" lvl="1" indent="-457200">
              <a:buFont typeface="+mj-lt"/>
              <a:buAutoNum type="arabicPeriod"/>
            </a:pPr>
            <a:r>
              <a:rPr kumimoji="1" lang="ja-JP" altLang="en-US" dirty="0">
                <a:latin typeface="+mn-ea"/>
                <a:ea typeface="+mn-ea"/>
              </a:rPr>
              <a:t>実トラフィック</a:t>
            </a:r>
            <a:r>
              <a:rPr kumimoji="1" lang="ja-JP" altLang="en-US" dirty="0" smtClean="0">
                <a:latin typeface="+mn-ea"/>
                <a:ea typeface="+mn-ea"/>
              </a:rPr>
              <a:t>解析</a:t>
            </a:r>
            <a:endParaRPr kumimoji="1" lang="en-US" altLang="ja-JP" dirty="0" smtClean="0">
              <a:latin typeface="+mn-ea"/>
              <a:ea typeface="+mn-ea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ja-JP" altLang="en-US" dirty="0">
                <a:latin typeface="+mn-ea"/>
                <a:ea typeface="+mn-ea"/>
              </a:rPr>
              <a:t>性能</a:t>
            </a:r>
            <a:r>
              <a:rPr lang="ja-JP" altLang="en-US" dirty="0" smtClean="0">
                <a:latin typeface="+mn-ea"/>
                <a:ea typeface="+mn-ea"/>
              </a:rPr>
              <a:t>障害</a:t>
            </a:r>
            <a:endParaRPr lang="en-US" altLang="ja-JP" dirty="0" smtClean="0">
              <a:latin typeface="+mn-ea"/>
              <a:ea typeface="+mn-ea"/>
            </a:endParaRPr>
          </a:p>
          <a:p>
            <a:pPr marL="1257300" lvl="2" indent="-457200">
              <a:buFont typeface="+mj-lt"/>
              <a:buAutoNum type="arabicPeriod"/>
            </a:pPr>
            <a:r>
              <a:rPr kumimoji="1" lang="ja-JP" altLang="en-US" dirty="0" smtClean="0">
                <a:latin typeface="+mn-ea"/>
                <a:ea typeface="+mn-ea"/>
              </a:rPr>
              <a:t>スイッチ</a:t>
            </a:r>
            <a:endParaRPr kumimoji="1" lang="en-US" altLang="ja-JP" dirty="0" smtClean="0">
              <a:latin typeface="+mn-ea"/>
              <a:ea typeface="+mn-ea"/>
            </a:endParaRPr>
          </a:p>
          <a:p>
            <a:pPr marL="1257300" lvl="2" indent="-457200">
              <a:buFont typeface="+mj-lt"/>
              <a:buAutoNum type="arabicPeriod"/>
            </a:pPr>
            <a:r>
              <a:rPr lang="ja-JP" altLang="en-US" dirty="0" smtClean="0">
                <a:latin typeface="+mn-ea"/>
                <a:ea typeface="+mn-ea"/>
              </a:rPr>
              <a:t>エンドノード</a:t>
            </a:r>
            <a:endParaRPr lang="en-US" altLang="ja-JP" dirty="0" smtClean="0">
              <a:latin typeface="+mn-ea"/>
              <a:ea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提案</a:t>
            </a:r>
            <a:r>
              <a:rPr lang="ja-JP" altLang="en-US" dirty="0" smtClean="0">
                <a:latin typeface="+mn-ea"/>
              </a:rPr>
              <a:t>手法</a:t>
            </a:r>
            <a:endParaRPr lang="en-US" altLang="ja-JP" dirty="0" smtClean="0">
              <a:latin typeface="+mn-ea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ja-JP" altLang="en-US" dirty="0" smtClean="0">
                <a:latin typeface="+mn-ea"/>
                <a:ea typeface="+mn-ea"/>
              </a:rPr>
              <a:t>理論、理論評価</a:t>
            </a:r>
            <a:endParaRPr lang="en-US" altLang="ja-JP" dirty="0" smtClean="0">
              <a:latin typeface="+mn-ea"/>
              <a:ea typeface="+mn-ea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ja-JP" altLang="en-US" dirty="0" smtClean="0">
                <a:latin typeface="+mn-ea"/>
                <a:ea typeface="+mn-ea"/>
              </a:rPr>
              <a:t>実装：アルゴリズム（平滑化等）</a:t>
            </a:r>
            <a:endParaRPr lang="en-US" altLang="ja-JP" dirty="0" smtClean="0">
              <a:latin typeface="+mn-ea"/>
              <a:ea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評価実験</a:t>
            </a:r>
            <a:r>
              <a:rPr lang="en-US" altLang="ja-JP" dirty="0" smtClean="0">
                <a:latin typeface="+mn-ea"/>
              </a:rPr>
              <a:t>or</a:t>
            </a:r>
            <a:r>
              <a:rPr lang="ja-JP" altLang="en-US" dirty="0" smtClean="0">
                <a:latin typeface="+mn-ea"/>
              </a:rPr>
              <a:t>シミュレーション</a:t>
            </a:r>
            <a:endParaRPr lang="en-US" altLang="ja-JP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dirty="0">
                <a:latin typeface="+mn-ea"/>
                <a:ea typeface="+mn-ea"/>
              </a:rPr>
              <a:t>まとめ</a:t>
            </a:r>
            <a:endParaRPr lang="en-US" altLang="ja-JP" dirty="0" smtClean="0">
              <a:latin typeface="+mn-ea"/>
              <a:ea typeface="+mn-ea"/>
            </a:endParaRPr>
          </a:p>
          <a:p>
            <a:pPr marL="1257300" lvl="2" indent="-457200">
              <a:buFont typeface="+mj-lt"/>
              <a:buAutoNum type="arabicPeriod"/>
            </a:pP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14/12/18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53868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今やっていること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提案手法の実装</a:t>
            </a:r>
            <a:r>
              <a:rPr kumimoji="1" lang="en-US" altLang="ja-JP" dirty="0" smtClean="0"/>
              <a:t>(ns-3dce)</a:t>
            </a:r>
          </a:p>
          <a:p>
            <a:pPr lvl="1"/>
            <a:r>
              <a:rPr kumimoji="1" lang="ja-JP" altLang="en-US" dirty="0" smtClean="0"/>
              <a:t>簡易版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実装中</a:t>
            </a:r>
            <a:r>
              <a:rPr kumimoji="1" lang="en-US" altLang="ja-JP" dirty="0" smtClean="0"/>
              <a:t>)</a:t>
            </a:r>
            <a:r>
              <a:rPr lang="ja-JP" altLang="en-US" sz="1800" dirty="0" smtClean="0">
                <a:latin typeface="+mn-ea"/>
              </a:rPr>
              <a:t>ー</a:t>
            </a:r>
            <a:r>
              <a:rPr lang="ja-JP" altLang="en-US" sz="1800" dirty="0">
                <a:latin typeface="+mn-ea"/>
              </a:rPr>
              <a:t>通信時間のしきい値を設定、しきい値を超えるとパスを</a:t>
            </a:r>
            <a:r>
              <a:rPr lang="ja-JP" altLang="en-US" sz="1800" dirty="0" smtClean="0">
                <a:latin typeface="+mn-ea"/>
              </a:rPr>
              <a:t>切り替える</a:t>
            </a:r>
            <a:endParaRPr lang="en-US" altLang="ja-JP" sz="1800" dirty="0" smtClean="0">
              <a:latin typeface="+mn-ea"/>
            </a:endParaRPr>
          </a:p>
          <a:p>
            <a:pPr lvl="1"/>
            <a:r>
              <a:rPr kumimoji="1" lang="ja-JP" altLang="ja-JP" sz="1800" dirty="0" smtClean="0">
                <a:latin typeface="+mn-ea"/>
              </a:rPr>
              <a:t>T</a:t>
            </a:r>
            <a:r>
              <a:rPr kumimoji="1" lang="en-US" altLang="ja-JP" sz="1800" dirty="0" smtClean="0">
                <a:latin typeface="+mn-ea"/>
              </a:rPr>
              <a:t>o</a:t>
            </a:r>
            <a:r>
              <a:rPr kumimoji="1" lang="ja-JP" altLang="en-US" sz="1800" dirty="0" smtClean="0">
                <a:latin typeface="+mn-ea"/>
              </a:rPr>
              <a:t> </a:t>
            </a:r>
            <a:r>
              <a:rPr kumimoji="1" lang="en-US" altLang="ja-JP" sz="1800" dirty="0" smtClean="0">
                <a:latin typeface="+mn-ea"/>
              </a:rPr>
              <a:t>do</a:t>
            </a:r>
          </a:p>
          <a:p>
            <a:pPr marL="1257300" lvl="2" indent="-342900">
              <a:buFont typeface="+mj-lt"/>
              <a:buAutoNum type="arabicPeriod"/>
            </a:pPr>
            <a:r>
              <a:rPr lang="ja-JP" altLang="en-US" strike="sngStrike" dirty="0">
                <a:latin typeface="+mn-ea"/>
              </a:rPr>
              <a:t>マルチパスで</a:t>
            </a:r>
            <a:r>
              <a:rPr lang="ja-JP" altLang="en-US" strike="sngStrike" dirty="0" smtClean="0">
                <a:latin typeface="+mn-ea"/>
              </a:rPr>
              <a:t>通信する際のペア問題</a:t>
            </a:r>
            <a:endParaRPr lang="en-US" altLang="ja-JP" strike="sngStrike" dirty="0">
              <a:latin typeface="+mn-ea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ja-JP" altLang="en-US" strike="sngStrike" dirty="0">
                <a:latin typeface="+mn-ea"/>
              </a:rPr>
              <a:t>ウィンドウサイズの割り当て</a:t>
            </a:r>
            <a:endParaRPr lang="en-US" altLang="ja-JP" strike="sngStrike" dirty="0">
              <a:latin typeface="+mn-ea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ja-JP" altLang="en-US" strike="sngStrike" dirty="0">
                <a:latin typeface="+mn-ea"/>
              </a:rPr>
              <a:t>しきい値をトリガーにして切り替え</a:t>
            </a:r>
            <a:endParaRPr lang="en-US" altLang="ja-JP" strike="sngStrike" dirty="0">
              <a:latin typeface="+mn-ea"/>
            </a:endParaRPr>
          </a:p>
          <a:p>
            <a:pPr marL="1714500" lvl="3"/>
            <a:r>
              <a:rPr lang="en-US" altLang="ja-JP" strike="sngStrike" dirty="0" smtClean="0">
                <a:latin typeface="+mn-ea"/>
              </a:rPr>
              <a:t>RTT, </a:t>
            </a:r>
            <a:r>
              <a:rPr lang="ja-JP" altLang="en-US" strike="sngStrike" dirty="0" smtClean="0">
                <a:latin typeface="+mn-ea"/>
              </a:rPr>
              <a:t>タイマー周りの実装の把握</a:t>
            </a:r>
            <a:endParaRPr lang="en-US" altLang="ja-JP" strike="sngStrike" dirty="0" smtClean="0">
              <a:latin typeface="+mn-ea"/>
            </a:endParaRPr>
          </a:p>
          <a:p>
            <a:pPr marL="857250" lvl="1"/>
            <a:r>
              <a:rPr lang="ja-JP" altLang="en-US" dirty="0" smtClean="0">
                <a:latin typeface="+mn-ea"/>
              </a:rPr>
              <a:t>コスト</a:t>
            </a:r>
            <a:r>
              <a:rPr lang="ja-JP" altLang="en-US" dirty="0">
                <a:latin typeface="+mn-ea"/>
              </a:rPr>
              <a:t>計算ベース手法の</a:t>
            </a:r>
            <a:r>
              <a:rPr lang="ja-JP" altLang="en-US" dirty="0" smtClean="0">
                <a:latin typeface="+mn-ea"/>
              </a:rPr>
              <a:t>実装</a:t>
            </a:r>
            <a:endParaRPr lang="en-US" altLang="ja-JP" dirty="0">
              <a:latin typeface="+mn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14/12/18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19803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マルチパスで通信する際のペア問題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SzPct val="60000"/>
            </a:pPr>
            <a:r>
              <a:rPr lang="ja-JP" altLang="en-US" sz="2400" dirty="0">
                <a:latin typeface="+mn-ea"/>
              </a:rPr>
              <a:t>マルチパスで通信する際のペア問題</a:t>
            </a:r>
            <a:endParaRPr lang="en-US" altLang="ja-JP" sz="2400" dirty="0">
              <a:latin typeface="+mn-ea"/>
            </a:endParaRPr>
          </a:p>
          <a:p>
            <a:pPr lvl="1"/>
            <a:r>
              <a:rPr lang="ja-JP" altLang="en-US" dirty="0" smtClean="0"/>
              <a:t>シミュレーション環境：二経路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ペア欲しい。けど、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ペアできる。。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ずれると、行きと帰りで異なる経路を通る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14/12/18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</a:t>
            </a:fld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2210834" y="3681482"/>
            <a:ext cx="684076" cy="124593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65461" y="4995460"/>
            <a:ext cx="77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7004988" y="3681482"/>
            <a:ext cx="581720" cy="132546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63578" y="5150369"/>
            <a:ext cx="86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 bwMode="auto">
          <a:xfrm>
            <a:off x="4652521" y="5247783"/>
            <a:ext cx="590364" cy="5903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円/楕円 10"/>
          <p:cNvSpPr/>
          <p:nvPr/>
        </p:nvSpPr>
        <p:spPr bwMode="auto">
          <a:xfrm>
            <a:off x="4652521" y="3597425"/>
            <a:ext cx="590364" cy="5903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2" name="直線コネクタ 11"/>
          <p:cNvCxnSpPr>
            <a:stCxn id="8" idx="1"/>
          </p:cNvCxnSpPr>
          <p:nvPr/>
        </p:nvCxnSpPr>
        <p:spPr bwMode="auto">
          <a:xfrm flipH="1">
            <a:off x="5242886" y="4344215"/>
            <a:ext cx="1762102" cy="11832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>
            <a:stCxn id="8" idx="1"/>
            <a:endCxn id="11" idx="6"/>
          </p:cNvCxnSpPr>
          <p:nvPr/>
        </p:nvCxnSpPr>
        <p:spPr bwMode="auto">
          <a:xfrm flipH="1" flipV="1">
            <a:off x="5242885" y="3892607"/>
            <a:ext cx="1762103" cy="4516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コネクタ 13"/>
          <p:cNvCxnSpPr>
            <a:stCxn id="6" idx="3"/>
          </p:cNvCxnSpPr>
          <p:nvPr/>
        </p:nvCxnSpPr>
        <p:spPr bwMode="auto">
          <a:xfrm>
            <a:off x="2894910" y="4304449"/>
            <a:ext cx="1757611" cy="12229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>
            <a:stCxn id="6" idx="3"/>
          </p:cNvCxnSpPr>
          <p:nvPr/>
        </p:nvCxnSpPr>
        <p:spPr bwMode="auto">
          <a:xfrm flipV="1">
            <a:off x="2894910" y="3892607"/>
            <a:ext cx="1757611" cy="4118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テキスト ボックス 15"/>
          <p:cNvSpPr txBox="1"/>
          <p:nvPr/>
        </p:nvSpPr>
        <p:spPr>
          <a:xfrm>
            <a:off x="5881410" y="3573016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10.0.0.1/24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940283" y="3573016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10.0.0.2/24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872965" y="4661208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10.0.1.1/24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931838" y="4661208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10.0.1.2/24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6234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コネクション確立のおさらい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4140200" cy="4863753"/>
          </a:xfrm>
        </p:spPr>
        <p:txBody>
          <a:bodyPr/>
          <a:lstStyle/>
          <a:p>
            <a:r>
              <a:rPr kumimoji="1" lang="en-US" altLang="ja-JP" dirty="0" smtClean="0"/>
              <a:t>TCP</a:t>
            </a:r>
            <a:r>
              <a:rPr kumimoji="1" lang="ja-JP" altLang="en-US" dirty="0" smtClean="0"/>
              <a:t>セッション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14/12/18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4</a:t>
            </a:fld>
            <a:endParaRPr lang="en-US" altLang="ja-JP" dirty="0"/>
          </a:p>
        </p:txBody>
      </p:sp>
      <p:sp>
        <p:nvSpPr>
          <p:cNvPr id="23" name="コンテンツ プレースホルダー 2"/>
          <p:cNvSpPr txBox="1">
            <a:spLocks/>
          </p:cNvSpPr>
          <p:nvPr/>
        </p:nvSpPr>
        <p:spPr bwMode="auto">
          <a:xfrm>
            <a:off x="4967575" y="1157535"/>
            <a:ext cx="41402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dirty="0" err="1" smtClean="0"/>
              <a:t>MPTCPサブフロ</a:t>
            </a:r>
            <a:r>
              <a:rPr lang="en-US" altLang="en-US" dirty="0" smtClean="0"/>
              <a:t>ー</a:t>
            </a:r>
            <a:endParaRPr lang="en-US" altLang="ja-JP" dirty="0" smtClean="0"/>
          </a:p>
          <a:p>
            <a:pPr marL="914400" lvl="1" indent="-457200">
              <a:buFont typeface="+mj-lt"/>
              <a:buAutoNum type="arabicPeriod"/>
            </a:pPr>
            <a:endParaRPr lang="ja-JP" altLang="en-US" dirty="0"/>
          </a:p>
        </p:txBody>
      </p:sp>
      <p:cxnSp>
        <p:nvCxnSpPr>
          <p:cNvPr id="25" name="直線コネクタ 24"/>
          <p:cNvCxnSpPr/>
          <p:nvPr/>
        </p:nvCxnSpPr>
        <p:spPr bwMode="auto">
          <a:xfrm>
            <a:off x="1316596" y="1988840"/>
            <a:ext cx="0" cy="40324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コネクタ 25"/>
          <p:cNvCxnSpPr/>
          <p:nvPr/>
        </p:nvCxnSpPr>
        <p:spPr bwMode="auto">
          <a:xfrm>
            <a:off x="4052900" y="1988840"/>
            <a:ext cx="0" cy="40324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テキスト ボックス 26"/>
          <p:cNvSpPr txBox="1"/>
          <p:nvPr/>
        </p:nvSpPr>
        <p:spPr>
          <a:xfrm>
            <a:off x="898465" y="1619508"/>
            <a:ext cx="8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sender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607668" y="1619508"/>
            <a:ext cx="100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receiver</a:t>
            </a:r>
            <a:endParaRPr kumimoji="1" lang="ja-JP" altLang="en-US" dirty="0"/>
          </a:p>
        </p:txBody>
      </p:sp>
      <p:cxnSp>
        <p:nvCxnSpPr>
          <p:cNvPr id="32" name="直線矢印コネクタ 31"/>
          <p:cNvCxnSpPr/>
          <p:nvPr/>
        </p:nvCxnSpPr>
        <p:spPr bwMode="auto">
          <a:xfrm>
            <a:off x="1316596" y="2240868"/>
            <a:ext cx="2736304" cy="5400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矢印コネクタ 33"/>
          <p:cNvCxnSpPr/>
          <p:nvPr/>
        </p:nvCxnSpPr>
        <p:spPr bwMode="auto">
          <a:xfrm flipH="1">
            <a:off x="1316596" y="2780928"/>
            <a:ext cx="273630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線矢印コネクタ 36"/>
          <p:cNvCxnSpPr/>
          <p:nvPr/>
        </p:nvCxnSpPr>
        <p:spPr bwMode="auto">
          <a:xfrm>
            <a:off x="1401932" y="3429000"/>
            <a:ext cx="2650968" cy="8347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テキスト ボックス 39"/>
          <p:cNvSpPr txBox="1"/>
          <p:nvPr/>
        </p:nvSpPr>
        <p:spPr>
          <a:xfrm>
            <a:off x="2360712" y="2056202"/>
            <a:ext cx="65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SYN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101396" y="2743966"/>
            <a:ext cx="126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+mn-lt"/>
              </a:rPr>
              <a:t>SYN+ACK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321718" y="3389621"/>
            <a:ext cx="672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ACK</a:t>
            </a:r>
            <a:endParaRPr kumimoji="1" lang="ja-JP" altLang="en-US" dirty="0">
              <a:latin typeface="+mn-lt"/>
            </a:endParaRPr>
          </a:p>
        </p:txBody>
      </p:sp>
      <p:cxnSp>
        <p:nvCxnSpPr>
          <p:cNvPr id="44" name="直線矢印コネクタ 43"/>
          <p:cNvCxnSpPr/>
          <p:nvPr/>
        </p:nvCxnSpPr>
        <p:spPr bwMode="auto">
          <a:xfrm flipH="1">
            <a:off x="1316596" y="5363581"/>
            <a:ext cx="273630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線矢印コネクタ 44"/>
          <p:cNvCxnSpPr/>
          <p:nvPr/>
        </p:nvCxnSpPr>
        <p:spPr bwMode="auto">
          <a:xfrm>
            <a:off x="1316596" y="4351760"/>
            <a:ext cx="2736304" cy="8347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テキスト ボックス 46"/>
          <p:cNvSpPr txBox="1"/>
          <p:nvPr/>
        </p:nvSpPr>
        <p:spPr>
          <a:xfrm>
            <a:off x="1965891" y="4305224"/>
            <a:ext cx="138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u="sng" dirty="0" smtClean="0">
                <a:latin typeface="+mn-lt"/>
              </a:rPr>
              <a:t>Add Address</a:t>
            </a:r>
            <a:endParaRPr kumimoji="1" lang="ja-JP" altLang="en-US" u="sng" dirty="0">
              <a:latin typeface="+mn-lt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981697" y="5221640"/>
            <a:ext cx="138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u="sng" dirty="0" smtClean="0">
                <a:latin typeface="+mn-lt"/>
              </a:rPr>
              <a:t>Add Address</a:t>
            </a:r>
            <a:endParaRPr kumimoji="1" lang="ja-JP" altLang="en-US" u="sng" dirty="0">
              <a:latin typeface="+mn-lt"/>
            </a:endParaRPr>
          </a:p>
        </p:txBody>
      </p:sp>
      <p:cxnSp>
        <p:nvCxnSpPr>
          <p:cNvPr id="49" name="直線コネクタ 48"/>
          <p:cNvCxnSpPr/>
          <p:nvPr/>
        </p:nvCxnSpPr>
        <p:spPr bwMode="auto">
          <a:xfrm>
            <a:off x="5616714" y="1962128"/>
            <a:ext cx="0" cy="40324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線コネクタ 49"/>
          <p:cNvCxnSpPr/>
          <p:nvPr/>
        </p:nvCxnSpPr>
        <p:spPr bwMode="auto">
          <a:xfrm>
            <a:off x="8353018" y="1962128"/>
            <a:ext cx="0" cy="40324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テキスト ボックス 50"/>
          <p:cNvSpPr txBox="1"/>
          <p:nvPr/>
        </p:nvSpPr>
        <p:spPr>
          <a:xfrm>
            <a:off x="5198583" y="1592796"/>
            <a:ext cx="8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sender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907786" y="1592796"/>
            <a:ext cx="100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receiver</a:t>
            </a:r>
            <a:endParaRPr kumimoji="1" lang="ja-JP" altLang="en-US" dirty="0"/>
          </a:p>
        </p:txBody>
      </p:sp>
      <p:cxnSp>
        <p:nvCxnSpPr>
          <p:cNvPr id="53" name="直線矢印コネクタ 52"/>
          <p:cNvCxnSpPr/>
          <p:nvPr/>
        </p:nvCxnSpPr>
        <p:spPr bwMode="auto">
          <a:xfrm>
            <a:off x="5616714" y="2214156"/>
            <a:ext cx="2736304" cy="5400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線矢印コネクタ 53"/>
          <p:cNvCxnSpPr/>
          <p:nvPr/>
        </p:nvCxnSpPr>
        <p:spPr bwMode="auto">
          <a:xfrm flipH="1">
            <a:off x="5616714" y="2754216"/>
            <a:ext cx="273630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矢印コネクタ 54"/>
          <p:cNvCxnSpPr/>
          <p:nvPr/>
        </p:nvCxnSpPr>
        <p:spPr bwMode="auto">
          <a:xfrm>
            <a:off x="5702050" y="3402288"/>
            <a:ext cx="2650968" cy="8347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テキスト ボックス 55"/>
          <p:cNvSpPr txBox="1"/>
          <p:nvPr/>
        </p:nvSpPr>
        <p:spPr>
          <a:xfrm>
            <a:off x="6660830" y="2029490"/>
            <a:ext cx="65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SYN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401514" y="2717254"/>
            <a:ext cx="126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+mn-lt"/>
              </a:rPr>
              <a:t>SYN+ACK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621836" y="3362909"/>
            <a:ext cx="672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ACK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641260" y="4537721"/>
            <a:ext cx="26673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 smtClean="0">
                <a:latin typeface="+mn-lt"/>
              </a:rPr>
              <a:t>MP JOIN</a:t>
            </a:r>
          </a:p>
          <a:p>
            <a:pPr algn="ctr"/>
            <a:r>
              <a:rPr kumimoji="1" lang="ja-JP" altLang="en-US" sz="2000" dirty="0" smtClean="0">
                <a:latin typeface="+mn-lt"/>
              </a:rPr>
              <a:t>新しいアドレスに対して</a:t>
            </a:r>
            <a:endParaRPr kumimoji="1" lang="ja-JP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1109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アドレスのペア問題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SzPct val="60000"/>
            </a:pPr>
            <a:r>
              <a:rPr lang="ja-JP" altLang="en-US" sz="2400" dirty="0" smtClean="0">
                <a:latin typeface="+mn-ea"/>
              </a:rPr>
              <a:t>目的：通信経路の状況によって通信を切り替えるため、息も帰りも</a:t>
            </a:r>
            <a:r>
              <a:rPr lang="ja-JP" altLang="en-US" sz="2400" dirty="0" smtClean="0">
                <a:solidFill>
                  <a:srgbClr val="E03253"/>
                </a:solidFill>
                <a:latin typeface="+mn-ea"/>
              </a:rPr>
              <a:t>同一経路</a:t>
            </a:r>
            <a:r>
              <a:rPr lang="ja-JP" altLang="en-US" sz="2400" dirty="0" smtClean="0">
                <a:latin typeface="+mn-ea"/>
              </a:rPr>
              <a:t>であることが望ましい</a:t>
            </a:r>
            <a:endParaRPr lang="en-US" altLang="ja-JP" sz="2200" dirty="0" smtClean="0">
              <a:latin typeface="+mn-ea"/>
            </a:endParaRPr>
          </a:p>
          <a:p>
            <a:pPr marL="342900" lvl="2" indent="-342900">
              <a:buSzPct val="60000"/>
            </a:pPr>
            <a:r>
              <a:rPr lang="en-US" altLang="ja-JP" sz="2400" dirty="0" smtClean="0">
                <a:latin typeface="+mn-ea"/>
              </a:rPr>
              <a:t>Client</a:t>
            </a:r>
            <a:r>
              <a:rPr lang="ja-JP" altLang="en-US" sz="2400" dirty="0" smtClean="0">
                <a:latin typeface="+mn-ea"/>
              </a:rPr>
              <a:t>側</a:t>
            </a:r>
            <a:endParaRPr lang="en-US" altLang="ja-JP" sz="2400" dirty="0" smtClean="0">
              <a:latin typeface="+mn-ea"/>
            </a:endParaRPr>
          </a:p>
          <a:p>
            <a:pPr marL="800100" lvl="3" indent="-342900">
              <a:buSzPct val="60000"/>
            </a:pPr>
            <a:r>
              <a:rPr lang="en-US" altLang="ja-JP" sz="2200" dirty="0" smtClean="0">
                <a:latin typeface="+mn-ea"/>
              </a:rPr>
              <a:t>add address</a:t>
            </a:r>
            <a:r>
              <a:rPr lang="ja-JP" altLang="en-US" sz="2200" dirty="0" smtClean="0">
                <a:latin typeface="+mn-ea"/>
              </a:rPr>
              <a:t>の数を見て、生成すべきサブフローの数を得る</a:t>
            </a:r>
            <a:endParaRPr lang="en-US" altLang="ja-JP" sz="2200" dirty="0" smtClean="0">
              <a:latin typeface="+mn-ea"/>
            </a:endParaRPr>
          </a:p>
          <a:p>
            <a:pPr marL="800100" lvl="3" indent="-342900">
              <a:buSzPct val="60000"/>
            </a:pPr>
            <a:r>
              <a:rPr lang="ja-JP" altLang="en-US" sz="2200" dirty="0" smtClean="0">
                <a:latin typeface="+mn-ea"/>
              </a:rPr>
              <a:t>新規に追加された</a:t>
            </a:r>
            <a:r>
              <a:rPr lang="en-US" altLang="ja-JP" sz="2200" dirty="0" smtClean="0">
                <a:latin typeface="+mn-ea"/>
              </a:rPr>
              <a:t>address ID</a:t>
            </a:r>
            <a:r>
              <a:rPr lang="ja-JP" altLang="en-US" sz="2200" dirty="0" smtClean="0">
                <a:latin typeface="+mn-ea"/>
              </a:rPr>
              <a:t>を基にサブフロー生成</a:t>
            </a:r>
            <a:endParaRPr lang="en-US" altLang="ja-JP" sz="2200" dirty="0" smtClean="0">
              <a:latin typeface="+mn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14/12/18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5</a:t>
            </a:fld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2247403" y="4044643"/>
            <a:ext cx="684076" cy="124593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84932" y="5370109"/>
            <a:ext cx="77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6891560" y="4044643"/>
            <a:ext cx="581720" cy="132546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63578" y="5513530"/>
            <a:ext cx="86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 bwMode="auto">
          <a:xfrm>
            <a:off x="4652521" y="5610944"/>
            <a:ext cx="590364" cy="5903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円/楕円 10"/>
          <p:cNvSpPr/>
          <p:nvPr/>
        </p:nvSpPr>
        <p:spPr bwMode="auto">
          <a:xfrm>
            <a:off x="4652521" y="3960586"/>
            <a:ext cx="590364" cy="5903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2" name="直線コネクタ 11"/>
          <p:cNvCxnSpPr>
            <a:stCxn id="8" idx="1"/>
          </p:cNvCxnSpPr>
          <p:nvPr/>
        </p:nvCxnSpPr>
        <p:spPr bwMode="auto">
          <a:xfrm flipH="1">
            <a:off x="5242885" y="4707376"/>
            <a:ext cx="1648675" cy="1183231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8" idx="1"/>
            <a:endCxn id="11" idx="6"/>
          </p:cNvCxnSpPr>
          <p:nvPr/>
        </p:nvCxnSpPr>
        <p:spPr bwMode="auto">
          <a:xfrm flipH="1" flipV="1">
            <a:off x="5242885" y="4255768"/>
            <a:ext cx="1648675" cy="4516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コネクタ 13"/>
          <p:cNvCxnSpPr>
            <a:stCxn id="6" idx="3"/>
          </p:cNvCxnSpPr>
          <p:nvPr/>
        </p:nvCxnSpPr>
        <p:spPr bwMode="auto">
          <a:xfrm>
            <a:off x="2931479" y="4667610"/>
            <a:ext cx="1721042" cy="122299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6" idx="3"/>
          </p:cNvCxnSpPr>
          <p:nvPr/>
        </p:nvCxnSpPr>
        <p:spPr bwMode="auto">
          <a:xfrm flipV="1">
            <a:off x="2931479" y="4255768"/>
            <a:ext cx="1721042" cy="4118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テキスト ボックス 15"/>
          <p:cNvSpPr txBox="1"/>
          <p:nvPr/>
        </p:nvSpPr>
        <p:spPr>
          <a:xfrm>
            <a:off x="5872965" y="3721477"/>
            <a:ext cx="1339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ID:0</a:t>
            </a:r>
          </a:p>
          <a:p>
            <a:r>
              <a:rPr kumimoji="1" lang="en-US" altLang="ja-JP" dirty="0" smtClean="0"/>
              <a:t>10.0.0.1/24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929062" y="3721477"/>
            <a:ext cx="1339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ID:0</a:t>
            </a:r>
          </a:p>
          <a:p>
            <a:r>
              <a:rPr kumimoji="1" lang="en-US" altLang="ja-JP" dirty="0" smtClean="0"/>
              <a:t>10.0.0.2/24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872965" y="5024369"/>
            <a:ext cx="1339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ID:1</a:t>
            </a:r>
          </a:p>
          <a:p>
            <a:r>
              <a:rPr kumimoji="1" lang="en-US" altLang="ja-JP" dirty="0" smtClean="0"/>
              <a:t>10.0.1.1/24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931838" y="5024369"/>
            <a:ext cx="1339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ID:1</a:t>
            </a:r>
          </a:p>
          <a:p>
            <a:r>
              <a:rPr kumimoji="1" lang="en-US" altLang="ja-JP" dirty="0" smtClean="0"/>
              <a:t>10.0.1.2/24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268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実装：</a:t>
            </a:r>
            <a:r>
              <a:rPr lang="en-US" altLang="en-US" dirty="0" smtClean="0"/>
              <a:t>アドレス</a:t>
            </a:r>
            <a:r>
              <a:rPr lang="en-US" altLang="en-US" dirty="0"/>
              <a:t>のペア問題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sk</a:t>
            </a:r>
            <a:r>
              <a:rPr kumimoji="1" lang="ja-JP" altLang="en-US" dirty="0" smtClean="0"/>
              <a:t>構造体にレーン情報を入れる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skc_daddr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skc_saddr</a:t>
            </a:r>
            <a:r>
              <a:rPr lang="en-US" altLang="ja-JP" dirty="0" smtClean="0"/>
              <a:t>…</a:t>
            </a:r>
            <a:r>
              <a:rPr lang="en-US" altLang="ja-JP" dirty="0" err="1" smtClean="0">
                <a:solidFill>
                  <a:srgbClr val="E03253"/>
                </a:solidFill>
              </a:rPr>
              <a:t>lane_info</a:t>
            </a:r>
            <a:r>
              <a:rPr lang="en-US" altLang="ja-JP" dirty="0" smtClean="0">
                <a:solidFill>
                  <a:srgbClr val="E03253"/>
                </a:solidFill>
              </a:rPr>
              <a:t>, </a:t>
            </a:r>
            <a:r>
              <a:rPr lang="en-US" altLang="ja-JP" dirty="0" err="1" smtClean="0">
                <a:solidFill>
                  <a:srgbClr val="E03253"/>
                </a:solidFill>
              </a:rPr>
              <a:t>time_limit</a:t>
            </a:r>
            <a:endParaRPr lang="en-US" altLang="ja-JP" dirty="0" smtClean="0">
              <a:solidFill>
                <a:srgbClr val="E03253"/>
              </a:solidFill>
            </a:endParaRPr>
          </a:p>
          <a:p>
            <a:r>
              <a:rPr lang="en-US" altLang="ja-JP" dirty="0" err="1" smtClean="0"/>
              <a:t>lane_info</a:t>
            </a:r>
            <a:r>
              <a:rPr lang="en-US" altLang="ja-JP" dirty="0" smtClean="0"/>
              <a:t>:</a:t>
            </a:r>
            <a:r>
              <a:rPr lang="ja-JP" altLang="en-US" dirty="0" smtClean="0"/>
              <a:t>インターフェースごとに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ショートフローレーン</a:t>
            </a:r>
            <a:r>
              <a:rPr kumimoji="1" lang="en-US" altLang="ja-JP" dirty="0" smtClean="0"/>
              <a:t>-&gt;0</a:t>
            </a:r>
          </a:p>
          <a:p>
            <a:pPr lvl="1"/>
            <a:r>
              <a:rPr kumimoji="1" lang="ja-JP" altLang="en-US" dirty="0" smtClean="0"/>
              <a:t>ロングフローレーン</a:t>
            </a:r>
            <a:r>
              <a:rPr kumimoji="1" lang="en-US" altLang="ja-JP" dirty="0" smtClean="0"/>
              <a:t>-&gt;1</a:t>
            </a:r>
          </a:p>
          <a:p>
            <a:r>
              <a:rPr lang="en-US" altLang="ja-JP" dirty="0" err="1" smtClean="0"/>
              <a:t>time_limit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ソケットが作成された時間＋しきい値を格納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14/12/18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6501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ウィンドウサイズの割り当て</a:t>
            </a:r>
            <a:r>
              <a:rPr kumimoji="1" lang="en-US" altLang="ja-JP" dirty="0" smtClean="0"/>
              <a:t>(on</a:t>
            </a:r>
            <a:r>
              <a:rPr lang="ja-JP" altLang="en-US" dirty="0"/>
              <a:t>/</a:t>
            </a:r>
            <a:r>
              <a:rPr kumimoji="1" lang="en-US" altLang="ja-JP" dirty="0" smtClean="0"/>
              <a:t>off)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簡易版：</a:t>
            </a:r>
            <a:r>
              <a:rPr kumimoji="1" lang="ja-JP" altLang="en-US" dirty="0" smtClean="0"/>
              <a:t>現状</a:t>
            </a:r>
            <a:r>
              <a:rPr kumimoji="1" lang="ja-JP" altLang="en-US" dirty="0" smtClean="0"/>
              <a:t>の実装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サブフローのコネクション</a:t>
            </a:r>
            <a:r>
              <a:rPr lang="ja-JP" altLang="en-US" dirty="0" smtClean="0"/>
              <a:t>確立</a:t>
            </a:r>
            <a:r>
              <a:rPr lang="en-US" altLang="ja-JP" dirty="0" smtClean="0"/>
              <a:t>call(</a:t>
            </a:r>
            <a:r>
              <a:rPr lang="en-US" altLang="ja-JP" dirty="0" err="1"/>
              <a:t>create_subflow_worker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が発生した時に判断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しきい値を超えるまで</a:t>
            </a:r>
            <a:r>
              <a:rPr lang="en-US" altLang="ja-JP" dirty="0" err="1" smtClean="0"/>
              <a:t>msleep</a:t>
            </a:r>
            <a:r>
              <a:rPr lang="ja-JP" altLang="en-US" dirty="0" smtClean="0"/>
              <a:t>させる。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メインフロー：しきい値を越えると</a:t>
            </a:r>
            <a:r>
              <a:rPr lang="en-US" altLang="ja-JP" dirty="0" err="1" smtClean="0"/>
              <a:t>cwnd</a:t>
            </a:r>
            <a:r>
              <a:rPr lang="en-US" altLang="ja-JP" dirty="0" smtClean="0"/>
              <a:t>=0</a:t>
            </a:r>
            <a:endParaRPr lang="en-US" altLang="ja-JP" dirty="0"/>
          </a:p>
          <a:p>
            <a:r>
              <a:rPr lang="ja-JP" altLang="en-US" dirty="0" smtClean="0"/>
              <a:t>デモムービー</a:t>
            </a:r>
            <a:endParaRPr lang="en-US" altLang="ja-JP" dirty="0" smtClean="0"/>
          </a:p>
          <a:p>
            <a:r>
              <a:rPr lang="ja-JP" altLang="en-US" dirty="0" smtClean="0"/>
              <a:t>提案手法</a:t>
            </a:r>
            <a:r>
              <a:rPr lang="ja-JP" altLang="en-US" dirty="0" smtClean="0"/>
              <a:t>：</a:t>
            </a:r>
            <a:r>
              <a:rPr lang="ja-JP" altLang="en-US" dirty="0" smtClean="0"/>
              <a:t>コスト</a:t>
            </a:r>
            <a:r>
              <a:rPr lang="ja-JP" altLang="en-US" dirty="0" smtClean="0"/>
              <a:t>計算</a:t>
            </a:r>
            <a:r>
              <a:rPr lang="ja-JP" altLang="en-US" dirty="0" smtClean="0"/>
              <a:t>ベース</a:t>
            </a:r>
            <a:r>
              <a:rPr lang="en-US" altLang="ja-JP" dirty="0" smtClean="0"/>
              <a:t>(</a:t>
            </a:r>
            <a:r>
              <a:rPr lang="ja-JP" altLang="en-US" dirty="0" smtClean="0"/>
              <a:t>実装中</a:t>
            </a:r>
            <a:r>
              <a:rPr lang="en-US" altLang="ja-JP" dirty="0" smtClean="0"/>
              <a:t>)	</a:t>
            </a:r>
          </a:p>
          <a:p>
            <a:pPr lvl="1"/>
            <a:r>
              <a:rPr lang="ja-JP" altLang="ja-JP" dirty="0" smtClean="0"/>
              <a:t>R</a:t>
            </a:r>
            <a:r>
              <a:rPr lang="en-US" altLang="ja-JP" dirty="0" smtClean="0"/>
              <a:t>TT</a:t>
            </a:r>
            <a:r>
              <a:rPr lang="ja-JP" altLang="en-US" dirty="0" smtClean="0"/>
              <a:t>関連の情報を利用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14/12/18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916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関連研究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データセンター環境におけるショートフロー遅延の改善</a:t>
            </a:r>
            <a:endParaRPr kumimoji="1" lang="en-US" altLang="ja-JP" dirty="0" smtClean="0"/>
          </a:p>
          <a:p>
            <a:pPr lvl="1"/>
            <a:r>
              <a:rPr lang="ja-JP" altLang="en-US" dirty="0" smtClean="0">
                <a:latin typeface="+mj-ea"/>
                <a:ea typeface="+mj-ea"/>
              </a:rPr>
              <a:t>キュー長の改善：</a:t>
            </a:r>
            <a:r>
              <a:rPr lang="en-US" altLang="ja-JP" dirty="0" smtClean="0">
                <a:ea typeface="+mj-ea"/>
              </a:rPr>
              <a:t>DCTCP(2010), HULL(2012)</a:t>
            </a:r>
          </a:p>
          <a:p>
            <a:pPr lvl="1"/>
            <a:r>
              <a:rPr kumimoji="1" lang="ja-JP" altLang="en-US" dirty="0">
                <a:latin typeface="+mj-ea"/>
                <a:ea typeface="+mj-ea"/>
              </a:rPr>
              <a:t>優先度に</a:t>
            </a:r>
            <a:r>
              <a:rPr kumimoji="1" lang="ja-JP" altLang="en-US" dirty="0" smtClean="0">
                <a:latin typeface="+mj-ea"/>
                <a:ea typeface="+mj-ea"/>
              </a:rPr>
              <a:t>基づいたスケジューリング：</a:t>
            </a:r>
            <a:r>
              <a:rPr kumimoji="1" lang="en-US" altLang="ja-JP" dirty="0" smtClean="0">
                <a:ea typeface="+mj-ea"/>
              </a:rPr>
              <a:t>D3(2011), PDQ(2012), </a:t>
            </a:r>
            <a:r>
              <a:rPr kumimoji="1" lang="en-US" altLang="ja-JP" dirty="0" err="1" smtClean="0">
                <a:ea typeface="+mj-ea"/>
              </a:rPr>
              <a:t>DeTail</a:t>
            </a:r>
            <a:r>
              <a:rPr kumimoji="1" lang="en-US" altLang="ja-JP" dirty="0" smtClean="0">
                <a:ea typeface="+mj-ea"/>
              </a:rPr>
              <a:t>(2012), </a:t>
            </a:r>
            <a:r>
              <a:rPr kumimoji="1" lang="en-US" altLang="ja-JP" dirty="0" err="1" smtClean="0">
                <a:ea typeface="+mj-ea"/>
              </a:rPr>
              <a:t>pFabric</a:t>
            </a:r>
            <a:r>
              <a:rPr kumimoji="1" lang="en-US" altLang="ja-JP" dirty="0" smtClean="0">
                <a:ea typeface="+mj-ea"/>
              </a:rPr>
              <a:t>(2013)</a:t>
            </a:r>
          </a:p>
          <a:p>
            <a:pPr lvl="1"/>
            <a:r>
              <a:rPr lang="ja-JP" altLang="en-US" dirty="0">
                <a:latin typeface="+mj-ea"/>
                <a:ea typeface="+mj-ea"/>
              </a:rPr>
              <a:t>再送制御</a:t>
            </a:r>
            <a:r>
              <a:rPr lang="ja-JP" altLang="en-US" dirty="0" smtClean="0">
                <a:latin typeface="+mj-ea"/>
                <a:ea typeface="+mj-ea"/>
              </a:rPr>
              <a:t>の高速化：</a:t>
            </a:r>
            <a:r>
              <a:rPr lang="en-US" altLang="ja-JP" sz="1800" dirty="0">
                <a:latin typeface="+mj-ea"/>
              </a:rPr>
              <a:t> </a:t>
            </a:r>
            <a:r>
              <a:rPr lang="en-US" altLang="ja-JP" dirty="0" err="1"/>
              <a:t>FastLane</a:t>
            </a:r>
            <a:r>
              <a:rPr lang="en-US" altLang="ja-JP" dirty="0"/>
              <a:t>(2013), </a:t>
            </a:r>
            <a:r>
              <a:rPr lang="en-US" altLang="ja-JP" dirty="0" smtClean="0">
                <a:ea typeface="+mj-ea"/>
              </a:rPr>
              <a:t>DIBS(2014), CP(2014)</a:t>
            </a:r>
          </a:p>
          <a:p>
            <a:pPr marL="0" indent="0">
              <a:buNone/>
            </a:pPr>
            <a:r>
              <a:rPr kumimoji="1" lang="ja-JP" altLang="en-US" dirty="0">
                <a:latin typeface="+mn-ea"/>
              </a:rPr>
              <a:t>提案</a:t>
            </a:r>
            <a:r>
              <a:rPr kumimoji="1" lang="ja-JP" altLang="en-US" dirty="0" smtClean="0">
                <a:latin typeface="+mn-ea"/>
              </a:rPr>
              <a:t>された手法のすべてがスイッチに対して既存の実装の修正が必要</a:t>
            </a:r>
            <a:endParaRPr kumimoji="1" lang="en-US" altLang="ja-JP" dirty="0" smtClean="0">
              <a:latin typeface="+mn-ea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+mn-ea"/>
              </a:rPr>
              <a:t>⇔</a:t>
            </a:r>
            <a:r>
              <a:rPr kumimoji="1" lang="en-US" altLang="ja-JP" dirty="0" err="1" smtClean="0"/>
              <a:t>RepFlow</a:t>
            </a:r>
            <a:r>
              <a:rPr kumimoji="1" lang="en-US" altLang="ja-JP" dirty="0" smtClean="0"/>
              <a:t>(2013)</a:t>
            </a:r>
            <a:r>
              <a:rPr kumimoji="1" lang="ja-JP" altLang="en-US" dirty="0" smtClean="0">
                <a:latin typeface="+mn-ea"/>
              </a:rPr>
              <a:t>アプリケーションの書き換えが必要</a:t>
            </a:r>
            <a:endParaRPr kumimoji="1" lang="en-US" altLang="ja-JP" dirty="0" smtClean="0">
              <a:latin typeface="+mn-ea"/>
            </a:endParaRPr>
          </a:p>
          <a:p>
            <a:pPr marL="0" indent="0" algn="ctr">
              <a:buNone/>
            </a:pPr>
            <a:r>
              <a:rPr lang="ja-JP" altLang="en-US" sz="2800" b="1" u="sng" dirty="0">
                <a:solidFill>
                  <a:srgbClr val="E03253"/>
                </a:solidFill>
                <a:latin typeface="+mn-ea"/>
              </a:rPr>
              <a:t>実</a:t>
            </a:r>
            <a:r>
              <a:rPr lang="ja-JP" altLang="en-US" sz="2800" b="1" u="sng" dirty="0" smtClean="0">
                <a:solidFill>
                  <a:srgbClr val="E03253"/>
                </a:solidFill>
                <a:latin typeface="+mn-ea"/>
              </a:rPr>
              <a:t>環境</a:t>
            </a:r>
            <a:r>
              <a:rPr lang="ja-JP" altLang="en-US" sz="2800" b="1" u="sng" dirty="0">
                <a:solidFill>
                  <a:srgbClr val="E03253"/>
                </a:solidFill>
                <a:latin typeface="+mn-ea"/>
              </a:rPr>
              <a:t>へ</a:t>
            </a:r>
            <a:r>
              <a:rPr lang="ja-JP" altLang="en-US" sz="2800" b="1" u="sng" dirty="0" smtClean="0">
                <a:solidFill>
                  <a:srgbClr val="E03253"/>
                </a:solidFill>
                <a:latin typeface="+mn-ea"/>
              </a:rPr>
              <a:t>の適用が困難</a:t>
            </a:r>
            <a:endParaRPr kumimoji="1" lang="ja-JP" altLang="en-US" sz="2800" b="1" u="sng" dirty="0">
              <a:solidFill>
                <a:srgbClr val="E03253"/>
              </a:solidFill>
              <a:latin typeface="+mn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2014/11/04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インターネットコンファレンス</a:t>
            </a:r>
            <a:r>
              <a:rPr lang="en-US" altLang="ja-JP" smtClean="0"/>
              <a:t>2014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11440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RepFlow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二つ経路があれば、二つに流して、早く通信が終了した方がより良いもの。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問題点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通信が長くなると有利ではなくなる</a:t>
            </a:r>
            <a:endParaRPr kumimoji="1" lang="en-US" altLang="ja-JP" dirty="0" smtClean="0"/>
          </a:p>
          <a:p>
            <a:r>
              <a:rPr lang="ja-JP" altLang="en-US" dirty="0" smtClean="0"/>
              <a:t>実験項目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RepFlow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vs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提案手法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各種パラメータの設定の違い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etc…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14/12/18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1523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StfDevPres_TP0101302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8621</TotalTime>
  <Words>603</Words>
  <Application>Microsoft Macintosh PowerPoint</Application>
  <PresentationFormat>A4 210x297 mm</PresentationFormat>
  <Paragraphs>137</Paragraphs>
  <Slides>11</Slides>
  <Notes>1</Notes>
  <HiddenSlides>3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Staff training presentation</vt:lpstr>
      <vt:lpstr>Progress report 進捗報告</vt:lpstr>
      <vt:lpstr>今やっていること</vt:lpstr>
      <vt:lpstr>マルチパスで通信する際のペア問題</vt:lpstr>
      <vt:lpstr>コネクション確立のおさらい</vt:lpstr>
      <vt:lpstr>アドレスのペア問題</vt:lpstr>
      <vt:lpstr>実装：アドレスのペア問題</vt:lpstr>
      <vt:lpstr>ウィンドウサイズの割り当て(on/off)</vt:lpstr>
      <vt:lpstr>関連研究</vt:lpstr>
      <vt:lpstr>実験について</vt:lpstr>
      <vt:lpstr>今後の修論までの計画</vt:lpstr>
      <vt:lpstr>修論章立て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スタッフ トレーニング</dc:title>
  <dc:subject/>
  <dc:creator>admin</dc:creator>
  <cp:keywords/>
  <dc:description/>
  <cp:lastModifiedBy>Fujii Shogo</cp:lastModifiedBy>
  <cp:revision>3096</cp:revision>
  <dcterms:created xsi:type="dcterms:W3CDTF">2013-12-01T06:00:42Z</dcterms:created>
  <dcterms:modified xsi:type="dcterms:W3CDTF">2014-12-18T08:50:51Z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TC010130221041</vt:lpwstr>
  </property>
</Properties>
</file>