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460" r:id="rId2"/>
    <p:sldId id="458" r:id="rId3"/>
    <p:sldId id="461" r:id="rId4"/>
    <p:sldId id="462" r:id="rId5"/>
    <p:sldId id="467" r:id="rId6"/>
    <p:sldId id="468" r:id="rId7"/>
    <p:sldId id="469" r:id="rId8"/>
    <p:sldId id="474" r:id="rId9"/>
    <p:sldId id="475" r:id="rId10"/>
    <p:sldId id="476" r:id="rId11"/>
    <p:sldId id="477" r:id="rId12"/>
    <p:sldId id="479" r:id="rId13"/>
    <p:sldId id="473" r:id="rId14"/>
    <p:sldId id="470" r:id="rId15"/>
    <p:sldId id="455" r:id="rId16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92" y="-96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577-6976-3443-A7C6-3E78693A7E3D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56AD9-622D-6C41-98F8-A67E526DC2DC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E2CCE-C431-504F-BF20-D1593AF863F5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15188-5E65-C94B-9F11-1E8A1327BC4E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AE8B6C-D37A-B840-807A-DC6BECEB1F0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FAC87-0A25-5342-9B15-3461DF8D6B09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BE3321-66E6-7740-B336-4574A24D445C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3C18F-F080-994F-A6D4-E2842252F409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78F33-BDC3-7249-9F83-4F8721D54A06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369804-01E9-104E-BACE-0FCB0856E5CA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fld id="{2D93FC95-D655-3B41-BE60-B82C64FFD243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インターネットアーキテクチャ研究会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909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RTT</a:t>
            </a:r>
            <a:r>
              <a:rPr kumimoji="1" lang="ja-JP" altLang="en-US" dirty="0" smtClean="0"/>
              <a:t>モデル化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pic>
        <p:nvPicPr>
          <p:cNvPr id="1026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8" y="1556792"/>
            <a:ext cx="4858504" cy="9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16" y="24559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26" y="2491093"/>
            <a:ext cx="742062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0" y="2491093"/>
            <a:ext cx="790940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10" y="2479723"/>
            <a:ext cx="764278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3016521"/>
            <a:ext cx="346592" cy="1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57" y="4105009"/>
            <a:ext cx="3613085" cy="10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461336" y="24797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伝播</a:t>
            </a:r>
            <a:r>
              <a:rPr kumimoji="1" lang="ja-JP" altLang="en-US" dirty="0" smtClean="0"/>
              <a:t>遅延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60812" y="247972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：リンク伝送遅延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78220" y="24476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：キュー遅延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05688" y="243036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：キュー遅延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1296" y="287964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：リンク上のパス数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4088904" y="1700808"/>
            <a:ext cx="1980220" cy="5400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429164" y="1700808"/>
            <a:ext cx="792088" cy="54006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3211662" y="3312921"/>
            <a:ext cx="3482676" cy="6840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単純化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33" name="Picture 9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04" y="5331775"/>
            <a:ext cx="762501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Users\admin\Downloads\eq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616" y="5435308"/>
            <a:ext cx="298158" cy="2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3798706" y="533721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：キュー長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30130" y="53372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：リンク容量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979838" y="4293096"/>
            <a:ext cx="779704" cy="5400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8898" y="4105008"/>
            <a:ext cx="884181" cy="944171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6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相対キュー遅延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リンクコスト関数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2050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13" y="1671542"/>
            <a:ext cx="4335165" cy="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9" y="22768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50" y="2312876"/>
            <a:ext cx="297714" cy="2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51" y="2237337"/>
            <a:ext cx="297714" cy="2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730738" y="2240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相対遅延量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3371" y="2204864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en-US" altLang="ja-JP" dirty="0" smtClean="0"/>
              <a:t>RTT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7900" y="219557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ja-JP" altLang="en-US" dirty="0"/>
              <a:t>キュー遅延</a:t>
            </a:r>
          </a:p>
        </p:txBody>
      </p:sp>
      <p:pic>
        <p:nvPicPr>
          <p:cNvPr id="2055" name="Picture 7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3774829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70" y="4365104"/>
            <a:ext cx="650082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92" y="4436278"/>
            <a:ext cx="405690" cy="2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163338" y="331380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5875" y="38517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75552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7179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pic>
        <p:nvPicPr>
          <p:cNvPr id="2058" name="Picture 10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3284984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5499076" y="436510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α~δ</a:t>
            </a:r>
            <a:r>
              <a:rPr kumimoji="1" lang="ja-JP" altLang="en-US" dirty="0" smtClean="0"/>
              <a:t>：パラメータ</a:t>
            </a:r>
            <a:endParaRPr kumimoji="1" lang="ja-JP" altLang="en-US" dirty="0"/>
          </a:p>
        </p:txBody>
      </p:sp>
      <p:pic>
        <p:nvPicPr>
          <p:cNvPr id="2059" name="Picture 11" descr="E:\Users\admin\Downloads\BPR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0873" r="16563" b="11050"/>
          <a:stretch/>
        </p:blipFill>
        <p:spPr bwMode="auto">
          <a:xfrm>
            <a:off x="7567201" y="4255699"/>
            <a:ext cx="1789897" cy="17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7234708" y="417660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</a:t>
            </a:r>
            <a:r>
              <a:rPr kumimoji="1" lang="en-US" altLang="ja-JP" sz="1200" dirty="0" smtClean="0"/>
              <a:t>a(t)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28588" y="594928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ν(t)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4668" y="5157192"/>
            <a:ext cx="414408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リンクコスト値によって経路を決定し、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ロングフローであるかどうかの判定を行う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95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ウィンドウサイズの割り当て</a:t>
            </a:r>
            <a:r>
              <a:rPr kumimoji="1" lang="en-US" altLang="ja-JP" dirty="0" smtClean="0"/>
              <a:t>(on</a:t>
            </a:r>
            <a:r>
              <a:rPr lang="ja-JP" altLang="en-US" dirty="0"/>
              <a:t>/</a:t>
            </a:r>
            <a:r>
              <a:rPr kumimoji="1" lang="en-US" altLang="ja-JP" dirty="0" smtClean="0"/>
              <a:t>off)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r>
              <a:rPr kumimoji="1" lang="ja-JP" altLang="en-US" dirty="0" smtClean="0"/>
              <a:t>：</a:t>
            </a:r>
            <a:r>
              <a:rPr kumimoji="1" lang="ja-JP" altLang="en-US" dirty="0" smtClean="0"/>
              <a:t>現状の実装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サブフローのコネクション確立</a:t>
            </a:r>
            <a:r>
              <a:rPr lang="en-US" altLang="ja-JP" dirty="0" smtClean="0"/>
              <a:t>call(</a:t>
            </a:r>
            <a:r>
              <a:rPr lang="en-US" altLang="ja-JP" dirty="0" err="1"/>
              <a:t>create_subflow_worker</a:t>
            </a:r>
            <a:r>
              <a:rPr lang="en-US" altLang="ja-JP" dirty="0" smtClean="0"/>
              <a:t>)</a:t>
            </a:r>
            <a:r>
              <a:rPr lang="en-US" altLang="en-US" dirty="0" smtClean="0"/>
              <a:t>が発生。</a:t>
            </a:r>
          </a:p>
          <a:p>
            <a:pPr lvl="1"/>
            <a:r>
              <a:rPr lang="en-US" altLang="en-US" dirty="0" smtClean="0"/>
              <a:t>サブフローの送信ウィンドウ=1(</a:t>
            </a:r>
            <a:r>
              <a:rPr lang="ja-JP" altLang="en-US" dirty="0" smtClean="0"/>
              <a:t>あくまでコネクションつないだパスで</a:t>
            </a:r>
            <a:r>
              <a:rPr lang="en-US" altLang="en-US" dirty="0" smtClean="0"/>
              <a:t>)</a:t>
            </a:r>
          </a:p>
          <a:p>
            <a:pPr lvl="1"/>
            <a:r>
              <a:rPr lang="ja-JP" altLang="en-US" dirty="0" smtClean="0"/>
              <a:t>輻輳制御の呼び出しの所で、</a:t>
            </a:r>
            <a:r>
              <a:rPr lang="en-US" altLang="ja-JP" dirty="0" err="1" smtClean="0"/>
              <a:t>rtt</a:t>
            </a:r>
            <a:r>
              <a:rPr lang="ja-JP" altLang="en-US" dirty="0" smtClean="0"/>
              <a:t>情報が得られるので、そこでコストの計算</a:t>
            </a:r>
            <a:endParaRPr lang="en-US" altLang="ja-JP" dirty="0" smtClean="0"/>
          </a:p>
          <a:p>
            <a:r>
              <a:rPr lang="ja-JP" altLang="en-US" dirty="0" smtClean="0"/>
              <a:t>デモムービー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4926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データセンター環境におけるショートフロー遅延の改善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latin typeface="+mj-ea"/>
                <a:ea typeface="+mj-ea"/>
              </a:rPr>
              <a:t>キュー長の改善：</a:t>
            </a:r>
            <a:r>
              <a:rPr lang="en-US" altLang="ja-JP" dirty="0" smtClean="0">
                <a:ea typeface="+mj-ea"/>
              </a:rPr>
              <a:t>DCTCP(2010), HULL(2012)</a:t>
            </a:r>
          </a:p>
          <a:p>
            <a:pPr lvl="1"/>
            <a:r>
              <a:rPr kumimoji="1" lang="ja-JP" altLang="en-US" dirty="0">
                <a:latin typeface="+mj-ea"/>
                <a:ea typeface="+mj-ea"/>
              </a:rPr>
              <a:t>優先度に</a:t>
            </a:r>
            <a:r>
              <a:rPr kumimoji="1" lang="ja-JP" altLang="en-US" dirty="0" smtClean="0">
                <a:latin typeface="+mj-ea"/>
                <a:ea typeface="+mj-ea"/>
              </a:rPr>
              <a:t>基づいたスケジューリング：</a:t>
            </a:r>
            <a:r>
              <a:rPr kumimoji="1" lang="en-US" altLang="ja-JP" dirty="0" smtClean="0">
                <a:ea typeface="+mj-ea"/>
              </a:rPr>
              <a:t>D3(2011), PDQ(2012), </a:t>
            </a:r>
            <a:r>
              <a:rPr kumimoji="1" lang="en-US" altLang="ja-JP" dirty="0" err="1" smtClean="0">
                <a:ea typeface="+mj-ea"/>
              </a:rPr>
              <a:t>DeTail</a:t>
            </a:r>
            <a:r>
              <a:rPr kumimoji="1" lang="en-US" altLang="ja-JP" dirty="0" smtClean="0">
                <a:ea typeface="+mj-ea"/>
              </a:rPr>
              <a:t>(2012), </a:t>
            </a:r>
            <a:r>
              <a:rPr kumimoji="1" lang="en-US" altLang="ja-JP" dirty="0" err="1" smtClean="0">
                <a:ea typeface="+mj-ea"/>
              </a:rPr>
              <a:t>pFabric</a:t>
            </a:r>
            <a:r>
              <a:rPr kumimoji="1" lang="en-US" altLang="ja-JP" dirty="0" smtClean="0">
                <a:ea typeface="+mj-ea"/>
              </a:rPr>
              <a:t>(2013)</a:t>
            </a:r>
          </a:p>
          <a:p>
            <a:pPr lvl="1"/>
            <a:r>
              <a:rPr lang="ja-JP" altLang="en-US" dirty="0">
                <a:latin typeface="+mj-ea"/>
                <a:ea typeface="+mj-ea"/>
              </a:rPr>
              <a:t>再送制御</a:t>
            </a:r>
            <a:r>
              <a:rPr lang="ja-JP" altLang="en-US" dirty="0" smtClean="0">
                <a:latin typeface="+mj-ea"/>
                <a:ea typeface="+mj-ea"/>
              </a:rPr>
              <a:t>の高速化：</a:t>
            </a:r>
            <a:r>
              <a:rPr lang="en-US" altLang="ja-JP" sz="1800" dirty="0">
                <a:latin typeface="+mj-ea"/>
              </a:rPr>
              <a:t> </a:t>
            </a:r>
            <a:r>
              <a:rPr lang="en-US" altLang="ja-JP" dirty="0" err="1"/>
              <a:t>FastLane</a:t>
            </a:r>
            <a:r>
              <a:rPr lang="en-US" altLang="ja-JP" dirty="0"/>
              <a:t>(2013), </a:t>
            </a:r>
            <a:r>
              <a:rPr lang="en-US" altLang="ja-JP" dirty="0" smtClean="0">
                <a:ea typeface="+mj-ea"/>
              </a:rPr>
              <a:t>DIBS(2014), CP(2014)</a:t>
            </a:r>
          </a:p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提案</a:t>
            </a:r>
            <a:r>
              <a:rPr kumimoji="1" lang="ja-JP" altLang="en-US" dirty="0" smtClean="0">
                <a:latin typeface="+mn-ea"/>
              </a:rPr>
              <a:t>された手法のすべてがスイッチに対して既存の実装の修正が必要</a:t>
            </a:r>
            <a:endParaRPr kumimoji="1"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+mn-ea"/>
              </a:rPr>
              <a:t>⇔</a:t>
            </a:r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(2013)</a:t>
            </a:r>
            <a:r>
              <a:rPr kumimoji="1" lang="ja-JP" altLang="en-US" dirty="0" smtClean="0">
                <a:latin typeface="+mn-ea"/>
              </a:rPr>
              <a:t>アプリケーションの書き換えが必要</a:t>
            </a:r>
            <a:endParaRPr kumimoji="1" lang="en-US" altLang="ja-JP" dirty="0" smtClean="0">
              <a:latin typeface="+mn-ea"/>
            </a:endParaRPr>
          </a:p>
          <a:p>
            <a:pPr marL="0" indent="0" algn="ctr">
              <a:buNone/>
            </a:pPr>
            <a:r>
              <a:rPr lang="ja-JP" altLang="en-US" sz="2800" b="1" u="sng" dirty="0">
                <a:solidFill>
                  <a:srgbClr val="E03253"/>
                </a:solidFill>
                <a:latin typeface="+mn-ea"/>
              </a:rPr>
              <a:t>実</a:t>
            </a:r>
            <a:r>
              <a:rPr lang="ja-JP" altLang="en-US" sz="2800" b="1" u="sng" dirty="0" smtClean="0">
                <a:solidFill>
                  <a:srgbClr val="E03253"/>
                </a:solidFill>
                <a:latin typeface="+mn-ea"/>
              </a:rPr>
              <a:t>環境</a:t>
            </a:r>
            <a:r>
              <a:rPr lang="ja-JP" altLang="en-US" sz="2800" b="1" u="sng" dirty="0">
                <a:solidFill>
                  <a:srgbClr val="E03253"/>
                </a:solidFill>
                <a:latin typeface="+mn-ea"/>
              </a:rPr>
              <a:t>へ</a:t>
            </a:r>
            <a:r>
              <a:rPr lang="ja-JP" altLang="en-US" sz="2800" b="1" u="sng" dirty="0" smtClean="0">
                <a:solidFill>
                  <a:srgbClr val="E03253"/>
                </a:solidFill>
                <a:latin typeface="+mn-ea"/>
              </a:rPr>
              <a:t>の適用が困難</a:t>
            </a:r>
            <a:endParaRPr kumimoji="1" lang="ja-JP" altLang="en-US" sz="2800" b="1" u="sng" dirty="0">
              <a:solidFill>
                <a:srgbClr val="E03253"/>
              </a:solidFill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44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RepFlow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二つ経路があれば、二つに流して、早く通信が終了した方がより良いもの。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問題点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通信が長くなると有利ではなくなる</a:t>
            </a:r>
            <a:endParaRPr kumimoji="1" lang="en-US" altLang="ja-JP" dirty="0" smtClean="0"/>
          </a:p>
          <a:p>
            <a:r>
              <a:rPr lang="ja-JP" altLang="en-US" dirty="0" smtClean="0"/>
              <a:t>実験項目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RepFlow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提案</a:t>
            </a:r>
            <a:r>
              <a:rPr kumimoji="1" lang="ja-JP" altLang="en-US" dirty="0" smtClean="0"/>
              <a:t>手法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pure - MPTCP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トラフィックシナリオ：</a:t>
            </a:r>
            <a:r>
              <a:rPr kumimoji="1" lang="en-US" altLang="ja-JP" dirty="0" smtClean="0"/>
              <a:t>SFL</a:t>
            </a:r>
            <a:r>
              <a:rPr kumimoji="1" lang="ja-JP" altLang="en-US" dirty="0" smtClean="0"/>
              <a:t>空き、混雑：</a:t>
            </a:r>
            <a:r>
              <a:rPr kumimoji="1" lang="en-US" altLang="ja-JP" dirty="0" smtClean="0"/>
              <a:t>LFL</a:t>
            </a:r>
            <a:r>
              <a:rPr kumimoji="1" lang="ja-JP" altLang="en-US" dirty="0" smtClean="0"/>
              <a:t>空き、混雑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ロングフロー、ショートフロー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性能評価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各種パラメータの設定の違い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52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今後の修論までの計画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trike="sngStrike" dirty="0" smtClean="0"/>
              <a:t>実装</a:t>
            </a:r>
            <a:r>
              <a:rPr lang="ja-JP" altLang="en-US" dirty="0"/>
              <a:t>、実験、理論</a:t>
            </a:r>
            <a:r>
              <a:rPr lang="ja-JP" altLang="en-US" dirty="0" smtClean="0"/>
              <a:t>解析</a:t>
            </a:r>
            <a:endParaRPr kumimoji="1" lang="en-US" altLang="ja-JP" dirty="0" smtClean="0"/>
          </a:p>
          <a:p>
            <a:r>
              <a:rPr lang="en-US" altLang="ja-JP" dirty="0" smtClean="0"/>
              <a:t>01</a:t>
            </a:r>
            <a:r>
              <a:rPr lang="en-US" altLang="ja-JP" dirty="0" smtClean="0"/>
              <a:t>/16</a:t>
            </a:r>
            <a:r>
              <a:rPr lang="ja-JP" altLang="en-US" dirty="0" smtClean="0"/>
              <a:t>ベータ版</a:t>
            </a:r>
            <a:r>
              <a:rPr lang="ja-JP" altLang="en-US" dirty="0"/>
              <a:t>提出</a:t>
            </a:r>
            <a:endParaRPr lang="en-US" altLang="ja-JP" dirty="0"/>
          </a:p>
          <a:p>
            <a:r>
              <a:rPr lang="en-US" altLang="ja-JP" dirty="0" smtClean="0"/>
              <a:t>01/30</a:t>
            </a:r>
            <a:r>
              <a:rPr lang="ja-JP" altLang="en-US" dirty="0"/>
              <a:t>最終</a:t>
            </a:r>
            <a:r>
              <a:rPr lang="ja-JP" altLang="en-US" dirty="0" smtClean="0"/>
              <a:t>版</a:t>
            </a:r>
            <a:r>
              <a:rPr lang="ja-JP" altLang="en-US" dirty="0" smtClean="0"/>
              <a:t>提出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個人的に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altLang="ja-JP" dirty="0" err="1" smtClean="0"/>
              <a:t>git</a:t>
            </a:r>
            <a:r>
              <a:rPr lang="ja-JP" altLang="en-US" dirty="0" smtClean="0"/>
              <a:t>で公開しながら、、パッと使ってもらえるように実装。</a:t>
            </a:r>
            <a:endParaRPr lang="en-US" altLang="ja-JP" dirty="0" smtClean="0"/>
          </a:p>
          <a:p>
            <a:r>
              <a:rPr lang="ja-JP" altLang="en-US" dirty="0" smtClean="0"/>
              <a:t>現状、シミュレーションに特化させた実装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receiver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の区別できない。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94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今やっていること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提案手法の実装</a:t>
            </a:r>
            <a:r>
              <a:rPr kumimoji="1" lang="en-US" altLang="ja-JP" dirty="0" smtClean="0"/>
              <a:t>(ns-3dce)</a:t>
            </a:r>
          </a:p>
          <a:p>
            <a:pPr lvl="1"/>
            <a:r>
              <a:rPr kumimoji="1" lang="ja-JP" altLang="en-US" dirty="0" smtClean="0"/>
              <a:t>簡易版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実装中</a:t>
            </a:r>
            <a:r>
              <a:rPr kumimoji="1" lang="en-US" altLang="ja-JP" dirty="0" smtClean="0"/>
              <a:t>)</a:t>
            </a:r>
            <a:r>
              <a:rPr lang="ja-JP" altLang="en-US" sz="1800" dirty="0" smtClean="0">
                <a:latin typeface="+mn-ea"/>
              </a:rPr>
              <a:t>ー</a:t>
            </a:r>
            <a:r>
              <a:rPr lang="ja-JP" altLang="en-US" sz="1800" dirty="0">
                <a:latin typeface="+mn-ea"/>
              </a:rPr>
              <a:t>通信時間のしきい値を設定、しきい値を超えるとパスを</a:t>
            </a:r>
            <a:r>
              <a:rPr lang="ja-JP" altLang="en-US" sz="1800" dirty="0" smtClean="0">
                <a:latin typeface="+mn-ea"/>
              </a:rPr>
              <a:t>切り替える</a:t>
            </a:r>
            <a:endParaRPr lang="en-US" altLang="ja-JP" sz="1800" dirty="0" smtClean="0">
              <a:latin typeface="+mn-ea"/>
            </a:endParaRPr>
          </a:p>
          <a:p>
            <a:pPr lvl="1"/>
            <a:r>
              <a:rPr kumimoji="1" lang="ja-JP" altLang="ja-JP" sz="1800" dirty="0" smtClean="0">
                <a:latin typeface="+mn-ea"/>
              </a:rPr>
              <a:t>T</a:t>
            </a:r>
            <a:r>
              <a:rPr kumimoji="1" lang="en-US" altLang="ja-JP" sz="1800" dirty="0" smtClean="0">
                <a:latin typeface="+mn-ea"/>
              </a:rPr>
              <a:t>o</a:t>
            </a:r>
            <a:r>
              <a:rPr kumimoji="1" lang="ja-JP" altLang="en-US" sz="1800" dirty="0" smtClean="0">
                <a:latin typeface="+mn-ea"/>
              </a:rPr>
              <a:t> </a:t>
            </a:r>
            <a:r>
              <a:rPr kumimoji="1" lang="en-US" altLang="ja-JP" sz="1800" dirty="0" smtClean="0">
                <a:latin typeface="+mn-ea"/>
              </a:rPr>
              <a:t>do</a:t>
            </a: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マルチパスで</a:t>
            </a:r>
            <a:r>
              <a:rPr lang="ja-JP" altLang="en-US" strike="sngStrike" dirty="0" smtClean="0">
                <a:latin typeface="+mn-ea"/>
              </a:rPr>
              <a:t>通信する際のペア問題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ウィンドウサイズの割り当て</a:t>
            </a:r>
            <a:endParaRPr lang="en-US" altLang="ja-JP" strike="sngStrike" dirty="0">
              <a:latin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ja-JP" altLang="en-US" strike="sngStrike" dirty="0">
                <a:latin typeface="+mn-ea"/>
              </a:rPr>
              <a:t>しきい値をトリガーにして切り替え</a:t>
            </a:r>
            <a:endParaRPr lang="en-US" altLang="ja-JP" strike="sngStrike" dirty="0">
              <a:latin typeface="+mn-ea"/>
            </a:endParaRPr>
          </a:p>
          <a:p>
            <a:pPr marL="1714500" lvl="3"/>
            <a:r>
              <a:rPr lang="en-US" altLang="ja-JP" strike="sngStrike" dirty="0" smtClean="0">
                <a:latin typeface="+mn-ea"/>
              </a:rPr>
              <a:t>RTT, </a:t>
            </a:r>
            <a:r>
              <a:rPr lang="ja-JP" altLang="en-US" strike="sngStrike" dirty="0" smtClean="0">
                <a:latin typeface="+mn-ea"/>
              </a:rPr>
              <a:t>タイマー周りの実装の把握</a:t>
            </a:r>
            <a:endParaRPr lang="en-US" altLang="ja-JP" strike="sngStrike" dirty="0" smtClean="0">
              <a:latin typeface="+mn-ea"/>
            </a:endParaRPr>
          </a:p>
          <a:p>
            <a:pPr marL="857250" lvl="1"/>
            <a:r>
              <a:rPr lang="ja-JP" altLang="en-US" strike="sngStrike" dirty="0" smtClean="0">
                <a:latin typeface="+mn-ea"/>
              </a:rPr>
              <a:t>コスト</a:t>
            </a:r>
            <a:r>
              <a:rPr lang="ja-JP" altLang="en-US" strike="sngStrike" dirty="0">
                <a:latin typeface="+mn-ea"/>
              </a:rPr>
              <a:t>計算ベース手法の</a:t>
            </a:r>
            <a:r>
              <a:rPr lang="ja-JP" altLang="en-US" strike="sngStrike" dirty="0" smtClean="0">
                <a:latin typeface="+mn-ea"/>
              </a:rPr>
              <a:t>実装</a:t>
            </a:r>
            <a:endParaRPr lang="en-US" altLang="ja-JP" strike="sngStrike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80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マルチパスで通信する際のペア問題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>
                <a:latin typeface="+mn-ea"/>
              </a:rPr>
              <a:t>マルチパスで通信する際のペア問題</a:t>
            </a:r>
            <a:endParaRPr lang="en-US" altLang="ja-JP" sz="2400" dirty="0">
              <a:latin typeface="+mn-ea"/>
            </a:endParaRPr>
          </a:p>
          <a:p>
            <a:pPr lvl="1"/>
            <a:r>
              <a:rPr lang="ja-JP" altLang="en-US" dirty="0" smtClean="0"/>
              <a:t>シミュレーション環境：二経路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ペア欲しい。けど、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ペアできる。。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ずれると、行きと帰りで異なる経路を通る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10834" y="3681482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5461" y="4995460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7004988" y="3681482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150369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52521" y="5247783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597425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</p:cNvCxnSpPr>
          <p:nvPr/>
        </p:nvCxnSpPr>
        <p:spPr bwMode="auto">
          <a:xfrm flipH="1">
            <a:off x="5242886" y="4344215"/>
            <a:ext cx="1762102" cy="11832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3892607"/>
            <a:ext cx="1762103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>
            <a:off x="2894910" y="4304449"/>
            <a:ext cx="1757611" cy="1222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894910" y="3892607"/>
            <a:ext cx="1757611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81410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40283" y="3573016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2965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1838" y="4661208"/>
            <a:ext cx="133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23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コネクション確立のおさらい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4140200" cy="4863753"/>
          </a:xfrm>
        </p:spPr>
        <p:txBody>
          <a:bodyPr/>
          <a:lstStyle/>
          <a:p>
            <a:r>
              <a:rPr kumimoji="1" lang="en-US" altLang="ja-JP" dirty="0" smtClean="0"/>
              <a:t>TCP</a:t>
            </a:r>
            <a:r>
              <a:rPr kumimoji="1" lang="ja-JP" altLang="en-US" dirty="0" smtClean="0"/>
              <a:t>セッション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 bwMode="auto">
          <a:xfrm>
            <a:off x="4967575" y="1157535"/>
            <a:ext cx="41402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 err="1" smtClean="0"/>
              <a:t>MPTCPサブフロ</a:t>
            </a:r>
            <a:r>
              <a:rPr lang="en-US" altLang="en-US" dirty="0" smtClean="0"/>
              <a:t>ー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endParaRPr lang="ja-JP" altLang="en-US" dirty="0"/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316596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4052900" y="1988840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テキスト ボックス 26"/>
          <p:cNvSpPr txBox="1"/>
          <p:nvPr/>
        </p:nvSpPr>
        <p:spPr>
          <a:xfrm>
            <a:off x="898465" y="1619508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07668" y="1619508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32" name="直線矢印コネクタ 31"/>
          <p:cNvCxnSpPr/>
          <p:nvPr/>
        </p:nvCxnSpPr>
        <p:spPr bwMode="auto">
          <a:xfrm>
            <a:off x="1316596" y="2240868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>
            <a:off x="1316596" y="2780928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矢印コネクタ 36"/>
          <p:cNvCxnSpPr/>
          <p:nvPr/>
        </p:nvCxnSpPr>
        <p:spPr bwMode="auto">
          <a:xfrm>
            <a:off x="1401932" y="3429000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2360712" y="2056202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1396" y="2743966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321718" y="3389621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cxnSp>
        <p:nvCxnSpPr>
          <p:cNvPr id="44" name="直線矢印コネクタ 43"/>
          <p:cNvCxnSpPr/>
          <p:nvPr/>
        </p:nvCxnSpPr>
        <p:spPr bwMode="auto">
          <a:xfrm flipH="1">
            <a:off x="1316596" y="5363581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/>
          <p:nvPr/>
        </p:nvCxnSpPr>
        <p:spPr bwMode="auto">
          <a:xfrm>
            <a:off x="1316596" y="4351760"/>
            <a:ext cx="2736304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/>
          <p:cNvSpPr txBox="1"/>
          <p:nvPr/>
        </p:nvSpPr>
        <p:spPr>
          <a:xfrm>
            <a:off x="1965891" y="4305224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981697" y="5221640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u="sng" dirty="0" smtClean="0">
                <a:latin typeface="+mn-lt"/>
              </a:rPr>
              <a:t>Add Address</a:t>
            </a:r>
            <a:endParaRPr kumimoji="1" lang="ja-JP" altLang="en-US" u="sng" dirty="0">
              <a:latin typeface="+mn-lt"/>
            </a:endParaRPr>
          </a:p>
        </p:txBody>
      </p:sp>
      <p:cxnSp>
        <p:nvCxnSpPr>
          <p:cNvPr id="49" name="直線コネクタ 48"/>
          <p:cNvCxnSpPr/>
          <p:nvPr/>
        </p:nvCxnSpPr>
        <p:spPr bwMode="auto">
          <a:xfrm>
            <a:off x="5616714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8353018" y="196212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テキスト ボックス 50"/>
          <p:cNvSpPr txBox="1"/>
          <p:nvPr/>
        </p:nvSpPr>
        <p:spPr>
          <a:xfrm>
            <a:off x="5198583" y="1592796"/>
            <a:ext cx="8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sender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907786" y="1592796"/>
            <a:ext cx="100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receiver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5616714" y="2214156"/>
            <a:ext cx="2736304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/>
          <p:nvPr/>
        </p:nvCxnSpPr>
        <p:spPr bwMode="auto">
          <a:xfrm flipH="1">
            <a:off x="5616714" y="2754216"/>
            <a:ext cx="273630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5702050" y="3402288"/>
            <a:ext cx="2650968" cy="83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テキスト ボックス 55"/>
          <p:cNvSpPr txBox="1"/>
          <p:nvPr/>
        </p:nvSpPr>
        <p:spPr>
          <a:xfrm>
            <a:off x="6660830" y="2029490"/>
            <a:ext cx="6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SYN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01514" y="2717254"/>
            <a:ext cx="12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+mn-lt"/>
              </a:rPr>
              <a:t>SYN+ACK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621836" y="3362909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ACK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641260" y="4537721"/>
            <a:ext cx="2667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+mn-lt"/>
              </a:rPr>
              <a:t>MP JOIN</a:t>
            </a:r>
          </a:p>
          <a:p>
            <a:pPr algn="ctr"/>
            <a:r>
              <a:rPr kumimoji="1" lang="ja-JP" altLang="en-US" sz="2000" dirty="0" smtClean="0">
                <a:latin typeface="+mn-lt"/>
              </a:rPr>
              <a:t>新しいアドレスに対して</a:t>
            </a:r>
            <a:endParaRPr kumimoji="1" lang="ja-JP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10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アドレスのペア問題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SzPct val="60000"/>
            </a:pPr>
            <a:r>
              <a:rPr lang="ja-JP" altLang="en-US" sz="2400" dirty="0" smtClean="0">
                <a:latin typeface="+mn-ea"/>
              </a:rPr>
              <a:t>目的：通信経路の状況によって通信を切り替えるため、息も帰りも</a:t>
            </a:r>
            <a:r>
              <a:rPr lang="ja-JP" altLang="en-US" sz="2400" dirty="0" smtClean="0">
                <a:solidFill>
                  <a:srgbClr val="E03253"/>
                </a:solidFill>
                <a:latin typeface="+mn-ea"/>
              </a:rPr>
              <a:t>同一経路</a:t>
            </a:r>
            <a:r>
              <a:rPr lang="ja-JP" altLang="en-US" sz="2400" dirty="0" smtClean="0">
                <a:latin typeface="+mn-ea"/>
              </a:rPr>
              <a:t>であることが望ましい</a:t>
            </a:r>
            <a:endParaRPr lang="en-US" altLang="ja-JP" sz="2200" dirty="0" smtClean="0">
              <a:latin typeface="+mn-ea"/>
            </a:endParaRPr>
          </a:p>
          <a:p>
            <a:pPr marL="342900" lvl="2" indent="-342900">
              <a:buSzPct val="60000"/>
            </a:pPr>
            <a:r>
              <a:rPr lang="en-US" altLang="ja-JP" sz="2400" dirty="0" smtClean="0">
                <a:latin typeface="+mn-ea"/>
              </a:rPr>
              <a:t>Client</a:t>
            </a:r>
            <a:r>
              <a:rPr lang="ja-JP" altLang="en-US" sz="2400" dirty="0" smtClean="0">
                <a:latin typeface="+mn-ea"/>
              </a:rPr>
              <a:t>側</a:t>
            </a:r>
            <a:endParaRPr lang="en-US" altLang="ja-JP" sz="24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en-US" altLang="ja-JP" sz="2200" dirty="0" smtClean="0">
                <a:latin typeface="+mn-ea"/>
              </a:rPr>
              <a:t>add address</a:t>
            </a:r>
            <a:r>
              <a:rPr lang="ja-JP" altLang="en-US" sz="2200" dirty="0" smtClean="0">
                <a:latin typeface="+mn-ea"/>
              </a:rPr>
              <a:t>の数を見て、生成すべきサブフローの数を得る</a:t>
            </a:r>
            <a:endParaRPr lang="en-US" altLang="ja-JP" sz="2200" dirty="0" smtClean="0">
              <a:latin typeface="+mn-ea"/>
            </a:endParaRPr>
          </a:p>
          <a:p>
            <a:pPr marL="800100" lvl="3" indent="-342900">
              <a:buSzPct val="60000"/>
            </a:pPr>
            <a:r>
              <a:rPr lang="ja-JP" altLang="en-US" sz="2200" dirty="0" smtClean="0">
                <a:latin typeface="+mn-ea"/>
              </a:rPr>
              <a:t>新規に追加された</a:t>
            </a:r>
            <a:r>
              <a:rPr lang="en-US" altLang="ja-JP" sz="2200" dirty="0" smtClean="0">
                <a:latin typeface="+mn-ea"/>
              </a:rPr>
              <a:t>address ID</a:t>
            </a:r>
            <a:r>
              <a:rPr lang="ja-JP" altLang="en-US" sz="2200" dirty="0" smtClean="0">
                <a:latin typeface="+mn-ea"/>
              </a:rPr>
              <a:t>を基にサブフロー生成</a:t>
            </a:r>
            <a:endParaRPr lang="en-US" altLang="ja-JP" sz="2200" dirty="0" smtClean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2247403" y="4044643"/>
            <a:ext cx="684076" cy="12459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4932" y="5370109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891560" y="4044643"/>
            <a:ext cx="581720" cy="132546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63578" y="5513530"/>
            <a:ext cx="8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 bwMode="auto">
          <a:xfrm>
            <a:off x="4652521" y="5610944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4652521" y="3960586"/>
            <a:ext cx="590364" cy="59036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>
            <a:stCxn id="8" idx="1"/>
          </p:cNvCxnSpPr>
          <p:nvPr/>
        </p:nvCxnSpPr>
        <p:spPr bwMode="auto">
          <a:xfrm flipH="1">
            <a:off x="5242885" y="4707376"/>
            <a:ext cx="1648675" cy="118323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8" idx="1"/>
            <a:endCxn id="11" idx="6"/>
          </p:cNvCxnSpPr>
          <p:nvPr/>
        </p:nvCxnSpPr>
        <p:spPr bwMode="auto">
          <a:xfrm flipH="1" flipV="1">
            <a:off x="5242885" y="4255768"/>
            <a:ext cx="1648675" cy="4516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>
            <a:off x="2931479" y="4667610"/>
            <a:ext cx="1721042" cy="12229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3"/>
          </p:cNvCxnSpPr>
          <p:nvPr/>
        </p:nvCxnSpPr>
        <p:spPr bwMode="auto">
          <a:xfrm flipV="1">
            <a:off x="2931479" y="4255768"/>
            <a:ext cx="1721042" cy="4118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0325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872965" y="3721477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ID:0</a:t>
            </a:r>
          </a:p>
          <a:p>
            <a:r>
              <a:rPr kumimoji="1" lang="en-US" altLang="ja-JP" dirty="0" smtClean="0"/>
              <a:t>10.0.0.1/24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29062" y="3721477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ID:0</a:t>
            </a:r>
          </a:p>
          <a:p>
            <a:r>
              <a:rPr kumimoji="1" lang="en-US" altLang="ja-JP" dirty="0" smtClean="0"/>
              <a:t>10.0.0.2/24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72965" y="5024369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ID:1</a:t>
            </a:r>
          </a:p>
          <a:p>
            <a:r>
              <a:rPr kumimoji="1" lang="en-US" altLang="ja-JP" dirty="0" smtClean="0"/>
              <a:t>10.0.1.1/24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31838" y="5024369"/>
            <a:ext cx="133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ID:1</a:t>
            </a:r>
          </a:p>
          <a:p>
            <a:r>
              <a:rPr kumimoji="1" lang="en-US" altLang="ja-JP" dirty="0" smtClean="0"/>
              <a:t>10.0.1.2/24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6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実装：</a:t>
            </a:r>
            <a:r>
              <a:rPr lang="en-US" altLang="en-US" dirty="0" smtClean="0"/>
              <a:t>アドレス</a:t>
            </a:r>
            <a:r>
              <a:rPr lang="en-US" altLang="en-US" dirty="0"/>
              <a:t>のペア問題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sk</a:t>
            </a:r>
            <a:r>
              <a:rPr kumimoji="1" lang="ja-JP" altLang="en-US" dirty="0" smtClean="0"/>
              <a:t>構造体にレーン情報を入れる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skc_daddr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skc_saddr</a:t>
            </a:r>
            <a:r>
              <a:rPr lang="en-US" altLang="ja-JP" dirty="0" smtClean="0"/>
              <a:t>…</a:t>
            </a:r>
            <a:r>
              <a:rPr lang="en-US" altLang="ja-JP" dirty="0" err="1" smtClean="0">
                <a:solidFill>
                  <a:srgbClr val="E03253"/>
                </a:solidFill>
              </a:rPr>
              <a:t>lane_info</a:t>
            </a:r>
            <a:r>
              <a:rPr lang="en-US" altLang="ja-JP" dirty="0" smtClean="0">
                <a:solidFill>
                  <a:srgbClr val="E03253"/>
                </a:solidFill>
              </a:rPr>
              <a:t>, </a:t>
            </a:r>
            <a:r>
              <a:rPr lang="en-US" altLang="ja-JP" dirty="0" err="1" smtClean="0">
                <a:solidFill>
                  <a:srgbClr val="E03253"/>
                </a:solidFill>
              </a:rPr>
              <a:t>time_limit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r>
              <a:rPr lang="en-US" altLang="ja-JP" dirty="0" err="1" smtClean="0"/>
              <a:t>lane_info</a:t>
            </a:r>
            <a:r>
              <a:rPr lang="en-US" altLang="ja-JP" dirty="0" smtClean="0"/>
              <a:t>:</a:t>
            </a:r>
            <a:r>
              <a:rPr lang="ja-JP" altLang="en-US" dirty="0" smtClean="0"/>
              <a:t>インターフェースごとに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ショートフローレーン</a:t>
            </a:r>
            <a:r>
              <a:rPr kumimoji="1" lang="en-US" altLang="ja-JP" dirty="0" smtClean="0"/>
              <a:t>-&gt;0</a:t>
            </a:r>
          </a:p>
          <a:p>
            <a:pPr lvl="1"/>
            <a:r>
              <a:rPr kumimoji="1" lang="ja-JP" altLang="en-US" dirty="0" smtClean="0"/>
              <a:t>ロングフローレーン</a:t>
            </a:r>
            <a:r>
              <a:rPr kumimoji="1" lang="en-US" altLang="ja-JP" dirty="0" smtClean="0"/>
              <a:t>-&gt;1</a:t>
            </a:r>
          </a:p>
          <a:p>
            <a:r>
              <a:rPr lang="en-US" altLang="ja-JP" dirty="0" err="1" smtClean="0"/>
              <a:t>time_limit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ソケットが作成された時間＋しきい値を格納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650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ウィンドウサイズの割り当て</a:t>
            </a:r>
            <a:r>
              <a:rPr kumimoji="1" lang="en-US" altLang="ja-JP" dirty="0" smtClean="0"/>
              <a:t>(on</a:t>
            </a:r>
            <a:r>
              <a:rPr lang="ja-JP" altLang="en-US" dirty="0"/>
              <a:t>/</a:t>
            </a:r>
            <a:r>
              <a:rPr kumimoji="1" lang="en-US" altLang="ja-JP" dirty="0" smtClean="0"/>
              <a:t>off)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簡易版：現状の実装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サブフローのコネクション確立</a:t>
            </a:r>
            <a:r>
              <a:rPr lang="en-US" altLang="ja-JP" dirty="0" smtClean="0"/>
              <a:t>call(</a:t>
            </a:r>
            <a:r>
              <a:rPr lang="en-US" altLang="ja-JP" dirty="0" err="1"/>
              <a:t>create_subflow_worker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が発生した時に判断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しきい値を超えるまで</a:t>
            </a:r>
            <a:r>
              <a:rPr lang="en-US" altLang="ja-JP" dirty="0" err="1" smtClean="0"/>
              <a:t>msleep</a:t>
            </a:r>
            <a:r>
              <a:rPr lang="ja-JP" altLang="en-US" dirty="0" smtClean="0"/>
              <a:t>させる。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メインフロー：しきい値を越えると</a:t>
            </a:r>
            <a:r>
              <a:rPr lang="en-US" altLang="ja-JP" dirty="0" err="1" smtClean="0"/>
              <a:t>cwnd</a:t>
            </a:r>
            <a:r>
              <a:rPr lang="en-US" altLang="ja-JP" dirty="0" smtClean="0"/>
              <a:t>=0</a:t>
            </a:r>
            <a:endParaRPr lang="en-US" altLang="ja-JP" dirty="0"/>
          </a:p>
          <a:p>
            <a:r>
              <a:rPr lang="ja-JP" altLang="en-US" dirty="0" smtClean="0"/>
              <a:t>デモムービー</a:t>
            </a:r>
            <a:endParaRPr lang="en-US" altLang="ja-JP" dirty="0" smtClean="0"/>
          </a:p>
          <a:p>
            <a:r>
              <a:rPr lang="ja-JP" altLang="en-US" dirty="0" smtClean="0"/>
              <a:t>提案手法：コスト計算ベース</a:t>
            </a:r>
            <a:r>
              <a:rPr lang="en-US" altLang="ja-JP" dirty="0" smtClean="0"/>
              <a:t>(</a:t>
            </a:r>
            <a:r>
              <a:rPr lang="ja-JP" altLang="en-US" dirty="0" smtClean="0"/>
              <a:t>実装中</a:t>
            </a:r>
            <a:r>
              <a:rPr lang="en-US" altLang="ja-JP" dirty="0" smtClean="0"/>
              <a:t>)	</a:t>
            </a:r>
          </a:p>
          <a:p>
            <a:pPr lvl="1"/>
            <a:r>
              <a:rPr lang="ja-JP" altLang="ja-JP" dirty="0" smtClean="0"/>
              <a:t>R</a:t>
            </a:r>
            <a:r>
              <a:rPr lang="en-US" altLang="ja-JP" dirty="0" smtClean="0"/>
              <a:t>TT</a:t>
            </a:r>
            <a:r>
              <a:rPr lang="ja-JP" altLang="en-US" dirty="0" smtClean="0"/>
              <a:t>関連の情報を利用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916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ウィンドウサイズの割り当て</a:t>
            </a:r>
            <a:r>
              <a:rPr kumimoji="1" lang="en-US" altLang="ja-JP" dirty="0" smtClean="0"/>
              <a:t>(on</a:t>
            </a:r>
            <a:r>
              <a:rPr lang="ja-JP" altLang="en-US" dirty="0"/>
              <a:t>/</a:t>
            </a:r>
            <a:r>
              <a:rPr kumimoji="1" lang="en-US" altLang="ja-JP" dirty="0" smtClean="0"/>
              <a:t>off)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r>
              <a:rPr kumimoji="1" lang="ja-JP" altLang="en-US" dirty="0" smtClean="0"/>
              <a:t>：</a:t>
            </a:r>
            <a:r>
              <a:rPr kumimoji="1" lang="ja-JP" altLang="en-US" dirty="0" smtClean="0"/>
              <a:t>現状の実装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サブフローのコネクション確立</a:t>
            </a:r>
            <a:r>
              <a:rPr lang="en-US" altLang="ja-JP" dirty="0" smtClean="0"/>
              <a:t>call(</a:t>
            </a:r>
            <a:r>
              <a:rPr lang="en-US" altLang="ja-JP" dirty="0" err="1"/>
              <a:t>create_subflow_worker</a:t>
            </a:r>
            <a:r>
              <a:rPr lang="en-US" altLang="ja-JP" dirty="0" smtClean="0"/>
              <a:t>)</a:t>
            </a:r>
            <a:r>
              <a:rPr lang="en-US" altLang="en-US" dirty="0" smtClean="0"/>
              <a:t>が発生。</a:t>
            </a:r>
          </a:p>
          <a:p>
            <a:pPr lvl="1"/>
            <a:r>
              <a:rPr lang="en-US" altLang="en-US" dirty="0" smtClean="0"/>
              <a:t>サブフローの送信ウィンドウ=1(</a:t>
            </a:r>
            <a:r>
              <a:rPr lang="ja-JP" altLang="en-US" dirty="0" smtClean="0"/>
              <a:t>あくまでコネクションつないだパスで</a:t>
            </a:r>
            <a:r>
              <a:rPr lang="en-US" altLang="en-US" dirty="0" smtClean="0"/>
              <a:t>)</a:t>
            </a:r>
          </a:p>
          <a:p>
            <a:pPr lvl="1"/>
            <a:r>
              <a:rPr lang="ja-JP" altLang="en-US" dirty="0" smtClean="0"/>
              <a:t>輻輳制御の呼び出しの所で、</a:t>
            </a:r>
            <a:r>
              <a:rPr lang="en-US" altLang="ja-JP" dirty="0" err="1" smtClean="0"/>
              <a:t>rtt</a:t>
            </a:r>
            <a:r>
              <a:rPr lang="ja-JP" altLang="en-US" dirty="0" smtClean="0"/>
              <a:t>情報が得られるので、そこでコストの計算</a:t>
            </a:r>
            <a:endParaRPr lang="en-US" altLang="ja-JP" dirty="0" smtClean="0"/>
          </a:p>
          <a:p>
            <a:r>
              <a:rPr lang="ja-JP" altLang="en-US" dirty="0" smtClean="0"/>
              <a:t>デモムービー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14/12/26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84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想定する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913352" y="2050470"/>
            <a:ext cx="6079296" cy="469232"/>
            <a:chOff x="1755204" y="3221659"/>
            <a:chExt cx="6079296" cy="469232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8" name="直線コネクタ 7"/>
          <p:cNvCxnSpPr>
            <a:stCxn id="6" idx="3"/>
          </p:cNvCxnSpPr>
          <p:nvPr/>
        </p:nvCxnSpPr>
        <p:spPr bwMode="auto">
          <a:xfrm flipV="1">
            <a:off x="2382584" y="1069679"/>
            <a:ext cx="2570416" cy="12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endCxn id="7" idx="1"/>
          </p:cNvCxnSpPr>
          <p:nvPr/>
        </p:nvCxnSpPr>
        <p:spPr bwMode="auto">
          <a:xfrm>
            <a:off x="4953000" y="1069679"/>
            <a:ext cx="2570416" cy="12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3"/>
          </p:cNvCxnSpPr>
          <p:nvPr/>
        </p:nvCxnSpPr>
        <p:spPr bwMode="auto">
          <a:xfrm>
            <a:off x="2382584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>
            <a:endCxn id="7" idx="1"/>
          </p:cNvCxnSpPr>
          <p:nvPr/>
        </p:nvCxnSpPr>
        <p:spPr bwMode="auto">
          <a:xfrm flipV="1">
            <a:off x="4953000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6" idx="3"/>
          </p:cNvCxnSpPr>
          <p:nvPr/>
        </p:nvCxnSpPr>
        <p:spPr bwMode="auto">
          <a:xfrm>
            <a:off x="2382584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endCxn id="7" idx="1"/>
          </p:cNvCxnSpPr>
          <p:nvPr/>
        </p:nvCxnSpPr>
        <p:spPr bwMode="auto">
          <a:xfrm flipV="1">
            <a:off x="4953000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 flipV="1">
            <a:off x="2382584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endCxn id="7" idx="1"/>
          </p:cNvCxnSpPr>
          <p:nvPr/>
        </p:nvCxnSpPr>
        <p:spPr bwMode="auto">
          <a:xfrm>
            <a:off x="4953000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円柱 15"/>
          <p:cNvSpPr/>
          <p:nvPr/>
        </p:nvSpPr>
        <p:spPr bwMode="auto">
          <a:xfrm rot="16200000">
            <a:off x="4323990" y="215234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円柱 16"/>
          <p:cNvSpPr/>
          <p:nvPr/>
        </p:nvSpPr>
        <p:spPr bwMode="auto">
          <a:xfrm rot="16200000">
            <a:off x="4314339" y="1852357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28538" y="2464543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38828" y="2464543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51614" y="13985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SFL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64438" y="315791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LFL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1934044" y="4987975"/>
            <a:ext cx="6079296" cy="469232"/>
            <a:chOff x="1755204" y="3221659"/>
            <a:chExt cx="6079296" cy="46923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25" name="直線コネクタ 24"/>
          <p:cNvCxnSpPr>
            <a:stCxn id="23" idx="3"/>
          </p:cNvCxnSpPr>
          <p:nvPr/>
        </p:nvCxnSpPr>
        <p:spPr bwMode="auto">
          <a:xfrm flipV="1">
            <a:off x="2403276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endCxn id="24" idx="1"/>
          </p:cNvCxnSpPr>
          <p:nvPr/>
        </p:nvCxnSpPr>
        <p:spPr bwMode="auto">
          <a:xfrm>
            <a:off x="4973692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23" idx="3"/>
          </p:cNvCxnSpPr>
          <p:nvPr/>
        </p:nvCxnSpPr>
        <p:spPr bwMode="auto">
          <a:xfrm>
            <a:off x="2403276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endCxn id="24" idx="1"/>
          </p:cNvCxnSpPr>
          <p:nvPr/>
        </p:nvCxnSpPr>
        <p:spPr bwMode="auto">
          <a:xfrm flipV="1">
            <a:off x="4973692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23" idx="3"/>
          </p:cNvCxnSpPr>
          <p:nvPr/>
        </p:nvCxnSpPr>
        <p:spPr bwMode="auto">
          <a:xfrm>
            <a:off x="2403276" y="5222591"/>
            <a:ext cx="2570416" cy="6207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4" idx="1"/>
          </p:cNvCxnSpPr>
          <p:nvPr/>
        </p:nvCxnSpPr>
        <p:spPr bwMode="auto">
          <a:xfrm flipV="1">
            <a:off x="4973692" y="5222591"/>
            <a:ext cx="2570416" cy="6207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3" idx="3"/>
          </p:cNvCxnSpPr>
          <p:nvPr/>
        </p:nvCxnSpPr>
        <p:spPr bwMode="auto">
          <a:xfrm flipV="1">
            <a:off x="2403276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endCxn id="24" idx="1"/>
          </p:cNvCxnSpPr>
          <p:nvPr/>
        </p:nvCxnSpPr>
        <p:spPr bwMode="auto">
          <a:xfrm>
            <a:off x="4973692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円柱 32"/>
          <p:cNvSpPr/>
          <p:nvPr/>
        </p:nvSpPr>
        <p:spPr bwMode="auto">
          <a:xfrm rot="16200000">
            <a:off x="4344682" y="3152739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円柱 33"/>
          <p:cNvSpPr/>
          <p:nvPr/>
        </p:nvSpPr>
        <p:spPr bwMode="auto">
          <a:xfrm rot="16200000">
            <a:off x="4335031" y="4789862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949230" y="5402048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59520" y="5402048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5053" y="1475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通信直後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9637" y="4607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一定時間後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24908" y="1029179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24908" y="1511856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016896" y="270892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45477" y="3242933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193219" y="4294647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193219" y="4777324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124908" y="5730011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53489" y="6264024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551614" y="44079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SFL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564438" y="61673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LFL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783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8651</TotalTime>
  <Words>839</Words>
  <Application>Microsoft Macintosh PowerPoint</Application>
  <PresentationFormat>A4 210x297 mm</PresentationFormat>
  <Paragraphs>190</Paragraphs>
  <Slides>15</Slides>
  <Notes>1</Notes>
  <HiddenSlides>3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Staff training presentation</vt:lpstr>
      <vt:lpstr>Progress report 進捗報告</vt:lpstr>
      <vt:lpstr>今やっていること</vt:lpstr>
      <vt:lpstr>マルチパスで通信する際のペア問題</vt:lpstr>
      <vt:lpstr>コネクション確立のおさらい</vt:lpstr>
      <vt:lpstr>アドレスのペア問題</vt:lpstr>
      <vt:lpstr>実装：アドレスのペア問題</vt:lpstr>
      <vt:lpstr>ウィンドウサイズの割り当て(on/off)</vt:lpstr>
      <vt:lpstr>ウィンドウサイズの割り当て(on/off)</vt:lpstr>
      <vt:lpstr>想定するシナリオ</vt:lpstr>
      <vt:lpstr>提案手法</vt:lpstr>
      <vt:lpstr>提案手法</vt:lpstr>
      <vt:lpstr>ウィンドウサイズの割り当て(on/off)</vt:lpstr>
      <vt:lpstr>関連研究</vt:lpstr>
      <vt:lpstr>実験について</vt:lpstr>
      <vt:lpstr>今後の修論までの計画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3104</cp:revision>
  <dcterms:created xsi:type="dcterms:W3CDTF">2013-12-01T06:00:42Z</dcterms:created>
  <dcterms:modified xsi:type="dcterms:W3CDTF">2014-12-26T08:58:53Z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