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460" r:id="rId2"/>
    <p:sldId id="458" r:id="rId3"/>
    <p:sldId id="461" r:id="rId4"/>
    <p:sldId id="462" r:id="rId5"/>
    <p:sldId id="467" r:id="rId6"/>
    <p:sldId id="480" r:id="rId7"/>
    <p:sldId id="468" r:id="rId8"/>
    <p:sldId id="469" r:id="rId9"/>
    <p:sldId id="477" r:id="rId10"/>
    <p:sldId id="476" r:id="rId11"/>
    <p:sldId id="481" r:id="rId12"/>
    <p:sldId id="475" r:id="rId13"/>
    <p:sldId id="485" r:id="rId14"/>
    <p:sldId id="482" r:id="rId15"/>
    <p:sldId id="483" r:id="rId16"/>
    <p:sldId id="484" r:id="rId17"/>
    <p:sldId id="455" r:id="rId18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E03253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92" y="-96"/>
      </p:cViewPr>
      <p:guideLst>
        <p:guide orient="horz" pos="1185"/>
        <p:guide orient="horz" pos="3997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C577-6976-3443-A7C6-3E78693A7E3D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A56AD9-622D-6C41-98F8-A67E526DC2DC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E2CCE-C431-504F-BF20-D1593AF863F5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1B42A-15B6-394D-B82C-3B05C8745B20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15188-5E65-C94B-9F11-1E8A1327BC4E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AE8B6C-D37A-B840-807A-DC6BECEB1F00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FAC87-0A25-5342-9B15-3461DF8D6B09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E3321-66E6-7740-B336-4574A24D445C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3C18F-F080-994F-A6D4-E2842252F409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78F33-BDC3-7249-9F83-4F8721D54A06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69804-01E9-104E-BACE-0FCB0856E5CA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fld id="{2D93FC95-D655-3B41-BE60-B82C64FFD243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909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RTT</a:t>
            </a:r>
            <a:r>
              <a:rPr kumimoji="1" lang="ja-JP" altLang="en-US" dirty="0" smtClean="0"/>
              <a:t>モデル化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pic>
        <p:nvPicPr>
          <p:cNvPr id="1026" name="Picture 2" descr="E:\Users\admin\Downloads\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8" y="1556792"/>
            <a:ext cx="4858504" cy="92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Users\admin\Downloads\eq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616" y="2455928"/>
            <a:ext cx="542105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Users\admin\Downloads\eq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126" y="2491093"/>
            <a:ext cx="742062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Users\admin\Downloads\eq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0" y="2491093"/>
            <a:ext cx="790940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Users\admin\Downloads\eq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10" y="2479723"/>
            <a:ext cx="764278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Users\admin\Downloads\eq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3016521"/>
            <a:ext cx="346592" cy="17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Users\admin\Downloads\eq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57" y="4105009"/>
            <a:ext cx="3613085" cy="101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461336" y="24797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</a:t>
            </a:r>
            <a:r>
              <a:rPr kumimoji="1" lang="ja-JP" altLang="en-US" dirty="0"/>
              <a:t>伝播</a:t>
            </a:r>
            <a:r>
              <a:rPr kumimoji="1" lang="ja-JP" altLang="en-US" dirty="0" smtClean="0"/>
              <a:t>遅延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60812" y="2479723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：リンク伝送遅延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78220" y="24476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：キュー遅延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05688" y="243036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：キュー遅延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01296" y="2879648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：リンク上のパス数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4088904" y="1700808"/>
            <a:ext cx="1980220" cy="54006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429164" y="1700808"/>
            <a:ext cx="792088" cy="540060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下矢印 9"/>
          <p:cNvSpPr/>
          <p:nvPr/>
        </p:nvSpPr>
        <p:spPr bwMode="auto">
          <a:xfrm>
            <a:off x="3211662" y="3312921"/>
            <a:ext cx="3482676" cy="68407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</a:rPr>
              <a:t>単純化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33" name="Picture 9" descr="E:\Users\admin\Downloads\eq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04" y="5331775"/>
            <a:ext cx="762501" cy="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Users\admin\Downloads\eq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616" y="5435308"/>
            <a:ext cx="298158" cy="2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3798706" y="533721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：キュー長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130130" y="533721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：リンク容量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979838" y="4293096"/>
            <a:ext cx="779704" cy="54006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788898" y="4105008"/>
            <a:ext cx="884181" cy="944171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96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リンクパフォーマンス関数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道路交通需要予測の理論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pic>
        <p:nvPicPr>
          <p:cNvPr id="6" name="Picture 11" descr="E:\Users\admin\Downloads\BPR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0873" r="16563" b="11050"/>
          <a:stretch/>
        </p:blipFill>
        <p:spPr bwMode="auto">
          <a:xfrm>
            <a:off x="1820652" y="2480147"/>
            <a:ext cx="2628292" cy="260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208584" y="22493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旅行時間</a:t>
            </a:r>
            <a:endParaRPr kumimoji="1" lang="en-US" altLang="ja-JP" sz="1200" dirty="0" smtClean="0"/>
          </a:p>
          <a:p>
            <a:r>
              <a:rPr kumimoji="1" lang="en-US" altLang="ja-JP" sz="1200" dirty="0" smtClean="0"/>
              <a:t>ta</a:t>
            </a:r>
            <a:r>
              <a:rPr kumimoji="1" lang="en-US" altLang="ja-JP" sz="1200" dirty="0" smtClean="0"/>
              <a:t>(t)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45202" y="5069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交通量</a:t>
            </a:r>
            <a:endParaRPr kumimoji="1" lang="ja-JP" altLang="en-US" sz="12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186" y="2468018"/>
            <a:ext cx="4021055" cy="795086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205028" y="3429000"/>
            <a:ext cx="42251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 : </a:t>
            </a:r>
            <a:r>
              <a:rPr kumimoji="1" lang="ja-JP" altLang="en-US" dirty="0" smtClean="0"/>
              <a:t>旅行時間</a:t>
            </a:r>
            <a:endParaRPr kumimoji="1" lang="en-US" altLang="ja-JP" dirty="0" smtClean="0"/>
          </a:p>
          <a:p>
            <a:r>
              <a:rPr kumimoji="1" lang="en-US" altLang="ja-JP" dirty="0" smtClean="0"/>
              <a:t>ta0 : </a:t>
            </a:r>
            <a:r>
              <a:rPr kumimoji="1" lang="ja-JP" altLang="en-US" dirty="0" smtClean="0"/>
              <a:t>ゼロフロー時の旅行時間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xa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交通量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ca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交通容量</a:t>
            </a:r>
            <a:endParaRPr kumimoji="1" lang="en-US" altLang="ja-JP" dirty="0" smtClean="0"/>
          </a:p>
          <a:p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β</a:t>
            </a:r>
            <a:r>
              <a:rPr kumimoji="1" lang="ja-JP" altLang="en-US" dirty="0" smtClean="0"/>
              <a:t>：パラメータ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それぞれの都市によってパラメータを変更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61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想定する</a:t>
            </a:r>
            <a:r>
              <a:rPr kumimoji="1" lang="ja-JP" altLang="en-US" dirty="0" smtClean="0"/>
              <a:t>シナリオ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913352" y="2050470"/>
            <a:ext cx="6079296" cy="469232"/>
            <a:chOff x="1755204" y="3221659"/>
            <a:chExt cx="6079296" cy="469232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1755204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7365268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8" name="直線コネクタ 7"/>
          <p:cNvCxnSpPr>
            <a:stCxn id="6" idx="3"/>
          </p:cNvCxnSpPr>
          <p:nvPr/>
        </p:nvCxnSpPr>
        <p:spPr bwMode="auto">
          <a:xfrm flipV="1">
            <a:off x="2382584" y="1069679"/>
            <a:ext cx="2570416" cy="12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endCxn id="7" idx="1"/>
          </p:cNvCxnSpPr>
          <p:nvPr/>
        </p:nvCxnSpPr>
        <p:spPr bwMode="auto">
          <a:xfrm>
            <a:off x="4953000" y="1069679"/>
            <a:ext cx="2570416" cy="12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6" idx="3"/>
          </p:cNvCxnSpPr>
          <p:nvPr/>
        </p:nvCxnSpPr>
        <p:spPr bwMode="auto">
          <a:xfrm>
            <a:off x="2382584" y="2285086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コネクタ 10"/>
          <p:cNvCxnSpPr>
            <a:endCxn id="7" idx="1"/>
          </p:cNvCxnSpPr>
          <p:nvPr/>
        </p:nvCxnSpPr>
        <p:spPr bwMode="auto">
          <a:xfrm flipV="1">
            <a:off x="4953000" y="2285086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6" idx="3"/>
          </p:cNvCxnSpPr>
          <p:nvPr/>
        </p:nvCxnSpPr>
        <p:spPr bwMode="auto">
          <a:xfrm>
            <a:off x="2382584" y="2285086"/>
            <a:ext cx="2570416" cy="62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endCxn id="7" idx="1"/>
          </p:cNvCxnSpPr>
          <p:nvPr/>
        </p:nvCxnSpPr>
        <p:spPr bwMode="auto">
          <a:xfrm flipV="1">
            <a:off x="4953000" y="2285086"/>
            <a:ext cx="2570416" cy="62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</p:cNvCxnSpPr>
          <p:nvPr/>
        </p:nvCxnSpPr>
        <p:spPr bwMode="auto">
          <a:xfrm flipV="1">
            <a:off x="2382584" y="1609739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endCxn id="7" idx="1"/>
          </p:cNvCxnSpPr>
          <p:nvPr/>
        </p:nvCxnSpPr>
        <p:spPr bwMode="auto">
          <a:xfrm>
            <a:off x="4953000" y="1609739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円柱 15"/>
          <p:cNvSpPr/>
          <p:nvPr/>
        </p:nvSpPr>
        <p:spPr bwMode="auto">
          <a:xfrm rot="16200000">
            <a:off x="4323990" y="215234"/>
            <a:ext cx="1258019" cy="2789008"/>
          </a:xfrm>
          <a:prstGeom prst="can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円柱 16"/>
          <p:cNvSpPr/>
          <p:nvPr/>
        </p:nvSpPr>
        <p:spPr bwMode="auto">
          <a:xfrm rot="16200000">
            <a:off x="4314339" y="1852357"/>
            <a:ext cx="1258019" cy="2789008"/>
          </a:xfrm>
          <a:prstGeom prst="can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28538" y="2464543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dst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38828" y="2464543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src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51614" y="13985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SFL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4438" y="315791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LFL</a:t>
            </a:r>
            <a:endParaRPr kumimoji="1" lang="ja-JP" altLang="en-US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1934044" y="4987975"/>
            <a:ext cx="6079296" cy="469232"/>
            <a:chOff x="1755204" y="3221659"/>
            <a:chExt cx="6079296" cy="469232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1755204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 bwMode="auto">
            <a:xfrm>
              <a:off x="7365268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25" name="直線コネクタ 24"/>
          <p:cNvCxnSpPr>
            <a:stCxn id="23" idx="3"/>
          </p:cNvCxnSpPr>
          <p:nvPr/>
        </p:nvCxnSpPr>
        <p:spPr bwMode="auto">
          <a:xfrm flipV="1">
            <a:off x="2403276" y="4007184"/>
            <a:ext cx="2570416" cy="121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endCxn id="24" idx="1"/>
          </p:cNvCxnSpPr>
          <p:nvPr/>
        </p:nvCxnSpPr>
        <p:spPr bwMode="auto">
          <a:xfrm>
            <a:off x="4973692" y="4007184"/>
            <a:ext cx="2570416" cy="121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23" idx="3"/>
          </p:cNvCxnSpPr>
          <p:nvPr/>
        </p:nvCxnSpPr>
        <p:spPr bwMode="auto">
          <a:xfrm>
            <a:off x="2403276" y="5222591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>
            <a:endCxn id="24" idx="1"/>
          </p:cNvCxnSpPr>
          <p:nvPr/>
        </p:nvCxnSpPr>
        <p:spPr bwMode="auto">
          <a:xfrm flipV="1">
            <a:off x="4973692" y="5222591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stCxn id="23" idx="3"/>
          </p:cNvCxnSpPr>
          <p:nvPr/>
        </p:nvCxnSpPr>
        <p:spPr bwMode="auto">
          <a:xfrm>
            <a:off x="2403276" y="5222591"/>
            <a:ext cx="2570416" cy="62079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24" idx="1"/>
          </p:cNvCxnSpPr>
          <p:nvPr/>
        </p:nvCxnSpPr>
        <p:spPr bwMode="auto">
          <a:xfrm flipV="1">
            <a:off x="4973692" y="5222591"/>
            <a:ext cx="2570416" cy="62079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3" idx="3"/>
          </p:cNvCxnSpPr>
          <p:nvPr/>
        </p:nvCxnSpPr>
        <p:spPr bwMode="auto">
          <a:xfrm flipV="1">
            <a:off x="2403276" y="4547244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>
            <a:endCxn id="24" idx="1"/>
          </p:cNvCxnSpPr>
          <p:nvPr/>
        </p:nvCxnSpPr>
        <p:spPr bwMode="auto">
          <a:xfrm>
            <a:off x="4973692" y="4547244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円柱 32"/>
          <p:cNvSpPr/>
          <p:nvPr/>
        </p:nvSpPr>
        <p:spPr bwMode="auto">
          <a:xfrm rot="16200000">
            <a:off x="4344682" y="3152739"/>
            <a:ext cx="1258019" cy="2789008"/>
          </a:xfrm>
          <a:prstGeom prst="can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円柱 33"/>
          <p:cNvSpPr/>
          <p:nvPr/>
        </p:nvSpPr>
        <p:spPr bwMode="auto">
          <a:xfrm rot="16200000">
            <a:off x="4335031" y="4789862"/>
            <a:ext cx="1258019" cy="2789008"/>
          </a:xfrm>
          <a:prstGeom prst="can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949230" y="5402048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dst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559520" y="5402048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src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5053" y="1475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通信直後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29637" y="46074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一定時間後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124908" y="1029179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124908" y="1511856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15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16896" y="270892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045477" y="3242933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193219" y="4294647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193219" y="4777324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150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124908" y="5730011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60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153489" y="6264024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551614" y="440799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SFL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564438" y="616739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LFL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783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データセンター環境</a:t>
            </a:r>
            <a:r>
              <a:rPr kumimoji="1" lang="ja-JP" altLang="en-US" dirty="0" smtClean="0"/>
              <a:t>における</a:t>
            </a:r>
            <a:r>
              <a:rPr kumimoji="1" lang="ja-JP" altLang="en-US" dirty="0" smtClean="0"/>
              <a:t>ショートフロー遅延の</a:t>
            </a:r>
            <a:r>
              <a:rPr kumimoji="1" lang="ja-JP" altLang="en-US" dirty="0" smtClean="0"/>
              <a:t>改善</a:t>
            </a:r>
            <a:endParaRPr lang="en-US" altLang="ja-JP" dirty="0" smtClean="0">
              <a:latin typeface="+mj-ea"/>
              <a:ea typeface="+mj-ea"/>
            </a:endParaRPr>
          </a:p>
          <a:p>
            <a:pPr lvl="1"/>
            <a:r>
              <a:rPr lang="ja-JP" altLang="en-US" dirty="0" smtClean="0">
                <a:latin typeface="+mj-ea"/>
                <a:ea typeface="+mj-ea"/>
              </a:rPr>
              <a:t>キュー</a:t>
            </a:r>
            <a:r>
              <a:rPr lang="ja-JP" altLang="en-US" dirty="0" smtClean="0">
                <a:latin typeface="+mj-ea"/>
                <a:ea typeface="+mj-ea"/>
              </a:rPr>
              <a:t>長の改善：</a:t>
            </a:r>
            <a:r>
              <a:rPr lang="en-US" altLang="ja-JP" dirty="0" smtClean="0">
                <a:ea typeface="+mj-ea"/>
              </a:rPr>
              <a:t>DCTCP(2010), HULL(2012)</a:t>
            </a:r>
          </a:p>
          <a:p>
            <a:pPr lvl="1"/>
            <a:r>
              <a:rPr kumimoji="1" lang="ja-JP" altLang="en-US" dirty="0">
                <a:latin typeface="+mj-ea"/>
                <a:ea typeface="+mj-ea"/>
              </a:rPr>
              <a:t>優先度に</a:t>
            </a:r>
            <a:r>
              <a:rPr kumimoji="1" lang="ja-JP" altLang="en-US" dirty="0" smtClean="0">
                <a:latin typeface="+mj-ea"/>
                <a:ea typeface="+mj-ea"/>
              </a:rPr>
              <a:t>基づいたスケジューリング：</a:t>
            </a:r>
            <a:r>
              <a:rPr kumimoji="1" lang="en-US" altLang="ja-JP" dirty="0" smtClean="0">
                <a:ea typeface="+mj-ea"/>
              </a:rPr>
              <a:t>D3(2011), PDQ(2012), </a:t>
            </a:r>
            <a:r>
              <a:rPr kumimoji="1" lang="en-US" altLang="ja-JP" dirty="0" err="1" smtClean="0">
                <a:ea typeface="+mj-ea"/>
              </a:rPr>
              <a:t>DeTail</a:t>
            </a:r>
            <a:r>
              <a:rPr kumimoji="1" lang="en-US" altLang="ja-JP" dirty="0" smtClean="0">
                <a:ea typeface="+mj-ea"/>
              </a:rPr>
              <a:t>(2012), </a:t>
            </a:r>
            <a:r>
              <a:rPr kumimoji="1" lang="en-US" altLang="ja-JP" dirty="0" err="1" smtClean="0">
                <a:ea typeface="+mj-ea"/>
              </a:rPr>
              <a:t>pFabric</a:t>
            </a:r>
            <a:r>
              <a:rPr kumimoji="1" lang="en-US" altLang="ja-JP" dirty="0" smtClean="0">
                <a:ea typeface="+mj-ea"/>
              </a:rPr>
              <a:t>(2013)</a:t>
            </a:r>
          </a:p>
          <a:p>
            <a:pPr lvl="1"/>
            <a:r>
              <a:rPr lang="ja-JP" altLang="en-US" dirty="0">
                <a:latin typeface="+mj-ea"/>
                <a:ea typeface="+mj-ea"/>
              </a:rPr>
              <a:t>再送制御</a:t>
            </a:r>
            <a:r>
              <a:rPr lang="ja-JP" altLang="en-US" dirty="0" smtClean="0">
                <a:latin typeface="+mj-ea"/>
                <a:ea typeface="+mj-ea"/>
              </a:rPr>
              <a:t>の高速化：</a:t>
            </a:r>
            <a:r>
              <a:rPr lang="en-US" altLang="ja-JP" sz="1800" dirty="0">
                <a:latin typeface="+mj-ea"/>
              </a:rPr>
              <a:t> </a:t>
            </a:r>
            <a:r>
              <a:rPr lang="en-US" altLang="ja-JP" dirty="0" err="1"/>
              <a:t>FastLane</a:t>
            </a:r>
            <a:r>
              <a:rPr lang="en-US" altLang="ja-JP" dirty="0"/>
              <a:t>(2013), </a:t>
            </a:r>
            <a:r>
              <a:rPr lang="en-US" altLang="ja-JP" dirty="0" smtClean="0">
                <a:ea typeface="+mj-ea"/>
              </a:rPr>
              <a:t>DIBS(2014), CP(2014)</a:t>
            </a:r>
          </a:p>
          <a:p>
            <a:pPr marL="0" indent="0">
              <a:buNone/>
            </a:pPr>
            <a:r>
              <a:rPr kumimoji="1" lang="ja-JP" altLang="en-US" dirty="0">
                <a:latin typeface="+mn-ea"/>
              </a:rPr>
              <a:t>提案</a:t>
            </a:r>
            <a:r>
              <a:rPr kumimoji="1" lang="ja-JP" altLang="en-US" dirty="0" smtClean="0">
                <a:latin typeface="+mn-ea"/>
              </a:rPr>
              <a:t>された手法のすべてが</a:t>
            </a:r>
            <a:r>
              <a:rPr kumimoji="1" lang="ja-JP" altLang="en-US" b="1" dirty="0" smtClean="0">
                <a:solidFill>
                  <a:srgbClr val="E03253"/>
                </a:solidFill>
                <a:latin typeface="+mn-ea"/>
              </a:rPr>
              <a:t>スイッチ</a:t>
            </a:r>
            <a:r>
              <a:rPr kumimoji="1" lang="ja-JP" altLang="en-US" dirty="0" smtClean="0">
                <a:latin typeface="+mn-ea"/>
              </a:rPr>
              <a:t>に対して既存の実装の修正が必要</a:t>
            </a:r>
            <a:endParaRPr kumimoji="1"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+mn-ea"/>
              </a:rPr>
              <a:t>⇔</a:t>
            </a:r>
            <a:r>
              <a:rPr kumimoji="1" lang="en-US" altLang="ja-JP" dirty="0" err="1" smtClean="0"/>
              <a:t>RepFlow</a:t>
            </a:r>
            <a:r>
              <a:rPr kumimoji="1" lang="en-US" altLang="ja-JP" dirty="0" smtClean="0"/>
              <a:t>(2013)</a:t>
            </a:r>
            <a:r>
              <a:rPr kumimoji="1" lang="ja-JP" altLang="en-US" dirty="0" smtClean="0">
                <a:latin typeface="+mn-ea"/>
              </a:rPr>
              <a:t>アプリケーションの書き換えが</a:t>
            </a:r>
            <a:r>
              <a:rPr kumimoji="1" lang="ja-JP" altLang="en-US" dirty="0" smtClean="0">
                <a:latin typeface="+mn-ea"/>
              </a:rPr>
              <a:t>必要</a:t>
            </a:r>
            <a:endParaRPr kumimoji="1" lang="en-US" altLang="ja-JP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506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RepFlow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二つ経路があれば、二つに流して、早く通信が終了した方がより良いもの。</a:t>
            </a:r>
            <a:endParaRPr lang="en-US" altLang="ja-JP" dirty="0" smtClean="0"/>
          </a:p>
          <a:p>
            <a:r>
              <a:rPr lang="ja-JP" altLang="en-US" dirty="0" smtClean="0"/>
              <a:t>実験</a:t>
            </a:r>
            <a:r>
              <a:rPr lang="ja-JP" altLang="en-US" dirty="0" smtClean="0"/>
              <a:t>項目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RepFlow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提案手法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pure–MPTCP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完全ペア</a:t>
            </a:r>
            <a:r>
              <a:rPr kumimoji="1" lang="en-US" altLang="ja-JP" dirty="0" smtClean="0"/>
              <a:t> or </a:t>
            </a:r>
            <a:r>
              <a:rPr kumimoji="1" lang="ja-JP" altLang="en-US" dirty="0" smtClean="0"/>
              <a:t>オリジナル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pPr lvl="2"/>
            <a:r>
              <a:rPr kumimoji="1" lang="ja-JP" altLang="en-US" dirty="0" smtClean="0"/>
              <a:t>トラフィックシナリオ：</a:t>
            </a:r>
            <a:r>
              <a:rPr kumimoji="1" lang="en-US" altLang="ja-JP" dirty="0" smtClean="0"/>
              <a:t>SFL</a:t>
            </a:r>
            <a:r>
              <a:rPr kumimoji="1" lang="ja-JP" altLang="en-US" dirty="0" smtClean="0"/>
              <a:t>空き、混雑：</a:t>
            </a:r>
            <a:r>
              <a:rPr kumimoji="1" lang="en-US" altLang="ja-JP" dirty="0" smtClean="0"/>
              <a:t>LFL</a:t>
            </a:r>
            <a:r>
              <a:rPr kumimoji="1" lang="ja-JP" altLang="en-US" dirty="0" smtClean="0"/>
              <a:t>空き、混雑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ロングフロー、ショートフロー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性能評価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各種パラメータの設定の違い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869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シミュレーション実験について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実験環境ー実機での構成に従って。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 dirty="0"/>
          </a:p>
        </p:txBody>
      </p:sp>
      <p:sp>
        <p:nvSpPr>
          <p:cNvPr id="6" name="円/楕円 5"/>
          <p:cNvSpPr/>
          <p:nvPr/>
        </p:nvSpPr>
        <p:spPr bwMode="auto">
          <a:xfrm>
            <a:off x="1520753" y="2888940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円/楕円 7"/>
          <p:cNvSpPr/>
          <p:nvPr/>
        </p:nvSpPr>
        <p:spPr bwMode="auto">
          <a:xfrm>
            <a:off x="7833320" y="2888940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円/楕円 8"/>
          <p:cNvSpPr/>
          <p:nvPr/>
        </p:nvSpPr>
        <p:spPr bwMode="auto">
          <a:xfrm>
            <a:off x="1537270" y="432910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円/楕円 9"/>
          <p:cNvSpPr/>
          <p:nvPr/>
        </p:nvSpPr>
        <p:spPr bwMode="auto">
          <a:xfrm>
            <a:off x="7849837" y="432910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603030" y="2132856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603030" y="3636799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03030" y="5121188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565068" y="2132856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5068" y="3636799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5068" y="5121188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8" name="直線コネクタ 17"/>
          <p:cNvCxnSpPr>
            <a:stCxn id="6" idx="6"/>
            <a:endCxn id="11" idx="1"/>
          </p:cNvCxnSpPr>
          <p:nvPr/>
        </p:nvCxnSpPr>
        <p:spPr bwMode="auto">
          <a:xfrm flipV="1">
            <a:off x="1880793" y="2330698"/>
            <a:ext cx="1722237" cy="738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>
            <a:stCxn id="6" idx="6"/>
            <a:endCxn id="12" idx="1"/>
          </p:cNvCxnSpPr>
          <p:nvPr/>
        </p:nvCxnSpPr>
        <p:spPr bwMode="auto">
          <a:xfrm>
            <a:off x="1880793" y="3068960"/>
            <a:ext cx="1722237" cy="765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>
            <a:stCxn id="6" idx="6"/>
            <a:endCxn id="13" idx="1"/>
          </p:cNvCxnSpPr>
          <p:nvPr/>
        </p:nvCxnSpPr>
        <p:spPr bwMode="auto">
          <a:xfrm>
            <a:off x="1880793" y="3068960"/>
            <a:ext cx="1722237" cy="2250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9" idx="6"/>
            <a:endCxn id="11" idx="1"/>
          </p:cNvCxnSpPr>
          <p:nvPr/>
        </p:nvCxnSpPr>
        <p:spPr bwMode="auto">
          <a:xfrm flipV="1">
            <a:off x="1897310" y="2330698"/>
            <a:ext cx="1705720" cy="2178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stCxn id="9" idx="6"/>
            <a:endCxn id="12" idx="1"/>
          </p:cNvCxnSpPr>
          <p:nvPr/>
        </p:nvCxnSpPr>
        <p:spPr bwMode="auto">
          <a:xfrm flipV="1">
            <a:off x="1897310" y="3834641"/>
            <a:ext cx="1705720" cy="674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9" idx="6"/>
            <a:endCxn id="13" idx="1"/>
          </p:cNvCxnSpPr>
          <p:nvPr/>
        </p:nvCxnSpPr>
        <p:spPr bwMode="auto">
          <a:xfrm>
            <a:off x="1897310" y="4509120"/>
            <a:ext cx="1705720" cy="809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>
            <a:stCxn id="8" idx="2"/>
            <a:endCxn id="14" idx="3"/>
          </p:cNvCxnSpPr>
          <p:nvPr/>
        </p:nvCxnSpPr>
        <p:spPr bwMode="auto">
          <a:xfrm flipH="1" flipV="1">
            <a:off x="5960752" y="2330698"/>
            <a:ext cx="1872568" cy="738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>
            <a:stCxn id="8" idx="2"/>
            <a:endCxn id="15" idx="3"/>
          </p:cNvCxnSpPr>
          <p:nvPr/>
        </p:nvCxnSpPr>
        <p:spPr bwMode="auto">
          <a:xfrm flipH="1">
            <a:off x="5960752" y="3068960"/>
            <a:ext cx="1872568" cy="765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>
            <a:stCxn id="8" idx="2"/>
            <a:endCxn id="16" idx="3"/>
          </p:cNvCxnSpPr>
          <p:nvPr/>
        </p:nvCxnSpPr>
        <p:spPr bwMode="auto">
          <a:xfrm flipH="1">
            <a:off x="5960752" y="3068960"/>
            <a:ext cx="1872568" cy="2250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10" idx="2"/>
            <a:endCxn id="14" idx="3"/>
          </p:cNvCxnSpPr>
          <p:nvPr/>
        </p:nvCxnSpPr>
        <p:spPr bwMode="auto">
          <a:xfrm flipH="1" flipV="1">
            <a:off x="5960752" y="2330698"/>
            <a:ext cx="1889085" cy="2178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コネクタ 43"/>
          <p:cNvCxnSpPr>
            <a:stCxn id="10" idx="2"/>
            <a:endCxn id="15" idx="3"/>
          </p:cNvCxnSpPr>
          <p:nvPr/>
        </p:nvCxnSpPr>
        <p:spPr bwMode="auto">
          <a:xfrm flipH="1" flipV="1">
            <a:off x="5960752" y="3834641"/>
            <a:ext cx="1889085" cy="674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10" idx="2"/>
            <a:endCxn id="16" idx="3"/>
          </p:cNvCxnSpPr>
          <p:nvPr/>
        </p:nvCxnSpPr>
        <p:spPr bwMode="auto">
          <a:xfrm flipH="1">
            <a:off x="5960752" y="4509120"/>
            <a:ext cx="1889085" cy="809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11" idx="3"/>
            <a:endCxn id="14" idx="1"/>
          </p:cNvCxnSpPr>
          <p:nvPr/>
        </p:nvCxnSpPr>
        <p:spPr bwMode="auto">
          <a:xfrm>
            <a:off x="3998714" y="2330698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 bwMode="auto">
          <a:xfrm>
            <a:off x="3998714" y="3808431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 bwMode="auto">
          <a:xfrm>
            <a:off x="3998714" y="5299046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 bwMode="auto">
          <a:xfrm>
            <a:off x="4196916" y="1735062"/>
            <a:ext cx="1173398" cy="4470706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159621" y="5939393"/>
            <a:ext cx="19123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ボトルネックリンク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34205" y="1696522"/>
            <a:ext cx="21332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ショートフローレーン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4205" y="3195736"/>
            <a:ext cx="201419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ロングフローレーン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044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期待する結果</a:t>
            </a:r>
          </a:p>
          <a:p>
            <a:pPr lvl="1"/>
            <a:r>
              <a:rPr kumimoji="1" lang="en-US" altLang="en-US" dirty="0" smtClean="0"/>
              <a:t>ショートフローレーンが空いているので、そこを通るフローは素早く終わり、従来手法では遅い</a:t>
            </a:r>
          </a:p>
          <a:p>
            <a:r>
              <a:rPr kumimoji="1" lang="ja-JP" altLang="en-US" dirty="0" smtClean="0"/>
              <a:t>検討すべきシナリオ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単純な大きなロングフロー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つと、多数のショートフロー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簡易版（しきい値ベース）と提案手法（コスト）の違いが見えない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大きなフロー複数と、多数のショートフロー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ロングフロー通信発生直後</a:t>
            </a:r>
            <a:r>
              <a:rPr lang="ja-JP" altLang="en-US" smtClean="0"/>
              <a:t>、スパイクトラフィックへの対応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しきい値ベースの手法では対応しきれないシナリオで優位性</a:t>
            </a:r>
            <a:endParaRPr lang="en-US" altLang="ja-JP" dirty="0" smtClean="0"/>
          </a:p>
          <a:p>
            <a:r>
              <a:rPr lang="en-US" altLang="en-US" dirty="0" smtClean="0"/>
              <a:t>中継スイッチを二つ</a:t>
            </a:r>
          </a:p>
          <a:p>
            <a:pPr lvl="1"/>
            <a:r>
              <a:rPr lang="ja-JP" altLang="en-US" dirty="0" smtClean="0"/>
              <a:t>出力されるインターフェースが重複</a:t>
            </a:r>
            <a:endParaRPr lang="en-US" altLang="ja-JP" dirty="0" smtClean="0"/>
          </a:p>
          <a:p>
            <a:pPr lvl="1"/>
            <a:r>
              <a:rPr lang="en-US" altLang="ja-JP" dirty="0" smtClean="0">
                <a:solidFill>
                  <a:srgbClr val="E03253"/>
                </a:solidFill>
              </a:rPr>
              <a:t>[</a:t>
            </a:r>
            <a:r>
              <a:rPr lang="ja-JP" altLang="en-US" dirty="0" smtClean="0">
                <a:solidFill>
                  <a:srgbClr val="E03253"/>
                </a:solidFill>
              </a:rPr>
              <a:t>シミュレート出来ないもの</a:t>
            </a:r>
            <a:r>
              <a:rPr lang="en-US" altLang="ja-JP" dirty="0" smtClean="0">
                <a:solidFill>
                  <a:srgbClr val="E03253"/>
                </a:solidFill>
              </a:rPr>
              <a:t>]</a:t>
            </a:r>
            <a:r>
              <a:rPr lang="ja-JP" altLang="en-US" dirty="0" smtClean="0">
                <a:solidFill>
                  <a:srgbClr val="E03253"/>
                </a:solidFill>
              </a:rPr>
              <a:t>インタフェースは重複しないが、同一スイッチを通る</a:t>
            </a:r>
            <a:endParaRPr lang="en-US" altLang="ja-JP" dirty="0" smtClean="0">
              <a:solidFill>
                <a:srgbClr val="E03253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214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今後の修論までの計画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trike="sngStrike" dirty="0" smtClean="0"/>
              <a:t>実装</a:t>
            </a:r>
            <a:r>
              <a:rPr lang="ja-JP" altLang="en-US" dirty="0"/>
              <a:t>、</a:t>
            </a:r>
            <a:r>
              <a:rPr lang="ja-JP" altLang="en-US" u="sng" dirty="0"/>
              <a:t>実験、理論</a:t>
            </a:r>
            <a:r>
              <a:rPr lang="ja-JP" altLang="en-US" u="sng" dirty="0" smtClean="0"/>
              <a:t>解析</a:t>
            </a:r>
            <a:endParaRPr lang="en-US" altLang="ja-JP" u="sng" dirty="0" smtClean="0"/>
          </a:p>
          <a:p>
            <a:pPr lvl="1"/>
            <a:r>
              <a:rPr kumimoji="1" lang="ja-JP" altLang="en-US" u="sng" dirty="0" smtClean="0"/>
              <a:t>来週は修論を集中して書く</a:t>
            </a:r>
            <a:endParaRPr kumimoji="1" lang="en-US" altLang="ja-JP" u="sng" dirty="0" smtClean="0"/>
          </a:p>
          <a:p>
            <a:r>
              <a:rPr lang="en-US" altLang="ja-JP" dirty="0" smtClean="0"/>
              <a:t>01/16</a:t>
            </a:r>
            <a:r>
              <a:rPr lang="ja-JP" altLang="en-US" dirty="0" smtClean="0"/>
              <a:t>ベータ版</a:t>
            </a:r>
            <a:r>
              <a:rPr lang="ja-JP" altLang="en-US" dirty="0"/>
              <a:t>提出</a:t>
            </a:r>
            <a:endParaRPr lang="en-US" altLang="ja-JP" dirty="0"/>
          </a:p>
          <a:p>
            <a:r>
              <a:rPr lang="en-US" altLang="ja-JP" dirty="0" smtClean="0"/>
              <a:t>01/30</a:t>
            </a:r>
            <a:r>
              <a:rPr lang="ja-JP" altLang="en-US" dirty="0"/>
              <a:t>最終</a:t>
            </a:r>
            <a:r>
              <a:rPr lang="ja-JP" altLang="en-US" dirty="0" smtClean="0"/>
              <a:t>版提出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現状</a:t>
            </a:r>
            <a:r>
              <a:rPr lang="ja-JP" altLang="en-US" dirty="0" smtClean="0"/>
              <a:t>、シミュレーションに特化させた実装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シミュレーション環境ではスイッチ一段構成だったが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receiver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の区別できない。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394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今やっていること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提案手法の実装</a:t>
            </a:r>
            <a:r>
              <a:rPr kumimoji="1" lang="en-US" altLang="ja-JP" dirty="0" smtClean="0"/>
              <a:t>(ns-3dce)</a:t>
            </a:r>
          </a:p>
          <a:p>
            <a:pPr lvl="1"/>
            <a:r>
              <a:rPr kumimoji="1" lang="ja-JP" altLang="en-US" dirty="0" smtClean="0"/>
              <a:t>簡易版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実装中</a:t>
            </a:r>
            <a:r>
              <a:rPr kumimoji="1" lang="en-US" altLang="ja-JP" dirty="0" smtClean="0"/>
              <a:t>)</a:t>
            </a:r>
            <a:r>
              <a:rPr lang="ja-JP" altLang="en-US" sz="1800" dirty="0" smtClean="0">
                <a:latin typeface="+mn-ea"/>
              </a:rPr>
              <a:t>ー</a:t>
            </a:r>
            <a:r>
              <a:rPr lang="ja-JP" altLang="en-US" sz="1800" dirty="0">
                <a:latin typeface="+mn-ea"/>
              </a:rPr>
              <a:t>通信時間のしきい値を設定、しきい値を超えるとパスを</a:t>
            </a:r>
            <a:r>
              <a:rPr lang="ja-JP" altLang="en-US" sz="1800" dirty="0" smtClean="0">
                <a:latin typeface="+mn-ea"/>
              </a:rPr>
              <a:t>切り替える</a:t>
            </a:r>
            <a:endParaRPr lang="en-US" altLang="ja-JP" sz="1800" dirty="0" smtClean="0">
              <a:latin typeface="+mn-ea"/>
            </a:endParaRPr>
          </a:p>
          <a:p>
            <a:pPr lvl="1"/>
            <a:r>
              <a:rPr kumimoji="1" lang="ja-JP" altLang="ja-JP" sz="1800" dirty="0" smtClean="0">
                <a:latin typeface="+mn-ea"/>
              </a:rPr>
              <a:t>T</a:t>
            </a:r>
            <a:r>
              <a:rPr kumimoji="1" lang="en-US" altLang="ja-JP" sz="1800" dirty="0" smtClean="0">
                <a:latin typeface="+mn-ea"/>
              </a:rPr>
              <a:t>o</a:t>
            </a:r>
            <a:r>
              <a:rPr kumimoji="1" lang="ja-JP" altLang="en-US" sz="1800" dirty="0" smtClean="0">
                <a:latin typeface="+mn-ea"/>
              </a:rPr>
              <a:t> </a:t>
            </a:r>
            <a:r>
              <a:rPr kumimoji="1" lang="en-US" altLang="ja-JP" sz="1800" dirty="0" smtClean="0">
                <a:latin typeface="+mn-ea"/>
              </a:rPr>
              <a:t>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マルチパスで</a:t>
            </a:r>
            <a:r>
              <a:rPr lang="ja-JP" altLang="en-US" strike="sngStrike" dirty="0" smtClean="0">
                <a:latin typeface="+mn-ea"/>
              </a:rPr>
              <a:t>通信する際のペア問題</a:t>
            </a:r>
            <a:endParaRPr lang="en-US" altLang="ja-JP" strike="sngStrike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ウィンドウサイズの割り当て</a:t>
            </a:r>
            <a:endParaRPr lang="en-US" altLang="ja-JP" strike="sngStrike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しきい値をトリガーにして切り替え</a:t>
            </a:r>
            <a:endParaRPr lang="en-US" altLang="ja-JP" strike="sngStrike" dirty="0">
              <a:latin typeface="+mn-ea"/>
            </a:endParaRPr>
          </a:p>
          <a:p>
            <a:pPr marL="1714500" lvl="3"/>
            <a:r>
              <a:rPr lang="en-US" altLang="ja-JP" strike="sngStrike" dirty="0" smtClean="0">
                <a:latin typeface="+mn-ea"/>
              </a:rPr>
              <a:t>RTT, </a:t>
            </a:r>
            <a:r>
              <a:rPr lang="ja-JP" altLang="en-US" strike="sngStrike" dirty="0" smtClean="0">
                <a:latin typeface="+mn-ea"/>
              </a:rPr>
              <a:t>タイマー周りの実装の把握</a:t>
            </a:r>
            <a:endParaRPr lang="en-US" altLang="ja-JP" strike="sngStrike" dirty="0" smtClean="0">
              <a:latin typeface="+mn-ea"/>
            </a:endParaRPr>
          </a:p>
          <a:p>
            <a:pPr marL="857250" lvl="1"/>
            <a:r>
              <a:rPr lang="ja-JP" altLang="en-US" strike="sngStrike" dirty="0" smtClean="0">
                <a:latin typeface="+mn-ea"/>
              </a:rPr>
              <a:t>コスト</a:t>
            </a:r>
            <a:r>
              <a:rPr lang="ja-JP" altLang="en-US" strike="sngStrike" dirty="0">
                <a:latin typeface="+mn-ea"/>
              </a:rPr>
              <a:t>計算ベース手法の</a:t>
            </a:r>
            <a:r>
              <a:rPr lang="ja-JP" altLang="en-US" strike="sngStrike" dirty="0" smtClean="0">
                <a:latin typeface="+mn-ea"/>
              </a:rPr>
              <a:t>実装</a:t>
            </a:r>
            <a:endParaRPr lang="en-US" altLang="ja-JP" strike="sngStrike" dirty="0" smtClean="0">
              <a:latin typeface="+mn-ea"/>
            </a:endParaRPr>
          </a:p>
          <a:p>
            <a:pPr marL="857250" lvl="1"/>
            <a:r>
              <a:rPr lang="en-US" altLang="ja-JP" strike="sngStrike" dirty="0" smtClean="0">
                <a:latin typeface="+mn-ea"/>
              </a:rPr>
              <a:t>3</a:t>
            </a:r>
            <a:r>
              <a:rPr lang="ja-JP" altLang="en-US" strike="sngStrike" dirty="0" smtClean="0">
                <a:latin typeface="+mn-ea"/>
              </a:rPr>
              <a:t>パス以上の場合の実装</a:t>
            </a:r>
            <a:endParaRPr lang="en-US" altLang="ja-JP" strike="sngStrike" dirty="0" smtClean="0">
              <a:latin typeface="+mn-ea"/>
            </a:endParaRPr>
          </a:p>
          <a:p>
            <a:pPr marL="857250" lvl="1"/>
            <a:r>
              <a:rPr lang="ja-JP" altLang="en-US" dirty="0" smtClean="0">
                <a:latin typeface="+mn-ea"/>
              </a:rPr>
              <a:t>シミュレーション環境</a:t>
            </a:r>
            <a:r>
              <a:rPr lang="ja-JP" altLang="en-US" dirty="0" smtClean="0">
                <a:latin typeface="+mn-ea"/>
              </a:rPr>
              <a:t>構築、実験</a:t>
            </a:r>
            <a:endParaRPr lang="en-US" altLang="ja-JP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980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マルチパスで通信する際のペア問題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ja-JP" altLang="en-US" sz="2400" dirty="0">
                <a:latin typeface="+mn-ea"/>
              </a:rPr>
              <a:t>マルチパスで通信する際のペア問題</a:t>
            </a:r>
            <a:endParaRPr lang="en-US" altLang="ja-JP" sz="2400" dirty="0">
              <a:latin typeface="+mn-ea"/>
            </a:endParaRPr>
          </a:p>
          <a:p>
            <a:pPr lvl="1"/>
            <a:r>
              <a:rPr lang="ja-JP" altLang="en-US" dirty="0" smtClean="0"/>
              <a:t>シミュレーション環境：二経路</a:t>
            </a:r>
            <a:endParaRPr lang="en-US" altLang="ja-JP" dirty="0" smtClean="0"/>
          </a:p>
          <a:p>
            <a:pPr lvl="1"/>
            <a:r>
              <a:rPr lang="ja-JP" altLang="ja-JP" dirty="0"/>
              <a:t>3</a:t>
            </a:r>
            <a:r>
              <a:rPr kumimoji="1" lang="ja-JP" altLang="en-US" dirty="0" smtClean="0"/>
              <a:t>ペア</a:t>
            </a:r>
            <a:r>
              <a:rPr kumimoji="1" lang="ja-JP" altLang="en-US" dirty="0" smtClean="0"/>
              <a:t>欲しい。けど</a:t>
            </a:r>
            <a:r>
              <a:rPr kumimoji="1" lang="ja-JP" altLang="en-US" dirty="0" smtClean="0"/>
              <a:t>、</a:t>
            </a:r>
            <a:r>
              <a:rPr lang="ja-JP" altLang="ja-JP" dirty="0"/>
              <a:t>9</a:t>
            </a:r>
            <a:r>
              <a:rPr kumimoji="1" lang="ja-JP" altLang="en-US" dirty="0" smtClean="0"/>
              <a:t>ペア</a:t>
            </a:r>
            <a:r>
              <a:rPr kumimoji="1" lang="ja-JP" altLang="en-US" dirty="0" smtClean="0"/>
              <a:t>できる。。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ずれると、行きと帰りで異なる経路を通る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2210834" y="3681482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65461" y="4995460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7004988" y="3681482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63578" y="5150369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 bwMode="auto">
          <a:xfrm>
            <a:off x="4646565" y="4652875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4652521" y="3597425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>
            <a:stCxn id="8" idx="1"/>
            <a:endCxn id="10" idx="6"/>
          </p:cNvCxnSpPr>
          <p:nvPr/>
        </p:nvCxnSpPr>
        <p:spPr bwMode="auto">
          <a:xfrm flipH="1">
            <a:off x="5236929" y="4344215"/>
            <a:ext cx="1768059" cy="6038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8" idx="1"/>
            <a:endCxn id="11" idx="6"/>
          </p:cNvCxnSpPr>
          <p:nvPr/>
        </p:nvCxnSpPr>
        <p:spPr bwMode="auto">
          <a:xfrm flipH="1" flipV="1">
            <a:off x="5242885" y="3892607"/>
            <a:ext cx="1762103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  <a:endCxn id="10" idx="2"/>
          </p:cNvCxnSpPr>
          <p:nvPr/>
        </p:nvCxnSpPr>
        <p:spPr bwMode="auto">
          <a:xfrm>
            <a:off x="2894910" y="4304449"/>
            <a:ext cx="1751655" cy="643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stCxn id="6" idx="3"/>
          </p:cNvCxnSpPr>
          <p:nvPr/>
        </p:nvCxnSpPr>
        <p:spPr bwMode="auto">
          <a:xfrm flipV="1">
            <a:off x="2894910" y="3892607"/>
            <a:ext cx="1757611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881410" y="357301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40283" y="357301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81410" y="4407301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9013" y="437575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4652427" y="5502932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5" name="直線コネクタ 24"/>
          <p:cNvCxnSpPr>
            <a:stCxn id="8" idx="1"/>
            <a:endCxn id="24" idx="6"/>
          </p:cNvCxnSpPr>
          <p:nvPr/>
        </p:nvCxnSpPr>
        <p:spPr bwMode="auto">
          <a:xfrm flipH="1">
            <a:off x="5242791" y="4344215"/>
            <a:ext cx="1762197" cy="14538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stCxn id="6" idx="3"/>
            <a:endCxn id="24" idx="2"/>
          </p:cNvCxnSpPr>
          <p:nvPr/>
        </p:nvCxnSpPr>
        <p:spPr bwMode="auto">
          <a:xfrm>
            <a:off x="2894910" y="4304449"/>
            <a:ext cx="1757517" cy="14936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>
            <a:off x="5887272" y="525735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</a:t>
            </a:r>
            <a:r>
              <a:rPr kumimoji="1" lang="en-US" altLang="ja-JP" dirty="0" smtClean="0"/>
              <a:t>2</a:t>
            </a:r>
            <a:r>
              <a:rPr kumimoji="1" lang="en-US" altLang="ja-JP" dirty="0" smtClean="0"/>
              <a:t>.1</a:t>
            </a:r>
            <a:r>
              <a:rPr kumimoji="1" lang="en-US" altLang="ja-JP" dirty="0" smtClean="0"/>
              <a:t>/24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924875" y="5225815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</a:t>
            </a:r>
            <a:r>
              <a:rPr kumimoji="1" lang="en-US" altLang="ja-JP" dirty="0" smtClean="0"/>
              <a:t>2</a:t>
            </a:r>
            <a:r>
              <a:rPr kumimoji="1" lang="en-US" altLang="ja-JP" dirty="0" smtClean="0"/>
              <a:t>.2</a:t>
            </a:r>
            <a:r>
              <a:rPr kumimoji="1" lang="en-US" altLang="ja-JP" dirty="0" smtClean="0"/>
              <a:t>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23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コネクション確立のおさらい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4140200" cy="4863753"/>
          </a:xfrm>
        </p:spPr>
        <p:txBody>
          <a:bodyPr/>
          <a:lstStyle/>
          <a:p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セッション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auto">
          <a:xfrm>
            <a:off x="4967575" y="1157535"/>
            <a:ext cx="41402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 err="1" smtClean="0"/>
              <a:t>MPTCPサブフロ</a:t>
            </a:r>
            <a:r>
              <a:rPr lang="en-US" altLang="en-US" dirty="0" smtClean="0"/>
              <a:t>ー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endParaRPr lang="ja-JP" altLang="en-US" dirty="0"/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316596" y="1988840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4052900" y="1988840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>
            <a:off x="898465" y="1619508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sender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07668" y="1619508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receiver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 bwMode="auto">
          <a:xfrm>
            <a:off x="1316596" y="2240868"/>
            <a:ext cx="2736304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 flipH="1">
            <a:off x="1316596" y="2780928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矢印コネクタ 36"/>
          <p:cNvCxnSpPr/>
          <p:nvPr/>
        </p:nvCxnSpPr>
        <p:spPr bwMode="auto">
          <a:xfrm>
            <a:off x="1401932" y="3429000"/>
            <a:ext cx="2650968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2360712" y="2056202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01396" y="2743966"/>
            <a:ext cx="12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n-lt"/>
              </a:rPr>
              <a:t>SYN+ACK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321718" y="3389621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  <a:endParaRPr kumimoji="1" lang="ja-JP" altLang="en-US" dirty="0">
              <a:latin typeface="+mn-lt"/>
            </a:endParaRPr>
          </a:p>
        </p:txBody>
      </p:sp>
      <p:cxnSp>
        <p:nvCxnSpPr>
          <p:cNvPr id="44" name="直線矢印コネクタ 43"/>
          <p:cNvCxnSpPr/>
          <p:nvPr/>
        </p:nvCxnSpPr>
        <p:spPr bwMode="auto">
          <a:xfrm flipH="1">
            <a:off x="1316596" y="5363581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/>
          <p:nvPr/>
        </p:nvCxnSpPr>
        <p:spPr bwMode="auto">
          <a:xfrm>
            <a:off x="1316596" y="4351760"/>
            <a:ext cx="2736304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テキスト ボックス 46"/>
          <p:cNvSpPr txBox="1"/>
          <p:nvPr/>
        </p:nvSpPr>
        <p:spPr>
          <a:xfrm>
            <a:off x="1965891" y="4305224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latin typeface="+mn-lt"/>
              </a:rPr>
              <a:t>Add Address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981697" y="5221640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latin typeface="+mn-lt"/>
              </a:rPr>
              <a:t>Add Address</a:t>
            </a:r>
            <a:endParaRPr kumimoji="1" lang="ja-JP" altLang="en-US" u="sng" dirty="0">
              <a:latin typeface="+mn-lt"/>
            </a:endParaRPr>
          </a:p>
        </p:txBody>
      </p:sp>
      <p:cxnSp>
        <p:nvCxnSpPr>
          <p:cNvPr id="49" name="直線コネクタ 48"/>
          <p:cNvCxnSpPr/>
          <p:nvPr/>
        </p:nvCxnSpPr>
        <p:spPr bwMode="auto">
          <a:xfrm>
            <a:off x="5616714" y="196212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>
            <a:off x="8353018" y="196212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テキスト ボックス 50"/>
          <p:cNvSpPr txBox="1"/>
          <p:nvPr/>
        </p:nvSpPr>
        <p:spPr>
          <a:xfrm>
            <a:off x="5198583" y="1592796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sender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907786" y="1592796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receiver</a:t>
            </a:r>
            <a:endParaRPr kumimoji="1" lang="ja-JP" altLang="en-US" dirty="0"/>
          </a:p>
        </p:txBody>
      </p:sp>
      <p:cxnSp>
        <p:nvCxnSpPr>
          <p:cNvPr id="53" name="直線矢印コネクタ 52"/>
          <p:cNvCxnSpPr/>
          <p:nvPr/>
        </p:nvCxnSpPr>
        <p:spPr bwMode="auto">
          <a:xfrm>
            <a:off x="5616714" y="2214156"/>
            <a:ext cx="2736304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矢印コネクタ 53"/>
          <p:cNvCxnSpPr/>
          <p:nvPr/>
        </p:nvCxnSpPr>
        <p:spPr bwMode="auto">
          <a:xfrm flipH="1">
            <a:off x="5616714" y="2754216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矢印コネクタ 54"/>
          <p:cNvCxnSpPr/>
          <p:nvPr/>
        </p:nvCxnSpPr>
        <p:spPr bwMode="auto">
          <a:xfrm>
            <a:off x="5702050" y="3402288"/>
            <a:ext cx="2650968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テキスト ボックス 55"/>
          <p:cNvSpPr txBox="1"/>
          <p:nvPr/>
        </p:nvSpPr>
        <p:spPr>
          <a:xfrm>
            <a:off x="6660830" y="2029490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401514" y="2717254"/>
            <a:ext cx="12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n-lt"/>
              </a:rPr>
              <a:t>SYN+ACK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621836" y="3362909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41260" y="4537721"/>
            <a:ext cx="2667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+mn-lt"/>
              </a:rPr>
              <a:t>MP JOIN</a:t>
            </a:r>
          </a:p>
          <a:p>
            <a:pPr algn="ctr"/>
            <a:r>
              <a:rPr kumimoji="1" lang="ja-JP" altLang="en-US" sz="2000" dirty="0" smtClean="0">
                <a:latin typeface="+mn-lt"/>
              </a:rPr>
              <a:t>新しいアドレスに対して</a:t>
            </a:r>
            <a:endParaRPr kumimoji="1" lang="ja-JP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10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アドレスのペア問題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ja-JP" altLang="en-US" sz="2400" dirty="0" smtClean="0">
                <a:latin typeface="+mn-ea"/>
              </a:rPr>
              <a:t>目的：通信経路の状況によって通信を切り替えるため、息も帰りも</a:t>
            </a:r>
            <a:r>
              <a:rPr lang="ja-JP" altLang="en-US" sz="2400" dirty="0" smtClean="0">
                <a:solidFill>
                  <a:srgbClr val="E03253"/>
                </a:solidFill>
                <a:latin typeface="+mn-ea"/>
              </a:rPr>
              <a:t>同一経路</a:t>
            </a:r>
            <a:r>
              <a:rPr lang="ja-JP" altLang="en-US" sz="2400" dirty="0" smtClean="0">
                <a:latin typeface="+mn-ea"/>
              </a:rPr>
              <a:t>であることが望ましい</a:t>
            </a:r>
            <a:endParaRPr lang="en-US" altLang="ja-JP" sz="2200" dirty="0" smtClean="0">
              <a:latin typeface="+mn-ea"/>
            </a:endParaRPr>
          </a:p>
          <a:p>
            <a:pPr marL="342900" lvl="2" indent="-342900">
              <a:buSzPct val="60000"/>
            </a:pPr>
            <a:r>
              <a:rPr lang="en-US" altLang="ja-JP" sz="2400" dirty="0" smtClean="0">
                <a:latin typeface="+mn-ea"/>
              </a:rPr>
              <a:t>Client</a:t>
            </a:r>
            <a:r>
              <a:rPr lang="ja-JP" altLang="en-US" sz="2400" dirty="0" smtClean="0">
                <a:latin typeface="+mn-ea"/>
              </a:rPr>
              <a:t>側</a:t>
            </a:r>
            <a:endParaRPr lang="en-US" altLang="ja-JP" sz="24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en-US" altLang="ja-JP" sz="2200" dirty="0" smtClean="0">
                <a:latin typeface="+mn-ea"/>
              </a:rPr>
              <a:t>add address</a:t>
            </a:r>
            <a:r>
              <a:rPr lang="ja-JP" altLang="en-US" sz="2200" dirty="0" smtClean="0">
                <a:latin typeface="+mn-ea"/>
              </a:rPr>
              <a:t>の数を見て、生成すべきサブフローの数を得る</a:t>
            </a:r>
            <a:endParaRPr lang="en-US" altLang="ja-JP" sz="22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ja-JP" altLang="en-US" sz="2200" dirty="0" smtClean="0">
                <a:latin typeface="+mn-ea"/>
              </a:rPr>
              <a:t>新規に追加された</a:t>
            </a:r>
            <a:r>
              <a:rPr lang="en-US" altLang="ja-JP" sz="2200" dirty="0" smtClean="0">
                <a:latin typeface="+mn-ea"/>
              </a:rPr>
              <a:t>address ID</a:t>
            </a:r>
            <a:r>
              <a:rPr lang="ja-JP" altLang="en-US" sz="2200" dirty="0" smtClean="0">
                <a:latin typeface="+mn-ea"/>
              </a:rPr>
              <a:t>を基にサブフロー生成</a:t>
            </a:r>
            <a:endParaRPr lang="en-US" altLang="ja-JP" sz="2200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208024" y="3825498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62651" y="5139476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 bwMode="auto">
          <a:xfrm>
            <a:off x="7002178" y="3825498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60768" y="5294385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4643755" y="4796891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4649711" y="3741441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6" name="直線コネクタ 25"/>
          <p:cNvCxnSpPr>
            <a:stCxn id="22" idx="1"/>
            <a:endCxn id="24" idx="6"/>
          </p:cNvCxnSpPr>
          <p:nvPr/>
        </p:nvCxnSpPr>
        <p:spPr bwMode="auto">
          <a:xfrm flipH="1">
            <a:off x="5234119" y="4488231"/>
            <a:ext cx="1768059" cy="60384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2" idx="1"/>
            <a:endCxn id="25" idx="6"/>
          </p:cNvCxnSpPr>
          <p:nvPr/>
        </p:nvCxnSpPr>
        <p:spPr bwMode="auto">
          <a:xfrm flipH="1" flipV="1">
            <a:off x="5240075" y="4036623"/>
            <a:ext cx="1762103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>
            <a:stCxn id="20" idx="3"/>
            <a:endCxn id="24" idx="2"/>
          </p:cNvCxnSpPr>
          <p:nvPr/>
        </p:nvCxnSpPr>
        <p:spPr bwMode="auto">
          <a:xfrm>
            <a:off x="2892100" y="4448465"/>
            <a:ext cx="1751655" cy="64360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0" idx="3"/>
          </p:cNvCxnSpPr>
          <p:nvPr/>
        </p:nvCxnSpPr>
        <p:spPr bwMode="auto">
          <a:xfrm flipV="1">
            <a:off x="2892100" y="4036623"/>
            <a:ext cx="1757611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テキスト ボックス 29"/>
          <p:cNvSpPr txBox="1"/>
          <p:nvPr/>
        </p:nvSpPr>
        <p:spPr>
          <a:xfrm>
            <a:off x="5878600" y="3717032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37473" y="3717032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78600" y="4551317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916203" y="4519774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  <p:sp>
        <p:nvSpPr>
          <p:cNvPr id="34" name="円/楕円 33"/>
          <p:cNvSpPr/>
          <p:nvPr/>
        </p:nvSpPr>
        <p:spPr bwMode="auto">
          <a:xfrm>
            <a:off x="4649617" y="5646948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5" name="直線コネクタ 34"/>
          <p:cNvCxnSpPr>
            <a:stCxn id="22" idx="1"/>
            <a:endCxn id="34" idx="6"/>
          </p:cNvCxnSpPr>
          <p:nvPr/>
        </p:nvCxnSpPr>
        <p:spPr bwMode="auto">
          <a:xfrm flipH="1">
            <a:off x="5239981" y="4488231"/>
            <a:ext cx="1762197" cy="145389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0" idx="3"/>
            <a:endCxn id="34" idx="2"/>
          </p:cNvCxnSpPr>
          <p:nvPr/>
        </p:nvCxnSpPr>
        <p:spPr bwMode="auto">
          <a:xfrm>
            <a:off x="2892100" y="4448465"/>
            <a:ext cx="1757517" cy="14936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884462" y="5401374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</a:t>
            </a:r>
            <a:r>
              <a:rPr kumimoji="1" lang="en-US" altLang="ja-JP" dirty="0" smtClean="0"/>
              <a:t>2</a:t>
            </a:r>
            <a:r>
              <a:rPr kumimoji="1" lang="en-US" altLang="ja-JP" dirty="0" smtClean="0"/>
              <a:t>.1</a:t>
            </a:r>
            <a:r>
              <a:rPr kumimoji="1" lang="en-US" altLang="ja-JP" dirty="0" smtClean="0"/>
              <a:t>/24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22065" y="5369831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</a:t>
            </a:r>
            <a:r>
              <a:rPr kumimoji="1" lang="en-US" altLang="ja-JP" dirty="0" smtClean="0"/>
              <a:t>2</a:t>
            </a:r>
            <a:r>
              <a:rPr kumimoji="1" lang="en-US" altLang="ja-JP" dirty="0" smtClean="0"/>
              <a:t>.2</a:t>
            </a:r>
            <a:r>
              <a:rPr kumimoji="1" lang="en-US" altLang="ja-JP" dirty="0" smtClean="0"/>
              <a:t>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68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アドレスのペア</a:t>
            </a:r>
            <a:r>
              <a:rPr lang="en-US" altLang="en-US" dirty="0" smtClean="0"/>
              <a:t>問題</a:t>
            </a:r>
            <a:r>
              <a:rPr lang="en-US" altLang="en-US" dirty="0" smtClean="0"/>
              <a:t>ー</a:t>
            </a:r>
            <a:r>
              <a:rPr lang="en-US" altLang="en-US" dirty="0" smtClean="0"/>
              <a:t>現状の実装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en-US" altLang="ja-JP" sz="2200" dirty="0" err="1" smtClean="0">
                <a:latin typeface="+mn-ea"/>
              </a:rPr>
              <a:t>create_subflow_worker</a:t>
            </a:r>
            <a:r>
              <a:rPr lang="en-US" altLang="ja-JP" sz="2200" dirty="0" smtClean="0">
                <a:latin typeface="+mn-ea"/>
              </a:rPr>
              <a:t> : </a:t>
            </a:r>
            <a:r>
              <a:rPr lang="ja-JP" altLang="en-US" sz="2200" dirty="0" smtClean="0">
                <a:latin typeface="+mn-ea"/>
              </a:rPr>
              <a:t>サブフロー</a:t>
            </a:r>
            <a:r>
              <a:rPr lang="ja-JP" altLang="en-US" sz="2200" dirty="0" smtClean="0">
                <a:latin typeface="+mn-ea"/>
              </a:rPr>
              <a:t>を作るハンドラー</a:t>
            </a:r>
            <a:endParaRPr lang="en-US" altLang="ja-JP" sz="22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kumimoji="0" lang="ja-JP" alt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サーバ側の</a:t>
            </a:r>
            <a:r>
              <a:rPr kumimoji="0" lang="en-US" altLang="ja-JP" sz="2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add</a:t>
            </a:r>
            <a:r>
              <a:rPr kumimoji="0" lang="ja-JP" alt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が残っている状態で起動してしまう</a:t>
            </a:r>
          </a:p>
          <a:p>
            <a:pPr marL="800100" lvl="3" indent="-342900">
              <a:buSzPct val="60000"/>
            </a:pPr>
            <a:r>
              <a:rPr lang="ja-JP" altLang="en-US" sz="2000" dirty="0" smtClean="0">
                <a:latin typeface="+mn-ea"/>
              </a:rPr>
              <a:t>現状生成できる</a:t>
            </a:r>
            <a:r>
              <a:rPr lang="en-US" altLang="ja-JP" sz="2000" dirty="0" smtClean="0">
                <a:latin typeface="+mn-ea"/>
              </a:rPr>
              <a:t>2</a:t>
            </a:r>
            <a:r>
              <a:rPr lang="ja-JP" altLang="en-US" sz="2000" dirty="0" smtClean="0">
                <a:latin typeface="+mn-ea"/>
              </a:rPr>
              <a:t>つのサブフローを生成</a:t>
            </a:r>
            <a:endParaRPr lang="en-US" altLang="ja-JP" sz="20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ja-JP" altLang="en-US" sz="2000" dirty="0" smtClean="0">
                <a:latin typeface="+mn-ea"/>
              </a:rPr>
              <a:t>残りは</a:t>
            </a:r>
            <a:r>
              <a:rPr lang="en-US" altLang="ja-JP" sz="2000" dirty="0" smtClean="0">
                <a:latin typeface="+mn-ea"/>
              </a:rPr>
              <a:t>add</a:t>
            </a:r>
            <a:r>
              <a:rPr lang="ja-JP" altLang="en-US" sz="2000" dirty="0" smtClean="0">
                <a:latin typeface="+mn-ea"/>
              </a:rPr>
              <a:t>されたタイミングで生成する</a:t>
            </a:r>
            <a:endParaRPr lang="en-US" altLang="ja-JP" sz="2000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208024" y="3825498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62651" y="5139476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 bwMode="auto">
          <a:xfrm>
            <a:off x="7002178" y="3825498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60768" y="5294385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4643755" y="4796891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4649711" y="3741441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6" name="直線コネクタ 25"/>
          <p:cNvCxnSpPr>
            <a:stCxn id="22" idx="1"/>
            <a:endCxn id="24" idx="6"/>
          </p:cNvCxnSpPr>
          <p:nvPr/>
        </p:nvCxnSpPr>
        <p:spPr bwMode="auto">
          <a:xfrm flipH="1">
            <a:off x="5234119" y="4488231"/>
            <a:ext cx="1768059" cy="60384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2" idx="1"/>
            <a:endCxn id="25" idx="6"/>
          </p:cNvCxnSpPr>
          <p:nvPr/>
        </p:nvCxnSpPr>
        <p:spPr bwMode="auto">
          <a:xfrm flipH="1" flipV="1">
            <a:off x="5240075" y="4036623"/>
            <a:ext cx="1762103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>
            <a:stCxn id="20" idx="3"/>
            <a:endCxn id="24" idx="2"/>
          </p:cNvCxnSpPr>
          <p:nvPr/>
        </p:nvCxnSpPr>
        <p:spPr bwMode="auto">
          <a:xfrm>
            <a:off x="2892100" y="4448465"/>
            <a:ext cx="1751655" cy="64360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0" idx="3"/>
          </p:cNvCxnSpPr>
          <p:nvPr/>
        </p:nvCxnSpPr>
        <p:spPr bwMode="auto">
          <a:xfrm flipV="1">
            <a:off x="2892100" y="4036623"/>
            <a:ext cx="1757611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テキスト ボックス 29"/>
          <p:cNvSpPr txBox="1"/>
          <p:nvPr/>
        </p:nvSpPr>
        <p:spPr>
          <a:xfrm>
            <a:off x="5878600" y="3717032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37473" y="3717032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78600" y="4551317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916203" y="4519774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  <p:sp>
        <p:nvSpPr>
          <p:cNvPr id="34" name="円/楕円 33"/>
          <p:cNvSpPr/>
          <p:nvPr/>
        </p:nvSpPr>
        <p:spPr bwMode="auto">
          <a:xfrm>
            <a:off x="4649617" y="5646948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5" name="直線コネクタ 34"/>
          <p:cNvCxnSpPr>
            <a:stCxn id="22" idx="1"/>
            <a:endCxn id="34" idx="6"/>
          </p:cNvCxnSpPr>
          <p:nvPr/>
        </p:nvCxnSpPr>
        <p:spPr bwMode="auto">
          <a:xfrm flipH="1">
            <a:off x="5239981" y="4488231"/>
            <a:ext cx="1762197" cy="145389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0" idx="3"/>
            <a:endCxn id="34" idx="2"/>
          </p:cNvCxnSpPr>
          <p:nvPr/>
        </p:nvCxnSpPr>
        <p:spPr bwMode="auto">
          <a:xfrm>
            <a:off x="2892100" y="4448465"/>
            <a:ext cx="1757517" cy="14936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830892" y="5586040"/>
            <a:ext cx="133984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</a:t>
            </a:r>
            <a:r>
              <a:rPr kumimoji="1" lang="en-US" altLang="ja-JP" dirty="0" smtClean="0"/>
              <a:t>2</a:t>
            </a:r>
            <a:r>
              <a:rPr kumimoji="1" lang="en-US" altLang="ja-JP" dirty="0" smtClean="0"/>
              <a:t>.1</a:t>
            </a:r>
            <a:r>
              <a:rPr kumimoji="1" lang="en-US" altLang="ja-JP" dirty="0" smtClean="0"/>
              <a:t>/24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22065" y="5369831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</a:t>
            </a:r>
            <a:r>
              <a:rPr kumimoji="1" lang="en-US" altLang="ja-JP" dirty="0" smtClean="0"/>
              <a:t>2</a:t>
            </a:r>
            <a:r>
              <a:rPr kumimoji="1" lang="en-US" altLang="ja-JP" dirty="0" smtClean="0"/>
              <a:t>.2</a:t>
            </a:r>
            <a:r>
              <a:rPr kumimoji="1" lang="en-US" altLang="ja-JP" dirty="0" smtClean="0"/>
              <a:t>/24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 bwMode="auto">
          <a:xfrm>
            <a:off x="7002178" y="2744924"/>
            <a:ext cx="2177590" cy="936684"/>
          </a:xfrm>
          <a:prstGeom prst="wedgeRectCallout">
            <a:avLst>
              <a:gd name="adj1" fmla="val -76799"/>
              <a:gd name="adj2" fmla="val 25210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サーバ側の</a:t>
            </a: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add</a:t>
            </a: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が残っている状態で起動してしまう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222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実装：</a:t>
            </a:r>
            <a:r>
              <a:rPr lang="en-US" altLang="en-US" dirty="0" smtClean="0"/>
              <a:t>アドレス</a:t>
            </a:r>
            <a:r>
              <a:rPr lang="en-US" altLang="en-US" dirty="0"/>
              <a:t>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sk</a:t>
            </a:r>
            <a:r>
              <a:rPr kumimoji="1" lang="ja-JP" altLang="en-US" dirty="0" smtClean="0"/>
              <a:t>構造体にレーン情報を入れる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skc_daddr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skc_saddr</a:t>
            </a:r>
            <a:r>
              <a:rPr lang="en-US" altLang="ja-JP" dirty="0" smtClean="0"/>
              <a:t>…</a:t>
            </a:r>
            <a:r>
              <a:rPr lang="en-US" altLang="ja-JP" dirty="0" err="1" smtClean="0">
                <a:solidFill>
                  <a:srgbClr val="E03253"/>
                </a:solidFill>
              </a:rPr>
              <a:t>lane_info</a:t>
            </a:r>
            <a:r>
              <a:rPr lang="en-US" altLang="ja-JP" dirty="0" smtClean="0">
                <a:solidFill>
                  <a:srgbClr val="E03253"/>
                </a:solidFill>
              </a:rPr>
              <a:t>, </a:t>
            </a:r>
            <a:r>
              <a:rPr lang="en-US" altLang="ja-JP" dirty="0" err="1" smtClean="0">
                <a:solidFill>
                  <a:srgbClr val="E03253"/>
                </a:solidFill>
              </a:rPr>
              <a:t>time_limit</a:t>
            </a:r>
            <a:endParaRPr lang="en-US" altLang="ja-JP" dirty="0" smtClean="0">
              <a:solidFill>
                <a:srgbClr val="E03253"/>
              </a:solidFill>
            </a:endParaRPr>
          </a:p>
          <a:p>
            <a:r>
              <a:rPr lang="en-US" altLang="ja-JP" dirty="0" err="1" smtClean="0"/>
              <a:t>lane_info</a:t>
            </a:r>
            <a:r>
              <a:rPr lang="en-US" altLang="ja-JP" dirty="0" smtClean="0"/>
              <a:t>:</a:t>
            </a:r>
            <a:r>
              <a:rPr lang="ja-JP" altLang="en-US" dirty="0" smtClean="0"/>
              <a:t>インターフェースごとに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ショートフローレーン</a:t>
            </a:r>
            <a:r>
              <a:rPr kumimoji="1" lang="en-US" altLang="ja-JP" dirty="0" smtClean="0"/>
              <a:t>-&gt;0</a:t>
            </a:r>
          </a:p>
          <a:p>
            <a:pPr lvl="1"/>
            <a:r>
              <a:rPr kumimoji="1" lang="ja-JP" altLang="en-US" dirty="0" smtClean="0"/>
              <a:t>ロングフローレーン</a:t>
            </a:r>
            <a:r>
              <a:rPr kumimoji="1" lang="en-US" altLang="ja-JP" dirty="0" smtClean="0"/>
              <a:t>-&gt;1</a:t>
            </a:r>
          </a:p>
          <a:p>
            <a:r>
              <a:rPr lang="en-US" altLang="ja-JP" dirty="0" err="1" smtClean="0"/>
              <a:t>time_limit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ソケットが作成された時間＋しきい値を格納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650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ウィンドウサイズの割り当て</a:t>
            </a:r>
            <a:r>
              <a:rPr kumimoji="1" lang="en-US" altLang="ja-JP" dirty="0" smtClean="0"/>
              <a:t>(on</a:t>
            </a:r>
            <a:r>
              <a:rPr lang="ja-JP" altLang="en-US" dirty="0"/>
              <a:t>/</a:t>
            </a:r>
            <a:r>
              <a:rPr kumimoji="1" lang="en-US" altLang="ja-JP" dirty="0" smtClean="0"/>
              <a:t>off)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現状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実装</a:t>
            </a:r>
            <a:r>
              <a:rPr kumimoji="1" lang="ja-JP" altLang="en-US" dirty="0" smtClean="0"/>
              <a:t>ーネットワークモデル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ショートフローレーン：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ロングフローレーン：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</a:t>
            </a:r>
            <a:endParaRPr lang="en-US" altLang="ja-JP" dirty="0"/>
          </a:p>
          <a:p>
            <a:r>
              <a:rPr lang="ja-JP" altLang="en-US" dirty="0" smtClean="0"/>
              <a:t>デモムービー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91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相対キュー遅延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リンクコスト関数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15/01/08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pic>
        <p:nvPicPr>
          <p:cNvPr id="2050" name="Picture 2" descr="E:\Users\admin\Downloads\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13" y="1671542"/>
            <a:ext cx="4335165" cy="4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Users\admin\Downloads\eq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19" y="2276828"/>
            <a:ext cx="542105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Users\admin\Downloads\eq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50" y="2312876"/>
            <a:ext cx="297714" cy="22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Users\admin\Downloads\eq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51" y="2237337"/>
            <a:ext cx="297714" cy="29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730738" y="22408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</a:t>
            </a:r>
            <a:r>
              <a:rPr kumimoji="1" lang="ja-JP" altLang="en-US" dirty="0"/>
              <a:t>相対遅延量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43371" y="2204864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：最小</a:t>
            </a:r>
            <a:r>
              <a:rPr kumimoji="1" lang="en-US" altLang="ja-JP" dirty="0" smtClean="0"/>
              <a:t>RTT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27900" y="219557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：最小</a:t>
            </a:r>
            <a:r>
              <a:rPr kumimoji="1" lang="ja-JP" altLang="en-US" dirty="0"/>
              <a:t>キュー遅延</a:t>
            </a:r>
          </a:p>
        </p:txBody>
      </p:sp>
      <p:pic>
        <p:nvPicPr>
          <p:cNvPr id="2055" name="Picture 7" descr="E:\Users\admin\Downloads\eq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27" y="3774829"/>
            <a:ext cx="4150746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:\Users\admin\Downloads\eq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70" y="4365104"/>
            <a:ext cx="650082" cy="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E:\Users\admin\Downloads\eq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92" y="4436278"/>
            <a:ext cx="405690" cy="29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163338" y="331380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SFL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5875" y="38517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LFL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75552" y="436510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：リンクコスト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47179" y="436510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：リンクコスト</a:t>
            </a:r>
            <a:endParaRPr kumimoji="1" lang="ja-JP" altLang="en-US" dirty="0"/>
          </a:p>
        </p:txBody>
      </p:sp>
      <p:pic>
        <p:nvPicPr>
          <p:cNvPr id="2058" name="Picture 10" descr="E:\Users\admin\Downloads\eq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00" y="3284984"/>
            <a:ext cx="6383508" cy="4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5499076" y="436510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α~δ</a:t>
            </a:r>
            <a:r>
              <a:rPr kumimoji="1" lang="ja-JP" altLang="en-US" dirty="0" smtClean="0"/>
              <a:t>：パラメータ</a:t>
            </a:r>
            <a:endParaRPr kumimoji="1" lang="ja-JP" altLang="en-US" dirty="0"/>
          </a:p>
        </p:txBody>
      </p:sp>
      <p:pic>
        <p:nvPicPr>
          <p:cNvPr id="2059" name="Picture 11" descr="E:\Users\admin\Downloads\BPR1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0873" r="16563" b="11050"/>
          <a:stretch/>
        </p:blipFill>
        <p:spPr bwMode="auto">
          <a:xfrm>
            <a:off x="7567201" y="4255699"/>
            <a:ext cx="1789897" cy="17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7234708" y="417660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</a:t>
            </a:r>
            <a:r>
              <a:rPr kumimoji="1" lang="en-US" altLang="ja-JP" sz="1200" dirty="0" smtClean="0"/>
              <a:t>a(t)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028588" y="594928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ν(t)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64668" y="5157192"/>
            <a:ext cx="414408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リンクコスト値によって経路を決定し、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ロングフローであるかどうかの判定を行う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95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8727</TotalTime>
  <Words>936</Words>
  <Application>Microsoft Macintosh PowerPoint</Application>
  <PresentationFormat>A4 210x297 mm</PresentationFormat>
  <Paragraphs>220</Paragraphs>
  <Slides>17</Slides>
  <Notes>1</Notes>
  <HiddenSlides>2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Staff training presentation</vt:lpstr>
      <vt:lpstr>Progress report 進捗報告</vt:lpstr>
      <vt:lpstr>今やっていること</vt:lpstr>
      <vt:lpstr>マルチパスで通信する際のペア問題</vt:lpstr>
      <vt:lpstr>コネクション確立のおさらい</vt:lpstr>
      <vt:lpstr>アドレスのペア問題</vt:lpstr>
      <vt:lpstr>アドレスのペア問題ー現状の実装</vt:lpstr>
      <vt:lpstr>実装：アドレスのペア問題</vt:lpstr>
      <vt:lpstr>ウィンドウサイズの割り当て(on/off)</vt:lpstr>
      <vt:lpstr>提案手法</vt:lpstr>
      <vt:lpstr>提案手法</vt:lpstr>
      <vt:lpstr>リンクパフォーマンス関数</vt:lpstr>
      <vt:lpstr>想定するシナリオ</vt:lpstr>
      <vt:lpstr>関連研究</vt:lpstr>
      <vt:lpstr>実験について</vt:lpstr>
      <vt:lpstr>シミュレーション実験について</vt:lpstr>
      <vt:lpstr>シミュレーション環境</vt:lpstr>
      <vt:lpstr>今後の修論までの計画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3158</cp:revision>
  <dcterms:created xsi:type="dcterms:W3CDTF">2013-12-01T06:00:42Z</dcterms:created>
  <dcterms:modified xsi:type="dcterms:W3CDTF">2015-01-08T02:57:45Z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