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460" r:id="rId2"/>
    <p:sldId id="458" r:id="rId3"/>
    <p:sldId id="461" r:id="rId4"/>
    <p:sldId id="462" r:id="rId5"/>
    <p:sldId id="467" r:id="rId6"/>
    <p:sldId id="480" r:id="rId7"/>
    <p:sldId id="468" r:id="rId8"/>
    <p:sldId id="477" r:id="rId9"/>
    <p:sldId id="482" r:id="rId10"/>
    <p:sldId id="483" r:id="rId11"/>
    <p:sldId id="487" r:id="rId12"/>
    <p:sldId id="486" r:id="rId13"/>
    <p:sldId id="488" r:id="rId14"/>
    <p:sldId id="489" r:id="rId15"/>
    <p:sldId id="495" r:id="rId16"/>
    <p:sldId id="496" r:id="rId17"/>
    <p:sldId id="492" r:id="rId18"/>
    <p:sldId id="493" r:id="rId19"/>
    <p:sldId id="494" r:id="rId20"/>
    <p:sldId id="497" r:id="rId21"/>
    <p:sldId id="455" r:id="rId22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E03253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92" y="-96"/>
      </p:cViewPr>
      <p:guideLst>
        <p:guide orient="horz" pos="1185"/>
        <p:guide orient="horz" pos="3997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C577-6976-3443-A7C6-3E78693A7E3D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A56AD9-622D-6C41-98F8-A67E526DC2DC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E2CCE-C431-504F-BF20-D1593AF863F5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15188-5E65-C94B-9F11-1E8A1327BC4E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AE8B6C-D37A-B840-807A-DC6BECEB1F0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FAC87-0A25-5342-9B15-3461DF8D6B09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BE3321-66E6-7740-B336-4574A24D445C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3C18F-F080-994F-A6D4-E2842252F409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78F33-BDC3-7249-9F83-4F8721D54A06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69804-01E9-104E-BACE-0FCB0856E5CA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fld id="{2D93FC95-D655-3B41-BE60-B82C64FFD243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909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シミュレーション実験に</a:t>
            </a:r>
            <a:r>
              <a:rPr kumimoji="1" lang="ja-JP" altLang="en-US" dirty="0" smtClean="0"/>
              <a:t>ついて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実験環境ー実機での構成に従って。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sp>
        <p:nvSpPr>
          <p:cNvPr id="6" name="円/楕円 5"/>
          <p:cNvSpPr/>
          <p:nvPr/>
        </p:nvSpPr>
        <p:spPr bwMode="auto">
          <a:xfrm>
            <a:off x="1520753" y="2888940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円/楕円 7"/>
          <p:cNvSpPr/>
          <p:nvPr/>
        </p:nvSpPr>
        <p:spPr bwMode="auto">
          <a:xfrm>
            <a:off x="7833320" y="2888940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円/楕円 8"/>
          <p:cNvSpPr/>
          <p:nvPr/>
        </p:nvSpPr>
        <p:spPr bwMode="auto">
          <a:xfrm>
            <a:off x="1537270" y="432910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円/楕円 9"/>
          <p:cNvSpPr/>
          <p:nvPr/>
        </p:nvSpPr>
        <p:spPr bwMode="auto">
          <a:xfrm>
            <a:off x="7849837" y="432910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603030" y="2132856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603030" y="3636799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603030" y="5121188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565068" y="2132856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5068" y="3636799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5068" y="5121188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8" name="直線コネクタ 17"/>
          <p:cNvCxnSpPr>
            <a:stCxn id="6" idx="6"/>
            <a:endCxn id="11" idx="1"/>
          </p:cNvCxnSpPr>
          <p:nvPr/>
        </p:nvCxnSpPr>
        <p:spPr bwMode="auto">
          <a:xfrm flipV="1">
            <a:off x="1880793" y="2330698"/>
            <a:ext cx="1722237" cy="738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>
            <a:stCxn id="6" idx="6"/>
            <a:endCxn id="12" idx="1"/>
          </p:cNvCxnSpPr>
          <p:nvPr/>
        </p:nvCxnSpPr>
        <p:spPr bwMode="auto">
          <a:xfrm>
            <a:off x="1880793" y="3068960"/>
            <a:ext cx="1722237" cy="765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>
            <a:stCxn id="6" idx="6"/>
            <a:endCxn id="13" idx="1"/>
          </p:cNvCxnSpPr>
          <p:nvPr/>
        </p:nvCxnSpPr>
        <p:spPr bwMode="auto">
          <a:xfrm>
            <a:off x="1880793" y="3068960"/>
            <a:ext cx="1722237" cy="2250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9" idx="6"/>
            <a:endCxn id="11" idx="1"/>
          </p:cNvCxnSpPr>
          <p:nvPr/>
        </p:nvCxnSpPr>
        <p:spPr bwMode="auto">
          <a:xfrm flipV="1">
            <a:off x="1897310" y="2330698"/>
            <a:ext cx="1705720" cy="2178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stCxn id="9" idx="6"/>
            <a:endCxn id="12" idx="1"/>
          </p:cNvCxnSpPr>
          <p:nvPr/>
        </p:nvCxnSpPr>
        <p:spPr bwMode="auto">
          <a:xfrm flipV="1">
            <a:off x="1897310" y="3834641"/>
            <a:ext cx="1705720" cy="674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9" idx="6"/>
            <a:endCxn id="13" idx="1"/>
          </p:cNvCxnSpPr>
          <p:nvPr/>
        </p:nvCxnSpPr>
        <p:spPr bwMode="auto">
          <a:xfrm>
            <a:off x="1897310" y="4509120"/>
            <a:ext cx="1705720" cy="809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>
            <a:stCxn id="8" idx="2"/>
            <a:endCxn id="14" idx="3"/>
          </p:cNvCxnSpPr>
          <p:nvPr/>
        </p:nvCxnSpPr>
        <p:spPr bwMode="auto">
          <a:xfrm flipH="1" flipV="1">
            <a:off x="5960752" y="2330698"/>
            <a:ext cx="1872568" cy="738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>
            <a:stCxn id="8" idx="2"/>
            <a:endCxn id="15" idx="3"/>
          </p:cNvCxnSpPr>
          <p:nvPr/>
        </p:nvCxnSpPr>
        <p:spPr bwMode="auto">
          <a:xfrm flipH="1">
            <a:off x="5960752" y="3068960"/>
            <a:ext cx="1872568" cy="765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>
            <a:stCxn id="8" idx="2"/>
            <a:endCxn id="16" idx="3"/>
          </p:cNvCxnSpPr>
          <p:nvPr/>
        </p:nvCxnSpPr>
        <p:spPr bwMode="auto">
          <a:xfrm flipH="1">
            <a:off x="5960752" y="3068960"/>
            <a:ext cx="1872568" cy="2250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10" idx="2"/>
            <a:endCxn id="14" idx="3"/>
          </p:cNvCxnSpPr>
          <p:nvPr/>
        </p:nvCxnSpPr>
        <p:spPr bwMode="auto">
          <a:xfrm flipH="1" flipV="1">
            <a:off x="5960752" y="2330698"/>
            <a:ext cx="1889085" cy="2178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コネクタ 43"/>
          <p:cNvCxnSpPr>
            <a:stCxn id="10" idx="2"/>
            <a:endCxn id="15" idx="3"/>
          </p:cNvCxnSpPr>
          <p:nvPr/>
        </p:nvCxnSpPr>
        <p:spPr bwMode="auto">
          <a:xfrm flipH="1" flipV="1">
            <a:off x="5960752" y="3834641"/>
            <a:ext cx="1889085" cy="674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10" idx="2"/>
            <a:endCxn id="16" idx="3"/>
          </p:cNvCxnSpPr>
          <p:nvPr/>
        </p:nvCxnSpPr>
        <p:spPr bwMode="auto">
          <a:xfrm flipH="1">
            <a:off x="5960752" y="4509120"/>
            <a:ext cx="1889085" cy="809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11" idx="3"/>
            <a:endCxn id="14" idx="1"/>
          </p:cNvCxnSpPr>
          <p:nvPr/>
        </p:nvCxnSpPr>
        <p:spPr bwMode="auto">
          <a:xfrm>
            <a:off x="3998714" y="2330698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 bwMode="auto">
          <a:xfrm>
            <a:off x="3998714" y="3808431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 bwMode="auto">
          <a:xfrm>
            <a:off x="3998714" y="5299046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 bwMode="auto">
          <a:xfrm>
            <a:off x="4196916" y="1735062"/>
            <a:ext cx="1173398" cy="4470706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159621" y="5939393"/>
            <a:ext cx="19123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ボトルネックリンク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34205" y="1696522"/>
            <a:ext cx="21332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ショートフローレーン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4205" y="3195736"/>
            <a:ext cx="201419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ロングフローレーン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044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シミュレーション実験に</a:t>
            </a:r>
            <a:r>
              <a:rPr kumimoji="1" lang="ja-JP" altLang="en-US" dirty="0" smtClean="0"/>
              <a:t>ついて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実験環境ー実機での構成に従って。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sp>
        <p:nvSpPr>
          <p:cNvPr id="6" name="円/楕円 5"/>
          <p:cNvSpPr/>
          <p:nvPr/>
        </p:nvSpPr>
        <p:spPr bwMode="auto">
          <a:xfrm>
            <a:off x="1520753" y="2888940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円/楕円 7"/>
          <p:cNvSpPr/>
          <p:nvPr/>
        </p:nvSpPr>
        <p:spPr bwMode="auto">
          <a:xfrm>
            <a:off x="7833320" y="2888940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円/楕円 8"/>
          <p:cNvSpPr/>
          <p:nvPr/>
        </p:nvSpPr>
        <p:spPr bwMode="auto">
          <a:xfrm>
            <a:off x="1537270" y="432910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円/楕円 9"/>
          <p:cNvSpPr/>
          <p:nvPr/>
        </p:nvSpPr>
        <p:spPr bwMode="auto">
          <a:xfrm>
            <a:off x="7849837" y="432910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603030" y="2132856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603030" y="3636799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603030" y="5121188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565068" y="2132856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5068" y="3636799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5068" y="5121188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8" name="直線コネクタ 17"/>
          <p:cNvCxnSpPr>
            <a:stCxn id="6" idx="6"/>
            <a:endCxn id="11" idx="1"/>
          </p:cNvCxnSpPr>
          <p:nvPr/>
        </p:nvCxnSpPr>
        <p:spPr bwMode="auto">
          <a:xfrm flipV="1">
            <a:off x="1880793" y="2330698"/>
            <a:ext cx="1722237" cy="738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>
            <a:stCxn id="6" idx="6"/>
            <a:endCxn id="12" idx="1"/>
          </p:cNvCxnSpPr>
          <p:nvPr/>
        </p:nvCxnSpPr>
        <p:spPr bwMode="auto">
          <a:xfrm>
            <a:off x="1880793" y="3068960"/>
            <a:ext cx="1722237" cy="765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>
            <a:stCxn id="6" idx="6"/>
            <a:endCxn id="13" idx="1"/>
          </p:cNvCxnSpPr>
          <p:nvPr/>
        </p:nvCxnSpPr>
        <p:spPr bwMode="auto">
          <a:xfrm>
            <a:off x="1880793" y="3068960"/>
            <a:ext cx="1722237" cy="2250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9" idx="6"/>
            <a:endCxn id="11" idx="1"/>
          </p:cNvCxnSpPr>
          <p:nvPr/>
        </p:nvCxnSpPr>
        <p:spPr bwMode="auto">
          <a:xfrm flipV="1">
            <a:off x="1897310" y="2330698"/>
            <a:ext cx="1705720" cy="2178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stCxn id="9" idx="6"/>
            <a:endCxn id="12" idx="1"/>
          </p:cNvCxnSpPr>
          <p:nvPr/>
        </p:nvCxnSpPr>
        <p:spPr bwMode="auto">
          <a:xfrm flipV="1">
            <a:off x="1897310" y="3834641"/>
            <a:ext cx="1705720" cy="674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9" idx="6"/>
            <a:endCxn id="13" idx="1"/>
          </p:cNvCxnSpPr>
          <p:nvPr/>
        </p:nvCxnSpPr>
        <p:spPr bwMode="auto">
          <a:xfrm>
            <a:off x="1897310" y="4509120"/>
            <a:ext cx="1705720" cy="809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>
            <a:stCxn id="8" idx="2"/>
            <a:endCxn id="14" idx="3"/>
          </p:cNvCxnSpPr>
          <p:nvPr/>
        </p:nvCxnSpPr>
        <p:spPr bwMode="auto">
          <a:xfrm flipH="1" flipV="1">
            <a:off x="5960752" y="2330698"/>
            <a:ext cx="1872568" cy="738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>
            <a:stCxn id="8" idx="2"/>
            <a:endCxn id="15" idx="3"/>
          </p:cNvCxnSpPr>
          <p:nvPr/>
        </p:nvCxnSpPr>
        <p:spPr bwMode="auto">
          <a:xfrm flipH="1">
            <a:off x="5960752" y="3068960"/>
            <a:ext cx="1872568" cy="765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>
            <a:stCxn id="8" idx="2"/>
            <a:endCxn id="16" idx="3"/>
          </p:cNvCxnSpPr>
          <p:nvPr/>
        </p:nvCxnSpPr>
        <p:spPr bwMode="auto">
          <a:xfrm flipH="1">
            <a:off x="5960752" y="3068960"/>
            <a:ext cx="1872568" cy="2250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10" idx="2"/>
            <a:endCxn id="14" idx="3"/>
          </p:cNvCxnSpPr>
          <p:nvPr/>
        </p:nvCxnSpPr>
        <p:spPr bwMode="auto">
          <a:xfrm flipH="1" flipV="1">
            <a:off x="5960752" y="2330698"/>
            <a:ext cx="1889085" cy="2178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コネクタ 43"/>
          <p:cNvCxnSpPr>
            <a:stCxn id="10" idx="2"/>
            <a:endCxn id="15" idx="3"/>
          </p:cNvCxnSpPr>
          <p:nvPr/>
        </p:nvCxnSpPr>
        <p:spPr bwMode="auto">
          <a:xfrm flipH="1" flipV="1">
            <a:off x="5960752" y="3834641"/>
            <a:ext cx="1889085" cy="6744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10" idx="2"/>
            <a:endCxn id="16" idx="3"/>
          </p:cNvCxnSpPr>
          <p:nvPr/>
        </p:nvCxnSpPr>
        <p:spPr bwMode="auto">
          <a:xfrm flipH="1">
            <a:off x="5960752" y="4509120"/>
            <a:ext cx="1889085" cy="809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11" idx="3"/>
            <a:endCxn id="14" idx="1"/>
          </p:cNvCxnSpPr>
          <p:nvPr/>
        </p:nvCxnSpPr>
        <p:spPr bwMode="auto">
          <a:xfrm>
            <a:off x="3998714" y="2330698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 bwMode="auto">
          <a:xfrm>
            <a:off x="3998714" y="3808431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 bwMode="auto">
          <a:xfrm>
            <a:off x="3998714" y="5299046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 bwMode="auto">
          <a:xfrm>
            <a:off x="4196916" y="1735062"/>
            <a:ext cx="1173398" cy="4470706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159621" y="5939393"/>
            <a:ext cx="19123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ボトルネックリンク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34205" y="1696522"/>
            <a:ext cx="21332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ショートフローレーン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4205" y="3195736"/>
            <a:ext cx="201419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ロングフローレーン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64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シミュレーション実験について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実験環境ー実機での構成に従って。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sp>
        <p:nvSpPr>
          <p:cNvPr id="6" name="円/楕円 5"/>
          <p:cNvSpPr/>
          <p:nvPr/>
        </p:nvSpPr>
        <p:spPr bwMode="auto">
          <a:xfrm>
            <a:off x="1520753" y="2888940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円/楕円 7"/>
          <p:cNvSpPr/>
          <p:nvPr/>
        </p:nvSpPr>
        <p:spPr bwMode="auto">
          <a:xfrm>
            <a:off x="7833320" y="2888940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円/楕円 8"/>
          <p:cNvSpPr/>
          <p:nvPr/>
        </p:nvSpPr>
        <p:spPr bwMode="auto">
          <a:xfrm>
            <a:off x="1537270" y="432910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円/楕円 9"/>
          <p:cNvSpPr/>
          <p:nvPr/>
        </p:nvSpPr>
        <p:spPr bwMode="auto">
          <a:xfrm>
            <a:off x="7849837" y="432910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603030" y="2132856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603030" y="2996952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603030" y="5121188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565068" y="2132856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5068" y="2996952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5068" y="5121188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8" name="直線コネクタ 17"/>
          <p:cNvCxnSpPr>
            <a:stCxn id="6" idx="6"/>
            <a:endCxn id="11" idx="1"/>
          </p:cNvCxnSpPr>
          <p:nvPr/>
        </p:nvCxnSpPr>
        <p:spPr bwMode="auto">
          <a:xfrm flipV="1">
            <a:off x="1880793" y="2330698"/>
            <a:ext cx="1722237" cy="738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>
            <a:stCxn id="6" idx="6"/>
            <a:endCxn id="12" idx="1"/>
          </p:cNvCxnSpPr>
          <p:nvPr/>
        </p:nvCxnSpPr>
        <p:spPr bwMode="auto">
          <a:xfrm>
            <a:off x="1880793" y="3068960"/>
            <a:ext cx="1722237" cy="125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>
            <a:stCxn id="6" idx="6"/>
            <a:endCxn id="13" idx="1"/>
          </p:cNvCxnSpPr>
          <p:nvPr/>
        </p:nvCxnSpPr>
        <p:spPr bwMode="auto">
          <a:xfrm>
            <a:off x="1880793" y="3068960"/>
            <a:ext cx="1722237" cy="2250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9" idx="6"/>
            <a:endCxn id="11" idx="1"/>
          </p:cNvCxnSpPr>
          <p:nvPr/>
        </p:nvCxnSpPr>
        <p:spPr bwMode="auto">
          <a:xfrm flipV="1">
            <a:off x="1897310" y="2330698"/>
            <a:ext cx="1705720" cy="2178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stCxn id="9" idx="6"/>
            <a:endCxn id="12" idx="1"/>
          </p:cNvCxnSpPr>
          <p:nvPr/>
        </p:nvCxnSpPr>
        <p:spPr bwMode="auto">
          <a:xfrm flipV="1">
            <a:off x="1897310" y="3194794"/>
            <a:ext cx="1705720" cy="13143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9" idx="6"/>
            <a:endCxn id="13" idx="1"/>
          </p:cNvCxnSpPr>
          <p:nvPr/>
        </p:nvCxnSpPr>
        <p:spPr bwMode="auto">
          <a:xfrm>
            <a:off x="1897310" y="4509120"/>
            <a:ext cx="1705720" cy="809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>
            <a:stCxn id="8" idx="2"/>
            <a:endCxn id="14" idx="3"/>
          </p:cNvCxnSpPr>
          <p:nvPr/>
        </p:nvCxnSpPr>
        <p:spPr bwMode="auto">
          <a:xfrm flipH="1" flipV="1">
            <a:off x="5960752" y="2330698"/>
            <a:ext cx="1872568" cy="738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>
            <a:stCxn id="8" idx="2"/>
            <a:endCxn id="15" idx="3"/>
          </p:cNvCxnSpPr>
          <p:nvPr/>
        </p:nvCxnSpPr>
        <p:spPr bwMode="auto">
          <a:xfrm flipH="1">
            <a:off x="5960752" y="3068960"/>
            <a:ext cx="1872568" cy="125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>
            <a:stCxn id="8" idx="2"/>
            <a:endCxn id="16" idx="3"/>
          </p:cNvCxnSpPr>
          <p:nvPr/>
        </p:nvCxnSpPr>
        <p:spPr bwMode="auto">
          <a:xfrm flipH="1">
            <a:off x="5960752" y="3068960"/>
            <a:ext cx="1872568" cy="2250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10" idx="2"/>
            <a:endCxn id="14" idx="3"/>
          </p:cNvCxnSpPr>
          <p:nvPr/>
        </p:nvCxnSpPr>
        <p:spPr bwMode="auto">
          <a:xfrm flipH="1" flipV="1">
            <a:off x="5960752" y="2330698"/>
            <a:ext cx="1889085" cy="2178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コネクタ 43"/>
          <p:cNvCxnSpPr>
            <a:stCxn id="10" idx="2"/>
            <a:endCxn id="15" idx="3"/>
          </p:cNvCxnSpPr>
          <p:nvPr/>
        </p:nvCxnSpPr>
        <p:spPr bwMode="auto">
          <a:xfrm flipH="1" flipV="1">
            <a:off x="5960752" y="3194794"/>
            <a:ext cx="1889085" cy="13143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10" idx="2"/>
            <a:endCxn id="16" idx="3"/>
          </p:cNvCxnSpPr>
          <p:nvPr/>
        </p:nvCxnSpPr>
        <p:spPr bwMode="auto">
          <a:xfrm flipH="1">
            <a:off x="5960752" y="4509120"/>
            <a:ext cx="1889085" cy="809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11" idx="3"/>
            <a:endCxn id="14" idx="1"/>
          </p:cNvCxnSpPr>
          <p:nvPr/>
        </p:nvCxnSpPr>
        <p:spPr bwMode="auto">
          <a:xfrm>
            <a:off x="3998714" y="2330698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7" idx="3"/>
            <a:endCxn id="38" idx="1"/>
          </p:cNvCxnSpPr>
          <p:nvPr/>
        </p:nvCxnSpPr>
        <p:spPr bwMode="auto">
          <a:xfrm>
            <a:off x="4016536" y="4274914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13" idx="3"/>
            <a:endCxn id="16" idx="1"/>
          </p:cNvCxnSpPr>
          <p:nvPr/>
        </p:nvCxnSpPr>
        <p:spPr bwMode="auto">
          <a:xfrm>
            <a:off x="3998714" y="5319030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 bwMode="auto">
          <a:xfrm>
            <a:off x="4196916" y="1735062"/>
            <a:ext cx="1173398" cy="4470706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159621" y="5939393"/>
            <a:ext cx="19123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ボトルネックリンク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34205" y="1696522"/>
            <a:ext cx="21332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ショートフローレーン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357201" y="3567539"/>
            <a:ext cx="201419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ロングフローレーン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620852" y="4077072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582890" y="4077072"/>
            <a:ext cx="395684" cy="39568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9" name="直線コネクタ 38"/>
          <p:cNvCxnSpPr>
            <a:stCxn id="12" idx="3"/>
            <a:endCxn id="15" idx="1"/>
          </p:cNvCxnSpPr>
          <p:nvPr/>
        </p:nvCxnSpPr>
        <p:spPr bwMode="auto">
          <a:xfrm>
            <a:off x="3998714" y="3194794"/>
            <a:ext cx="156635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9" idx="6"/>
            <a:endCxn id="37" idx="1"/>
          </p:cNvCxnSpPr>
          <p:nvPr/>
        </p:nvCxnSpPr>
        <p:spPr bwMode="auto">
          <a:xfrm flipV="1">
            <a:off x="1897310" y="4274914"/>
            <a:ext cx="1723542" cy="234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>
            <a:stCxn id="6" idx="6"/>
            <a:endCxn id="37" idx="1"/>
          </p:cNvCxnSpPr>
          <p:nvPr/>
        </p:nvCxnSpPr>
        <p:spPr bwMode="auto">
          <a:xfrm>
            <a:off x="1880793" y="3068960"/>
            <a:ext cx="1740059" cy="1205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コネクタ 58"/>
          <p:cNvCxnSpPr>
            <a:stCxn id="10" idx="2"/>
            <a:endCxn id="38" idx="3"/>
          </p:cNvCxnSpPr>
          <p:nvPr/>
        </p:nvCxnSpPr>
        <p:spPr bwMode="auto">
          <a:xfrm flipH="1" flipV="1">
            <a:off x="5978574" y="4274914"/>
            <a:ext cx="1871263" cy="234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>
            <a:stCxn id="8" idx="3"/>
            <a:endCxn id="38" idx="3"/>
          </p:cNvCxnSpPr>
          <p:nvPr/>
        </p:nvCxnSpPr>
        <p:spPr bwMode="auto">
          <a:xfrm flipH="1">
            <a:off x="5978574" y="3196253"/>
            <a:ext cx="1907473" cy="10786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932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シミュレーション実験について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ショートフローレーンが二つある場合。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ホストごとに通る経路を変える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偶数ホスト、奇数ホストごとに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2734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スループット検証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68425"/>
          </a:xfrm>
        </p:spPr>
        <p:txBody>
          <a:bodyPr/>
          <a:lstStyle/>
          <a:p>
            <a:r>
              <a:rPr kumimoji="1" lang="en-US" altLang="ja-JP" dirty="0" smtClean="0"/>
              <a:t>SL1</a:t>
            </a:r>
            <a:r>
              <a:rPr kumimoji="1" lang="ja-JP" altLang="en-US" dirty="0" smtClean="0"/>
              <a:t>ー</a:t>
            </a:r>
            <a:r>
              <a:rPr kumimoji="1" lang="en-US" altLang="ja-JP" dirty="0" smtClean="0"/>
              <a:t> LL2</a:t>
            </a:r>
            <a:endParaRPr lang="en-US" altLang="ja-JP" dirty="0"/>
          </a:p>
          <a:p>
            <a:r>
              <a:rPr kumimoji="1" lang="ja-JP" altLang="en-US" dirty="0" smtClean="0"/>
              <a:t>しきい値パラメータを変える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  <p:pic>
        <p:nvPicPr>
          <p:cNvPr id="6" name="図 5" descr="sl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55" y="1088740"/>
            <a:ext cx="6135706" cy="36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2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スループット検証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68425"/>
          </a:xfrm>
        </p:spPr>
        <p:txBody>
          <a:bodyPr/>
          <a:lstStyle/>
          <a:p>
            <a:r>
              <a:rPr kumimoji="1" lang="en-US" altLang="ja-JP" dirty="0" smtClean="0"/>
              <a:t>SL2</a:t>
            </a:r>
            <a:r>
              <a:rPr kumimoji="1" lang="ja-JP" altLang="en-US" dirty="0" smtClean="0"/>
              <a:t>ー</a:t>
            </a:r>
            <a:r>
              <a:rPr kumimoji="1" lang="en-US" altLang="ja-JP" dirty="0" smtClean="0"/>
              <a:t> LL1</a:t>
            </a:r>
            <a:endParaRPr lang="en-US" altLang="ja-JP" dirty="0"/>
          </a:p>
          <a:p>
            <a:r>
              <a:rPr kumimoji="1" lang="ja-JP" altLang="en-US" dirty="0" smtClean="0"/>
              <a:t>しきい値パラメータを変える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 dirty="0"/>
          </a:p>
        </p:txBody>
      </p:sp>
      <p:pic>
        <p:nvPicPr>
          <p:cNvPr id="7" name="図 6" descr="s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81" y="1036324"/>
            <a:ext cx="6325001" cy="379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6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スループット検証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68425"/>
          </a:xfrm>
        </p:spPr>
        <p:txBody>
          <a:bodyPr/>
          <a:lstStyle/>
          <a:p>
            <a:r>
              <a:rPr kumimoji="1" lang="en-US" altLang="ja-JP" dirty="0" smtClean="0"/>
              <a:t>SL2</a:t>
            </a:r>
            <a:r>
              <a:rPr kumimoji="1" lang="ja-JP" altLang="en-US" dirty="0" smtClean="0"/>
              <a:t>ー</a:t>
            </a:r>
            <a:r>
              <a:rPr kumimoji="1" lang="en-US" altLang="ja-JP" dirty="0" smtClean="0"/>
              <a:t> LL2</a:t>
            </a:r>
            <a:endParaRPr lang="en-US" altLang="ja-JP" dirty="0"/>
          </a:p>
          <a:p>
            <a:r>
              <a:rPr kumimoji="1" lang="ja-JP" altLang="en-US" dirty="0" smtClean="0"/>
              <a:t>しきい値パラメータを変える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16</a:t>
            </a:fld>
            <a:endParaRPr lang="en-US" altLang="ja-JP" dirty="0"/>
          </a:p>
        </p:txBody>
      </p:sp>
      <p:pic>
        <p:nvPicPr>
          <p:cNvPr id="7" name="図 6" descr="4path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58" y="954103"/>
            <a:ext cx="6403694" cy="384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6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パラメータ検証、切り替わりの挙動の違い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684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17</a:t>
            </a:fld>
            <a:endParaRPr lang="en-US" altLang="ja-JP" dirty="0"/>
          </a:p>
        </p:txBody>
      </p:sp>
      <p:pic>
        <p:nvPicPr>
          <p:cNvPr id="7" name="図 6" descr="para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80" y="1448780"/>
            <a:ext cx="4771543" cy="2714699"/>
          </a:xfrm>
          <a:prstGeom prst="rect">
            <a:avLst/>
          </a:prstGeom>
        </p:spPr>
      </p:pic>
      <p:pic>
        <p:nvPicPr>
          <p:cNvPr id="9" name="図 8" descr="para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8" y="1448780"/>
            <a:ext cx="4929762" cy="2964519"/>
          </a:xfrm>
          <a:prstGeom prst="rect">
            <a:avLst/>
          </a:prstGeom>
        </p:spPr>
      </p:pic>
      <p:pic>
        <p:nvPicPr>
          <p:cNvPr id="10" name="Picture 7" descr="E:\Users\admin\Downloads\eq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27" y="5627007"/>
            <a:ext cx="4150746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163338" y="516598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SFL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85875" y="57039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LFL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pic>
        <p:nvPicPr>
          <p:cNvPr id="13" name="Picture 10" descr="E:\Users\admin\Downloads\eq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00" y="5137162"/>
            <a:ext cx="6383508" cy="4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/>
          <p:cNvSpPr/>
          <p:nvPr/>
        </p:nvSpPr>
        <p:spPr bwMode="auto">
          <a:xfrm>
            <a:off x="4592960" y="5085184"/>
            <a:ext cx="360040" cy="489845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351" y="5085184"/>
            <a:ext cx="297714" cy="296900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6154153" y="5137161"/>
            <a:ext cx="360040" cy="489845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8367105" y="5085184"/>
            <a:ext cx="297714" cy="296900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74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Incast</a:t>
            </a:r>
            <a:r>
              <a:rPr kumimoji="1" lang="ja-JP" altLang="en-US" dirty="0" smtClean="0"/>
              <a:t>トラフィック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68425"/>
          </a:xfrm>
        </p:spPr>
        <p:txBody>
          <a:bodyPr/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の通信、</a:t>
            </a:r>
            <a:r>
              <a:rPr kumimoji="1" lang="en-US" altLang="ja-JP" dirty="0" smtClean="0"/>
              <a:t>1MB/n</a:t>
            </a:r>
            <a:r>
              <a:rPr kumimoji="1" lang="ja-JP" altLang="en-US" dirty="0" smtClean="0"/>
              <a:t>クエリーを</a:t>
            </a:r>
            <a:r>
              <a:rPr lang="en-US" altLang="ja-JP" dirty="0" smtClean="0"/>
              <a:t>10ms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18</a:t>
            </a:fld>
            <a:endParaRPr lang="en-US" altLang="ja-JP" dirty="0"/>
          </a:p>
        </p:txBody>
      </p:sp>
      <p:pic>
        <p:nvPicPr>
          <p:cNvPr id="6" name="図 5" descr="inc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31" y="991974"/>
            <a:ext cx="6216913" cy="37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74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</a:t>
            </a:r>
            <a:r>
              <a:rPr kumimoji="1" lang="en-US" altLang="ja-JP" dirty="0" smtClean="0"/>
              <a:t>ueue buildup</a:t>
            </a:r>
            <a:r>
              <a:rPr kumimoji="1" lang="ja-JP" altLang="en-US" dirty="0" smtClean="0"/>
              <a:t>トラフィック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68425"/>
          </a:xfrm>
        </p:spPr>
        <p:txBody>
          <a:bodyPr/>
          <a:lstStyle/>
          <a:p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の通信、うち二つがバックエンド、一つがフロント</a:t>
            </a:r>
            <a:endParaRPr kumimoji="1" lang="en-US" altLang="ja-JP" dirty="0" smtClean="0"/>
          </a:p>
          <a:p>
            <a:r>
              <a:rPr lang="ja-JP" altLang="en-US" dirty="0" smtClean="0"/>
              <a:t>ロングフローと</a:t>
            </a:r>
            <a:r>
              <a:rPr lang="en-US" altLang="ja-JP" dirty="0" smtClean="0"/>
              <a:t>20kb</a:t>
            </a:r>
            <a:r>
              <a:rPr lang="ja-JP" altLang="en-US" dirty="0" smtClean="0"/>
              <a:t>ショートフロー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19</a:t>
            </a:fld>
            <a:endParaRPr lang="en-US" altLang="ja-JP" dirty="0"/>
          </a:p>
        </p:txBody>
      </p:sp>
      <p:pic>
        <p:nvPicPr>
          <p:cNvPr id="6" name="図 5" descr="que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31" y="1052736"/>
            <a:ext cx="6216913" cy="37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7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今やっていること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提案手法の実装</a:t>
            </a:r>
            <a:r>
              <a:rPr kumimoji="1" lang="en-US" altLang="ja-JP" dirty="0" smtClean="0"/>
              <a:t>(ns-3dce)</a:t>
            </a:r>
          </a:p>
          <a:p>
            <a:pPr lvl="1"/>
            <a:r>
              <a:rPr kumimoji="1" lang="ja-JP" altLang="en-US" dirty="0" smtClean="0"/>
              <a:t>簡易版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実装中</a:t>
            </a:r>
            <a:r>
              <a:rPr kumimoji="1" lang="en-US" altLang="ja-JP" dirty="0" smtClean="0"/>
              <a:t>)</a:t>
            </a:r>
            <a:r>
              <a:rPr lang="ja-JP" altLang="en-US" sz="1800" dirty="0" smtClean="0">
                <a:latin typeface="+mn-ea"/>
              </a:rPr>
              <a:t>ー</a:t>
            </a:r>
            <a:r>
              <a:rPr lang="ja-JP" altLang="en-US" sz="1800" dirty="0">
                <a:latin typeface="+mn-ea"/>
              </a:rPr>
              <a:t>通信時間のしきい値を設定、しきい値を超えるとパスを</a:t>
            </a:r>
            <a:r>
              <a:rPr lang="ja-JP" altLang="en-US" sz="1800" dirty="0" smtClean="0">
                <a:latin typeface="+mn-ea"/>
              </a:rPr>
              <a:t>切り替える</a:t>
            </a:r>
            <a:endParaRPr lang="en-US" altLang="ja-JP" sz="1800" dirty="0" smtClean="0">
              <a:latin typeface="+mn-ea"/>
            </a:endParaRPr>
          </a:p>
          <a:p>
            <a:pPr lvl="1"/>
            <a:r>
              <a:rPr kumimoji="1" lang="ja-JP" altLang="ja-JP" sz="1800" dirty="0" smtClean="0">
                <a:latin typeface="+mn-ea"/>
              </a:rPr>
              <a:t>T</a:t>
            </a:r>
            <a:r>
              <a:rPr kumimoji="1" lang="en-US" altLang="ja-JP" sz="1800" dirty="0" smtClean="0">
                <a:latin typeface="+mn-ea"/>
              </a:rPr>
              <a:t>o</a:t>
            </a:r>
            <a:r>
              <a:rPr kumimoji="1" lang="ja-JP" altLang="en-US" sz="1800" dirty="0" smtClean="0">
                <a:latin typeface="+mn-ea"/>
              </a:rPr>
              <a:t> </a:t>
            </a:r>
            <a:r>
              <a:rPr kumimoji="1" lang="en-US" altLang="ja-JP" sz="1800" dirty="0" smtClean="0">
                <a:latin typeface="+mn-ea"/>
              </a:rPr>
              <a:t>do</a:t>
            </a: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マルチパスで</a:t>
            </a:r>
            <a:r>
              <a:rPr lang="ja-JP" altLang="en-US" strike="sngStrike" dirty="0" smtClean="0">
                <a:latin typeface="+mn-ea"/>
              </a:rPr>
              <a:t>通信する際のペア問題</a:t>
            </a:r>
            <a:endParaRPr lang="en-US" altLang="ja-JP" strike="sngStrike" dirty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ウィンドウサイズの割り当て</a:t>
            </a:r>
            <a:endParaRPr lang="en-US" altLang="ja-JP" strike="sngStrike" dirty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しきい値をトリガーにして切り替え</a:t>
            </a:r>
            <a:endParaRPr lang="en-US" altLang="ja-JP" strike="sngStrike" dirty="0">
              <a:latin typeface="+mn-ea"/>
            </a:endParaRPr>
          </a:p>
          <a:p>
            <a:pPr marL="1714500" lvl="3"/>
            <a:r>
              <a:rPr lang="en-US" altLang="ja-JP" strike="sngStrike" dirty="0" smtClean="0">
                <a:latin typeface="+mn-ea"/>
              </a:rPr>
              <a:t>RTT, </a:t>
            </a:r>
            <a:r>
              <a:rPr lang="ja-JP" altLang="en-US" strike="sngStrike" dirty="0" smtClean="0">
                <a:latin typeface="+mn-ea"/>
              </a:rPr>
              <a:t>タイマー周りの実装の把握</a:t>
            </a:r>
            <a:endParaRPr lang="en-US" altLang="ja-JP" strike="sngStrike" dirty="0" smtClean="0">
              <a:latin typeface="+mn-ea"/>
            </a:endParaRPr>
          </a:p>
          <a:p>
            <a:pPr marL="857250" lvl="1"/>
            <a:r>
              <a:rPr lang="ja-JP" altLang="en-US" strike="sngStrike" dirty="0" smtClean="0">
                <a:latin typeface="+mn-ea"/>
              </a:rPr>
              <a:t>コスト</a:t>
            </a:r>
            <a:r>
              <a:rPr lang="ja-JP" altLang="en-US" strike="sngStrike" dirty="0">
                <a:latin typeface="+mn-ea"/>
              </a:rPr>
              <a:t>計算ベース手法の</a:t>
            </a:r>
            <a:r>
              <a:rPr lang="ja-JP" altLang="en-US" strike="sngStrike" dirty="0" smtClean="0">
                <a:latin typeface="+mn-ea"/>
              </a:rPr>
              <a:t>実装</a:t>
            </a:r>
            <a:endParaRPr lang="en-US" altLang="ja-JP" strike="sngStrike" dirty="0" smtClean="0">
              <a:latin typeface="+mn-ea"/>
            </a:endParaRPr>
          </a:p>
          <a:p>
            <a:pPr marL="857250" lvl="1"/>
            <a:r>
              <a:rPr lang="en-US" altLang="ja-JP" strike="sngStrike" dirty="0" smtClean="0">
                <a:latin typeface="+mn-ea"/>
              </a:rPr>
              <a:t>3</a:t>
            </a:r>
            <a:r>
              <a:rPr lang="ja-JP" altLang="en-US" strike="sngStrike" dirty="0" smtClean="0">
                <a:latin typeface="+mn-ea"/>
              </a:rPr>
              <a:t>パス以上の場合の実装</a:t>
            </a:r>
            <a:endParaRPr lang="en-US" altLang="ja-JP" strike="sngStrike" dirty="0" smtClean="0">
              <a:latin typeface="+mn-ea"/>
            </a:endParaRPr>
          </a:p>
          <a:p>
            <a:pPr marL="857250" lvl="1"/>
            <a:r>
              <a:rPr lang="ja-JP" altLang="en-US" dirty="0" smtClean="0">
                <a:latin typeface="+mn-ea"/>
              </a:rPr>
              <a:t>シミュレーション環境構築、実験</a:t>
            </a:r>
            <a:endParaRPr lang="en-US" altLang="ja-JP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980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実験項目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RepFlow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提案</a:t>
            </a:r>
            <a:r>
              <a:rPr kumimoji="1" lang="ja-JP" altLang="en-US" dirty="0" smtClean="0"/>
              <a:t>手法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コストベース、しきい値ベース</a:t>
            </a:r>
            <a:r>
              <a:rPr kumimoji="1" lang="en-US" altLang="ja-JP" dirty="0" smtClean="0"/>
              <a:t>)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pure–</a:t>
            </a:r>
            <a:r>
              <a:rPr kumimoji="1" lang="en-US" altLang="ja-JP" dirty="0" smtClean="0"/>
              <a:t>MPTCP</a:t>
            </a:r>
            <a:endParaRPr lang="en-US" altLang="ja-JP" dirty="0"/>
          </a:p>
          <a:p>
            <a:r>
              <a:rPr lang="ja-JP" altLang="en-US" dirty="0" smtClean="0"/>
              <a:t>検証項目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基本性能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提案手法がどういった挙動を示すのか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スループット</a:t>
            </a:r>
            <a:r>
              <a:rPr lang="en-US" altLang="ja-JP" dirty="0" smtClean="0"/>
              <a:t>. (pure-MPTCP</a:t>
            </a:r>
            <a:r>
              <a:rPr lang="ja-JP" altLang="en-US" dirty="0" smtClean="0"/>
              <a:t>と同じくらい出るのか</a:t>
            </a:r>
            <a:r>
              <a:rPr lang="en-US" altLang="ja-JP" dirty="0" smtClean="0"/>
              <a:t>?</a:t>
            </a:r>
            <a:r>
              <a:rPr lang="ja-JP" altLang="en-US" dirty="0" smtClean="0"/>
              <a:t>、時系列毎に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パラメータごとの挙動の移り変わり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incast</a:t>
            </a:r>
            <a:r>
              <a:rPr lang="ja-JP" altLang="en-US" dirty="0" smtClean="0"/>
              <a:t>トラフィック：</a:t>
            </a:r>
            <a:r>
              <a:rPr lang="en-US" altLang="ja-JP" dirty="0" smtClean="0"/>
              <a:t>10</a:t>
            </a:r>
            <a:r>
              <a:rPr lang="ja-JP" altLang="en-US" dirty="0" smtClean="0"/>
              <a:t>対</a:t>
            </a:r>
            <a:r>
              <a:rPr lang="en-US" altLang="ja-JP" dirty="0" smtClean="0"/>
              <a:t>1</a:t>
            </a:r>
            <a:r>
              <a:rPr lang="ja-JP" altLang="en-US" dirty="0" smtClean="0"/>
              <a:t>通信。</a:t>
            </a:r>
            <a:r>
              <a:rPr lang="en-US" altLang="ja-JP" dirty="0" smtClean="0"/>
              <a:t>1MB/n</a:t>
            </a:r>
            <a:r>
              <a:rPr lang="ja-JP" altLang="en-US" dirty="0" smtClean="0"/>
              <a:t>のクエリー</a:t>
            </a:r>
            <a:r>
              <a:rPr lang="en-US" altLang="ja-JP" dirty="0" smtClean="0"/>
              <a:t>(2kb..)</a:t>
            </a:r>
          </a:p>
          <a:p>
            <a:pPr lvl="2"/>
            <a:r>
              <a:rPr lang="en-US" altLang="ja-JP" dirty="0" smtClean="0"/>
              <a:t>queue-buildup</a:t>
            </a:r>
            <a:r>
              <a:rPr lang="ja-JP" altLang="en-US" dirty="0" smtClean="0"/>
              <a:t>トラフィック</a:t>
            </a:r>
            <a:r>
              <a:rPr lang="en-US" altLang="ja-JP" dirty="0" smtClean="0"/>
              <a:t>:4</a:t>
            </a:r>
            <a:r>
              <a:rPr lang="ja-JP" altLang="en-US" dirty="0" smtClean="0"/>
              <a:t>対</a:t>
            </a:r>
            <a:r>
              <a:rPr lang="en-US" altLang="ja-JP" dirty="0" smtClean="0"/>
              <a:t>1</a:t>
            </a:r>
            <a:r>
              <a:rPr lang="ja-JP" altLang="en-US" dirty="0" smtClean="0"/>
              <a:t>通信、ロング</a:t>
            </a:r>
            <a:r>
              <a:rPr lang="en-US" altLang="ja-JP" dirty="0" smtClean="0"/>
              <a:t>2</a:t>
            </a:r>
            <a:r>
              <a:rPr lang="ja-JP" altLang="en-US" dirty="0" smtClean="0"/>
              <a:t>本、</a:t>
            </a:r>
            <a:r>
              <a:rPr lang="en-US" altLang="ja-JP" dirty="0" smtClean="0"/>
              <a:t>20kb</a:t>
            </a:r>
            <a:r>
              <a:rPr lang="ja-JP" altLang="en-US" dirty="0" smtClean="0"/>
              <a:t>ショート</a:t>
            </a:r>
            <a:r>
              <a:rPr lang="en-US" altLang="ja-JP" dirty="0" smtClean="0"/>
              <a:t>1</a:t>
            </a:r>
            <a:r>
              <a:rPr lang="ja-JP" altLang="en-US" dirty="0" smtClean="0"/>
              <a:t>本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benchmark</a:t>
            </a:r>
            <a:r>
              <a:rPr lang="ja-JP" altLang="en-US" dirty="0" smtClean="0"/>
              <a:t>トラフィック</a:t>
            </a:r>
            <a:r>
              <a:rPr lang="en-US" altLang="ja-JP" dirty="0" smtClean="0"/>
              <a:t>(FatTree</a:t>
            </a:r>
            <a:r>
              <a:rPr lang="ja-JP" altLang="en-US" dirty="0" smtClean="0"/>
              <a:t>トポロジー、パレート分布</a:t>
            </a:r>
            <a:r>
              <a:rPr lang="en-US" altLang="ja-JP" dirty="0" smtClean="0"/>
              <a:t>(</a:t>
            </a:r>
            <a:r>
              <a:rPr lang="ja-JP" altLang="en-US" dirty="0" smtClean="0"/>
              <a:t>ロングテール</a:t>
            </a:r>
            <a:r>
              <a:rPr lang="en-US" altLang="ja-JP" dirty="0" smtClean="0"/>
              <a:t>)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web search</a:t>
            </a:r>
            <a:r>
              <a:rPr lang="ja-JP" altLang="en-US" dirty="0" smtClean="0"/>
              <a:t>トラフィック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map reduce</a:t>
            </a:r>
            <a:r>
              <a:rPr lang="ja-JP" altLang="en-US" dirty="0" smtClean="0"/>
              <a:t>トラフィック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実機で。。。</a:t>
            </a:r>
            <a:r>
              <a:rPr lang="en-US" altLang="ja-JP" smtClean="0"/>
              <a:t>)</a:t>
            </a:r>
            <a:endParaRPr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497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今後の修論までの計画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trike="sngStrike" dirty="0" smtClean="0"/>
              <a:t>実装</a:t>
            </a:r>
            <a:r>
              <a:rPr lang="ja-JP" altLang="en-US" dirty="0"/>
              <a:t>、</a:t>
            </a:r>
            <a:r>
              <a:rPr lang="ja-JP" altLang="en-US" u="sng" dirty="0"/>
              <a:t>実験、理論</a:t>
            </a:r>
            <a:r>
              <a:rPr lang="ja-JP" altLang="en-US" u="sng" dirty="0" smtClean="0"/>
              <a:t>解析</a:t>
            </a:r>
            <a:endParaRPr lang="en-US" altLang="ja-JP" u="sng" dirty="0" smtClean="0"/>
          </a:p>
          <a:p>
            <a:pPr lvl="1"/>
            <a:r>
              <a:rPr kumimoji="1" lang="ja-JP" altLang="en-US" u="sng" dirty="0" smtClean="0"/>
              <a:t>来週は修論を集中して書く</a:t>
            </a:r>
            <a:endParaRPr kumimoji="1" lang="en-US" altLang="ja-JP" u="sng" dirty="0" smtClean="0"/>
          </a:p>
          <a:p>
            <a:r>
              <a:rPr lang="en-US" altLang="ja-JP" dirty="0" smtClean="0"/>
              <a:t>01/16</a:t>
            </a:r>
            <a:r>
              <a:rPr lang="ja-JP" altLang="en-US" dirty="0" smtClean="0"/>
              <a:t>ベータ版</a:t>
            </a:r>
            <a:r>
              <a:rPr lang="ja-JP" altLang="en-US" dirty="0"/>
              <a:t>提出</a:t>
            </a:r>
            <a:endParaRPr lang="en-US" altLang="ja-JP" dirty="0"/>
          </a:p>
          <a:p>
            <a:r>
              <a:rPr lang="en-US" altLang="ja-JP" dirty="0" smtClean="0"/>
              <a:t>01/30</a:t>
            </a:r>
            <a:r>
              <a:rPr lang="ja-JP" altLang="en-US" dirty="0"/>
              <a:t>最終</a:t>
            </a:r>
            <a:r>
              <a:rPr lang="ja-JP" altLang="en-US" dirty="0" smtClean="0"/>
              <a:t>版提出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現状、シミュレーションに特化させた実装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シミュレーション環境ではスイッチ一段構成だったが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receiver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の区別できない。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394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マルチパスで通信する際のペア問題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ja-JP" altLang="en-US" sz="2400" dirty="0">
                <a:latin typeface="+mn-ea"/>
              </a:rPr>
              <a:t>マルチパスで通信する際のペア問題</a:t>
            </a:r>
            <a:endParaRPr lang="en-US" altLang="ja-JP" sz="2400" dirty="0">
              <a:latin typeface="+mn-ea"/>
            </a:endParaRPr>
          </a:p>
          <a:p>
            <a:pPr lvl="1"/>
            <a:r>
              <a:rPr lang="ja-JP" altLang="en-US" dirty="0" smtClean="0"/>
              <a:t>シミュレーション環境：二経路</a:t>
            </a:r>
            <a:endParaRPr lang="en-US" altLang="ja-JP" dirty="0" smtClean="0"/>
          </a:p>
          <a:p>
            <a:pPr lvl="1"/>
            <a:r>
              <a:rPr lang="ja-JP" altLang="ja-JP" dirty="0"/>
              <a:t>3</a:t>
            </a:r>
            <a:r>
              <a:rPr kumimoji="1" lang="ja-JP" altLang="en-US" dirty="0" smtClean="0"/>
              <a:t>ペア欲しい。けど、</a:t>
            </a:r>
            <a:r>
              <a:rPr lang="ja-JP" altLang="ja-JP" dirty="0"/>
              <a:t>9</a:t>
            </a:r>
            <a:r>
              <a:rPr kumimoji="1" lang="ja-JP" altLang="en-US" dirty="0" smtClean="0"/>
              <a:t>ペアできる。。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ずれると、行きと帰りで異なる経路を通る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2210834" y="3681482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65461" y="4995460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7004988" y="3681482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63578" y="5150369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 bwMode="auto">
          <a:xfrm>
            <a:off x="4646565" y="4652875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4652521" y="3597425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>
            <a:stCxn id="8" idx="1"/>
            <a:endCxn id="10" idx="6"/>
          </p:cNvCxnSpPr>
          <p:nvPr/>
        </p:nvCxnSpPr>
        <p:spPr bwMode="auto">
          <a:xfrm flipH="1">
            <a:off x="5236929" y="4344215"/>
            <a:ext cx="1768059" cy="6038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8" idx="1"/>
            <a:endCxn id="11" idx="6"/>
          </p:cNvCxnSpPr>
          <p:nvPr/>
        </p:nvCxnSpPr>
        <p:spPr bwMode="auto">
          <a:xfrm flipH="1" flipV="1">
            <a:off x="5242885" y="3892607"/>
            <a:ext cx="1762103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6" idx="3"/>
            <a:endCxn id="10" idx="2"/>
          </p:cNvCxnSpPr>
          <p:nvPr/>
        </p:nvCxnSpPr>
        <p:spPr bwMode="auto">
          <a:xfrm>
            <a:off x="2894910" y="4304449"/>
            <a:ext cx="1751655" cy="643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stCxn id="6" idx="3"/>
          </p:cNvCxnSpPr>
          <p:nvPr/>
        </p:nvCxnSpPr>
        <p:spPr bwMode="auto">
          <a:xfrm flipV="1">
            <a:off x="2894910" y="3892607"/>
            <a:ext cx="1757611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5881410" y="357301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40283" y="357301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81410" y="4407301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9013" y="437575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4652427" y="5502932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5" name="直線コネクタ 24"/>
          <p:cNvCxnSpPr>
            <a:stCxn id="8" idx="1"/>
            <a:endCxn id="24" idx="6"/>
          </p:cNvCxnSpPr>
          <p:nvPr/>
        </p:nvCxnSpPr>
        <p:spPr bwMode="auto">
          <a:xfrm flipH="1">
            <a:off x="5242791" y="4344215"/>
            <a:ext cx="1762197" cy="14538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stCxn id="6" idx="3"/>
            <a:endCxn id="24" idx="2"/>
          </p:cNvCxnSpPr>
          <p:nvPr/>
        </p:nvCxnSpPr>
        <p:spPr bwMode="auto">
          <a:xfrm>
            <a:off x="2894910" y="4304449"/>
            <a:ext cx="1757517" cy="14936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テキスト ボックス 26"/>
          <p:cNvSpPr txBox="1"/>
          <p:nvPr/>
        </p:nvSpPr>
        <p:spPr>
          <a:xfrm>
            <a:off x="5887272" y="525735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10.0.2.1/24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924875" y="5225815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10.0.2.2/24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23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コネクション確立のおさらい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4140200" cy="4863753"/>
          </a:xfrm>
        </p:spPr>
        <p:txBody>
          <a:bodyPr/>
          <a:lstStyle/>
          <a:p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セッション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auto">
          <a:xfrm>
            <a:off x="4967575" y="1157535"/>
            <a:ext cx="41402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 err="1" smtClean="0"/>
              <a:t>MPTCPサブフロ</a:t>
            </a:r>
            <a:r>
              <a:rPr lang="en-US" altLang="en-US" dirty="0" smtClean="0"/>
              <a:t>ー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endParaRPr lang="ja-JP" altLang="en-US" dirty="0"/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316596" y="1988840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4052900" y="1988840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テキスト ボックス 26"/>
          <p:cNvSpPr txBox="1"/>
          <p:nvPr/>
        </p:nvSpPr>
        <p:spPr>
          <a:xfrm>
            <a:off x="898465" y="1619508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sender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07668" y="1619508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receiver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 bwMode="auto">
          <a:xfrm>
            <a:off x="1316596" y="2240868"/>
            <a:ext cx="2736304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/>
          <p:nvPr/>
        </p:nvCxnSpPr>
        <p:spPr bwMode="auto">
          <a:xfrm flipH="1">
            <a:off x="1316596" y="2780928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矢印コネクタ 36"/>
          <p:cNvCxnSpPr/>
          <p:nvPr/>
        </p:nvCxnSpPr>
        <p:spPr bwMode="auto">
          <a:xfrm>
            <a:off x="1401932" y="3429000"/>
            <a:ext cx="2650968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2360712" y="2056202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01396" y="2743966"/>
            <a:ext cx="12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n-lt"/>
              </a:rPr>
              <a:t>SYN+ACK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321718" y="3389621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  <a:endParaRPr kumimoji="1" lang="ja-JP" altLang="en-US" dirty="0">
              <a:latin typeface="+mn-lt"/>
            </a:endParaRPr>
          </a:p>
        </p:txBody>
      </p:sp>
      <p:cxnSp>
        <p:nvCxnSpPr>
          <p:cNvPr id="44" name="直線矢印コネクタ 43"/>
          <p:cNvCxnSpPr/>
          <p:nvPr/>
        </p:nvCxnSpPr>
        <p:spPr bwMode="auto">
          <a:xfrm flipH="1">
            <a:off x="1316596" y="5363581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/>
          <p:nvPr/>
        </p:nvCxnSpPr>
        <p:spPr bwMode="auto">
          <a:xfrm>
            <a:off x="1316596" y="4351760"/>
            <a:ext cx="2736304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テキスト ボックス 46"/>
          <p:cNvSpPr txBox="1"/>
          <p:nvPr/>
        </p:nvSpPr>
        <p:spPr>
          <a:xfrm>
            <a:off x="1965891" y="4305224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u="sng" dirty="0" smtClean="0">
                <a:latin typeface="+mn-lt"/>
              </a:rPr>
              <a:t>Add Address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981697" y="5221640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u="sng" dirty="0" smtClean="0">
                <a:latin typeface="+mn-lt"/>
              </a:rPr>
              <a:t>Add Address</a:t>
            </a:r>
            <a:endParaRPr kumimoji="1" lang="ja-JP" altLang="en-US" u="sng" dirty="0">
              <a:latin typeface="+mn-lt"/>
            </a:endParaRPr>
          </a:p>
        </p:txBody>
      </p:sp>
      <p:cxnSp>
        <p:nvCxnSpPr>
          <p:cNvPr id="49" name="直線コネクタ 48"/>
          <p:cNvCxnSpPr/>
          <p:nvPr/>
        </p:nvCxnSpPr>
        <p:spPr bwMode="auto">
          <a:xfrm>
            <a:off x="5616714" y="196212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>
            <a:off x="8353018" y="196212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テキスト ボックス 50"/>
          <p:cNvSpPr txBox="1"/>
          <p:nvPr/>
        </p:nvSpPr>
        <p:spPr>
          <a:xfrm>
            <a:off x="5198583" y="1592796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sender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907786" y="1592796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receiver</a:t>
            </a:r>
            <a:endParaRPr kumimoji="1" lang="ja-JP" altLang="en-US" dirty="0"/>
          </a:p>
        </p:txBody>
      </p:sp>
      <p:cxnSp>
        <p:nvCxnSpPr>
          <p:cNvPr id="53" name="直線矢印コネクタ 52"/>
          <p:cNvCxnSpPr/>
          <p:nvPr/>
        </p:nvCxnSpPr>
        <p:spPr bwMode="auto">
          <a:xfrm>
            <a:off x="5616714" y="2214156"/>
            <a:ext cx="2736304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矢印コネクタ 53"/>
          <p:cNvCxnSpPr/>
          <p:nvPr/>
        </p:nvCxnSpPr>
        <p:spPr bwMode="auto">
          <a:xfrm flipH="1">
            <a:off x="5616714" y="2754216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矢印コネクタ 54"/>
          <p:cNvCxnSpPr/>
          <p:nvPr/>
        </p:nvCxnSpPr>
        <p:spPr bwMode="auto">
          <a:xfrm>
            <a:off x="5702050" y="3402288"/>
            <a:ext cx="2650968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テキスト ボックス 55"/>
          <p:cNvSpPr txBox="1"/>
          <p:nvPr/>
        </p:nvSpPr>
        <p:spPr>
          <a:xfrm>
            <a:off x="6660830" y="2029490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401514" y="2717254"/>
            <a:ext cx="12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n-lt"/>
              </a:rPr>
              <a:t>SYN+ACK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621836" y="3362909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41260" y="4537721"/>
            <a:ext cx="2667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+mn-lt"/>
              </a:rPr>
              <a:t>MP JOIN</a:t>
            </a:r>
          </a:p>
          <a:p>
            <a:pPr algn="ctr"/>
            <a:r>
              <a:rPr kumimoji="1" lang="ja-JP" altLang="en-US" sz="2000" dirty="0" smtClean="0">
                <a:latin typeface="+mn-lt"/>
              </a:rPr>
              <a:t>新しいアドレスに対して</a:t>
            </a:r>
            <a:endParaRPr kumimoji="1" lang="ja-JP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10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アドレスのペア問題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ja-JP" altLang="en-US" sz="2400" dirty="0" smtClean="0">
                <a:latin typeface="+mn-ea"/>
              </a:rPr>
              <a:t>目的：通信経路の状況によって通信を切り替えるため、息も帰りも</a:t>
            </a:r>
            <a:r>
              <a:rPr lang="ja-JP" altLang="en-US" sz="2400" dirty="0" smtClean="0">
                <a:solidFill>
                  <a:srgbClr val="E03253"/>
                </a:solidFill>
                <a:latin typeface="+mn-ea"/>
              </a:rPr>
              <a:t>同一経路</a:t>
            </a:r>
            <a:r>
              <a:rPr lang="ja-JP" altLang="en-US" sz="2400" dirty="0" smtClean="0">
                <a:latin typeface="+mn-ea"/>
              </a:rPr>
              <a:t>であることが望ましい</a:t>
            </a:r>
            <a:endParaRPr lang="en-US" altLang="ja-JP" sz="2200" dirty="0" smtClean="0">
              <a:latin typeface="+mn-ea"/>
            </a:endParaRPr>
          </a:p>
          <a:p>
            <a:pPr marL="342900" lvl="2" indent="-342900">
              <a:buSzPct val="60000"/>
            </a:pPr>
            <a:r>
              <a:rPr lang="en-US" altLang="ja-JP" sz="2400" dirty="0" smtClean="0">
                <a:latin typeface="+mn-ea"/>
              </a:rPr>
              <a:t>Client</a:t>
            </a:r>
            <a:r>
              <a:rPr lang="ja-JP" altLang="en-US" sz="2400" dirty="0" smtClean="0">
                <a:latin typeface="+mn-ea"/>
              </a:rPr>
              <a:t>側</a:t>
            </a:r>
            <a:endParaRPr lang="en-US" altLang="ja-JP" sz="24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lang="en-US" altLang="ja-JP" sz="2200" dirty="0" smtClean="0">
                <a:latin typeface="+mn-ea"/>
              </a:rPr>
              <a:t>add address</a:t>
            </a:r>
            <a:r>
              <a:rPr lang="ja-JP" altLang="en-US" sz="2200" dirty="0" smtClean="0">
                <a:latin typeface="+mn-ea"/>
              </a:rPr>
              <a:t>の数を見て、生成すべきサブフローの数を得る</a:t>
            </a:r>
            <a:endParaRPr lang="en-US" altLang="ja-JP" sz="22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lang="ja-JP" altLang="en-US" sz="2200" dirty="0" smtClean="0">
                <a:latin typeface="+mn-ea"/>
              </a:rPr>
              <a:t>新規に追加された</a:t>
            </a:r>
            <a:r>
              <a:rPr lang="en-US" altLang="ja-JP" sz="2200" dirty="0" smtClean="0">
                <a:latin typeface="+mn-ea"/>
              </a:rPr>
              <a:t>address ID</a:t>
            </a:r>
            <a:r>
              <a:rPr lang="ja-JP" altLang="en-US" sz="2200" dirty="0" smtClean="0">
                <a:latin typeface="+mn-ea"/>
              </a:rPr>
              <a:t>を基にサブフロー生成</a:t>
            </a:r>
            <a:endParaRPr lang="en-US" altLang="ja-JP" sz="2200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208024" y="3825498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62651" y="5139476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 bwMode="auto">
          <a:xfrm>
            <a:off x="7002178" y="3825498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60768" y="5294385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4643755" y="4796891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4649711" y="3741441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6" name="直線コネクタ 25"/>
          <p:cNvCxnSpPr>
            <a:stCxn id="22" idx="1"/>
            <a:endCxn id="24" idx="6"/>
          </p:cNvCxnSpPr>
          <p:nvPr/>
        </p:nvCxnSpPr>
        <p:spPr bwMode="auto">
          <a:xfrm flipH="1">
            <a:off x="5234119" y="4488231"/>
            <a:ext cx="1768059" cy="60384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2" idx="1"/>
            <a:endCxn id="25" idx="6"/>
          </p:cNvCxnSpPr>
          <p:nvPr/>
        </p:nvCxnSpPr>
        <p:spPr bwMode="auto">
          <a:xfrm flipH="1" flipV="1">
            <a:off x="5240075" y="4036623"/>
            <a:ext cx="1762103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>
            <a:stCxn id="20" idx="3"/>
            <a:endCxn id="24" idx="2"/>
          </p:cNvCxnSpPr>
          <p:nvPr/>
        </p:nvCxnSpPr>
        <p:spPr bwMode="auto">
          <a:xfrm>
            <a:off x="2892100" y="4448465"/>
            <a:ext cx="1751655" cy="64360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0" idx="3"/>
          </p:cNvCxnSpPr>
          <p:nvPr/>
        </p:nvCxnSpPr>
        <p:spPr bwMode="auto">
          <a:xfrm flipV="1">
            <a:off x="2892100" y="4036623"/>
            <a:ext cx="1757611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テキスト ボックス 29"/>
          <p:cNvSpPr txBox="1"/>
          <p:nvPr/>
        </p:nvSpPr>
        <p:spPr>
          <a:xfrm>
            <a:off x="5878600" y="3717032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37473" y="3717032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78600" y="4551317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916203" y="4519774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  <p:sp>
        <p:nvSpPr>
          <p:cNvPr id="34" name="円/楕円 33"/>
          <p:cNvSpPr/>
          <p:nvPr/>
        </p:nvSpPr>
        <p:spPr bwMode="auto">
          <a:xfrm>
            <a:off x="4649617" y="5646948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5" name="直線コネクタ 34"/>
          <p:cNvCxnSpPr>
            <a:stCxn id="22" idx="1"/>
            <a:endCxn id="34" idx="6"/>
          </p:cNvCxnSpPr>
          <p:nvPr/>
        </p:nvCxnSpPr>
        <p:spPr bwMode="auto">
          <a:xfrm flipH="1">
            <a:off x="5239981" y="4488231"/>
            <a:ext cx="1762197" cy="145389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0" idx="3"/>
            <a:endCxn id="34" idx="2"/>
          </p:cNvCxnSpPr>
          <p:nvPr/>
        </p:nvCxnSpPr>
        <p:spPr bwMode="auto">
          <a:xfrm>
            <a:off x="2892100" y="4448465"/>
            <a:ext cx="1757517" cy="14936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884462" y="5401374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10.0.2.1/24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22065" y="5369831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10.0.2.2/24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68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アドレスのペア問題ー現状の実装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en-US" altLang="ja-JP" sz="2200" dirty="0" err="1" smtClean="0">
                <a:latin typeface="+mn-ea"/>
              </a:rPr>
              <a:t>create_subflow_worker</a:t>
            </a:r>
            <a:r>
              <a:rPr lang="en-US" altLang="ja-JP" sz="2200" dirty="0" smtClean="0">
                <a:latin typeface="+mn-ea"/>
              </a:rPr>
              <a:t> : </a:t>
            </a:r>
            <a:r>
              <a:rPr lang="ja-JP" altLang="en-US" sz="2200" dirty="0" smtClean="0">
                <a:latin typeface="+mn-ea"/>
              </a:rPr>
              <a:t>サブフローを作るハンドラー</a:t>
            </a:r>
            <a:endParaRPr lang="en-US" altLang="ja-JP" sz="22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kumimoji="0" lang="ja-JP" alt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サーバ側の</a:t>
            </a:r>
            <a:r>
              <a:rPr kumimoji="0" lang="en-US" altLang="ja-JP" sz="2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add</a:t>
            </a:r>
            <a:r>
              <a:rPr kumimoji="0" lang="ja-JP" altLang="en-US" sz="2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が残っている状態で起動してしまう</a:t>
            </a:r>
          </a:p>
          <a:p>
            <a:pPr marL="800100" lvl="3" indent="-342900">
              <a:buSzPct val="60000"/>
            </a:pPr>
            <a:r>
              <a:rPr lang="ja-JP" altLang="en-US" sz="2000" dirty="0" smtClean="0">
                <a:latin typeface="+mn-ea"/>
              </a:rPr>
              <a:t>現状生成できる</a:t>
            </a:r>
            <a:r>
              <a:rPr lang="en-US" altLang="ja-JP" sz="2000" dirty="0" smtClean="0">
                <a:latin typeface="+mn-ea"/>
              </a:rPr>
              <a:t>2</a:t>
            </a:r>
            <a:r>
              <a:rPr lang="ja-JP" altLang="en-US" sz="2000" dirty="0" smtClean="0">
                <a:latin typeface="+mn-ea"/>
              </a:rPr>
              <a:t>つのサブフローを生成</a:t>
            </a:r>
            <a:endParaRPr lang="en-US" altLang="ja-JP" sz="20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lang="ja-JP" altLang="en-US" sz="2000" dirty="0" smtClean="0">
                <a:latin typeface="+mn-ea"/>
              </a:rPr>
              <a:t>残りは</a:t>
            </a:r>
            <a:r>
              <a:rPr lang="en-US" altLang="ja-JP" sz="2000" dirty="0" smtClean="0">
                <a:latin typeface="+mn-ea"/>
              </a:rPr>
              <a:t>add</a:t>
            </a:r>
            <a:r>
              <a:rPr lang="ja-JP" altLang="en-US" sz="2000" dirty="0" smtClean="0">
                <a:latin typeface="+mn-ea"/>
              </a:rPr>
              <a:t>されたタイミングで生成する</a:t>
            </a:r>
            <a:endParaRPr lang="en-US" altLang="ja-JP" sz="2000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208024" y="3825498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62651" y="5139476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 bwMode="auto">
          <a:xfrm>
            <a:off x="7002178" y="3825498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60768" y="5294385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4643755" y="4796891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4649711" y="3741441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6" name="直線コネクタ 25"/>
          <p:cNvCxnSpPr>
            <a:stCxn id="22" idx="1"/>
            <a:endCxn id="24" idx="6"/>
          </p:cNvCxnSpPr>
          <p:nvPr/>
        </p:nvCxnSpPr>
        <p:spPr bwMode="auto">
          <a:xfrm flipH="1">
            <a:off x="5234119" y="4488231"/>
            <a:ext cx="1768059" cy="60384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2" idx="1"/>
            <a:endCxn id="25" idx="6"/>
          </p:cNvCxnSpPr>
          <p:nvPr/>
        </p:nvCxnSpPr>
        <p:spPr bwMode="auto">
          <a:xfrm flipH="1" flipV="1">
            <a:off x="5240075" y="4036623"/>
            <a:ext cx="1762103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>
            <a:stCxn id="20" idx="3"/>
            <a:endCxn id="24" idx="2"/>
          </p:cNvCxnSpPr>
          <p:nvPr/>
        </p:nvCxnSpPr>
        <p:spPr bwMode="auto">
          <a:xfrm>
            <a:off x="2892100" y="4448465"/>
            <a:ext cx="1751655" cy="64360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0" idx="3"/>
          </p:cNvCxnSpPr>
          <p:nvPr/>
        </p:nvCxnSpPr>
        <p:spPr bwMode="auto">
          <a:xfrm flipV="1">
            <a:off x="2892100" y="4036623"/>
            <a:ext cx="1757611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テキスト ボックス 29"/>
          <p:cNvSpPr txBox="1"/>
          <p:nvPr/>
        </p:nvSpPr>
        <p:spPr>
          <a:xfrm>
            <a:off x="5878600" y="3717032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37473" y="3717032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78600" y="4551317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916203" y="4519774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  <p:sp>
        <p:nvSpPr>
          <p:cNvPr id="34" name="円/楕円 33"/>
          <p:cNvSpPr/>
          <p:nvPr/>
        </p:nvSpPr>
        <p:spPr bwMode="auto">
          <a:xfrm>
            <a:off x="4649617" y="5646948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5" name="直線コネクタ 34"/>
          <p:cNvCxnSpPr>
            <a:stCxn id="22" idx="1"/>
            <a:endCxn id="34" idx="6"/>
          </p:cNvCxnSpPr>
          <p:nvPr/>
        </p:nvCxnSpPr>
        <p:spPr bwMode="auto">
          <a:xfrm flipH="1">
            <a:off x="5239981" y="4488231"/>
            <a:ext cx="1762197" cy="145389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0" idx="3"/>
            <a:endCxn id="34" idx="2"/>
          </p:cNvCxnSpPr>
          <p:nvPr/>
        </p:nvCxnSpPr>
        <p:spPr bwMode="auto">
          <a:xfrm>
            <a:off x="2892100" y="4448465"/>
            <a:ext cx="1757517" cy="14936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830892" y="5586040"/>
            <a:ext cx="133984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10.0.2.1/24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22065" y="5369831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10.0.2.2/24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 bwMode="auto">
          <a:xfrm>
            <a:off x="7002178" y="2744924"/>
            <a:ext cx="2177590" cy="936684"/>
          </a:xfrm>
          <a:prstGeom prst="wedgeRectCallout">
            <a:avLst>
              <a:gd name="adj1" fmla="val -76799"/>
              <a:gd name="adj2" fmla="val 25210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サーバ側の</a:t>
            </a: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add</a:t>
            </a: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が残っている状態で起動してしまう</a:t>
            </a:r>
          </a:p>
        </p:txBody>
      </p:sp>
    </p:spTree>
    <p:extLst>
      <p:ext uri="{BB962C8B-B14F-4D97-AF65-F5344CB8AC3E}">
        <p14:creationId xmlns:p14="http://schemas.microsoft.com/office/powerpoint/2010/main" val="269222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実装：</a:t>
            </a:r>
            <a:r>
              <a:rPr lang="en-US" altLang="en-US" dirty="0" smtClean="0"/>
              <a:t>アドレス</a:t>
            </a:r>
            <a:r>
              <a:rPr lang="en-US" altLang="en-US" dirty="0"/>
              <a:t>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sk</a:t>
            </a:r>
            <a:r>
              <a:rPr kumimoji="1" lang="ja-JP" altLang="en-US" dirty="0" smtClean="0"/>
              <a:t>構造体にレーン情報を入れる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skc_daddr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skc_saddr</a:t>
            </a:r>
            <a:r>
              <a:rPr lang="en-US" altLang="ja-JP" dirty="0" smtClean="0"/>
              <a:t>…</a:t>
            </a:r>
            <a:r>
              <a:rPr lang="en-US" altLang="ja-JP" dirty="0" err="1" smtClean="0">
                <a:solidFill>
                  <a:srgbClr val="E03253"/>
                </a:solidFill>
              </a:rPr>
              <a:t>lane_info</a:t>
            </a:r>
            <a:r>
              <a:rPr lang="en-US" altLang="ja-JP" dirty="0" smtClean="0">
                <a:solidFill>
                  <a:srgbClr val="E03253"/>
                </a:solidFill>
              </a:rPr>
              <a:t>, </a:t>
            </a:r>
            <a:r>
              <a:rPr lang="en-US" altLang="ja-JP" dirty="0" err="1" smtClean="0">
                <a:solidFill>
                  <a:srgbClr val="E03253"/>
                </a:solidFill>
              </a:rPr>
              <a:t>time_limit</a:t>
            </a:r>
            <a:endParaRPr lang="en-US" altLang="ja-JP" dirty="0" smtClean="0">
              <a:solidFill>
                <a:srgbClr val="E03253"/>
              </a:solidFill>
            </a:endParaRPr>
          </a:p>
          <a:p>
            <a:r>
              <a:rPr lang="en-US" altLang="ja-JP" dirty="0" err="1" smtClean="0"/>
              <a:t>lane_info</a:t>
            </a:r>
            <a:r>
              <a:rPr lang="en-US" altLang="ja-JP" dirty="0" smtClean="0"/>
              <a:t>:</a:t>
            </a:r>
            <a:r>
              <a:rPr lang="ja-JP" altLang="en-US" dirty="0" smtClean="0"/>
              <a:t>インターフェースごとに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ショートフローレーン</a:t>
            </a:r>
            <a:r>
              <a:rPr kumimoji="1" lang="en-US" altLang="ja-JP" dirty="0" smtClean="0"/>
              <a:t>-&gt;0</a:t>
            </a:r>
          </a:p>
          <a:p>
            <a:pPr lvl="1"/>
            <a:r>
              <a:rPr kumimoji="1" lang="ja-JP" altLang="en-US" dirty="0" smtClean="0"/>
              <a:t>ロングフローレーン</a:t>
            </a:r>
            <a:r>
              <a:rPr kumimoji="1" lang="en-US" altLang="ja-JP" dirty="0" smtClean="0"/>
              <a:t>-&gt;1</a:t>
            </a:r>
          </a:p>
          <a:p>
            <a:r>
              <a:rPr lang="en-US" altLang="ja-JP" dirty="0" err="1" smtClean="0"/>
              <a:t>time_limit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ソケットが作成された時間＋しきい値を格納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650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相対キュー遅延</a:t>
            </a:r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リンクコスト関数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pic>
        <p:nvPicPr>
          <p:cNvPr id="2050" name="Picture 2" descr="E:\Users\admin\Downloads\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13" y="1671542"/>
            <a:ext cx="4335165" cy="4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Users\admin\Downloads\eq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19" y="2276828"/>
            <a:ext cx="542105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Users\admin\Downloads\eq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50" y="2312876"/>
            <a:ext cx="297714" cy="22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Users\admin\Downloads\eq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51" y="2237337"/>
            <a:ext cx="297714" cy="29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730738" y="22408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</a:t>
            </a:r>
            <a:r>
              <a:rPr kumimoji="1" lang="ja-JP" altLang="en-US" dirty="0"/>
              <a:t>相対遅延量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43371" y="2204864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：最小</a:t>
            </a:r>
            <a:r>
              <a:rPr kumimoji="1" lang="en-US" altLang="ja-JP" dirty="0" smtClean="0"/>
              <a:t>RTT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27900" y="219557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：最小</a:t>
            </a:r>
            <a:r>
              <a:rPr kumimoji="1" lang="ja-JP" altLang="en-US" dirty="0"/>
              <a:t>キュー遅延</a:t>
            </a:r>
          </a:p>
        </p:txBody>
      </p:sp>
      <p:pic>
        <p:nvPicPr>
          <p:cNvPr id="2055" name="Picture 7" descr="E:\Users\admin\Downloads\eq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27" y="3774829"/>
            <a:ext cx="4150746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:\Users\admin\Downloads\eq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70" y="4365104"/>
            <a:ext cx="650082" cy="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E:\Users\admin\Downloads\eq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92" y="4436278"/>
            <a:ext cx="405690" cy="29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163338" y="331380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SFL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5875" y="38517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LFL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75552" y="436510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：リンクコスト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47179" y="436510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：リンクコスト</a:t>
            </a:r>
            <a:endParaRPr kumimoji="1" lang="ja-JP" altLang="en-US" dirty="0"/>
          </a:p>
        </p:txBody>
      </p:sp>
      <p:pic>
        <p:nvPicPr>
          <p:cNvPr id="2058" name="Picture 10" descr="E:\Users\admin\Downloads\eq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00" y="3284984"/>
            <a:ext cx="6383508" cy="4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5499076" y="436510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α~δ</a:t>
            </a:r>
            <a:r>
              <a:rPr kumimoji="1" lang="ja-JP" altLang="en-US" dirty="0" smtClean="0"/>
              <a:t>：パラメータ</a:t>
            </a:r>
            <a:endParaRPr kumimoji="1" lang="ja-JP" altLang="en-US" dirty="0"/>
          </a:p>
        </p:txBody>
      </p:sp>
      <p:pic>
        <p:nvPicPr>
          <p:cNvPr id="2059" name="Picture 11" descr="E:\Users\admin\Downloads\BPR1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0873" r="16563" b="11050"/>
          <a:stretch/>
        </p:blipFill>
        <p:spPr bwMode="auto">
          <a:xfrm>
            <a:off x="7567201" y="4255699"/>
            <a:ext cx="1789897" cy="17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7234708" y="417660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</a:t>
            </a:r>
            <a:r>
              <a:rPr kumimoji="1" lang="en-US" altLang="ja-JP" sz="1200" dirty="0" smtClean="0"/>
              <a:t>a(t)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028588" y="594928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ν(t)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64668" y="5157192"/>
            <a:ext cx="414408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リンクコスト値によって経路を決定し、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ロングフローであるかどうかの判定を行う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592960" y="3233006"/>
            <a:ext cx="360040" cy="489845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63351" y="3233006"/>
            <a:ext cx="297714" cy="296900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6154153" y="3284983"/>
            <a:ext cx="360040" cy="489845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8367105" y="3233006"/>
            <a:ext cx="297714" cy="296900"/>
          </a:xfrm>
          <a:prstGeom prst="rect">
            <a:avLst/>
          </a:prstGeom>
          <a:noFill/>
          <a:ln w="1905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95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実験項目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RepFlow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提案</a:t>
            </a:r>
            <a:r>
              <a:rPr kumimoji="1" lang="ja-JP" altLang="en-US" dirty="0" smtClean="0"/>
              <a:t>手法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コストベース、しきい値ベース</a:t>
            </a:r>
            <a:r>
              <a:rPr kumimoji="1" lang="en-US" altLang="ja-JP" dirty="0" smtClean="0"/>
              <a:t>)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pure–</a:t>
            </a:r>
            <a:r>
              <a:rPr kumimoji="1" lang="en-US" altLang="ja-JP" dirty="0" smtClean="0"/>
              <a:t>MPTCP</a:t>
            </a:r>
            <a:endParaRPr lang="en-US" altLang="ja-JP" dirty="0"/>
          </a:p>
          <a:p>
            <a:r>
              <a:rPr lang="ja-JP" altLang="en-US" dirty="0" smtClean="0"/>
              <a:t>検証項目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基本性能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提案手法がどういった挙動を示すのか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スループット</a:t>
            </a:r>
            <a:r>
              <a:rPr lang="en-US" altLang="ja-JP" dirty="0" smtClean="0"/>
              <a:t>. (pure-MPTCP</a:t>
            </a:r>
            <a:r>
              <a:rPr lang="ja-JP" altLang="en-US" dirty="0" smtClean="0"/>
              <a:t>と同じくらい出るのか</a:t>
            </a:r>
            <a:r>
              <a:rPr lang="en-US" altLang="ja-JP" dirty="0" smtClean="0"/>
              <a:t>?</a:t>
            </a:r>
            <a:r>
              <a:rPr lang="ja-JP" altLang="en-US" dirty="0" smtClean="0"/>
              <a:t>、時系列毎に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パラメータごとの挙動の移り変わり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incast</a:t>
            </a:r>
            <a:r>
              <a:rPr lang="ja-JP" altLang="en-US" dirty="0" smtClean="0"/>
              <a:t>トラフィック：</a:t>
            </a:r>
            <a:r>
              <a:rPr lang="en-US" altLang="ja-JP" dirty="0" smtClean="0"/>
              <a:t>10</a:t>
            </a:r>
            <a:r>
              <a:rPr lang="ja-JP" altLang="en-US" dirty="0" smtClean="0"/>
              <a:t>対</a:t>
            </a:r>
            <a:r>
              <a:rPr lang="en-US" altLang="ja-JP" dirty="0" smtClean="0"/>
              <a:t>1</a:t>
            </a:r>
            <a:r>
              <a:rPr lang="ja-JP" altLang="en-US" dirty="0" smtClean="0"/>
              <a:t>通信。</a:t>
            </a:r>
            <a:r>
              <a:rPr lang="en-US" altLang="ja-JP" dirty="0" smtClean="0"/>
              <a:t>1MB/n</a:t>
            </a:r>
            <a:r>
              <a:rPr lang="ja-JP" altLang="en-US" dirty="0" smtClean="0"/>
              <a:t>のクエリー</a:t>
            </a:r>
            <a:r>
              <a:rPr lang="en-US" altLang="ja-JP" dirty="0" smtClean="0"/>
              <a:t>(2kb..)</a:t>
            </a:r>
          </a:p>
          <a:p>
            <a:pPr lvl="2"/>
            <a:r>
              <a:rPr lang="en-US" altLang="ja-JP" dirty="0" smtClean="0"/>
              <a:t>queue-buildup</a:t>
            </a:r>
            <a:r>
              <a:rPr lang="ja-JP" altLang="en-US" dirty="0" smtClean="0"/>
              <a:t>トラフィック</a:t>
            </a:r>
            <a:r>
              <a:rPr lang="en-US" altLang="ja-JP" dirty="0" smtClean="0"/>
              <a:t>:4</a:t>
            </a:r>
            <a:r>
              <a:rPr lang="ja-JP" altLang="en-US" dirty="0" smtClean="0"/>
              <a:t>対</a:t>
            </a:r>
            <a:r>
              <a:rPr lang="en-US" altLang="ja-JP" dirty="0" smtClean="0"/>
              <a:t>1</a:t>
            </a:r>
            <a:r>
              <a:rPr lang="ja-JP" altLang="en-US" dirty="0" smtClean="0"/>
              <a:t>通信、ロング</a:t>
            </a:r>
            <a:r>
              <a:rPr lang="en-US" altLang="ja-JP" dirty="0" smtClean="0"/>
              <a:t>2</a:t>
            </a:r>
            <a:r>
              <a:rPr lang="ja-JP" altLang="en-US" dirty="0" smtClean="0"/>
              <a:t>本、</a:t>
            </a:r>
            <a:r>
              <a:rPr lang="en-US" altLang="ja-JP" dirty="0" smtClean="0"/>
              <a:t>20kb</a:t>
            </a:r>
            <a:r>
              <a:rPr lang="ja-JP" altLang="en-US" dirty="0" smtClean="0"/>
              <a:t>ショート</a:t>
            </a:r>
            <a:r>
              <a:rPr lang="en-US" altLang="ja-JP" dirty="0" smtClean="0"/>
              <a:t>1</a:t>
            </a:r>
            <a:r>
              <a:rPr lang="ja-JP" altLang="en-US" dirty="0" smtClean="0"/>
              <a:t>本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benchmark</a:t>
            </a:r>
            <a:r>
              <a:rPr lang="ja-JP" altLang="en-US" dirty="0" smtClean="0"/>
              <a:t>トラフィック</a:t>
            </a:r>
            <a:r>
              <a:rPr lang="en-US" altLang="ja-JP" dirty="0" smtClean="0"/>
              <a:t>(FatTree</a:t>
            </a:r>
            <a:r>
              <a:rPr lang="ja-JP" altLang="en-US" dirty="0" smtClean="0"/>
              <a:t>トポロジー、パレート分布</a:t>
            </a:r>
            <a:r>
              <a:rPr lang="en-US" altLang="ja-JP" dirty="0" smtClean="0"/>
              <a:t>(</a:t>
            </a:r>
            <a:r>
              <a:rPr lang="ja-JP" altLang="en-US" dirty="0" smtClean="0"/>
              <a:t>ロングテール</a:t>
            </a:r>
            <a:r>
              <a:rPr lang="en-US" altLang="ja-JP" dirty="0" smtClean="0"/>
              <a:t>)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web search</a:t>
            </a:r>
            <a:r>
              <a:rPr lang="ja-JP" altLang="en-US" dirty="0" smtClean="0"/>
              <a:t>トラフィック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map reduce</a:t>
            </a:r>
            <a:r>
              <a:rPr lang="ja-JP" altLang="en-US" dirty="0" smtClean="0"/>
              <a:t>トラフィック</a:t>
            </a:r>
            <a:endParaRPr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15/01/15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86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8803</TotalTime>
  <Words>932</Words>
  <Application>Microsoft Macintosh PowerPoint</Application>
  <PresentationFormat>A4 210x297 mm</PresentationFormat>
  <Paragraphs>211</Paragraphs>
  <Slides>21</Slides>
  <Notes>1</Notes>
  <HiddenSlides>6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Staff training presentation</vt:lpstr>
      <vt:lpstr>Progress report 進捗報告</vt:lpstr>
      <vt:lpstr>今やっていること</vt:lpstr>
      <vt:lpstr>マルチパスで通信する際のペア問題</vt:lpstr>
      <vt:lpstr>コネクション確立のおさらい</vt:lpstr>
      <vt:lpstr>アドレスのペア問題</vt:lpstr>
      <vt:lpstr>アドレスのペア問題ー現状の実装</vt:lpstr>
      <vt:lpstr>実装：アドレスのペア問題</vt:lpstr>
      <vt:lpstr>提案手法</vt:lpstr>
      <vt:lpstr>実験について</vt:lpstr>
      <vt:lpstr>シミュレーション実験について3パターン</vt:lpstr>
      <vt:lpstr>シミュレーション実験について3パターン</vt:lpstr>
      <vt:lpstr>シミュレーション実験について</vt:lpstr>
      <vt:lpstr>シミュレーション実験について</vt:lpstr>
      <vt:lpstr>スループット検証</vt:lpstr>
      <vt:lpstr>スループット検証</vt:lpstr>
      <vt:lpstr>スループット検証</vt:lpstr>
      <vt:lpstr>パラメータ検証、切り替わりの挙動の違い</vt:lpstr>
      <vt:lpstr>Incastトラフィック</vt:lpstr>
      <vt:lpstr>Queue buildupトラフィック</vt:lpstr>
      <vt:lpstr>実験について</vt:lpstr>
      <vt:lpstr>今後の修論までの計画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3203</cp:revision>
  <dcterms:created xsi:type="dcterms:W3CDTF">2013-12-01T06:00:42Z</dcterms:created>
  <dcterms:modified xsi:type="dcterms:W3CDTF">2015-01-15T04:34:07Z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