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460" r:id="rId2"/>
    <p:sldId id="482" r:id="rId3"/>
    <p:sldId id="483" r:id="rId4"/>
    <p:sldId id="489" r:id="rId5"/>
    <p:sldId id="500" r:id="rId6"/>
    <p:sldId id="492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8" d="100"/>
          <a:sy n="88" d="100"/>
        </p:scale>
        <p:origin x="-1528" y="-120"/>
      </p:cViewPr>
      <p:guideLst>
        <p:guide orient="horz" pos="1185"/>
        <p:guide orient="horz" pos="3997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3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評価実験</a:t>
            </a:r>
            <a:r>
              <a:rPr kumimoji="1" lang="en-US" altLang="ja-JP" dirty="0" smtClean="0"/>
              <a:t>: Queue buildup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トラフィックパターン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pPr lvl="1" indent="-342900"/>
            <a:r>
              <a:rPr lang="ja-JP" altLang="en-US" dirty="0" smtClean="0">
                <a:latin typeface="+mn-ea"/>
                <a:ea typeface="+mn-ea"/>
              </a:rPr>
              <a:t>ショートフロー</a:t>
            </a:r>
            <a:r>
              <a:rPr lang="ja-JP" altLang="en-US" dirty="0">
                <a:latin typeface="+mn-ea"/>
                <a:ea typeface="+mn-ea"/>
              </a:rPr>
              <a:t>：</a:t>
            </a:r>
            <a:r>
              <a:rPr lang="en-US" altLang="ja-JP" dirty="0">
                <a:ea typeface="+mn-ea"/>
              </a:rPr>
              <a:t>70KB</a:t>
            </a:r>
            <a:r>
              <a:rPr lang="ja-JP" altLang="en-US" dirty="0" smtClean="0">
                <a:latin typeface="+mn-ea"/>
                <a:ea typeface="+mn-ea"/>
              </a:rPr>
              <a:t>毎</a:t>
            </a:r>
            <a:r>
              <a:rPr lang="en-US" altLang="ja-JP" dirty="0" smtClean="0">
                <a:ea typeface="+mn-ea"/>
              </a:rPr>
              <a:t>200ms</a:t>
            </a:r>
            <a:r>
              <a:rPr lang="ja-JP" altLang="en-US" dirty="0" smtClean="0">
                <a:latin typeface="+mn-ea"/>
                <a:ea typeface="+mn-ea"/>
              </a:rPr>
              <a:t>ポアソン生起</a:t>
            </a:r>
            <a:endParaRPr lang="en-US" altLang="ja-JP" dirty="0" smtClean="0">
              <a:latin typeface="+mn-ea"/>
              <a:ea typeface="+mn-ea"/>
            </a:endParaRPr>
          </a:p>
          <a:p>
            <a:pPr lvl="1" indent="-342900"/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バックグラウンドフロー</a:t>
            </a:r>
            <a:r>
              <a:rPr lang="ja-JP" altLang="en-US" dirty="0">
                <a:latin typeface="+mn-ea"/>
                <a:ea typeface="+mn-ea"/>
              </a:rPr>
              <a:t>：実験中継続</a:t>
            </a:r>
            <a:r>
              <a:rPr lang="ja-JP" altLang="en-US" dirty="0" smtClean="0">
                <a:latin typeface="+mn-ea"/>
                <a:ea typeface="+mn-ea"/>
              </a:rPr>
              <a:t>して通信する十分なデータを通信する</a:t>
            </a:r>
            <a:endParaRPr lang="en-US" altLang="ja-JP" dirty="0" smtClean="0">
              <a:latin typeface="+mn-ea"/>
              <a:ea typeface="+mn-ea"/>
            </a:endParaRPr>
          </a:p>
          <a:p>
            <a:pPr lvl="2" indent="-342900"/>
            <a:r>
              <a:rPr lang="en-US" altLang="ja-JP" dirty="0" smtClean="0">
                <a:latin typeface="+mj-lt"/>
                <a:ea typeface="+mn-ea"/>
              </a:rPr>
              <a:t>Sender</a:t>
            </a:r>
            <a:r>
              <a:rPr lang="ja-JP" altLang="en-US" dirty="0" smtClean="0">
                <a:latin typeface="+mn-ea"/>
                <a:ea typeface="+mn-ea"/>
              </a:rPr>
              <a:t>ノードを</a:t>
            </a:r>
            <a:r>
              <a:rPr lang="en-US" altLang="ja-JP" dirty="0" smtClean="0">
                <a:ea typeface="+mn-ea"/>
              </a:rPr>
              <a:t>0 ~ 10</a:t>
            </a:r>
            <a:r>
              <a:rPr lang="ja-JP" altLang="en-US" dirty="0" smtClean="0">
                <a:latin typeface="+mn-ea"/>
                <a:ea typeface="+mn-ea"/>
              </a:rPr>
              <a:t>に変化させ</a:t>
            </a:r>
            <a:r>
              <a:rPr lang="en-US" altLang="ja-JP" dirty="0" smtClean="0">
                <a:latin typeface="+mn-ea"/>
                <a:ea typeface="+mn-ea"/>
              </a:rPr>
              <a:t>, </a:t>
            </a:r>
            <a:r>
              <a:rPr lang="ja-JP" altLang="en-US" dirty="0" smtClean="0">
                <a:latin typeface="+mn-ea"/>
                <a:ea typeface="+mn-ea"/>
              </a:rPr>
              <a:t>バックグラウンドトラフィックの通信負荷に対する評価を行う</a:t>
            </a:r>
            <a:endParaRPr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b="1" u="sng" dirty="0" smtClean="0">
                <a:latin typeface="+mn-ea"/>
              </a:rPr>
              <a:t>ランダム性</a:t>
            </a:r>
            <a:endParaRPr lang="en-US" altLang="ja-JP" b="1" u="sng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ショートフローの発生間隔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100</a:t>
            </a:r>
            <a:r>
              <a:rPr lang="ja-JP" altLang="en-US" dirty="0" smtClean="0">
                <a:latin typeface="+mn-ea"/>
              </a:rPr>
              <a:t>回シミュレーションを実行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2015/1/28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6911" y="6032321"/>
            <a:ext cx="163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Fig13.</a:t>
            </a:r>
            <a:r>
              <a:rPr kumimoji="1" lang="ja-JP" altLang="en-US" sz="1200" dirty="0" smtClean="0">
                <a:latin typeface="+mj-lt"/>
              </a:rPr>
              <a:t>検証</a:t>
            </a:r>
            <a:r>
              <a:rPr kumimoji="1" lang="en-US" altLang="ja-JP" sz="1200" dirty="0" smtClean="0">
                <a:latin typeface="+mj-lt"/>
              </a:rPr>
              <a:t>2</a:t>
            </a:r>
            <a:r>
              <a:rPr kumimoji="1" lang="ja-JP" altLang="en-US" sz="1200" dirty="0" smtClean="0">
                <a:latin typeface="+mj-lt"/>
              </a:rPr>
              <a:t>トポロジー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Queue buildup </a:t>
            </a:r>
            <a:r>
              <a:rPr lang="ja-JP" altLang="en-US" dirty="0" smtClean="0"/>
              <a:t>評価</a:t>
            </a:r>
            <a:r>
              <a:rPr lang="en-US" altLang="en-US" dirty="0" smtClean="0">
                <a:latin typeface="+mj-ea"/>
              </a:rPr>
              <a:t>結果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kumimoji="1" lang="en-US" altLang="ja-JP" dirty="0" smtClean="0"/>
              <a:t>MPTCP, </a:t>
            </a:r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通信負荷が大きくなるにつれて遅延</a:t>
            </a:r>
            <a:endParaRPr kumimoji="1" lang="en-US" altLang="ja-JP" dirty="0" smtClean="0"/>
          </a:p>
          <a:p>
            <a:r>
              <a:rPr lang="ja-JP" altLang="en-US" dirty="0" smtClean="0"/>
              <a:t>提案手法</a:t>
            </a:r>
            <a:r>
              <a:rPr lang="en-US" altLang="ja-JP" dirty="0" smtClean="0"/>
              <a:t> : </a:t>
            </a:r>
            <a:r>
              <a:rPr lang="ja-JP" altLang="en-US" dirty="0" smtClean="0"/>
              <a:t>負荷の影響が小さくなっている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2015/1/28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26695" y="4668107"/>
            <a:ext cx="4852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+mj-lt"/>
              </a:rPr>
              <a:t>Fig.Queue</a:t>
            </a:r>
            <a:r>
              <a:rPr kumimoji="1" lang="en-US" altLang="ja-JP" sz="1200" dirty="0" smtClean="0">
                <a:latin typeface="+mj-lt"/>
              </a:rPr>
              <a:t> buildup</a:t>
            </a:r>
            <a:r>
              <a:rPr lang="ja-JP" altLang="en-US" sz="1200" dirty="0" smtClean="0"/>
              <a:t>負荷</a:t>
            </a:r>
            <a:r>
              <a:rPr lang="ja-JP" altLang="en-US" sz="1200" dirty="0"/>
              <a:t>実験での </a:t>
            </a:r>
            <a:r>
              <a:rPr lang="en-US" altLang="ja-JP" sz="1200" dirty="0">
                <a:latin typeface="+mn-lt"/>
              </a:rPr>
              <a:t>70kb </a:t>
            </a:r>
            <a:r>
              <a:rPr lang="ja-JP" altLang="en-US" sz="1200" dirty="0" smtClean="0">
                <a:latin typeface="+mn-lt"/>
              </a:rPr>
              <a:t>ショートフローに対する平均</a:t>
            </a:r>
            <a:r>
              <a:rPr lang="en-US" altLang="ja-JP" sz="1200" dirty="0" smtClean="0">
                <a:latin typeface="+mn-lt"/>
              </a:rPr>
              <a:t>FCT</a:t>
            </a:r>
            <a:r>
              <a:rPr lang="ja-JP" altLang="en-US" sz="1200" dirty="0" smtClean="0"/>
              <a:t> </a:t>
            </a:r>
            <a:endParaRPr lang="ja-JP" altLang="en-US" sz="1200" dirty="0"/>
          </a:p>
        </p:txBody>
      </p:sp>
      <p:pic>
        <p:nvPicPr>
          <p:cNvPr id="7" name="図 6" descr="queue_a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70" y="1130538"/>
            <a:ext cx="5560060" cy="34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Queue buildup </a:t>
            </a:r>
            <a:r>
              <a:rPr lang="ja-JP" altLang="en-US" dirty="0" smtClean="0"/>
              <a:t>評価</a:t>
            </a:r>
            <a:r>
              <a:rPr lang="en-US" altLang="en-US" dirty="0" smtClean="0">
                <a:latin typeface="+mj-ea"/>
              </a:rPr>
              <a:t>結果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5085184"/>
            <a:ext cx="8280400" cy="1224136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kumimoji="1" lang="en-US" altLang="ja-JP" dirty="0" smtClean="0"/>
              <a:t> </a:t>
            </a:r>
            <a:r>
              <a:rPr lang="ja-JP" altLang="en-US" dirty="0" smtClean="0"/>
              <a:t>それぞれのフローを区別して通信することの効果</a:t>
            </a:r>
            <a:endParaRPr lang="en-US" altLang="ja-JP" dirty="0" smtClean="0"/>
          </a:p>
          <a:p>
            <a:r>
              <a:rPr kumimoji="1" lang="ja-JP" altLang="en-US" dirty="0" smtClean="0"/>
              <a:t>リンク状況に対する挙動の効果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2015/1/28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7098" y="4668107"/>
            <a:ext cx="570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Fig.Queue</a:t>
            </a:r>
            <a:r>
              <a:rPr kumimoji="1" lang="en-US" altLang="ja-JP" sz="1200" dirty="0"/>
              <a:t> buildup</a:t>
            </a:r>
            <a:r>
              <a:rPr lang="ja-JP" altLang="en-US" sz="1200" dirty="0"/>
              <a:t>負荷実験での </a:t>
            </a:r>
            <a:r>
              <a:rPr lang="en-US" altLang="ja-JP" sz="1200" dirty="0"/>
              <a:t>70kb </a:t>
            </a:r>
            <a:r>
              <a:rPr lang="ja-JP" altLang="en-US" sz="1200" dirty="0"/>
              <a:t>ショートフローに</a:t>
            </a:r>
            <a:r>
              <a:rPr lang="ja-JP" altLang="en-US" sz="1200" dirty="0" smtClean="0"/>
              <a:t>対する</a:t>
            </a:r>
            <a:r>
              <a:rPr lang="en-US" altLang="en-US" sz="1200" dirty="0" smtClean="0"/>
              <a:t>95パーセンタイル</a:t>
            </a:r>
            <a:r>
              <a:rPr lang="en-US" altLang="ja-JP" sz="1200" dirty="0" smtClean="0"/>
              <a:t>FCT</a:t>
            </a:r>
            <a:r>
              <a:rPr lang="ja-JP" altLang="en-US" sz="1200" dirty="0" smtClean="0"/>
              <a:t> </a:t>
            </a:r>
            <a:endParaRPr lang="ja-JP" altLang="en-US" sz="1200" dirty="0"/>
          </a:p>
        </p:txBody>
      </p:sp>
      <p:pic>
        <p:nvPicPr>
          <p:cNvPr id="6" name="図 5" descr="queue_t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70" y="1196752"/>
            <a:ext cx="55600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評価実験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ベンチマークトラフィック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78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ベンチマークトラフィックに対する負荷実験</a:t>
            </a:r>
            <a:endParaRPr lang="en-US" altLang="ja-JP" b="1" u="sng" dirty="0"/>
          </a:p>
          <a:p>
            <a:pPr lvl="1"/>
            <a:r>
              <a:rPr lang="ja-JP" altLang="en-US" dirty="0" smtClean="0"/>
              <a:t>実際のデータセンターでの並列分散処理システムを想定したトラフィックに対する評価</a:t>
            </a:r>
          </a:p>
          <a:p>
            <a:pPr lvl="1"/>
            <a:r>
              <a:rPr lang="en-US" altLang="ja-JP" dirty="0" smtClean="0"/>
              <a:t>k=8 FatTree</a:t>
            </a:r>
            <a:r>
              <a:rPr lang="ja-JP" altLang="en-US" dirty="0" smtClean="0"/>
              <a:t>トポロジー</a:t>
            </a:r>
            <a:r>
              <a:rPr lang="en-US" altLang="ja-JP" dirty="0" smtClean="0"/>
              <a:t> : 128node</a:t>
            </a:r>
          </a:p>
          <a:p>
            <a:pPr marL="0" indent="0">
              <a:buNone/>
            </a:pPr>
            <a:r>
              <a:rPr kumimoji="1" lang="ja-JP" altLang="en-US" b="1" u="sng" dirty="0" smtClean="0"/>
              <a:t>トラフィックパターン</a:t>
            </a:r>
            <a:endParaRPr kumimoji="1" lang="en-US" altLang="ja-JP" b="1" u="sng" dirty="0" smtClean="0"/>
          </a:p>
          <a:p>
            <a:pPr lvl="1"/>
            <a:r>
              <a:rPr lang="en-US" altLang="en-US" dirty="0" smtClean="0"/>
              <a:t>web-search</a:t>
            </a:r>
            <a:r>
              <a:rPr lang="en-US" altLang="ja-JP" dirty="0" smtClean="0"/>
              <a:t> : 95%</a:t>
            </a:r>
            <a:r>
              <a:rPr lang="ja-JP" altLang="en-US" dirty="0" smtClean="0"/>
              <a:t>以上のデータが</a:t>
            </a:r>
            <a:r>
              <a:rPr lang="en-US" altLang="ja-JP" dirty="0" smtClean="0"/>
              <a:t>1MB</a:t>
            </a:r>
            <a:r>
              <a:rPr lang="ja-JP" altLang="en-US" dirty="0" smtClean="0"/>
              <a:t>以上の</a:t>
            </a:r>
            <a:r>
              <a:rPr lang="en-US" altLang="ja-JP" dirty="0" smtClean="0"/>
              <a:t>30%</a:t>
            </a:r>
            <a:r>
              <a:rPr lang="ja-JP" altLang="en-US" dirty="0" smtClean="0"/>
              <a:t>から構成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data-mining : 100KB</a:t>
            </a:r>
            <a:r>
              <a:rPr lang="ja-JP" altLang="en-US" dirty="0" smtClean="0"/>
              <a:t>以下が</a:t>
            </a:r>
            <a:r>
              <a:rPr lang="en-US" altLang="ja-JP" dirty="0" smtClean="0"/>
              <a:t>80%</a:t>
            </a:r>
            <a:r>
              <a:rPr lang="ja-JP" altLang="en-US" dirty="0" smtClean="0"/>
              <a:t>以上</a:t>
            </a:r>
            <a:r>
              <a:rPr lang="en-US" altLang="ja-JP" dirty="0" smtClean="0"/>
              <a:t>, 95%</a:t>
            </a:r>
            <a:r>
              <a:rPr lang="ja-JP" altLang="en-US" dirty="0" smtClean="0"/>
              <a:t>のデータが</a:t>
            </a:r>
            <a:r>
              <a:rPr lang="en-US" altLang="ja-JP" dirty="0" smtClean="0"/>
              <a:t>35MB</a:t>
            </a:r>
            <a:r>
              <a:rPr lang="ja-JP" altLang="en-US" dirty="0" smtClean="0"/>
              <a:t>以上の</a:t>
            </a:r>
            <a:r>
              <a:rPr lang="en-US" altLang="ja-JP" dirty="0" smtClean="0"/>
              <a:t>4%</a:t>
            </a:r>
            <a:r>
              <a:rPr lang="ja-JP" altLang="en-US" dirty="0" smtClean="0"/>
              <a:t>から構成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2015/1/28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791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評価実験</a:t>
            </a:r>
            <a:r>
              <a:rPr lang="en-US" altLang="ja-JP" dirty="0"/>
              <a:t> : </a:t>
            </a:r>
            <a:r>
              <a:rPr lang="ja-JP" altLang="en-US" dirty="0"/>
              <a:t>ベンチマークトラフィック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044475"/>
          </a:xfrm>
        </p:spPr>
        <p:txBody>
          <a:bodyPr/>
          <a:lstStyle/>
          <a:p>
            <a:r>
              <a:rPr kumimoji="1" lang="ja-JP" altLang="en-US" dirty="0" smtClean="0"/>
              <a:t>実際のデータセンターで通信するトラフィックを想定</a:t>
            </a:r>
            <a:endParaRPr kumimoji="1" lang="en-US" altLang="ja-JP" dirty="0" smtClean="0"/>
          </a:p>
          <a:p>
            <a:r>
              <a:rPr lang="ja-JP" altLang="en-US" dirty="0" smtClean="0"/>
              <a:t>ショートフロー</a:t>
            </a:r>
            <a:r>
              <a:rPr lang="en-US" altLang="ja-JP" dirty="0" smtClean="0"/>
              <a:t>[0kb, 100kb]</a:t>
            </a:r>
            <a:r>
              <a:rPr lang="ja-JP" altLang="en-US" dirty="0" smtClean="0"/>
              <a:t>と想定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6" name="図 5" descr="datamin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37" y="1881188"/>
            <a:ext cx="4467250" cy="2689024"/>
          </a:xfrm>
          <a:prstGeom prst="rect">
            <a:avLst/>
          </a:prstGeom>
        </p:spPr>
      </p:pic>
      <p:pic>
        <p:nvPicPr>
          <p:cNvPr id="7" name="図 6" descr="web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9" y="1881188"/>
            <a:ext cx="4458578" cy="268035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46300" y="1500166"/>
            <a:ext cx="139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web-search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00813" y="1500166"/>
            <a:ext cx="139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data-mining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011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しきい値をトリガーにして切り替え</a:t>
            </a:r>
            <a:endParaRPr lang="en-US" altLang="ja-JP" strike="sngStrike" dirty="0">
              <a:latin typeface="+mn-ea"/>
            </a:endParaRPr>
          </a:p>
          <a:p>
            <a:pPr marL="1714500" lvl="3"/>
            <a:r>
              <a:rPr lang="en-US" altLang="ja-JP" strike="sngStrike" dirty="0" smtClean="0">
                <a:latin typeface="+mn-ea"/>
              </a:rPr>
              <a:t>RTT, </a:t>
            </a:r>
            <a:r>
              <a:rPr lang="ja-JP" altLang="en-US" strike="sngStrike" dirty="0" smtClean="0">
                <a:latin typeface="+mn-ea"/>
              </a:rPr>
              <a:t>タイマー周りの実装の把握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strike="sngStrike" dirty="0" smtClean="0">
                <a:latin typeface="+mn-ea"/>
              </a:rPr>
              <a:t>コスト</a:t>
            </a:r>
            <a:r>
              <a:rPr lang="ja-JP" altLang="en-US" strike="sngStrike" dirty="0">
                <a:latin typeface="+mn-ea"/>
              </a:rPr>
              <a:t>計算ベース手法の</a:t>
            </a:r>
            <a:r>
              <a:rPr lang="ja-JP" altLang="en-US" strike="sngStrike" dirty="0" smtClean="0">
                <a:latin typeface="+mn-ea"/>
              </a:rPr>
              <a:t>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en-US" altLang="ja-JP" strike="sngStrike" dirty="0" smtClean="0">
                <a:latin typeface="+mn-ea"/>
              </a:rPr>
              <a:t>3</a:t>
            </a:r>
            <a:r>
              <a:rPr lang="ja-JP" altLang="en-US" strike="sngStrike" dirty="0" smtClean="0">
                <a:latin typeface="+mn-ea"/>
              </a:rPr>
              <a:t>パス以上の場合の実装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dirty="0" smtClean="0">
                <a:latin typeface="+mn-ea"/>
              </a:rPr>
              <a:t>シミュレーション環境構築、実験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179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lang="ja-JP" altLang="ja-JP" dirty="0"/>
              <a:t>3</a:t>
            </a:r>
            <a:r>
              <a:rPr kumimoji="1" lang="ja-JP" altLang="en-US" dirty="0" smtClean="0"/>
              <a:t>ペア欲しい。けど、</a:t>
            </a:r>
            <a:r>
              <a:rPr lang="ja-JP" altLang="ja-JP" dirty="0"/>
              <a:t>9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46565" y="465287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  <a:endCxn id="10" idx="6"/>
          </p:cNvCxnSpPr>
          <p:nvPr/>
        </p:nvCxnSpPr>
        <p:spPr bwMode="auto">
          <a:xfrm flipH="1">
            <a:off x="5236929" y="4344215"/>
            <a:ext cx="1768059" cy="603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  <a:endCxn id="10" idx="2"/>
          </p:cNvCxnSpPr>
          <p:nvPr/>
        </p:nvCxnSpPr>
        <p:spPr bwMode="auto">
          <a:xfrm>
            <a:off x="2894910" y="4304449"/>
            <a:ext cx="1751655" cy="643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1410" y="440730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9013" y="43757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52427" y="5502932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5" name="直線コネクタ 24"/>
          <p:cNvCxnSpPr>
            <a:stCxn id="8" idx="1"/>
            <a:endCxn id="24" idx="6"/>
          </p:cNvCxnSpPr>
          <p:nvPr/>
        </p:nvCxnSpPr>
        <p:spPr bwMode="auto">
          <a:xfrm flipH="1">
            <a:off x="5242791" y="4344215"/>
            <a:ext cx="1762197" cy="1453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6" idx="3"/>
            <a:endCxn id="24" idx="2"/>
          </p:cNvCxnSpPr>
          <p:nvPr/>
        </p:nvCxnSpPr>
        <p:spPr bwMode="auto">
          <a:xfrm>
            <a:off x="2894910" y="4304449"/>
            <a:ext cx="1757517" cy="1493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887272" y="52573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24875" y="5225815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20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23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84462" y="54013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440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アドレスのペア問題ー現状の実装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en-US" altLang="ja-JP" sz="2200" dirty="0" err="1" smtClean="0">
                <a:latin typeface="+mn-ea"/>
              </a:rPr>
              <a:t>create_subflow_worker</a:t>
            </a:r>
            <a:r>
              <a:rPr lang="en-US" altLang="ja-JP" sz="2200" dirty="0" smtClean="0">
                <a:latin typeface="+mn-ea"/>
              </a:rPr>
              <a:t> : </a:t>
            </a:r>
            <a:r>
              <a:rPr lang="ja-JP" altLang="en-US" sz="2200" dirty="0" smtClean="0">
                <a:latin typeface="+mn-ea"/>
              </a:rPr>
              <a:t>サブフローを作るハンドラー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が残っている状態で起動してしまう</a:t>
            </a: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現状生成できる</a:t>
            </a:r>
            <a:r>
              <a:rPr lang="en-US" altLang="ja-JP" sz="2000" dirty="0" smtClean="0">
                <a:latin typeface="+mn-ea"/>
              </a:rPr>
              <a:t>2</a:t>
            </a:r>
            <a:r>
              <a:rPr lang="ja-JP" altLang="en-US" sz="2000" dirty="0" smtClean="0">
                <a:latin typeface="+mn-ea"/>
              </a:rPr>
              <a:t>つのサブフローを生成</a:t>
            </a:r>
            <a:endParaRPr lang="en-US" altLang="ja-JP" sz="20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残りは</a:t>
            </a:r>
            <a:r>
              <a:rPr lang="en-US" altLang="ja-JP" sz="2000" dirty="0" smtClean="0">
                <a:latin typeface="+mn-ea"/>
              </a:rPr>
              <a:t>add</a:t>
            </a:r>
            <a:r>
              <a:rPr lang="ja-JP" altLang="en-US" sz="2000" dirty="0" smtClean="0">
                <a:latin typeface="+mn-ea"/>
              </a:rPr>
              <a:t>されたタイミングで生成する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30892" y="5586040"/>
            <a:ext cx="133984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7002178" y="2744924"/>
            <a:ext cx="2177590" cy="936684"/>
          </a:xfrm>
          <a:prstGeom prst="wedgeRectCallout">
            <a:avLst>
              <a:gd name="adj1" fmla="val -76799"/>
              <a:gd name="adj2" fmla="val 25210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が残っている状態で起動してしまう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339496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実験項目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提案手法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コストベース、しきい値ベース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pure–MPTCP</a:t>
            </a:r>
            <a:endParaRPr lang="en-US" altLang="ja-JP" dirty="0"/>
          </a:p>
          <a:p>
            <a:r>
              <a:rPr lang="ja-JP" altLang="en-US" dirty="0" smtClean="0"/>
              <a:t>検証項目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基本性能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提案手法がどういった挙動を示すのか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スループット</a:t>
            </a:r>
            <a:r>
              <a:rPr lang="en-US" altLang="ja-JP" dirty="0" smtClean="0"/>
              <a:t>. (pure-MPTCP</a:t>
            </a:r>
            <a:r>
              <a:rPr lang="ja-JP" altLang="en-US" dirty="0" smtClean="0"/>
              <a:t>と同じくらい出るのか</a:t>
            </a:r>
            <a:r>
              <a:rPr lang="en-US" altLang="ja-JP" dirty="0" smtClean="0"/>
              <a:t>?</a:t>
            </a:r>
            <a:r>
              <a:rPr lang="ja-JP" altLang="en-US" dirty="0" smtClean="0"/>
              <a:t>、時系列毎に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パラメータごとの挙動の移り変わり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incast</a:t>
            </a:r>
            <a:r>
              <a:rPr lang="ja-JP" altLang="en-US" dirty="0" smtClean="0"/>
              <a:t>トラフィック：</a:t>
            </a:r>
            <a:r>
              <a:rPr lang="en-US" altLang="ja-JP" dirty="0" smtClean="0"/>
              <a:t>10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通信。</a:t>
            </a:r>
            <a:r>
              <a:rPr lang="en-US" altLang="ja-JP" dirty="0" smtClean="0"/>
              <a:t>1MB/n</a:t>
            </a:r>
            <a:r>
              <a:rPr lang="ja-JP" altLang="en-US" dirty="0" smtClean="0"/>
              <a:t>のクエリー</a:t>
            </a:r>
            <a:r>
              <a:rPr lang="en-US" altLang="ja-JP" dirty="0" smtClean="0"/>
              <a:t>(2kb..)</a:t>
            </a:r>
          </a:p>
          <a:p>
            <a:pPr lvl="2"/>
            <a:r>
              <a:rPr lang="en-US" altLang="ja-JP" dirty="0" smtClean="0"/>
              <a:t>queue-buildup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:4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通信、ロング</a:t>
            </a:r>
            <a:r>
              <a:rPr lang="en-US" altLang="ja-JP" dirty="0" smtClean="0"/>
              <a:t>2</a:t>
            </a:r>
            <a:r>
              <a:rPr lang="ja-JP" altLang="en-US" dirty="0" smtClean="0"/>
              <a:t>本、</a:t>
            </a:r>
            <a:r>
              <a:rPr lang="en-US" altLang="ja-JP" dirty="0" smtClean="0"/>
              <a:t>20kb</a:t>
            </a:r>
            <a:r>
              <a:rPr lang="ja-JP" altLang="en-US" dirty="0" smtClean="0"/>
              <a:t>ショート</a:t>
            </a:r>
            <a:r>
              <a:rPr lang="en-US" altLang="ja-JP" dirty="0" smtClean="0"/>
              <a:t>1</a:t>
            </a:r>
            <a:r>
              <a:rPr lang="ja-JP" altLang="en-US" dirty="0" smtClean="0"/>
              <a:t>本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benchmark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(FatTree</a:t>
            </a:r>
            <a:r>
              <a:rPr lang="ja-JP" altLang="en-US" dirty="0" smtClean="0"/>
              <a:t>トポロジー、パレート分布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ロングテール</a:t>
            </a:r>
            <a:r>
              <a:rPr lang="en-US" altLang="ja-JP" dirty="0" smtClean="0"/>
              <a:t>))</a:t>
            </a:r>
          </a:p>
          <a:p>
            <a:pPr lvl="2"/>
            <a:r>
              <a:rPr lang="en-US" altLang="ja-JP" dirty="0" smtClean="0"/>
              <a:t>web search</a:t>
            </a:r>
            <a:r>
              <a:rPr lang="ja-JP" altLang="en-US" dirty="0" smtClean="0"/>
              <a:t>トラフィック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map reduce</a:t>
            </a:r>
            <a:r>
              <a:rPr lang="ja-JP" altLang="en-US" dirty="0" smtClean="0"/>
              <a:t>トラフィック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86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32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92960" y="3233006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63351" y="323300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6154153" y="3284983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8367105" y="323300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1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834641"/>
            <a:ext cx="1705720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834641"/>
            <a:ext cx="1889085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3998714" y="3808431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 bwMode="auto">
          <a:xfrm>
            <a:off x="3998714" y="5299046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4205" y="3195736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84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299695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299695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125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194794"/>
            <a:ext cx="1705720" cy="1314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125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194794"/>
            <a:ext cx="1889085" cy="1314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7" idx="3"/>
            <a:endCxn id="38" idx="1"/>
          </p:cNvCxnSpPr>
          <p:nvPr/>
        </p:nvCxnSpPr>
        <p:spPr bwMode="auto">
          <a:xfrm>
            <a:off x="4016536" y="4274914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13" idx="3"/>
            <a:endCxn id="16" idx="1"/>
          </p:cNvCxnSpPr>
          <p:nvPr/>
        </p:nvCxnSpPr>
        <p:spPr bwMode="auto">
          <a:xfrm>
            <a:off x="3998714" y="5319030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57201" y="3567539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620852" y="407707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82890" y="407707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9" name="直線コネクタ 38"/>
          <p:cNvCxnSpPr>
            <a:stCxn id="12" idx="3"/>
            <a:endCxn id="15" idx="1"/>
          </p:cNvCxnSpPr>
          <p:nvPr/>
        </p:nvCxnSpPr>
        <p:spPr bwMode="auto">
          <a:xfrm>
            <a:off x="3998714" y="3194794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9" idx="6"/>
            <a:endCxn id="37" idx="1"/>
          </p:cNvCxnSpPr>
          <p:nvPr/>
        </p:nvCxnSpPr>
        <p:spPr bwMode="auto">
          <a:xfrm flipV="1">
            <a:off x="1897310" y="4274914"/>
            <a:ext cx="1723542" cy="23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6" idx="6"/>
            <a:endCxn id="37" idx="1"/>
          </p:cNvCxnSpPr>
          <p:nvPr/>
        </p:nvCxnSpPr>
        <p:spPr bwMode="auto">
          <a:xfrm>
            <a:off x="1880793" y="3068960"/>
            <a:ext cx="1740059" cy="1205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>
            <a:stCxn id="10" idx="2"/>
            <a:endCxn id="38" idx="3"/>
          </p:cNvCxnSpPr>
          <p:nvPr/>
        </p:nvCxnSpPr>
        <p:spPr bwMode="auto">
          <a:xfrm flipH="1" flipV="1">
            <a:off x="5978574" y="4274914"/>
            <a:ext cx="1871263" cy="23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>
            <a:stCxn id="8" idx="3"/>
            <a:endCxn id="38" idx="3"/>
          </p:cNvCxnSpPr>
          <p:nvPr/>
        </p:nvCxnSpPr>
        <p:spPr bwMode="auto">
          <a:xfrm flipH="1">
            <a:off x="5978574" y="3196253"/>
            <a:ext cx="1907473" cy="1078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99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ショートフローレーンが二つある場合。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ホストごとに通る経路を変える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偶数ホスト、奇数ホストごとに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74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834641"/>
            <a:ext cx="1705720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834641"/>
            <a:ext cx="1889085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3998714" y="3808431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 bwMode="auto">
          <a:xfrm>
            <a:off x="3998714" y="5299046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4205" y="3195736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44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スループット検証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SL1</a:t>
            </a:r>
            <a:r>
              <a:rPr kumimoji="1" lang="ja-JP" altLang="en-US" dirty="0" smtClean="0"/>
              <a:t>ー</a:t>
            </a:r>
            <a:r>
              <a:rPr kumimoji="1" lang="en-US" altLang="ja-JP" dirty="0" smtClean="0"/>
              <a:t> LL2</a:t>
            </a:r>
            <a:r>
              <a:rPr kumimoji="1" lang="ja-JP" altLang="en-US" dirty="0" smtClean="0"/>
              <a:t>トポロジー</a:t>
            </a:r>
          </a:p>
          <a:p>
            <a:r>
              <a:rPr lang="en-US" altLang="ja-JP" dirty="0" smtClean="0"/>
              <a:t>Deadline,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cost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threshold=300ms</a:t>
            </a:r>
            <a:r>
              <a:rPr lang="ja-JP" altLang="en-US" dirty="0" smtClean="0"/>
              <a:t>に設定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6" name="図 5" descr="basi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32" y="1052736"/>
            <a:ext cx="67335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パラメータ検証、切り替わりの挙動の違い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456892"/>
            <a:ext cx="8280400" cy="3564396"/>
          </a:xfrm>
        </p:spPr>
        <p:txBody>
          <a:bodyPr/>
          <a:lstStyle/>
          <a:p>
            <a:r>
              <a:rPr kumimoji="1" lang="en-US" altLang="ja-JP" dirty="0" smtClean="0"/>
              <a:t>α, β</a:t>
            </a:r>
          </a:p>
          <a:p>
            <a:pPr lvl="1"/>
            <a:r>
              <a:rPr lang="ja-JP" altLang="en-US" dirty="0"/>
              <a:t>リンクコスト関数の</a:t>
            </a:r>
            <a:r>
              <a:rPr lang="ja-JP" altLang="en-US" dirty="0" smtClean="0"/>
              <a:t>立ち上がり</a:t>
            </a:r>
            <a:r>
              <a:rPr lang="en-US" altLang="ja-JP" dirty="0" smtClean="0"/>
              <a:t>, </a:t>
            </a:r>
            <a:r>
              <a:rPr lang="ja-JP" altLang="en-US" dirty="0" smtClean="0"/>
              <a:t>値が大きいと</a:t>
            </a:r>
            <a:r>
              <a:rPr lang="ja-JP" altLang="en-US" dirty="0"/>
              <a:t>混雑に</a:t>
            </a:r>
            <a:r>
              <a:rPr lang="ja-JP" altLang="en-US" dirty="0" smtClean="0"/>
              <a:t>対してより</a:t>
            </a:r>
            <a:r>
              <a:rPr lang="ja-JP" altLang="en-US" dirty="0"/>
              <a:t>アグレッシブな</a:t>
            </a:r>
            <a:r>
              <a:rPr lang="ja-JP" altLang="en-US" dirty="0" smtClean="0"/>
              <a:t>挙動</a:t>
            </a:r>
            <a:endParaRPr lang="en-US" altLang="ja-JP" dirty="0" smtClean="0"/>
          </a:p>
          <a:p>
            <a:r>
              <a:rPr lang="en-US" altLang="ja-JP" dirty="0" err="1" smtClean="0"/>
              <a:t>γ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δ</a:t>
            </a:r>
            <a:endParaRPr lang="en-US" altLang="ja-JP" dirty="0" smtClean="0"/>
          </a:p>
          <a:p>
            <a:pPr lvl="1"/>
            <a:r>
              <a:rPr lang="ja-JP" altLang="en-US" dirty="0"/>
              <a:t>しきい</a:t>
            </a:r>
            <a:r>
              <a:rPr lang="ja-JP" altLang="en-US" dirty="0" smtClean="0"/>
              <a:t>値を</a:t>
            </a:r>
            <a:r>
              <a:rPr lang="ja-JP" altLang="en-US" dirty="0"/>
              <a:t>超えるまでの</a:t>
            </a:r>
            <a:r>
              <a:rPr lang="ja-JP" altLang="en-US" dirty="0" smtClean="0"/>
              <a:t>挙動</a:t>
            </a:r>
            <a:r>
              <a:rPr lang="en-US" altLang="ja-JP" dirty="0" smtClean="0"/>
              <a:t>, </a:t>
            </a:r>
            <a:r>
              <a:rPr lang="ja-JP" altLang="en-US" dirty="0" smtClean="0"/>
              <a:t>値が大きいと</a:t>
            </a:r>
            <a:r>
              <a:rPr lang="ja-JP" altLang="en-US" dirty="0"/>
              <a:t>しきい値を超えた時の増加の速さが</a:t>
            </a:r>
            <a:r>
              <a:rPr lang="ja-JP" altLang="en-US" dirty="0" smtClean="0"/>
              <a:t>大きくなる</a:t>
            </a:r>
            <a:endParaRPr lang="en-US" altLang="ja-JP" dirty="0" smtClean="0"/>
          </a:p>
          <a:p>
            <a:r>
              <a:rPr kumimoji="1" lang="ja-JP" altLang="en-US" dirty="0" smtClean="0"/>
              <a:t>検証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SL, LL</a:t>
            </a:r>
            <a:r>
              <a:rPr kumimoji="1" lang="ja-JP" altLang="en-US" dirty="0" smtClean="0"/>
              <a:t>に通信負荷をかけた時の切り替わるタイミングの変化</a:t>
            </a:r>
            <a:r>
              <a:rPr kumimoji="1" lang="en-US" altLang="ja-JP" dirty="0" smtClean="0"/>
              <a:t> (SL1, LL1)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6" name="Picture 7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177457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13135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5875" y="18515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9" name="Picture 10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128473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4592960" y="1232756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563351" y="123275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154153" y="1284733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8367105" y="123275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99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パラメータ検証、切り替わりの挙動の違い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3"/>
            <a:ext cx="8280400" cy="190812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SL</a:t>
            </a:r>
            <a:r>
              <a:rPr lang="ja-JP" altLang="en-US" dirty="0" smtClean="0"/>
              <a:t>に対する負荷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ショートフローを</a:t>
            </a:r>
            <a:r>
              <a:rPr lang="en-US" altLang="ja-JP" dirty="0" smtClean="0"/>
              <a:t>200ms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回送信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10" name="Picture 7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5627007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163338" y="51659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5875" y="5703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13" name="Picture 10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5137162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 bwMode="auto">
          <a:xfrm>
            <a:off x="4592960" y="5085184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351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154153" y="5137161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8367105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7" name="図 6" descr="param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9" y="1744412"/>
            <a:ext cx="4608641" cy="2767093"/>
          </a:xfrm>
          <a:prstGeom prst="rect">
            <a:avLst/>
          </a:prstGeom>
        </p:spPr>
      </p:pic>
      <p:pic>
        <p:nvPicPr>
          <p:cNvPr id="8" name="図 7" descr="param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4" y="1878202"/>
            <a:ext cx="4250393" cy="25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パラメータ検証、切り替わりの挙動の違い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3"/>
            <a:ext cx="8280400" cy="190812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SL</a:t>
            </a:r>
            <a:r>
              <a:rPr lang="ja-JP" altLang="en-US" dirty="0" smtClean="0"/>
              <a:t>に対する負荷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ショートフローを</a:t>
            </a:r>
            <a:r>
              <a:rPr lang="en-US" altLang="ja-JP" dirty="0" smtClean="0"/>
              <a:t>200ms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回送信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10" name="Picture 7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5627007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163338" y="51659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5875" y="5703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13" name="Picture 10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5137162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 bwMode="auto">
          <a:xfrm>
            <a:off x="4592960" y="5085184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351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154153" y="5137161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8367105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7" name="図 6" descr="param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9" y="1744412"/>
            <a:ext cx="4608641" cy="2767093"/>
          </a:xfrm>
          <a:prstGeom prst="rect">
            <a:avLst/>
          </a:prstGeom>
        </p:spPr>
      </p:pic>
      <p:pic>
        <p:nvPicPr>
          <p:cNvPr id="6" name="図 5" descr="param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4" y="1700808"/>
            <a:ext cx="4675432" cy="2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パラメータ検証、切り替わりの挙動の違い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3"/>
            <a:ext cx="8280400" cy="190812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LL</a:t>
            </a:r>
            <a:r>
              <a:rPr lang="ja-JP" altLang="en-US" dirty="0" smtClean="0"/>
              <a:t>に対する負荷</a:t>
            </a:r>
            <a:r>
              <a:rPr lang="en-US" altLang="ja-JP" dirty="0" smtClean="0"/>
              <a:t>, </a:t>
            </a:r>
            <a:r>
              <a:rPr lang="ja-JP" altLang="en-US" dirty="0" smtClean="0"/>
              <a:t>十分大きなデータを継続して送信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15/01/28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10" name="Picture 7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5627007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163338" y="51659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5875" y="5703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13" name="Picture 10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5137162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 bwMode="auto">
          <a:xfrm>
            <a:off x="4592960" y="5085184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351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154153" y="5137161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8367105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8" name="図 7" descr="param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7" y="1722944"/>
            <a:ext cx="4627723" cy="2786176"/>
          </a:xfrm>
          <a:prstGeom prst="rect">
            <a:avLst/>
          </a:prstGeom>
        </p:spPr>
      </p:pic>
      <p:pic>
        <p:nvPicPr>
          <p:cNvPr id="9" name="図 8" descr="param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06023"/>
            <a:ext cx="4608641" cy="27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評価実験</a:t>
            </a:r>
            <a:r>
              <a:rPr kumimoji="1" lang="en-US" altLang="ja-JP" dirty="0" smtClean="0"/>
              <a:t>: Queue buildup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Queue buildup </a:t>
            </a:r>
            <a:r>
              <a:rPr lang="en-US" altLang="en-US" b="1" dirty="0" smtClean="0">
                <a:latin typeface="+mn-ea"/>
              </a:rPr>
              <a:t>に対する</a:t>
            </a:r>
            <a:r>
              <a:rPr lang="ja-JP" altLang="en-US" b="1" dirty="0" smtClean="0">
                <a:latin typeface="+mn-ea"/>
              </a:rPr>
              <a:t>負荷実験</a:t>
            </a:r>
            <a:endParaRPr lang="en-US" altLang="ja-JP" b="1" dirty="0" smtClean="0">
              <a:latin typeface="+mn-ea"/>
            </a:endParaRPr>
          </a:p>
          <a:p>
            <a:pPr marL="400050" lvl="2" indent="0">
              <a:buSzPct val="60000"/>
              <a:buNone/>
            </a:pPr>
            <a:r>
              <a:rPr lang="ja-JP" altLang="en-US" dirty="0" smtClean="0">
                <a:latin typeface="+mn-ea"/>
              </a:rPr>
              <a:t>バックグラウンドトラフィックとクエリートラフィックが混在している中でフロー</a:t>
            </a:r>
            <a:r>
              <a:rPr lang="ja-JP" altLang="en-US" dirty="0">
                <a:latin typeface="+mn-ea"/>
              </a:rPr>
              <a:t>完結時間</a:t>
            </a:r>
            <a:r>
              <a:rPr lang="en-US" altLang="ja-JP" dirty="0"/>
              <a:t>(FCT) </a:t>
            </a:r>
            <a:r>
              <a:rPr lang="ja-JP" altLang="en-US" dirty="0">
                <a:latin typeface="+mn-ea"/>
              </a:rPr>
              <a:t>が改善</a:t>
            </a:r>
            <a:r>
              <a:rPr lang="ja-JP" altLang="en-US" dirty="0" smtClean="0">
                <a:latin typeface="+mn-ea"/>
              </a:rPr>
              <a:t>できる</a:t>
            </a:r>
          </a:p>
          <a:p>
            <a:pPr marL="0" lvl="1" indent="0">
              <a:buSzPct val="60000"/>
              <a:buNone/>
            </a:pPr>
            <a:r>
              <a:rPr lang="ja-JP" altLang="en-US" sz="2400" b="1" u="sng" dirty="0" smtClean="0"/>
              <a:t>トポロジー</a:t>
            </a:r>
            <a:endParaRPr lang="en-US" altLang="ja-JP" sz="2400" b="1" u="sng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2015/1/28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41697" y="6170225"/>
            <a:ext cx="163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Fig13.</a:t>
            </a:r>
            <a:r>
              <a:rPr kumimoji="1" lang="ja-JP" altLang="en-US" sz="1200" dirty="0" smtClean="0">
                <a:latin typeface="+mj-lt"/>
              </a:rPr>
              <a:t>検証</a:t>
            </a:r>
            <a:r>
              <a:rPr kumimoji="1" lang="en-US" altLang="ja-JP" sz="1200" dirty="0" smtClean="0">
                <a:latin typeface="+mj-lt"/>
              </a:rPr>
              <a:t>2</a:t>
            </a:r>
            <a:r>
              <a:rPr kumimoji="1" lang="ja-JP" altLang="en-US" sz="1200" dirty="0" smtClean="0">
                <a:latin typeface="+mj-lt"/>
              </a:rPr>
              <a:t>トポロジー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4548" y="5844752"/>
            <a:ext cx="379082" cy="349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68352" y="5844752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052156" y="5844752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35960" y="5844752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480591" y="4908648"/>
            <a:ext cx="379082" cy="3499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64395" y="4908648"/>
            <a:ext cx="379082" cy="3499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757040" y="397917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68346" y="397917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>
            <a:stCxn id="8" idx="0"/>
          </p:cNvCxnSpPr>
          <p:nvPr/>
        </p:nvCxnSpPr>
        <p:spPr>
          <a:xfrm>
            <a:off x="1074089" y="584475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0"/>
            <a:endCxn id="13" idx="2"/>
          </p:cNvCxnSpPr>
          <p:nvPr/>
        </p:nvCxnSpPr>
        <p:spPr>
          <a:xfrm flipV="1">
            <a:off x="1074089" y="5258570"/>
            <a:ext cx="1179847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8" idx="0"/>
            <a:endCxn id="12" idx="2"/>
          </p:cNvCxnSpPr>
          <p:nvPr/>
        </p:nvCxnSpPr>
        <p:spPr>
          <a:xfrm flipV="1">
            <a:off x="1074089" y="5258570"/>
            <a:ext cx="596043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0"/>
            <a:endCxn id="13" idx="2"/>
          </p:cNvCxnSpPr>
          <p:nvPr/>
        </p:nvCxnSpPr>
        <p:spPr>
          <a:xfrm flipV="1">
            <a:off x="1657893" y="5258570"/>
            <a:ext cx="596043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9" idx="0"/>
            <a:endCxn id="12" idx="2"/>
          </p:cNvCxnSpPr>
          <p:nvPr/>
        </p:nvCxnSpPr>
        <p:spPr>
          <a:xfrm flipV="1">
            <a:off x="1657893" y="5258570"/>
            <a:ext cx="1223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0" idx="0"/>
            <a:endCxn id="13" idx="2"/>
          </p:cNvCxnSpPr>
          <p:nvPr/>
        </p:nvCxnSpPr>
        <p:spPr>
          <a:xfrm flipV="1">
            <a:off x="2241697" y="5258570"/>
            <a:ext cx="1223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0"/>
            <a:endCxn id="12" idx="2"/>
          </p:cNvCxnSpPr>
          <p:nvPr/>
        </p:nvCxnSpPr>
        <p:spPr>
          <a:xfrm flipH="1" flipV="1">
            <a:off x="1670132" y="5258570"/>
            <a:ext cx="571565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1" idx="0"/>
            <a:endCxn id="13" idx="2"/>
          </p:cNvCxnSpPr>
          <p:nvPr/>
        </p:nvCxnSpPr>
        <p:spPr>
          <a:xfrm flipH="1" flipV="1">
            <a:off x="2253936" y="5258570"/>
            <a:ext cx="571565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1" idx="0"/>
            <a:endCxn id="12" idx="2"/>
          </p:cNvCxnSpPr>
          <p:nvPr/>
        </p:nvCxnSpPr>
        <p:spPr>
          <a:xfrm flipH="1" flipV="1">
            <a:off x="1670132" y="5258570"/>
            <a:ext cx="115536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219765" y="5851386"/>
            <a:ext cx="379082" cy="349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803569" y="5851386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387373" y="5851386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971177" y="5851386"/>
            <a:ext cx="379082" cy="349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815808" y="4915282"/>
            <a:ext cx="379082" cy="3499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399612" y="4915282"/>
            <a:ext cx="379082" cy="3499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1" name="直線コネクタ 30"/>
          <p:cNvCxnSpPr>
            <a:stCxn id="25" idx="0"/>
          </p:cNvCxnSpPr>
          <p:nvPr/>
        </p:nvCxnSpPr>
        <p:spPr>
          <a:xfrm>
            <a:off x="3409306" y="585138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0"/>
            <a:endCxn id="30" idx="2"/>
          </p:cNvCxnSpPr>
          <p:nvPr/>
        </p:nvCxnSpPr>
        <p:spPr>
          <a:xfrm flipV="1">
            <a:off x="3409306" y="5265204"/>
            <a:ext cx="1179847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5" idx="0"/>
            <a:endCxn id="29" idx="2"/>
          </p:cNvCxnSpPr>
          <p:nvPr/>
        </p:nvCxnSpPr>
        <p:spPr>
          <a:xfrm flipV="1">
            <a:off x="3409306" y="5265204"/>
            <a:ext cx="596043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6" idx="0"/>
            <a:endCxn id="30" idx="2"/>
          </p:cNvCxnSpPr>
          <p:nvPr/>
        </p:nvCxnSpPr>
        <p:spPr>
          <a:xfrm flipV="1">
            <a:off x="3993110" y="5265204"/>
            <a:ext cx="596043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6" idx="0"/>
            <a:endCxn id="29" idx="2"/>
          </p:cNvCxnSpPr>
          <p:nvPr/>
        </p:nvCxnSpPr>
        <p:spPr>
          <a:xfrm flipV="1">
            <a:off x="3993110" y="5265204"/>
            <a:ext cx="1223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7" idx="0"/>
            <a:endCxn id="30" idx="2"/>
          </p:cNvCxnSpPr>
          <p:nvPr/>
        </p:nvCxnSpPr>
        <p:spPr>
          <a:xfrm flipV="1">
            <a:off x="4576914" y="5265204"/>
            <a:ext cx="1223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0"/>
            <a:endCxn id="29" idx="2"/>
          </p:cNvCxnSpPr>
          <p:nvPr/>
        </p:nvCxnSpPr>
        <p:spPr>
          <a:xfrm flipH="1" flipV="1">
            <a:off x="4005349" y="5265204"/>
            <a:ext cx="571565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8" idx="0"/>
            <a:endCxn id="30" idx="2"/>
          </p:cNvCxnSpPr>
          <p:nvPr/>
        </p:nvCxnSpPr>
        <p:spPr>
          <a:xfrm flipH="1" flipV="1">
            <a:off x="4589153" y="5265204"/>
            <a:ext cx="571565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8" idx="0"/>
            <a:endCxn id="29" idx="2"/>
          </p:cNvCxnSpPr>
          <p:nvPr/>
        </p:nvCxnSpPr>
        <p:spPr>
          <a:xfrm flipH="1" flipV="1">
            <a:off x="4005349" y="5265204"/>
            <a:ext cx="1155369" cy="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2" idx="0"/>
            <a:endCxn id="14" idx="2"/>
          </p:cNvCxnSpPr>
          <p:nvPr/>
        </p:nvCxnSpPr>
        <p:spPr>
          <a:xfrm flipV="1">
            <a:off x="1670132" y="4329100"/>
            <a:ext cx="276449" cy="579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9" idx="0"/>
            <a:endCxn id="14" idx="2"/>
          </p:cNvCxnSpPr>
          <p:nvPr/>
        </p:nvCxnSpPr>
        <p:spPr>
          <a:xfrm flipH="1" flipV="1">
            <a:off x="1946581" y="4329100"/>
            <a:ext cx="2058768" cy="58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2" idx="0"/>
            <a:endCxn id="15" idx="2"/>
          </p:cNvCxnSpPr>
          <p:nvPr/>
        </p:nvCxnSpPr>
        <p:spPr>
          <a:xfrm flipV="1">
            <a:off x="1670132" y="4329100"/>
            <a:ext cx="2587755" cy="5795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9" idx="0"/>
            <a:endCxn id="15" idx="2"/>
          </p:cNvCxnSpPr>
          <p:nvPr/>
        </p:nvCxnSpPr>
        <p:spPr>
          <a:xfrm flipV="1">
            <a:off x="4005349" y="4329100"/>
            <a:ext cx="252538" cy="5861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3" idx="0"/>
            <a:endCxn id="15" idx="2"/>
          </p:cNvCxnSpPr>
          <p:nvPr/>
        </p:nvCxnSpPr>
        <p:spPr>
          <a:xfrm flipV="1">
            <a:off x="2253936" y="4329100"/>
            <a:ext cx="2003951" cy="5795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0" idx="0"/>
            <a:endCxn id="15" idx="2"/>
          </p:cNvCxnSpPr>
          <p:nvPr/>
        </p:nvCxnSpPr>
        <p:spPr>
          <a:xfrm flipH="1" flipV="1">
            <a:off x="4257887" y="4329100"/>
            <a:ext cx="331266" cy="5861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3" idx="0"/>
            <a:endCxn id="14" idx="2"/>
          </p:cNvCxnSpPr>
          <p:nvPr/>
        </p:nvCxnSpPr>
        <p:spPr>
          <a:xfrm flipH="1" flipV="1">
            <a:off x="1946581" y="4329100"/>
            <a:ext cx="307355" cy="579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0" idx="0"/>
            <a:endCxn id="14" idx="2"/>
          </p:cNvCxnSpPr>
          <p:nvPr/>
        </p:nvCxnSpPr>
        <p:spPr>
          <a:xfrm flipH="1" flipV="1">
            <a:off x="1946581" y="4329100"/>
            <a:ext cx="2642572" cy="58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 bwMode="auto">
          <a:xfrm>
            <a:off x="1074089" y="2942505"/>
            <a:ext cx="1751412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ShortFlow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receiver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382181" y="2935593"/>
            <a:ext cx="1751412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BackGround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sender</a:t>
            </a:r>
          </a:p>
        </p:txBody>
      </p:sp>
      <p:cxnSp>
        <p:nvCxnSpPr>
          <p:cNvPr id="60" name="直線コネクタ 59"/>
          <p:cNvCxnSpPr>
            <a:stCxn id="15" idx="0"/>
            <a:endCxn id="59" idx="2"/>
          </p:cNvCxnSpPr>
          <p:nvPr/>
        </p:nvCxnSpPr>
        <p:spPr>
          <a:xfrm flipV="1">
            <a:off x="4257887" y="3583665"/>
            <a:ext cx="0" cy="39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4" idx="0"/>
            <a:endCxn id="59" idx="2"/>
          </p:cNvCxnSpPr>
          <p:nvPr/>
        </p:nvCxnSpPr>
        <p:spPr>
          <a:xfrm flipV="1">
            <a:off x="1946581" y="3583665"/>
            <a:ext cx="2311306" cy="39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15" idx="0"/>
            <a:endCxn id="56" idx="2"/>
          </p:cNvCxnSpPr>
          <p:nvPr/>
        </p:nvCxnSpPr>
        <p:spPr>
          <a:xfrm flipH="1" flipV="1">
            <a:off x="1949795" y="3590577"/>
            <a:ext cx="2308092" cy="388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14" idx="0"/>
            <a:endCxn id="56" idx="2"/>
          </p:cNvCxnSpPr>
          <p:nvPr/>
        </p:nvCxnSpPr>
        <p:spPr>
          <a:xfrm flipV="1">
            <a:off x="1946581" y="3590577"/>
            <a:ext cx="3214" cy="388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464983" y="3557165"/>
            <a:ext cx="3628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8-pod FatTree</a:t>
            </a:r>
            <a:r>
              <a:rPr kumimoji="1" lang="ja-JP" altLang="en-US" dirty="0" smtClean="0">
                <a:latin typeface="+mn-lt"/>
              </a:rPr>
              <a:t>トポロジーでの</a:t>
            </a:r>
            <a:endParaRPr kumimoji="1" lang="en-US" altLang="ja-JP" dirty="0">
              <a:latin typeface="+mn-lt"/>
            </a:endParaRPr>
          </a:p>
          <a:p>
            <a:r>
              <a:rPr kumimoji="1" lang="en-US" altLang="ja-JP" dirty="0" smtClean="0">
                <a:latin typeface="+mn-lt"/>
              </a:rPr>
              <a:t>1pod</a:t>
            </a:r>
            <a:r>
              <a:rPr kumimoji="1" lang="ja-JP" altLang="en-US" dirty="0" smtClean="0">
                <a:latin typeface="+mn-lt"/>
              </a:rPr>
              <a:t>における通信を想定</a:t>
            </a:r>
            <a:endParaRPr kumimoji="1" lang="en-US" altLang="ja-JP" dirty="0" smtClean="0">
              <a:latin typeface="+mn-lt"/>
            </a:endParaRPr>
          </a:p>
          <a:p>
            <a:endParaRPr kumimoji="1" lang="en-US" altLang="ja-JP" dirty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n-lt"/>
              </a:rPr>
              <a:t>2</a:t>
            </a:r>
            <a:r>
              <a:rPr kumimoji="1" lang="ja-JP" altLang="en-US" dirty="0" smtClean="0">
                <a:latin typeface="+mn-lt"/>
              </a:rPr>
              <a:t>ノードはバックエンド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バックグラウンドトラフィックを受ける</a:t>
            </a:r>
            <a:endParaRPr kumimoji="1" lang="en-US" altLang="ja-JP" dirty="0" smtClean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latin typeface="+mn-lt"/>
              </a:rPr>
              <a:t>6</a:t>
            </a:r>
            <a:r>
              <a:rPr kumimoji="1" lang="ja-JP" altLang="en-US" dirty="0" smtClean="0">
                <a:latin typeface="+mn-lt"/>
              </a:rPr>
              <a:t>ノードはフロントエンド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クエリートラフィックを送る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6730" y="4956073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aggregation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2704" y="5574387"/>
            <a:ext cx="543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nodes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12704" y="4013919"/>
            <a:ext cx="44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core</a:t>
            </a:r>
            <a:endParaRPr kumimoji="1" lang="ja-JP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88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8920</TotalTime>
  <Words>1183</Words>
  <Application>Microsoft Macintosh PowerPoint</Application>
  <PresentationFormat>A4 210x297 mm</PresentationFormat>
  <Paragraphs>248</Paragraphs>
  <Slides>24</Slides>
  <Notes>1</Notes>
  <HiddenSlides>10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Staff training presentation</vt:lpstr>
      <vt:lpstr>Progress report 進捗報告</vt:lpstr>
      <vt:lpstr>実験について</vt:lpstr>
      <vt:lpstr>シミュレーション実験について3パターン</vt:lpstr>
      <vt:lpstr>スループット検証</vt:lpstr>
      <vt:lpstr>パラメータ検証、切り替わりの挙動の違い</vt:lpstr>
      <vt:lpstr>パラメータ検証、切り替わりの挙動の違い</vt:lpstr>
      <vt:lpstr>パラメータ検証、切り替わりの挙動の違い</vt:lpstr>
      <vt:lpstr>パラメータ検証、切り替わりの挙動の違い</vt:lpstr>
      <vt:lpstr>評価実験: Queue buildup</vt:lpstr>
      <vt:lpstr>評価実験: Queue buildup</vt:lpstr>
      <vt:lpstr>Queue buildup 評価結果</vt:lpstr>
      <vt:lpstr>Queue buildup 評価結果</vt:lpstr>
      <vt:lpstr>評価実験 : ベンチマークトラフィック</vt:lpstr>
      <vt:lpstr>評価実験 : ベンチマークトラフィック</vt:lpstr>
      <vt:lpstr>今やっていること</vt:lpstr>
      <vt:lpstr>マルチパスで通信する際のペア問題</vt:lpstr>
      <vt:lpstr>コネクション確立のおさらい</vt:lpstr>
      <vt:lpstr>アドレスのペア問題</vt:lpstr>
      <vt:lpstr>アドレスのペア問題ー現状の実装</vt:lpstr>
      <vt:lpstr>実装：アドレスのペア問題</vt:lpstr>
      <vt:lpstr>提案手法</vt:lpstr>
      <vt:lpstr>シミュレーション実験について3パターン</vt:lpstr>
      <vt:lpstr>シミュレーション実験について</vt:lpstr>
      <vt:lpstr>シミュレーション実験について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3223</cp:revision>
  <dcterms:created xsi:type="dcterms:W3CDTF">2013-12-01T06:00:42Z</dcterms:created>
  <dcterms:modified xsi:type="dcterms:W3CDTF">2015-01-28T08:01:12Z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