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8"/>
  </p:notesMasterIdLst>
  <p:handoutMasterIdLst>
    <p:handoutMasterId r:id="rId59"/>
  </p:handoutMasterIdLst>
  <p:sldIdLst>
    <p:sldId id="256" r:id="rId2"/>
    <p:sldId id="259" r:id="rId3"/>
    <p:sldId id="329" r:id="rId4"/>
    <p:sldId id="361" r:id="rId5"/>
    <p:sldId id="362" r:id="rId6"/>
    <p:sldId id="330" r:id="rId7"/>
    <p:sldId id="373" r:id="rId8"/>
    <p:sldId id="375" r:id="rId9"/>
    <p:sldId id="331" r:id="rId10"/>
    <p:sldId id="376" r:id="rId11"/>
    <p:sldId id="332" r:id="rId12"/>
    <p:sldId id="333" r:id="rId13"/>
    <p:sldId id="335" r:id="rId14"/>
    <p:sldId id="367" r:id="rId15"/>
    <p:sldId id="339" r:id="rId16"/>
    <p:sldId id="340" r:id="rId17"/>
    <p:sldId id="341" r:id="rId18"/>
    <p:sldId id="343" r:id="rId19"/>
    <p:sldId id="344" r:id="rId20"/>
    <p:sldId id="380" r:id="rId21"/>
    <p:sldId id="377" r:id="rId22"/>
    <p:sldId id="381" r:id="rId23"/>
    <p:sldId id="383" r:id="rId24"/>
    <p:sldId id="384" r:id="rId25"/>
    <p:sldId id="385" r:id="rId26"/>
    <p:sldId id="348" r:id="rId27"/>
    <p:sldId id="387" r:id="rId28"/>
    <p:sldId id="364" r:id="rId29"/>
    <p:sldId id="388" r:id="rId30"/>
    <p:sldId id="392" r:id="rId31"/>
    <p:sldId id="351" r:id="rId32"/>
    <p:sldId id="395" r:id="rId33"/>
    <p:sldId id="352" r:id="rId34"/>
    <p:sldId id="396" r:id="rId35"/>
    <p:sldId id="397" r:id="rId36"/>
    <p:sldId id="353" r:id="rId37"/>
    <p:sldId id="370" r:id="rId38"/>
    <p:sldId id="371" r:id="rId39"/>
    <p:sldId id="398" r:id="rId40"/>
    <p:sldId id="399" r:id="rId41"/>
    <p:sldId id="358" r:id="rId42"/>
    <p:sldId id="365" r:id="rId43"/>
    <p:sldId id="372" r:id="rId44"/>
    <p:sldId id="355" r:id="rId45"/>
    <p:sldId id="359" r:id="rId46"/>
    <p:sldId id="360" r:id="rId47"/>
    <p:sldId id="356" r:id="rId48"/>
    <p:sldId id="357" r:id="rId49"/>
    <p:sldId id="308" r:id="rId50"/>
    <p:sldId id="314" r:id="rId51"/>
    <p:sldId id="315" r:id="rId52"/>
    <p:sldId id="323" r:id="rId53"/>
    <p:sldId id="337" r:id="rId54"/>
    <p:sldId id="368" r:id="rId55"/>
    <p:sldId id="342" r:id="rId56"/>
    <p:sldId id="369" r:id="rId57"/>
  </p:sldIdLst>
  <p:sldSz cx="9906000" cy="6858000" type="A4"/>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8F89"/>
    <a:srgbClr val="E06064"/>
    <a:srgbClr val="0071BC"/>
    <a:srgbClr val="E03253"/>
    <a:srgbClr val="4D4D4D"/>
    <a:srgbClr val="EAEAEA"/>
    <a:srgbClr val="393939"/>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間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濃色 2 - アクセント 1/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間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FECB4D8-DB02-4DC6-A0A2-4F2EBAE1DC90}" styleName="中間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淡色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88973" autoAdjust="0"/>
  </p:normalViewPr>
  <p:slideViewPr>
    <p:cSldViewPr snapToObjects="1">
      <p:cViewPr varScale="1">
        <p:scale>
          <a:sx n="73" d="100"/>
          <a:sy n="73" d="100"/>
        </p:scale>
        <p:origin x="-1504" y="-112"/>
      </p:cViewPr>
      <p:guideLst>
        <p:guide orient="horz" pos="1207"/>
        <p:guide orient="horz" pos="3974"/>
        <p:guide orient="horz" pos="391"/>
        <p:guide orient="horz" pos="2137"/>
        <p:guide orient="horz" pos="3135"/>
        <p:guide pos="5728"/>
        <p:guide pos="2145"/>
        <p:guide pos="511"/>
        <p:guide pos="4095"/>
        <p:guide pos="3120"/>
      </p:guideLst>
    </p:cSldViewPr>
  </p:slideViewPr>
  <p:notesTextViewPr>
    <p:cViewPr>
      <p:scale>
        <a:sx n="1" d="1"/>
        <a:sy n="1" d="1"/>
      </p:scale>
      <p:origin x="0" y="0"/>
    </p:cViewPr>
  </p:notesTextViewPr>
  <p:notesViewPr>
    <p:cSldViewPr>
      <p:cViewPr varScale="1">
        <p:scale>
          <a:sx n="86" d="100"/>
          <a:sy n="86" d="100"/>
        </p:scale>
        <p:origin x="-3810" y="-96"/>
      </p:cViewPr>
      <p:guideLst>
        <p:guide orient="horz" pos="2924"/>
        <p:guide pos="22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 Id="rId2"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59"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a:defRPr kumimoji="1" sz="1200">
                <a:latin typeface="Tahoma" pitchFamily="34" charset="0"/>
              </a:defRPr>
            </a:lvl1pPr>
          </a:lstStyle>
          <a:p>
            <a:endParaRPr lang="en-US" altLang="ja-JP"/>
          </a:p>
        </p:txBody>
      </p:sp>
      <p:sp>
        <p:nvSpPr>
          <p:cNvPr id="19460"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a:defRPr kumimoji="1" sz="1200">
                <a:latin typeface="Tahoma" pitchFamily="34" charset="0"/>
              </a:defRPr>
            </a:lvl1pPr>
          </a:lstStyle>
          <a:p>
            <a:endParaRPr lang="en-US" altLang="ja-JP"/>
          </a:p>
        </p:txBody>
      </p:sp>
      <p:sp>
        <p:nvSpPr>
          <p:cNvPr id="19461"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a:defRPr kumimoji="1" sz="1200">
                <a:latin typeface="Tahoma" pitchFamily="34" charset="0"/>
              </a:defRPr>
            </a:lvl1pPr>
          </a:lstStyle>
          <a:p>
            <a:fld id="{6F62E233-1F35-47A0-B354-5FF7886F74B8}" type="slidenum">
              <a:rPr lang="ja-JP" altLang="en-US"/>
              <a:pPr/>
              <a:t>‹#›</a:t>
            </a:fld>
            <a:endParaRPr lang="en-US" altLang="ja-JP"/>
          </a:p>
        </p:txBody>
      </p:sp>
    </p:spTree>
    <p:extLst>
      <p:ext uri="{BB962C8B-B14F-4D97-AF65-F5344CB8AC3E}">
        <p14:creationId xmlns:p14="http://schemas.microsoft.com/office/powerpoint/2010/main" val="233528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1" name="Rectangle 3"/>
          <p:cNvSpPr>
            <a:spLocks noGrp="1" noChangeArrowheads="1"/>
          </p:cNvSpPr>
          <p:nvPr>
            <p:ph type="dt" idx="1"/>
          </p:nvPr>
        </p:nvSpPr>
        <p:spPr bwMode="auto">
          <a:xfrm>
            <a:off x="3965575"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t" anchorCtr="0" compatLnSpc="1">
            <a:prstTxWarp prst="textNoShape">
              <a:avLst/>
            </a:prstTxWarp>
          </a:bodyPr>
          <a:lstStyle>
            <a:lvl1pPr algn="r" defTabSz="930275">
              <a:defRPr kumimoji="1" sz="1000" i="1">
                <a:latin typeface="Tahoma" pitchFamily="34" charset="0"/>
              </a:defRPr>
            </a:lvl1pPr>
          </a:lstStyle>
          <a:p>
            <a:r>
              <a:rPr lang="en-US" altLang="ja-JP"/>
              <a:t>07/16/96</a:t>
            </a:r>
            <a:endParaRPr lang="en-US" altLang="ja-JP" sz="1200" i="0"/>
          </a:p>
        </p:txBody>
      </p:sp>
      <p:sp>
        <p:nvSpPr>
          <p:cNvPr id="2052" name="Rectangle 4"/>
          <p:cNvSpPr>
            <a:spLocks noGrp="1" noRot="1" noChangeAspect="1" noChangeArrowheads="1"/>
          </p:cNvSpPr>
          <p:nvPr>
            <p:ph type="sldImg" idx="2"/>
          </p:nvPr>
        </p:nvSpPr>
        <p:spPr bwMode="auto">
          <a:xfrm>
            <a:off x="985838" y="696913"/>
            <a:ext cx="5026025" cy="3481387"/>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31863" y="4410075"/>
            <a:ext cx="51339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3675" tIns="46838" rIns="93675" bIns="46838"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054" name="Rectangle 6"/>
          <p:cNvSpPr>
            <a:spLocks noGrp="1" noChangeArrowheads="1"/>
          </p:cNvSpPr>
          <p:nvPr>
            <p:ph type="ftr" sz="quarter" idx="4"/>
          </p:nvPr>
        </p:nvSpPr>
        <p:spPr bwMode="auto">
          <a:xfrm>
            <a:off x="0"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defTabSz="930275">
              <a:defRPr kumimoji="1" sz="1000" i="1">
                <a:latin typeface="Tahoma" pitchFamily="34" charset="0"/>
              </a:defRPr>
            </a:lvl1pPr>
          </a:lstStyle>
          <a:p>
            <a:r>
              <a:rPr lang="ja-JP" altLang="en-US"/>
              <a:t>*</a:t>
            </a:r>
            <a:endParaRPr lang="ja-JP" altLang="en-US" sz="1200" i="0"/>
          </a:p>
        </p:txBody>
      </p:sp>
      <p:sp>
        <p:nvSpPr>
          <p:cNvPr id="2055" name="Rectangle 7"/>
          <p:cNvSpPr>
            <a:spLocks noGrp="1" noChangeArrowheads="1"/>
          </p:cNvSpPr>
          <p:nvPr>
            <p:ph type="sldNum" sz="quarter" idx="5"/>
          </p:nvPr>
        </p:nvSpPr>
        <p:spPr bwMode="auto">
          <a:xfrm>
            <a:off x="3965575" y="88201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9381" tIns="0" rIns="19381" bIns="0" numCol="1" anchor="b" anchorCtr="0" compatLnSpc="1">
            <a:prstTxWarp prst="textNoShape">
              <a:avLst/>
            </a:prstTxWarp>
          </a:bodyPr>
          <a:lstStyle>
            <a:lvl1pPr algn="r" defTabSz="930275">
              <a:defRPr kumimoji="1" sz="1000" i="1">
                <a:latin typeface="Tahoma" pitchFamily="34" charset="0"/>
              </a:defRPr>
            </a:lvl1pPr>
          </a:lstStyle>
          <a:p>
            <a:r>
              <a:rPr lang="en-US" altLang="ja-JP"/>
              <a:t>##</a:t>
            </a:r>
            <a:endParaRPr lang="en-US" altLang="ja-JP" sz="1200" i="0"/>
          </a:p>
        </p:txBody>
      </p:sp>
    </p:spTree>
    <p:extLst>
      <p:ext uri="{BB962C8B-B14F-4D97-AF65-F5344CB8AC3E}">
        <p14:creationId xmlns:p14="http://schemas.microsoft.com/office/powerpoint/2010/main" val="98407351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a:t>
            </a:r>
            <a:endParaRPr lang="ja-JP" altLang="en-US" sz="1200" i="0"/>
          </a:p>
        </p:txBody>
      </p:sp>
      <p:sp>
        <p:nvSpPr>
          <p:cNvPr id="5" name="Rectangle 3"/>
          <p:cNvSpPr>
            <a:spLocks noGrp="1" noChangeArrowheads="1"/>
          </p:cNvSpPr>
          <p:nvPr>
            <p:ph type="dt" idx="1"/>
          </p:nvPr>
        </p:nvSpPr>
        <p:spPr>
          <a:ln/>
        </p:spPr>
        <p:txBody>
          <a:bodyPr/>
          <a:lstStyle/>
          <a:p>
            <a:r>
              <a:rPr lang="en-US" altLang="ja-JP"/>
              <a:t>07/16/96</a:t>
            </a:r>
            <a:endParaRPr lang="en-US" altLang="ja-JP" sz="1200" i="0"/>
          </a:p>
        </p:txBody>
      </p:sp>
      <p:sp>
        <p:nvSpPr>
          <p:cNvPr id="6" name="Rectangle 6"/>
          <p:cNvSpPr>
            <a:spLocks noGrp="1" noChangeArrowheads="1"/>
          </p:cNvSpPr>
          <p:nvPr>
            <p:ph type="ftr" sz="quarter" idx="4"/>
          </p:nvPr>
        </p:nvSpPr>
        <p:spPr>
          <a:ln/>
        </p:spPr>
        <p:txBody>
          <a:bodyPr/>
          <a:lstStyle/>
          <a:p>
            <a:r>
              <a:rPr lang="ja-JP" altLang="en-US"/>
              <a:t>*</a:t>
            </a:r>
            <a:endParaRPr lang="ja-JP" altLang="en-US" sz="1200" i="0"/>
          </a:p>
        </p:txBody>
      </p:sp>
      <p:sp>
        <p:nvSpPr>
          <p:cNvPr id="7" name="Rectangle 7"/>
          <p:cNvSpPr>
            <a:spLocks noGrp="1" noChangeArrowheads="1"/>
          </p:cNvSpPr>
          <p:nvPr>
            <p:ph type="sldNum" sz="quarter" idx="5"/>
          </p:nvPr>
        </p:nvSpPr>
        <p:spPr>
          <a:ln/>
        </p:spPr>
        <p:txBody>
          <a:bodyPr/>
          <a:lstStyle/>
          <a:p>
            <a:r>
              <a:rPr lang="en-US" altLang="ja-JP"/>
              <a:t>##</a:t>
            </a:r>
            <a:endParaRPr lang="en-US" altLang="ja-JP" sz="1200" i="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ビッグデータをどう活用するか、関心が高まっている。</a:t>
            </a:r>
            <a:endParaRPr lang="en-US" altLang="ja-JP" dirty="0" smtClean="0"/>
          </a:p>
          <a:p>
            <a:r>
              <a:rPr lang="ja-JP" altLang="en-US" dirty="0" smtClean="0"/>
              <a:t>取り巻く環境もデータ量の増加。</a:t>
            </a:r>
            <a:endParaRPr lang="en-US" altLang="ja-JP" dirty="0" smtClean="0"/>
          </a:p>
          <a:p>
            <a:r>
              <a:rPr lang="ja-JP" altLang="en-US" dirty="0" smtClean="0"/>
              <a:t>データセンターに着目すると、どう変わってきたか</a:t>
            </a:r>
            <a:r>
              <a:rPr lang="en-US" altLang="ja-JP" dirty="0" smtClean="0"/>
              <a:t>?</a:t>
            </a:r>
          </a:p>
          <a:p>
            <a:r>
              <a:rPr lang="ja-JP" altLang="en-US" dirty="0" smtClean="0"/>
              <a:t>リソースが増加したことにより安定的な運用を行おうと冗長化によって信頼性を高めています</a:t>
            </a:r>
            <a:endParaRPr 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9313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SNS</a:t>
            </a:r>
            <a:r>
              <a:rPr kumimoji="1" lang="ja-JP" altLang="en-US" dirty="0" smtClean="0"/>
              <a:t>や</a:t>
            </a:r>
            <a:r>
              <a:rPr kumimoji="1" lang="en-US" altLang="ja-JP" dirty="0" smtClean="0"/>
              <a:t>EC</a:t>
            </a:r>
            <a:r>
              <a:rPr kumimoji="1" lang="ja-JP" altLang="en-US" dirty="0" smtClean="0"/>
              <a:t>サイトでは段数をもたせた構成により効率的な運用をしている。</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98854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Tahoma" pitchFamily="34" charset="0"/>
                <a:ea typeface="+mn-ea"/>
                <a:cs typeface="+mn-cs"/>
              </a:rPr>
              <a:t>なんですが、ショートフローが他のサイズの大きいロングフローに対して圧迫されてしまう</a:t>
            </a:r>
            <a:endParaRPr kumimoji="1" lang="en-US" altLang="ja-JP" sz="1200" kern="1200" dirty="0" smtClean="0">
              <a:solidFill>
                <a:schemeClr val="tx1"/>
              </a:solidFill>
              <a:effectLst/>
              <a:latin typeface="Tahoma" pitchFamily="34" charset="0"/>
              <a:ea typeface="+mn-ea"/>
              <a:cs typeface="+mn-cs"/>
            </a:endParaRPr>
          </a:p>
          <a:p>
            <a:r>
              <a:rPr kumimoji="1" lang="ja-JP" altLang="en-US" sz="1200" kern="1200" dirty="0" smtClean="0">
                <a:solidFill>
                  <a:schemeClr val="tx1"/>
                </a:solidFill>
                <a:effectLst/>
                <a:latin typeface="Tahoma" pitchFamily="34" charset="0"/>
                <a:ea typeface="+mn-ea"/>
                <a:cs typeface="+mn-cs"/>
              </a:rPr>
              <a:t>低レイテンシが実現できていない。</a:t>
            </a:r>
            <a:endParaRPr kumimoji="1" lang="en-US" altLang="ja-JP" sz="1200" kern="1200" dirty="0">
              <a:solidFill>
                <a:schemeClr val="tx1"/>
              </a:solidFill>
              <a:effectLst/>
              <a:latin typeface="Tahoma" pitchFamily="34" charset="0"/>
              <a:ea typeface="+mn-ea"/>
              <a:cs typeface="+mn-cs"/>
            </a:endParaRPr>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3748639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34996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264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1444821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25838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続いて管理ノードと処理ノードという観点から見たときのグラフを二種類示します</a:t>
            </a:r>
            <a:r>
              <a:rPr kumimoji="1" lang="en-US" altLang="ja-JP" dirty="0" smtClean="0"/>
              <a:t>.</a:t>
            </a:r>
          </a:p>
          <a:p>
            <a:r>
              <a:rPr kumimoji="1" lang="ja-JP" altLang="en-US" dirty="0" smtClean="0"/>
              <a:t>まずは定常状態から</a:t>
            </a:r>
            <a:endParaRPr kumimoji="1" lang="en-US" altLang="ja-JP" dirty="0" smtClean="0"/>
          </a:p>
          <a:p>
            <a:r>
              <a:rPr kumimoji="1" lang="ja-JP" altLang="en-US" dirty="0" smtClean="0"/>
              <a:t>割合と同時接続数を示したもの</a:t>
            </a:r>
            <a:endParaRPr kumimoji="1" lang="ja-JP" altLang="en-US" dirty="0"/>
          </a:p>
        </p:txBody>
      </p:sp>
      <p:sp>
        <p:nvSpPr>
          <p:cNvPr id="4" name="ヘッダー プレースホルダー 3"/>
          <p:cNvSpPr>
            <a:spLocks noGrp="1"/>
          </p:cNvSpPr>
          <p:nvPr>
            <p:ph type="hdr" sz="quarter" idx="10"/>
          </p:nvPr>
        </p:nvSpPr>
        <p:spPr/>
        <p:txBody>
          <a:bodyPr/>
          <a:lstStyle/>
          <a:p>
            <a:r>
              <a:rPr lang="ja-JP" altLang="en-US" smtClean="0"/>
              <a:t>*</a:t>
            </a:r>
            <a:endParaRPr lang="ja-JP" altLang="en-US" sz="1200" i="0"/>
          </a:p>
        </p:txBody>
      </p:sp>
      <p:sp>
        <p:nvSpPr>
          <p:cNvPr id="5" name="日付プレースホルダー 4"/>
          <p:cNvSpPr>
            <a:spLocks noGrp="1"/>
          </p:cNvSpPr>
          <p:nvPr>
            <p:ph type="dt" idx="11"/>
          </p:nvPr>
        </p:nvSpPr>
        <p:spPr/>
        <p:txBody>
          <a:bodyPr/>
          <a:lstStyle/>
          <a:p>
            <a:r>
              <a:rPr lang="en-US" altLang="ja-JP" smtClean="0"/>
              <a:t>07/16/96</a:t>
            </a:r>
            <a:endParaRPr lang="en-US" altLang="ja-JP" sz="1200" i="0"/>
          </a:p>
        </p:txBody>
      </p:sp>
      <p:sp>
        <p:nvSpPr>
          <p:cNvPr id="6" name="フッター プレースホルダー 5"/>
          <p:cNvSpPr>
            <a:spLocks noGrp="1"/>
          </p:cNvSpPr>
          <p:nvPr>
            <p:ph type="ftr" sz="quarter" idx="12"/>
          </p:nvPr>
        </p:nvSpPr>
        <p:spPr/>
        <p:txBody>
          <a:bodyPr/>
          <a:lstStyle/>
          <a:p>
            <a:r>
              <a:rPr lang="ja-JP" altLang="en-US" smtClean="0"/>
              <a:t>*</a:t>
            </a:r>
            <a:endParaRPr lang="ja-JP" altLang="en-US" sz="1200" i="0"/>
          </a:p>
        </p:txBody>
      </p:sp>
      <p:sp>
        <p:nvSpPr>
          <p:cNvPr id="7" name="スライド番号プレースホルダー 6"/>
          <p:cNvSpPr>
            <a:spLocks noGrp="1"/>
          </p:cNvSpPr>
          <p:nvPr>
            <p:ph type="sldNum" sz="quarter" idx="13"/>
          </p:nvPr>
        </p:nvSpPr>
        <p:spPr/>
        <p:txBody>
          <a:bodyPr/>
          <a:lstStyle/>
          <a:p>
            <a:r>
              <a:rPr lang="en-US" altLang="ja-JP" smtClean="0"/>
              <a:t>##</a:t>
            </a:r>
            <a:endParaRPr lang="en-US" altLang="ja-JP" sz="1200" i="0"/>
          </a:p>
        </p:txBody>
      </p:sp>
    </p:spTree>
    <p:extLst>
      <p:ext uri="{BB962C8B-B14F-4D97-AF65-F5344CB8AC3E}">
        <p14:creationId xmlns:p14="http://schemas.microsoft.com/office/powerpoint/2010/main" val="61967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esearch">
    <p:spTree>
      <p:nvGrpSpPr>
        <p:cNvPr id="1" name=""/>
        <p:cNvGrpSpPr/>
        <p:nvPr/>
      </p:nvGrpSpPr>
      <p:grpSpPr>
        <a:xfrm>
          <a:off x="0" y="0"/>
          <a:ext cx="0" cy="0"/>
          <a:chOff x="0" y="0"/>
          <a:chExt cx="0" cy="0"/>
        </a:xfrm>
      </p:grpSpPr>
      <p:sp>
        <p:nvSpPr>
          <p:cNvPr id="35852" name="Rectangle 12"/>
          <p:cNvSpPr>
            <a:spLocks noGrp="1" noChangeArrowheads="1"/>
          </p:cNvSpPr>
          <p:nvPr>
            <p:ph type="ctrTitle"/>
          </p:nvPr>
        </p:nvSpPr>
        <p:spPr>
          <a:xfrm>
            <a:off x="777875" y="2004639"/>
            <a:ext cx="8353425" cy="1208337"/>
          </a:xfrm>
        </p:spPr>
        <p:txBody>
          <a:bodyPr/>
          <a:lstStyle>
            <a:lvl1pPr algn="ctr">
              <a:defRPr b="1">
                <a:solidFill>
                  <a:srgbClr val="4D4D4D"/>
                </a:solidFill>
              </a:defRPr>
            </a:lvl1pPr>
          </a:lstStyle>
          <a:p>
            <a:pPr lvl="0"/>
            <a:r>
              <a:rPr lang="ja-JP" altLang="en-US" noProof="0" dirty="0" smtClean="0"/>
              <a:t>マスター タイトルの書式設定</a:t>
            </a:r>
          </a:p>
        </p:txBody>
      </p:sp>
      <p:sp>
        <p:nvSpPr>
          <p:cNvPr id="35853" name="Rectangle 13"/>
          <p:cNvSpPr>
            <a:spLocks noGrp="1" noChangeArrowheads="1"/>
          </p:cNvSpPr>
          <p:nvPr>
            <p:ph type="subTitle" idx="1"/>
          </p:nvPr>
        </p:nvSpPr>
        <p:spPr>
          <a:xfrm>
            <a:off x="1475184" y="4293096"/>
            <a:ext cx="6934200" cy="1197050"/>
          </a:xfrm>
        </p:spPr>
        <p:txBody>
          <a:bodyPr/>
          <a:lstStyle>
            <a:lvl1pPr marL="0" indent="0" algn="ctr">
              <a:buFont typeface="Wingdings" pitchFamily="2" charset="2"/>
              <a:buNone/>
              <a:defRPr sz="2000">
                <a:solidFill>
                  <a:srgbClr val="4D4D4D"/>
                </a:solidFill>
              </a:defRPr>
            </a:lvl1pPr>
          </a:lstStyle>
          <a:p>
            <a:pPr lvl="0"/>
            <a:r>
              <a:rPr lang="ja-JP" altLang="en-US" noProof="0" dirty="0" smtClean="0"/>
              <a:t>マスター サブタイトルの書式設定</a:t>
            </a:r>
          </a:p>
        </p:txBody>
      </p:sp>
      <p:sp>
        <p:nvSpPr>
          <p:cNvPr id="2" name="日付プレースホルダー 1"/>
          <p:cNvSpPr>
            <a:spLocks noGrp="1"/>
          </p:cNvSpPr>
          <p:nvPr>
            <p:ph type="dt" sz="half" idx="10"/>
          </p:nvPr>
        </p:nvSpPr>
        <p:spPr/>
        <p:txBody>
          <a:bodyPr/>
          <a:lstStyle/>
          <a:p>
            <a:r>
              <a:rPr lang="en-US" altLang="ja-JP" smtClean="0"/>
              <a:t>2015/1/28</a:t>
            </a:r>
            <a:endParaRPr lang="en-US" altLang="ja-JP"/>
          </a:p>
        </p:txBody>
      </p:sp>
      <p:sp>
        <p:nvSpPr>
          <p:cNvPr id="3" name="フッター プレースホルダー 2"/>
          <p:cNvSpPr>
            <a:spLocks noGrp="1"/>
          </p:cNvSpPr>
          <p:nvPr>
            <p:ph type="ftr" sz="quarter" idx="11"/>
          </p:nvPr>
        </p:nvSpPr>
        <p:spPr/>
        <p:txBody>
          <a:bodyPr/>
          <a:lstStyle/>
          <a:p>
            <a:r>
              <a:rPr lang="ja-JP" altLang="en-US" smtClean="0"/>
              <a:t>インターネットコンファレンス</a:t>
            </a:r>
            <a:r>
              <a:rPr lang="en-US" altLang="ja-JP" smtClean="0"/>
              <a:t>2014</a:t>
            </a:r>
            <a:endParaRPr lang="en-US" altLang="ja-JP"/>
          </a:p>
        </p:txBody>
      </p:sp>
      <p:sp>
        <p:nvSpPr>
          <p:cNvPr id="4" name="スライド番号プレースホルダー 3"/>
          <p:cNvSpPr>
            <a:spLocks noGrp="1"/>
          </p:cNvSpPr>
          <p:nvPr>
            <p:ph type="sldNum" sz="quarter" idx="12"/>
          </p:nvPr>
        </p:nvSpPr>
        <p:spPr/>
        <p:txBody>
          <a:bodyPr/>
          <a:lstStyle>
            <a:lvl1pPr>
              <a:defRPr>
                <a:latin typeface="+mj-lt"/>
              </a:defRPr>
            </a:lvl1pPr>
          </a:lstStyle>
          <a:p>
            <a:fld id="{6F847AEC-04A4-4B30-BC9E-4A61A0C7AC7F}" type="slidenum">
              <a:rPr lang="ja-JP" altLang="en-US" smtClean="0"/>
              <a:pPr/>
              <a:t>‹#›</a:t>
            </a:fld>
            <a:endParaRPr lang="en-US" altLang="ja-JP"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2015/1/28</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CDCDA85-2696-45D2-A774-60B32C80E74E}" type="slidenum">
              <a:rPr lang="ja-JP" altLang="en-US"/>
              <a:pPr/>
              <a:t>‹#›</a:t>
            </a:fld>
            <a:endParaRPr lang="en-US" altLang="ja-JP"/>
          </a:p>
        </p:txBody>
      </p:sp>
    </p:spTree>
    <p:extLst>
      <p:ext uri="{BB962C8B-B14F-4D97-AF65-F5344CB8AC3E}">
        <p14:creationId xmlns:p14="http://schemas.microsoft.com/office/powerpoint/2010/main" val="69608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588250" y="214313"/>
            <a:ext cx="2112963" cy="59182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46188" y="214313"/>
            <a:ext cx="6189662" cy="5918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r>
              <a:rPr lang="en-US" altLang="ja-JP" smtClean="0"/>
              <a:t>2015/1/28</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56306F9-C279-430B-B0A6-3FA4D4518FED}" type="slidenum">
              <a:rPr lang="ja-JP" altLang="en-US"/>
              <a:pPr/>
              <a:t>‹#›</a:t>
            </a:fld>
            <a:endParaRPr lang="en-US" altLang="ja-JP"/>
          </a:p>
        </p:txBody>
      </p:sp>
    </p:spTree>
    <p:extLst>
      <p:ext uri="{BB962C8B-B14F-4D97-AF65-F5344CB8AC3E}">
        <p14:creationId xmlns:p14="http://schemas.microsoft.com/office/powerpoint/2010/main" val="428614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812800" y="1157535"/>
            <a:ext cx="8280400" cy="4863753"/>
          </a:xfrm>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r>
              <a:rPr lang="en-US" altLang="ja-JP" smtClean="0"/>
              <a:t>2015/1/28</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D266AD3-7610-493D-8208-10424DEE3EA2}" type="slidenum">
              <a:rPr lang="ja-JP" altLang="en-US"/>
              <a:pPr/>
              <a:t>‹#›</a:t>
            </a:fld>
            <a:endParaRPr lang="en-US" altLang="ja-JP"/>
          </a:p>
        </p:txBody>
      </p:sp>
    </p:spTree>
    <p:extLst>
      <p:ext uri="{BB962C8B-B14F-4D97-AF65-F5344CB8AC3E}">
        <p14:creationId xmlns:p14="http://schemas.microsoft.com/office/powerpoint/2010/main" val="87310037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3435077"/>
            <a:ext cx="8420100" cy="1362075"/>
          </a:xfrm>
        </p:spPr>
        <p:txBody>
          <a:bodyPr anchor="t"/>
          <a:lstStyle>
            <a:lvl1pPr algn="l">
              <a:defRPr sz="4000" b="1" cap="all">
                <a:solidFill>
                  <a:srgbClr val="4D4D4D"/>
                </a:solidFill>
              </a:defRPr>
            </a:lvl1pPr>
          </a:lstStyle>
          <a:p>
            <a:r>
              <a:rPr lang="ja-JP" altLang="en-US" dirty="0" smtClean="0"/>
              <a:t>マスター タイトルの書式設定</a:t>
            </a:r>
            <a:endParaRPr lang="ja-JP" altLang="en-US" dirty="0"/>
          </a:p>
        </p:txBody>
      </p:sp>
      <p:sp>
        <p:nvSpPr>
          <p:cNvPr id="3" name="テキスト プレースホルダー 2"/>
          <p:cNvSpPr>
            <a:spLocks noGrp="1"/>
          </p:cNvSpPr>
          <p:nvPr>
            <p:ph type="body" idx="1"/>
          </p:nvPr>
        </p:nvSpPr>
        <p:spPr>
          <a:xfrm>
            <a:off x="782638" y="1934890"/>
            <a:ext cx="8420100" cy="1500187"/>
          </a:xfrm>
        </p:spPr>
        <p:txBody>
          <a:bodyPr anchor="b"/>
          <a:lstStyle>
            <a:lvl1pPr marL="0" indent="0">
              <a:buNone/>
              <a:defRPr sz="2000">
                <a:solidFill>
                  <a:srgbClr val="4D4D4D"/>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r>
              <a:rPr lang="en-US" altLang="ja-JP" smtClean="0"/>
              <a:t>2015/1/28</a:t>
            </a:r>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6095C52-7FA9-489B-9C9A-63D366B5FA4B}" type="slidenum">
              <a:rPr lang="ja-JP" altLang="en-US"/>
              <a:pPr/>
              <a:t>‹#›</a:t>
            </a:fld>
            <a:endParaRPr lang="en-US" altLang="ja-JP"/>
          </a:p>
        </p:txBody>
      </p:sp>
    </p:spTree>
    <p:extLst>
      <p:ext uri="{BB962C8B-B14F-4D97-AF65-F5344CB8AC3E}">
        <p14:creationId xmlns:p14="http://schemas.microsoft.com/office/powerpoint/2010/main" val="240550341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8111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567363" y="2017713"/>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r>
              <a:rPr lang="en-US" altLang="ja-JP" smtClean="0"/>
              <a:t>2015/1/28</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57E07256-B7DE-41CE-804D-BDC7A6CD32B5}" type="slidenum">
              <a:rPr lang="ja-JP" altLang="en-US"/>
              <a:pPr/>
              <a:t>‹#›</a:t>
            </a:fld>
            <a:endParaRPr lang="en-US" altLang="ja-JP"/>
          </a:p>
        </p:txBody>
      </p:sp>
    </p:spTree>
    <p:extLst>
      <p:ext uri="{BB962C8B-B14F-4D97-AF65-F5344CB8AC3E}">
        <p14:creationId xmlns:p14="http://schemas.microsoft.com/office/powerpoint/2010/main" val="66800728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r>
              <a:rPr lang="en-US" altLang="ja-JP" smtClean="0"/>
              <a:t>2015/1/28</a:t>
            </a:r>
            <a:endParaRPr lang="en-US" altLang="ja-JP"/>
          </a:p>
        </p:txBody>
      </p:sp>
      <p:sp>
        <p:nvSpPr>
          <p:cNvPr id="8" name="フッター プレースホルダー 7"/>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AE0A8DF6-AAD5-43F0-BE35-7C080FD1246C}" type="slidenum">
              <a:rPr lang="ja-JP" altLang="en-US"/>
              <a:pPr/>
              <a:t>‹#›</a:t>
            </a:fld>
            <a:endParaRPr lang="en-US" altLang="ja-JP"/>
          </a:p>
        </p:txBody>
      </p:sp>
    </p:spTree>
    <p:extLst>
      <p:ext uri="{BB962C8B-B14F-4D97-AF65-F5344CB8AC3E}">
        <p14:creationId xmlns:p14="http://schemas.microsoft.com/office/powerpoint/2010/main" val="423581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r>
              <a:rPr lang="en-US" altLang="ja-JP" smtClean="0"/>
              <a:t>2015/1/28</a:t>
            </a:r>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73E403A2-63A1-4A9F-BE45-DF661BAD8395}" type="slidenum">
              <a:rPr lang="ja-JP" altLang="en-US"/>
              <a:pPr/>
              <a:t>‹#›</a:t>
            </a:fld>
            <a:endParaRPr lang="en-US" altLang="ja-JP"/>
          </a:p>
        </p:txBody>
      </p:sp>
      <p:sp>
        <p:nvSpPr>
          <p:cNvPr id="6" name="テキスト ボックス 5"/>
          <p:cNvSpPr txBox="1"/>
          <p:nvPr userDrawn="1"/>
        </p:nvSpPr>
        <p:spPr>
          <a:xfrm>
            <a:off x="1287190" y="935279"/>
            <a:ext cx="184666" cy="369332"/>
          </a:xfrm>
          <a:prstGeom prst="rect">
            <a:avLst/>
          </a:prstGeom>
          <a:noFill/>
        </p:spPr>
        <p:txBody>
          <a:bodyPr wrap="none" rtlCol="0">
            <a:spAutoFit/>
          </a:bodyPr>
          <a:lstStyle/>
          <a:p>
            <a:endParaRPr kumimoji="1" lang="ja-JP" altLang="en-US" dirty="0"/>
          </a:p>
        </p:txBody>
      </p:sp>
    </p:spTree>
    <p:extLst>
      <p:ext uri="{BB962C8B-B14F-4D97-AF65-F5344CB8AC3E}">
        <p14:creationId xmlns:p14="http://schemas.microsoft.com/office/powerpoint/2010/main" val="339611566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r>
              <a:rPr lang="en-US" altLang="ja-JP" smtClean="0"/>
              <a:t>2015/1/28</a:t>
            </a:r>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5C5C2A6E-2954-4E38-AD66-154544EB6822}" type="slidenum">
              <a:rPr lang="ja-JP" altLang="en-US"/>
              <a:pPr/>
              <a:t>‹#›</a:t>
            </a:fld>
            <a:endParaRPr lang="en-US" altLang="ja-JP"/>
          </a:p>
        </p:txBody>
      </p:sp>
    </p:spTree>
    <p:extLst>
      <p:ext uri="{BB962C8B-B14F-4D97-AF65-F5344CB8AC3E}">
        <p14:creationId xmlns:p14="http://schemas.microsoft.com/office/powerpoint/2010/main" val="164015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2015/1/28</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954375-F0DB-426D-B6A9-608781D96B89}" type="slidenum">
              <a:rPr lang="ja-JP" altLang="en-US"/>
              <a:pPr/>
              <a:t>‹#›</a:t>
            </a:fld>
            <a:endParaRPr lang="en-US" altLang="ja-JP"/>
          </a:p>
        </p:txBody>
      </p:sp>
    </p:spTree>
    <p:extLst>
      <p:ext uri="{BB962C8B-B14F-4D97-AF65-F5344CB8AC3E}">
        <p14:creationId xmlns:p14="http://schemas.microsoft.com/office/powerpoint/2010/main" val="39883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r>
              <a:rPr lang="en-US" altLang="ja-JP" smtClean="0"/>
              <a:t>2015/1/28</a:t>
            </a:r>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ja-JP" altLang="en-US" smtClean="0"/>
              <a:t>インターネットコンファレンス</a:t>
            </a:r>
            <a:r>
              <a:rPr lang="en-US" altLang="ja-JP" smtClean="0"/>
              <a:t>2014</a:t>
            </a:r>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BDF8EBE-26FD-4D52-A579-72828310B657}" type="slidenum">
              <a:rPr lang="ja-JP" altLang="en-US"/>
              <a:pPr/>
              <a:t>‹#›</a:t>
            </a:fld>
            <a:endParaRPr lang="en-US" altLang="ja-JP"/>
          </a:p>
        </p:txBody>
      </p:sp>
    </p:spTree>
    <p:extLst>
      <p:ext uri="{BB962C8B-B14F-4D97-AF65-F5344CB8AC3E}">
        <p14:creationId xmlns:p14="http://schemas.microsoft.com/office/powerpoint/2010/main" val="4848091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200472" y="83790"/>
            <a:ext cx="324201"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19" name="Rectangle 3"/>
          <p:cNvSpPr>
            <a:spLocks noChangeArrowheads="1"/>
          </p:cNvSpPr>
          <p:nvPr/>
        </p:nvSpPr>
        <p:spPr bwMode="ltGray">
          <a:xfrm>
            <a:off x="488504" y="83790"/>
            <a:ext cx="267168"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0" name="Rectangle 4"/>
          <p:cNvSpPr>
            <a:spLocks noChangeArrowheads="1"/>
          </p:cNvSpPr>
          <p:nvPr/>
        </p:nvSpPr>
        <p:spPr bwMode="ltGray">
          <a:xfrm>
            <a:off x="410866" y="506065"/>
            <a:ext cx="37916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1" name="Rectangle 5"/>
          <p:cNvSpPr>
            <a:spLocks noChangeArrowheads="1"/>
          </p:cNvSpPr>
          <p:nvPr/>
        </p:nvSpPr>
        <p:spPr bwMode="ltGray">
          <a:xfrm>
            <a:off x="591244" y="506065"/>
            <a:ext cx="329308"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2" name="Rectangle 6"/>
          <p:cNvSpPr>
            <a:spLocks noChangeArrowheads="1"/>
          </p:cNvSpPr>
          <p:nvPr/>
        </p:nvSpPr>
        <p:spPr bwMode="ltGray">
          <a:xfrm>
            <a:off x="146194" y="433040"/>
            <a:ext cx="342310"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3" name="Rectangle 7"/>
          <p:cNvSpPr>
            <a:spLocks noChangeArrowheads="1"/>
          </p:cNvSpPr>
          <p:nvPr/>
        </p:nvSpPr>
        <p:spPr bwMode="gray">
          <a:xfrm>
            <a:off x="741611" y="98814"/>
            <a:ext cx="45719" cy="999347"/>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a:latin typeface="Tahoma" pitchFamily="34" charset="0"/>
            </a:endParaRPr>
          </a:p>
        </p:txBody>
      </p:sp>
      <p:sp>
        <p:nvSpPr>
          <p:cNvPr id="34824" name="Rectangle 8"/>
          <p:cNvSpPr>
            <a:spLocks noChangeArrowheads="1"/>
          </p:cNvSpPr>
          <p:nvPr/>
        </p:nvSpPr>
        <p:spPr bwMode="gray">
          <a:xfrm>
            <a:off x="344488" y="910431"/>
            <a:ext cx="89122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ja-JP" altLang="en-US" sz="2400" dirty="0">
              <a:latin typeface="Tahoma" pitchFamily="34" charset="0"/>
            </a:endParaRPr>
          </a:p>
        </p:txBody>
      </p:sp>
      <p:sp>
        <p:nvSpPr>
          <p:cNvPr id="34825" name="Rectangle 9"/>
          <p:cNvSpPr>
            <a:spLocks noGrp="1" noChangeArrowheads="1"/>
          </p:cNvSpPr>
          <p:nvPr>
            <p:ph type="title"/>
          </p:nvPr>
        </p:nvSpPr>
        <p:spPr bwMode="auto">
          <a:xfrm>
            <a:off x="777875" y="332458"/>
            <a:ext cx="849560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34826" name="Rectangle 10"/>
          <p:cNvSpPr>
            <a:spLocks noGrp="1" noChangeArrowheads="1"/>
          </p:cNvSpPr>
          <p:nvPr>
            <p:ph type="body" idx="1"/>
          </p:nvPr>
        </p:nvSpPr>
        <p:spPr bwMode="auto">
          <a:xfrm>
            <a:off x="812800" y="1157535"/>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r>
              <a:rPr lang="en-US" altLang="ja-JP" dirty="0" err="1" smtClean="0"/>
              <a:t>qqqqqqqqqqqqqqqqqqqqqqqqqqqqqq</a:t>
            </a:r>
            <a:endParaRPr lang="ja-JP" altLang="en-US" dirty="0" smtClean="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4827" name="Rectangle 11"/>
          <p:cNvSpPr>
            <a:spLocks noGrp="1" noChangeArrowheads="1"/>
          </p:cNvSpPr>
          <p:nvPr>
            <p:ph type="dt" sz="half" idx="2"/>
          </p:nvPr>
        </p:nvSpPr>
        <p:spPr bwMode="auto">
          <a:xfrm>
            <a:off x="777875" y="6308725"/>
            <a:ext cx="2063750" cy="28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j-lt"/>
              </a:defRPr>
            </a:lvl1pPr>
          </a:lstStyle>
          <a:p>
            <a:r>
              <a:rPr lang="en-US" altLang="ja-JP" smtClean="0"/>
              <a:t>2015/1/28</a:t>
            </a:r>
            <a:endParaRPr lang="en-US" altLang="ja-JP" dirty="0"/>
          </a:p>
        </p:txBody>
      </p:sp>
      <p:sp>
        <p:nvSpPr>
          <p:cNvPr id="34828" name="Rectangle 12"/>
          <p:cNvSpPr>
            <a:spLocks noGrp="1" noChangeArrowheads="1"/>
          </p:cNvSpPr>
          <p:nvPr>
            <p:ph type="ftr" sz="quarter" idx="3"/>
          </p:nvPr>
        </p:nvSpPr>
        <p:spPr bwMode="auto">
          <a:xfrm>
            <a:off x="3368824" y="6309320"/>
            <a:ext cx="313690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ja-JP" altLang="en-US" smtClean="0"/>
              <a:t>インターネットコンファレンス</a:t>
            </a:r>
            <a:r>
              <a:rPr lang="en-US" altLang="ja-JP" smtClean="0"/>
              <a:t>2014</a:t>
            </a:r>
            <a:endParaRPr lang="en-US" altLang="ja-JP" dirty="0"/>
          </a:p>
        </p:txBody>
      </p:sp>
      <p:sp>
        <p:nvSpPr>
          <p:cNvPr id="34829" name="Rectangle 13"/>
          <p:cNvSpPr>
            <a:spLocks noGrp="1" noChangeArrowheads="1"/>
          </p:cNvSpPr>
          <p:nvPr>
            <p:ph type="sldNum" sz="quarter" idx="4"/>
          </p:nvPr>
        </p:nvSpPr>
        <p:spPr bwMode="auto">
          <a:xfrm>
            <a:off x="7065714" y="6309320"/>
            <a:ext cx="206375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cs typeface="Times New Roman"/>
              </a:defRPr>
            </a:lvl1pPr>
          </a:lstStyle>
          <a:p>
            <a:fld id="{6F847AEC-04A4-4B30-BC9E-4A61A0C7AC7F}" type="slidenum">
              <a:rPr lang="ja-JP" altLang="en-US"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1" sz="2400">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p:titleStyle>
    <p:body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6.emf"/><Relationship Id="rId5" Type="http://schemas.openxmlformats.org/officeDocument/2006/relationships/image" Target="../media/image9.w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oleObject" Target="../embeddings/oleObject3.bin"/><Relationship Id="rId5" Type="http://schemas.openxmlformats.org/officeDocument/2006/relationships/image" Target="../media/image33.emf"/><Relationship Id="rId6" Type="http://schemas.openxmlformats.org/officeDocument/2006/relationships/oleObject" Target="../embeddings/oleObject4.bin"/><Relationship Id="rId7" Type="http://schemas.openxmlformats.org/officeDocument/2006/relationships/image" Target="../media/image34.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 Id="rId3" Type="http://schemas.openxmlformats.org/officeDocument/2006/relationships/image" Target="../media/image4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 Id="rId3" Type="http://schemas.openxmlformats.org/officeDocument/2006/relationships/image" Target="../media/image4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5" Type="http://schemas.openxmlformats.org/officeDocument/2006/relationships/oleObject" Target="../embeddings/oleObject2.bin"/><Relationship Id="rId6"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615187" y="2004639"/>
            <a:ext cx="8675625" cy="1208337"/>
          </a:xfrm>
        </p:spPr>
        <p:txBody>
          <a:bodyPr/>
          <a:lstStyle/>
          <a:p>
            <a:r>
              <a:rPr lang="en-US" altLang="ja-JP" sz="3200" dirty="0" smtClean="0">
                <a:ea typeface="ＭＳ Ｐゴシック" charset="-128"/>
              </a:rPr>
              <a:t>Multipath TCP</a:t>
            </a:r>
            <a:r>
              <a:rPr lang="ja-JP" altLang="en-US" sz="3200" dirty="0" smtClean="0">
                <a:ea typeface="ＭＳ Ｐゴシック" charset="-128"/>
              </a:rPr>
              <a:t>による経路切り替え手法を用いた</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データセンターネットワークにおける</a:t>
            </a:r>
            <a:r>
              <a:rPr lang="en-US" altLang="ja-JP" sz="3200" dirty="0" smtClean="0">
                <a:ea typeface="ＭＳ Ｐゴシック" charset="-128"/>
              </a:rPr>
              <a:t/>
            </a:r>
            <a:br>
              <a:rPr lang="en-US" altLang="ja-JP" sz="3200" dirty="0" smtClean="0">
                <a:ea typeface="ＭＳ Ｐゴシック" charset="-128"/>
              </a:rPr>
            </a:br>
            <a:r>
              <a:rPr lang="ja-JP" altLang="en-US" sz="3200" dirty="0" smtClean="0">
                <a:ea typeface="ＭＳ Ｐゴシック" charset="-128"/>
              </a:rPr>
              <a:t>ショートフロー完結時間の改善</a:t>
            </a:r>
            <a:endParaRPr lang="en-US" altLang="ja-JP" sz="3200" dirty="0">
              <a:ea typeface="ＭＳ Ｐゴシック" charset="-128"/>
            </a:endParaRPr>
          </a:p>
        </p:txBody>
      </p:sp>
      <p:sp>
        <p:nvSpPr>
          <p:cNvPr id="4101" name="Rectangle 5"/>
          <p:cNvSpPr>
            <a:spLocks noGrp="1" noChangeArrowheads="1"/>
          </p:cNvSpPr>
          <p:nvPr>
            <p:ph type="subTitle" idx="1"/>
          </p:nvPr>
        </p:nvSpPr>
        <p:spPr>
          <a:xfrm>
            <a:off x="1475184" y="4176166"/>
            <a:ext cx="6934200" cy="1197050"/>
          </a:xfrm>
        </p:spPr>
        <p:txBody>
          <a:bodyPr/>
          <a:lstStyle/>
          <a:p>
            <a:r>
              <a:rPr lang="ja-JP" altLang="en-US" dirty="0" smtClean="0">
                <a:latin typeface="ＭＳ Ｐゴシック"/>
                <a:ea typeface="ＭＳ Ｐゴシック"/>
                <a:cs typeface="ＭＳ Ｐゴシック"/>
              </a:rPr>
              <a:t>工学系研究科電気系工学専攻</a:t>
            </a:r>
            <a:r>
              <a:rPr lang="ja-JP"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関谷研究室</a:t>
            </a:r>
            <a:endParaRPr lang="en-US" altLang="ja-JP" dirty="0" smtClean="0">
              <a:latin typeface="ＭＳ Ｐゴシック"/>
              <a:ea typeface="ＭＳ Ｐゴシック"/>
              <a:cs typeface="ＭＳ Ｐゴシック"/>
            </a:endParaRPr>
          </a:p>
          <a:p>
            <a:r>
              <a:rPr lang="en-US" altLang="ja-JP" dirty="0" smtClean="0">
                <a:latin typeface="+mj-lt"/>
                <a:ea typeface="ＭＳ Ｐゴシック"/>
                <a:cs typeface="ＭＳ Ｐゴシック"/>
              </a:rPr>
              <a:t>37-136483</a:t>
            </a:r>
            <a:r>
              <a:rPr lang="en-US" altLang="ja-JP" dirty="0" smtClean="0">
                <a:latin typeface="ＭＳ Ｐゴシック"/>
                <a:ea typeface="ＭＳ Ｐゴシック"/>
                <a:cs typeface="ＭＳ Ｐゴシック"/>
              </a:rPr>
              <a:t> </a:t>
            </a:r>
            <a:r>
              <a:rPr lang="ja-JP" altLang="en-US" dirty="0" smtClean="0">
                <a:latin typeface="ＭＳ Ｐゴシック"/>
                <a:ea typeface="ＭＳ Ｐゴシック"/>
                <a:cs typeface="ＭＳ Ｐゴシック"/>
              </a:rPr>
              <a:t>藤居翔吾</a:t>
            </a:r>
            <a:endParaRPr lang="en-US" altLang="ja-JP" dirty="0">
              <a:latin typeface="ＭＳ Ｐゴシック"/>
              <a:ea typeface="ＭＳ Ｐゴシック"/>
              <a:cs typeface="ＭＳ Ｐゴシック"/>
            </a:endParaRPr>
          </a:p>
        </p:txBody>
      </p:sp>
      <p:sp>
        <p:nvSpPr>
          <p:cNvPr id="2" name="スライド番号プレースホルダー 1"/>
          <p:cNvSpPr>
            <a:spLocks noGrp="1"/>
          </p:cNvSpPr>
          <p:nvPr>
            <p:ph type="sldNum" sz="quarter" idx="12"/>
          </p:nvPr>
        </p:nvSpPr>
        <p:spPr/>
        <p:txBody>
          <a:bodyPr/>
          <a:lstStyle/>
          <a:p>
            <a:fld id="{6F847AEC-04A4-4B30-BC9E-4A61A0C7AC7F}" type="slidenum">
              <a:rPr lang="ja-JP" altLang="en-US" smtClean="0"/>
              <a:pPr/>
              <a:t>1</a:t>
            </a:fld>
            <a:endParaRPr lang="en-US" altLang="ja-JP"/>
          </a:p>
        </p:txBody>
      </p:sp>
      <p:sp>
        <p:nvSpPr>
          <p:cNvPr id="3" name="日付プレースホルダー 2"/>
          <p:cNvSpPr>
            <a:spLocks noGrp="1"/>
          </p:cNvSpPr>
          <p:nvPr>
            <p:ph type="dt" sz="half" idx="10"/>
          </p:nvPr>
        </p:nvSpPr>
        <p:spPr/>
        <p:txBody>
          <a:bodyPr/>
          <a:lstStyle/>
          <a:p>
            <a:r>
              <a:rPr lang="en-US" altLang="ja-JP" smtClean="0"/>
              <a:t>2015/1/28</a:t>
            </a:r>
            <a:endParaRPr lang="en-US" altLang="ja-JP"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Motivated work</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10</a:t>
            </a:fld>
            <a:endParaRPr lang="en-US" altLang="ja-JP"/>
          </a:p>
        </p:txBody>
      </p:sp>
    </p:spTree>
    <p:extLst>
      <p:ext uri="{BB962C8B-B14F-4D97-AF65-F5344CB8AC3E}">
        <p14:creationId xmlns:p14="http://schemas.microsoft.com/office/powerpoint/2010/main" val="268627863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コンスタントな性能を実現するために</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r>
              <a:rPr lang="ja-JP" altLang="en-US" dirty="0"/>
              <a:t>データセンターショートフロー遅延問題の解消に</a:t>
            </a:r>
            <a:r>
              <a:rPr lang="ja-JP" altLang="en-US" dirty="0" smtClean="0"/>
              <a:t>向けて</a:t>
            </a:r>
            <a:endParaRPr lang="en-US" altLang="ja-JP" dirty="0" smtClean="0"/>
          </a:p>
          <a:p>
            <a:pPr marL="457200" indent="-457200">
              <a:buFont typeface="+mj-lt"/>
              <a:buAutoNum type="arabicPeriod"/>
            </a:pPr>
            <a:r>
              <a:rPr lang="ja-JP" altLang="en-US" b="1" dirty="0">
                <a:solidFill>
                  <a:srgbClr val="0071BC"/>
                </a:solidFill>
              </a:rPr>
              <a:t>実環境での並列分散処理が生成するトラフィックの解析</a:t>
            </a:r>
            <a:endParaRPr lang="en-US" altLang="ja-JP" b="1" dirty="0">
              <a:solidFill>
                <a:srgbClr val="0071BC"/>
              </a:solidFill>
            </a:endParaRPr>
          </a:p>
          <a:p>
            <a:pPr marL="400050" lvl="1" indent="0">
              <a:buNone/>
            </a:pPr>
            <a:r>
              <a:rPr lang="ja-JP" altLang="en-US" dirty="0">
                <a:latin typeface="+mn-ea"/>
              </a:rPr>
              <a:t>トラフィックパターンの特徴</a:t>
            </a:r>
            <a:endParaRPr lang="en-US" altLang="ja-JP" dirty="0">
              <a:latin typeface="+mn-ea"/>
            </a:endParaRPr>
          </a:p>
          <a:p>
            <a:pPr marL="400050" lvl="1" indent="0">
              <a:buNone/>
            </a:pPr>
            <a:r>
              <a:rPr lang="ja-JP" altLang="en-US" dirty="0">
                <a:latin typeface="+mn-ea"/>
              </a:rPr>
              <a:t>ショートフロー遅延が生じる背景の</a:t>
            </a:r>
            <a:r>
              <a:rPr lang="ja-JP" altLang="en-US" dirty="0" smtClean="0">
                <a:latin typeface="+mn-ea"/>
              </a:rPr>
              <a:t>検討</a:t>
            </a:r>
            <a:endParaRPr lang="en-US" altLang="ja-JP" dirty="0" smtClean="0"/>
          </a:p>
          <a:p>
            <a:pPr marL="457200" indent="-457200">
              <a:buFont typeface="+mj-lt"/>
              <a:buAutoNum type="arabicPeriod"/>
            </a:pPr>
            <a:r>
              <a:rPr lang="en-US" altLang="en-US" b="1" dirty="0" smtClean="0">
                <a:solidFill>
                  <a:srgbClr val="0071BC"/>
                </a:solidFill>
                <a:latin typeface="+mj-ea"/>
                <a:ea typeface="+mj-ea"/>
              </a:rPr>
              <a:t>提案手法への</a:t>
            </a:r>
            <a:r>
              <a:rPr lang="ja-JP" altLang="en-US" b="1" dirty="0" smtClean="0">
                <a:solidFill>
                  <a:srgbClr val="0071BC"/>
                </a:solidFill>
                <a:latin typeface="+mj-ea"/>
                <a:ea typeface="+mj-ea"/>
              </a:rPr>
              <a:t>モチベーション</a:t>
            </a:r>
            <a:endParaRPr lang="en-US" altLang="ja-JP" b="1" dirty="0" smtClean="0">
              <a:solidFill>
                <a:srgbClr val="0071BC"/>
              </a:solidFill>
              <a:latin typeface="+mj-ea"/>
              <a:ea typeface="+mj-ea"/>
            </a:endParaRPr>
          </a:p>
          <a:p>
            <a:pPr marL="457200" lvl="1" indent="0">
              <a:buNone/>
            </a:pPr>
            <a:r>
              <a:rPr lang="ja-JP" altLang="en-US" b="1" u="sng" dirty="0" smtClean="0">
                <a:latin typeface="+mn-ea"/>
              </a:rPr>
              <a:t>仮定：</a:t>
            </a:r>
            <a:r>
              <a:rPr lang="ja-JP" altLang="en-US" dirty="0" smtClean="0">
                <a:latin typeface="+mn-ea"/>
              </a:rPr>
              <a:t>複数</a:t>
            </a:r>
            <a:r>
              <a:rPr lang="ja-JP" altLang="en-US" dirty="0">
                <a:latin typeface="+mn-ea"/>
              </a:rPr>
              <a:t>の経路を利用し</a:t>
            </a:r>
            <a:r>
              <a:rPr lang="en-US" altLang="ja-JP" dirty="0">
                <a:latin typeface="+mn-ea"/>
              </a:rPr>
              <a:t>, </a:t>
            </a:r>
            <a:r>
              <a:rPr lang="ja-JP" altLang="en-US" dirty="0">
                <a:latin typeface="+mn-ea"/>
              </a:rPr>
              <a:t>スイッチやエンドノードの持つ複数のキューへと負荷を分散させることで</a:t>
            </a:r>
            <a:r>
              <a:rPr lang="en-US" altLang="ja-JP" dirty="0">
                <a:latin typeface="+mn-ea"/>
              </a:rPr>
              <a:t>, </a:t>
            </a:r>
            <a:r>
              <a:rPr lang="ja-JP" altLang="en-US" dirty="0">
                <a:latin typeface="+mn-ea"/>
              </a:rPr>
              <a:t>単一のキューへ</a:t>
            </a:r>
            <a:r>
              <a:rPr lang="ja-JP" altLang="en-US" dirty="0" smtClean="0">
                <a:latin typeface="+mn-ea"/>
              </a:rPr>
              <a:t>負荷による遅延</a:t>
            </a:r>
            <a:r>
              <a:rPr lang="ja-JP" altLang="en-US" dirty="0">
                <a:latin typeface="+mn-ea"/>
              </a:rPr>
              <a:t>を抑えられる</a:t>
            </a:r>
            <a:endParaRPr lang="en-US" altLang="ja-JP" dirty="0">
              <a:latin typeface="+mn-ea"/>
            </a:endParaRPr>
          </a:p>
          <a:p>
            <a:pPr marL="457200" lvl="1" indent="0">
              <a:buNone/>
            </a:pPr>
            <a:r>
              <a:rPr lang="ja-JP" altLang="en-US" b="1" u="sng" dirty="0">
                <a:latin typeface="+mn-ea"/>
              </a:rPr>
              <a:t>期待する結果：</a:t>
            </a:r>
            <a:r>
              <a:rPr lang="ja-JP" altLang="en-US" dirty="0">
                <a:latin typeface="+mn-ea"/>
              </a:rPr>
              <a:t>余分な遅延なくフローが完結する</a:t>
            </a:r>
          </a:p>
          <a:p>
            <a:pPr marL="857250" lvl="1" indent="-457200"/>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11</a:t>
            </a:fld>
            <a:endParaRPr lang="en-US" altLang="ja-JP"/>
          </a:p>
        </p:txBody>
      </p:sp>
    </p:spTree>
    <p:extLst>
      <p:ext uri="{BB962C8B-B14F-4D97-AF65-F5344CB8AC3E}">
        <p14:creationId xmlns:p14="http://schemas.microsoft.com/office/powerpoint/2010/main" val="7419551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実トラフィック解析</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12</a:t>
            </a:fld>
            <a:endParaRPr lang="en-US" altLang="ja-JP"/>
          </a:p>
        </p:txBody>
      </p:sp>
    </p:spTree>
    <p:extLst>
      <p:ext uri="{BB962C8B-B14F-4D97-AF65-F5344CB8AC3E}">
        <p14:creationId xmlns:p14="http://schemas.microsoft.com/office/powerpoint/2010/main" val="3317995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dirty="0" smtClean="0"/>
              <a:t>実トラフィック解析環境</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13</a:t>
            </a:fld>
            <a:endParaRPr lang="en-US" altLang="ja-JP"/>
          </a:p>
        </p:txBody>
      </p:sp>
      <p:pic>
        <p:nvPicPr>
          <p:cNvPr id="1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8971" y="2923106"/>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347" y="18662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1027" y="245040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73055" y="3486383"/>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6"/>
          <p:cNvSpPr txBox="1"/>
          <p:nvPr/>
        </p:nvSpPr>
        <p:spPr>
          <a:xfrm rot="20750146">
            <a:off x="8982705" y="3214006"/>
            <a:ext cx="461665" cy="438582"/>
          </a:xfrm>
          <a:prstGeom prst="rect">
            <a:avLst/>
          </a:prstGeom>
          <a:noFill/>
        </p:spPr>
        <p:txBody>
          <a:bodyPr vert="eaVert" wrap="none" rtlCol="0">
            <a:spAutoFit/>
          </a:bodyPr>
          <a:lstStyle/>
          <a:p>
            <a:r>
              <a:rPr kumimoji="1" lang="ja-JP" altLang="en-US" dirty="0" smtClean="0"/>
              <a:t>・・・</a:t>
            </a:r>
            <a:endParaRPr kumimoji="1" lang="ja-JP" altLang="en-US" dirty="0"/>
          </a:p>
        </p:txBody>
      </p:sp>
      <p:cxnSp>
        <p:nvCxnSpPr>
          <p:cNvPr id="23" name="直線コネクタ 22"/>
          <p:cNvCxnSpPr>
            <a:stCxn id="14" idx="1"/>
            <a:endCxn id="13" idx="3"/>
          </p:cNvCxnSpPr>
          <p:nvPr/>
        </p:nvCxnSpPr>
        <p:spPr bwMode="auto">
          <a:xfrm flipH="1">
            <a:off x="8483984" y="2308322"/>
            <a:ext cx="199363" cy="7719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4" name="直線コネクタ 23"/>
          <p:cNvCxnSpPr>
            <a:stCxn id="15" idx="1"/>
            <a:endCxn id="13" idx="3"/>
          </p:cNvCxnSpPr>
          <p:nvPr/>
        </p:nvCxnSpPr>
        <p:spPr bwMode="auto">
          <a:xfrm flipH="1">
            <a:off x="8483984" y="2892522"/>
            <a:ext cx="337043" cy="187747"/>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27" name="直線コネクタ 26"/>
          <p:cNvCxnSpPr>
            <a:stCxn id="16" idx="1"/>
            <a:endCxn id="13" idx="3"/>
          </p:cNvCxnSpPr>
          <p:nvPr/>
        </p:nvCxnSpPr>
        <p:spPr bwMode="auto">
          <a:xfrm flipH="1" flipV="1">
            <a:off x="8483984" y="3080269"/>
            <a:ext cx="589071" cy="848233"/>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0" name="Picture 4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8286" y="2638149"/>
            <a:ext cx="56197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 name="直線コネクタ 30"/>
          <p:cNvCxnSpPr>
            <a:stCxn id="13" idx="1"/>
            <a:endCxn id="30" idx="3"/>
          </p:cNvCxnSpPr>
          <p:nvPr/>
        </p:nvCxnSpPr>
        <p:spPr bwMode="auto">
          <a:xfrm flipH="1" flipV="1">
            <a:off x="6930261" y="3080268"/>
            <a:ext cx="818710" cy="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37"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9171" y="1839872"/>
            <a:ext cx="612068" cy="48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円/楕円 37"/>
          <p:cNvSpPr/>
          <p:nvPr/>
        </p:nvSpPr>
        <p:spPr bwMode="auto">
          <a:xfrm>
            <a:off x="7281441" y="2730299"/>
            <a:ext cx="245913" cy="687003"/>
          </a:xfrm>
          <a:prstGeom prst="ellipse">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39" name="テキスト ボックス 38"/>
          <p:cNvSpPr txBox="1"/>
          <p:nvPr/>
        </p:nvSpPr>
        <p:spPr>
          <a:xfrm>
            <a:off x="7407336" y="2371187"/>
            <a:ext cx="813043"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en-US" altLang="ja-JP" sz="1400" dirty="0" err="1" smtClean="0">
                <a:latin typeface="+mn-lt"/>
              </a:rPr>
              <a:t>tcpdump</a:t>
            </a:r>
            <a:endParaRPr kumimoji="1" lang="ja-JP" altLang="en-US" sz="1400" dirty="0">
              <a:latin typeface="+mn-lt"/>
            </a:endParaRPr>
          </a:p>
        </p:txBody>
      </p:sp>
      <p:cxnSp>
        <p:nvCxnSpPr>
          <p:cNvPr id="41" name="直線コネクタ 40"/>
          <p:cNvCxnSpPr>
            <a:stCxn id="38" idx="0"/>
            <a:endCxn id="37" idx="2"/>
          </p:cNvCxnSpPr>
          <p:nvPr/>
        </p:nvCxnSpPr>
        <p:spPr bwMode="auto">
          <a:xfrm flipV="1">
            <a:off x="7404398" y="2328676"/>
            <a:ext cx="807" cy="401623"/>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6285148" y="3486383"/>
            <a:ext cx="800219" cy="369332"/>
          </a:xfrm>
          <a:prstGeom prst="rect">
            <a:avLst/>
          </a:prstGeom>
          <a:noFill/>
        </p:spPr>
        <p:txBody>
          <a:bodyPr wrap="none" rtlCol="0">
            <a:spAutoFit/>
          </a:bodyPr>
          <a:lstStyle/>
          <a:p>
            <a:r>
              <a:rPr kumimoji="1" lang="en-US" altLang="ja-JP" dirty="0" smtClean="0">
                <a:latin typeface="+mn-lt"/>
              </a:rPr>
              <a:t>master</a:t>
            </a:r>
            <a:endParaRPr kumimoji="1" lang="en-US" altLang="ja-JP" dirty="0" smtClean="0"/>
          </a:p>
        </p:txBody>
      </p:sp>
      <p:sp>
        <p:nvSpPr>
          <p:cNvPr id="46" name="コンテンツ プレースホルダー 45"/>
          <p:cNvSpPr>
            <a:spLocks noGrp="1"/>
          </p:cNvSpPr>
          <p:nvPr>
            <p:ph idx="1"/>
          </p:nvPr>
        </p:nvSpPr>
        <p:spPr>
          <a:xfrm>
            <a:off x="812800" y="1135622"/>
            <a:ext cx="8280400" cy="4863753"/>
          </a:xfrm>
        </p:spPr>
        <p:txBody>
          <a:bodyPr>
            <a:normAutofit/>
          </a:bodyPr>
          <a:lstStyle/>
          <a:p>
            <a:pPr marL="0" indent="0">
              <a:buNone/>
            </a:pPr>
            <a:r>
              <a:rPr lang="ja-JP" altLang="en-US" b="1" u="sng" dirty="0"/>
              <a:t>位置づけ</a:t>
            </a:r>
            <a:endParaRPr kumimoji="1" lang="en-US" altLang="ja-JP" b="1" u="sng" dirty="0" smtClean="0"/>
          </a:p>
          <a:p>
            <a:pPr marL="0" indent="0">
              <a:buNone/>
            </a:pPr>
            <a:r>
              <a:rPr lang="ja-JP" altLang="en-US" sz="1800" dirty="0" smtClean="0"/>
              <a:t>データセンタートラフィックの</a:t>
            </a:r>
            <a:r>
              <a:rPr lang="ja-JP" altLang="en-US" sz="1800" b="1" dirty="0" smtClean="0"/>
              <a:t>一例</a:t>
            </a:r>
            <a:r>
              <a:rPr lang="ja-JP" altLang="en-US" sz="1800" dirty="0" smtClean="0"/>
              <a:t>として</a:t>
            </a:r>
            <a:r>
              <a:rPr lang="en-US" altLang="ja-JP" sz="1800" dirty="0" smtClean="0"/>
              <a:t>, </a:t>
            </a:r>
            <a:r>
              <a:rPr lang="ja-JP" altLang="en-US" sz="1800" dirty="0" smtClean="0"/>
              <a:t>広く利用</a:t>
            </a:r>
            <a:endParaRPr lang="en-US" altLang="ja-JP" sz="1800" dirty="0" smtClean="0"/>
          </a:p>
          <a:p>
            <a:pPr marL="0" indent="0">
              <a:buNone/>
            </a:pPr>
            <a:r>
              <a:rPr lang="ja-JP" altLang="en-US" sz="1800" dirty="0" smtClean="0"/>
              <a:t>されている並列分散処理システムの生成する通信を観測</a:t>
            </a:r>
            <a:endParaRPr lang="en-US" altLang="ja-JP" sz="1800" dirty="0"/>
          </a:p>
          <a:p>
            <a:pPr marL="0" indent="0">
              <a:buNone/>
            </a:pPr>
            <a:r>
              <a:rPr kumimoji="1" lang="ja-JP" altLang="en-US" b="1" u="sng" dirty="0" smtClean="0"/>
              <a:t>並列分散処理アプリケーション</a:t>
            </a:r>
            <a:endParaRPr kumimoji="1" lang="en-US" altLang="ja-JP" b="1" u="sng" dirty="0" smtClean="0"/>
          </a:p>
          <a:p>
            <a:pPr marL="0" indent="0">
              <a:buNone/>
            </a:pPr>
            <a:r>
              <a:rPr kumimoji="1" lang="ja-JP" altLang="en-US" sz="1800" dirty="0" smtClean="0"/>
              <a:t>・</a:t>
            </a:r>
            <a:r>
              <a:rPr kumimoji="1" lang="en-US" altLang="ja-JP" sz="1800" dirty="0" smtClean="0"/>
              <a:t>Presto : </a:t>
            </a:r>
            <a:r>
              <a:rPr kumimoji="1" lang="en-US" altLang="ja-JP" sz="1800" dirty="0" err="1" smtClean="0"/>
              <a:t>hadoop</a:t>
            </a:r>
            <a:r>
              <a:rPr kumimoji="1" lang="ja-JP" altLang="en-US" sz="1800" dirty="0" smtClean="0"/>
              <a:t>ベース分散</a:t>
            </a:r>
            <a:r>
              <a:rPr kumimoji="1" lang="en-US" altLang="ja-JP" sz="1800" dirty="0" smtClean="0"/>
              <a:t>SQL</a:t>
            </a:r>
            <a:r>
              <a:rPr kumimoji="1" lang="ja-JP" altLang="en-US" sz="1800" dirty="0" smtClean="0"/>
              <a:t>エンジン</a:t>
            </a:r>
            <a:endParaRPr kumimoji="1" lang="en-US" altLang="ja-JP" sz="1800" dirty="0" smtClean="0"/>
          </a:p>
          <a:p>
            <a:pPr marL="0" indent="0">
              <a:buNone/>
            </a:pPr>
            <a:r>
              <a:rPr kumimoji="1" lang="ja-JP" altLang="en-US" sz="1800" dirty="0" smtClean="0"/>
              <a:t>・ジョブ実行：</a:t>
            </a:r>
            <a:r>
              <a:rPr kumimoji="1" lang="ja-JP" altLang="en-US" sz="1800" dirty="0" smtClean="0">
                <a:solidFill>
                  <a:srgbClr val="0071BC"/>
                </a:solidFill>
              </a:rPr>
              <a:t>クエリー</a:t>
            </a:r>
            <a:r>
              <a:rPr kumimoji="1" lang="en-US" altLang="ja-JP" sz="1800" dirty="0" smtClean="0"/>
              <a:t>, </a:t>
            </a:r>
            <a:r>
              <a:rPr lang="ja-JP" altLang="en-US" sz="1800" dirty="0" smtClean="0">
                <a:solidFill>
                  <a:srgbClr val="0071BC"/>
                </a:solidFill>
              </a:rPr>
              <a:t>検索結果の出力</a:t>
            </a:r>
            <a:endParaRPr kumimoji="1" lang="en-US" altLang="ja-JP" sz="2000" dirty="0" smtClean="0">
              <a:solidFill>
                <a:srgbClr val="0071BC"/>
              </a:solidFill>
            </a:endParaRPr>
          </a:p>
          <a:p>
            <a:pPr marL="0" indent="0">
              <a:buNone/>
            </a:pPr>
            <a:r>
              <a:rPr kumimoji="1" lang="ja-JP" altLang="en-US" b="1" u="sng" dirty="0" smtClean="0"/>
              <a:t>測定</a:t>
            </a:r>
            <a:endParaRPr kumimoji="1" lang="en-US" altLang="ja-JP" b="1" u="sng" dirty="0" smtClean="0"/>
          </a:p>
          <a:p>
            <a:pPr marL="0" indent="0">
              <a:buNone/>
            </a:pPr>
            <a:r>
              <a:rPr lang="ja-JP" altLang="en-US" sz="1800" dirty="0" smtClean="0"/>
              <a:t>・ジョブ</a:t>
            </a:r>
            <a:r>
              <a:rPr lang="ja-JP" altLang="en-US" sz="1800" dirty="0"/>
              <a:t>実行：処理ノード全体に対し１分程度で完了する</a:t>
            </a:r>
            <a:r>
              <a:rPr lang="ja-JP" altLang="en-US" sz="1800" dirty="0" smtClean="0"/>
              <a:t>ジョブ</a:t>
            </a:r>
            <a:endParaRPr lang="en-US" altLang="ja-JP" sz="1800" dirty="0" smtClean="0"/>
          </a:p>
          <a:p>
            <a:pPr marL="0" indent="0">
              <a:buNone/>
            </a:pPr>
            <a:r>
              <a:rPr lang="ja-JP" altLang="en-US" sz="1800" dirty="0" smtClean="0"/>
              <a:t>・ジョブ：</a:t>
            </a:r>
            <a:r>
              <a:rPr lang="en-US" altLang="ja-JP" sz="1800" u="sng" dirty="0" smtClean="0"/>
              <a:t>" </a:t>
            </a:r>
            <a:r>
              <a:rPr lang="en-US" altLang="ja-JP" sz="1800" u="sng" dirty="0"/>
              <a:t>\</a:t>
            </a:r>
            <a:r>
              <a:rPr lang="en-US" altLang="ja-JP" sz="1800" i="1" u="sng" dirty="0"/>
              <a:t>select  from</a:t>
            </a:r>
            <a:r>
              <a:rPr lang="en-US" altLang="ja-JP" sz="1800" u="sng" dirty="0"/>
              <a:t>$</a:t>
            </a:r>
            <a:r>
              <a:rPr lang="ja-JP" altLang="en-US" sz="1800" u="sng" dirty="0"/>
              <a:t>テーブル</a:t>
            </a:r>
            <a:r>
              <a:rPr lang="en-US" altLang="ja-JP" sz="1800" i="1" u="sng" dirty="0"/>
              <a:t>where </a:t>
            </a:r>
            <a:r>
              <a:rPr lang="en-US" altLang="ja-JP" sz="1800" u="sng" dirty="0"/>
              <a:t>$</a:t>
            </a:r>
            <a:r>
              <a:rPr lang="ja-JP" altLang="en-US" sz="1800" u="sng" dirty="0"/>
              <a:t>条件</a:t>
            </a:r>
            <a:r>
              <a:rPr lang="en-US" altLang="ja-JP" sz="1800" u="sng" dirty="0"/>
              <a:t>"</a:t>
            </a:r>
            <a:endParaRPr lang="ja-JP" altLang="en-US" sz="1800" u="sng" dirty="0"/>
          </a:p>
          <a:p>
            <a:pPr marL="0" indent="0">
              <a:buNone/>
            </a:pPr>
            <a:endParaRPr lang="en-US" altLang="ja-JP" dirty="0"/>
          </a:p>
        </p:txBody>
      </p:sp>
      <p:sp>
        <p:nvSpPr>
          <p:cNvPr id="25" name="テキスト ボックス 24"/>
          <p:cNvSpPr txBox="1"/>
          <p:nvPr/>
        </p:nvSpPr>
        <p:spPr>
          <a:xfrm>
            <a:off x="6822463" y="4132684"/>
            <a:ext cx="1998564" cy="276999"/>
          </a:xfrm>
          <a:prstGeom prst="rect">
            <a:avLst/>
          </a:prstGeom>
          <a:noFill/>
        </p:spPr>
        <p:txBody>
          <a:bodyPr wrap="none" rtlCol="0">
            <a:spAutoFit/>
          </a:bodyPr>
          <a:lstStyle/>
          <a:p>
            <a:r>
              <a:rPr kumimoji="1" lang="en-US" altLang="ja-JP" sz="1200" dirty="0" smtClean="0">
                <a:latin typeface="+mj-lt"/>
              </a:rPr>
              <a:t>Fig3. </a:t>
            </a:r>
            <a:r>
              <a:rPr kumimoji="1" lang="ja-JP" altLang="en-US" sz="1200" dirty="0" smtClean="0">
                <a:latin typeface="+mj-lt"/>
              </a:rPr>
              <a:t>実トラフィック解析環境</a:t>
            </a:r>
            <a:endParaRPr kumimoji="1" lang="ja-JP" altLang="en-US" sz="1200" dirty="0">
              <a:latin typeface="+mj-lt"/>
            </a:endParaRPr>
          </a:p>
        </p:txBody>
      </p:sp>
      <p:sp>
        <p:nvSpPr>
          <p:cNvPr id="2" name="円/楕円 1"/>
          <p:cNvSpPr/>
          <p:nvPr/>
        </p:nvSpPr>
        <p:spPr bwMode="auto">
          <a:xfrm rot="20700000">
            <a:off x="8460887" y="1641756"/>
            <a:ext cx="1261275" cy="2852901"/>
          </a:xfrm>
          <a:prstGeom prst="ellips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1" name="テキスト ボックス 20"/>
          <p:cNvSpPr txBox="1"/>
          <p:nvPr/>
        </p:nvSpPr>
        <p:spPr>
          <a:xfrm>
            <a:off x="7965321" y="3864213"/>
            <a:ext cx="1037326" cy="369332"/>
          </a:xfrm>
          <a:prstGeom prst="rect">
            <a:avLst/>
          </a:prstGeom>
          <a:solidFill>
            <a:schemeClr val="bg1"/>
          </a:solidFill>
        </p:spPr>
        <p:txBody>
          <a:bodyPr wrap="none" rtlCol="0">
            <a:spAutoFit/>
          </a:bodyPr>
          <a:lstStyle/>
          <a:p>
            <a:r>
              <a:rPr kumimoji="1" lang="en-US" altLang="ja-JP" dirty="0" smtClean="0">
                <a:latin typeface="+mn-lt"/>
              </a:rPr>
              <a:t>10 slaves</a:t>
            </a:r>
            <a:endParaRPr kumimoji="1" lang="en-US" altLang="ja-JP" dirty="0" smtClean="0"/>
          </a:p>
        </p:txBody>
      </p:sp>
    </p:spTree>
    <p:extLst>
      <p:ext uri="{BB962C8B-B14F-4D97-AF65-F5344CB8AC3E}">
        <p14:creationId xmlns:p14="http://schemas.microsoft.com/office/powerpoint/2010/main" val="21051144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解析：トラフィック量</a:t>
            </a:r>
            <a:endParaRPr kumimoji="1" lang="ja-JP" altLang="en-US" dirty="0"/>
          </a:p>
        </p:txBody>
      </p:sp>
      <p:sp>
        <p:nvSpPr>
          <p:cNvPr id="3" name="コンテンツ プレースホルダー 2"/>
          <p:cNvSpPr>
            <a:spLocks noGrp="1"/>
          </p:cNvSpPr>
          <p:nvPr>
            <p:ph idx="1"/>
          </p:nvPr>
        </p:nvSpPr>
        <p:spPr>
          <a:xfrm>
            <a:off x="812800" y="4617132"/>
            <a:ext cx="8280400" cy="1691593"/>
          </a:xfrm>
          <a:ln>
            <a:solidFill>
              <a:srgbClr val="0071BC"/>
            </a:solidFill>
          </a:ln>
        </p:spPr>
        <p:txBody>
          <a:bodyPr>
            <a:normAutofit/>
          </a:bodyPr>
          <a:lstStyle/>
          <a:p>
            <a:r>
              <a:rPr lang="ja-JP" altLang="en-US" dirty="0" smtClean="0"/>
              <a:t>ショートフローの割合が大きい</a:t>
            </a:r>
            <a:endParaRPr lang="en-US" altLang="ja-JP" dirty="0" smtClean="0"/>
          </a:p>
          <a:p>
            <a:r>
              <a:rPr lang="ja-JP" altLang="en-US" dirty="0" smtClean="0"/>
              <a:t>フロー数</a:t>
            </a:r>
            <a:r>
              <a:rPr lang="ja-JP" altLang="en-US" dirty="0"/>
              <a:t>は少ないがサイズの大きいフローが大部分の</a:t>
            </a:r>
            <a:r>
              <a:rPr lang="ja-JP" altLang="en-US" dirty="0" smtClean="0"/>
              <a:t>通信量</a:t>
            </a:r>
            <a:r>
              <a:rPr lang="ja-JP" altLang="en-US" dirty="0"/>
              <a:t>を</a:t>
            </a:r>
            <a:r>
              <a:rPr lang="ja-JP" altLang="en-US" dirty="0" smtClean="0"/>
              <a:t>占める</a:t>
            </a:r>
            <a:endParaRPr lang="en-US" altLang="ja-JP" dirty="0"/>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14</a:t>
            </a:fld>
            <a:endParaRPr lang="en-US" altLang="ja-JP"/>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92" y="1434102"/>
            <a:ext cx="4424008" cy="273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テキスト ボックス 9"/>
          <p:cNvSpPr txBox="1"/>
          <p:nvPr/>
        </p:nvSpPr>
        <p:spPr>
          <a:xfrm>
            <a:off x="936168" y="4173524"/>
            <a:ext cx="3609657" cy="276999"/>
          </a:xfrm>
          <a:prstGeom prst="rect">
            <a:avLst/>
          </a:prstGeom>
          <a:noFill/>
        </p:spPr>
        <p:txBody>
          <a:bodyPr wrap="none" rtlCol="0">
            <a:spAutoFit/>
          </a:bodyPr>
          <a:lstStyle/>
          <a:p>
            <a:r>
              <a:rPr kumimoji="1" lang="en-US" altLang="ja-JP" sz="1200" dirty="0" smtClean="0">
                <a:latin typeface="+mj-lt"/>
              </a:rPr>
              <a:t>Fig4. </a:t>
            </a:r>
            <a:r>
              <a:rPr lang="en-US" altLang="ja-JP" sz="1200" dirty="0">
                <a:latin typeface="+mn-lt"/>
              </a:rPr>
              <a:t>Presto</a:t>
            </a:r>
            <a:r>
              <a:rPr lang="en-US" altLang="ja-JP" sz="1200" dirty="0"/>
              <a:t> </a:t>
            </a:r>
            <a:r>
              <a:rPr lang="ja-JP" altLang="en-US" sz="1200" dirty="0"/>
              <a:t>クラスタ</a:t>
            </a:r>
            <a:r>
              <a:rPr lang="ja-JP" altLang="en-US" sz="1200" dirty="0" smtClean="0"/>
              <a:t>のジョブ実行時</a:t>
            </a:r>
            <a:r>
              <a:rPr lang="ja-JP" altLang="en-US" sz="1200" dirty="0"/>
              <a:t>のトラフィック分布</a:t>
            </a:r>
            <a:endParaRPr kumimoji="1" lang="ja-JP" altLang="en-US" sz="1200" dirty="0">
              <a:latin typeface="+mj-lt"/>
            </a:endParaRPr>
          </a:p>
        </p:txBody>
      </p:sp>
      <p:sp>
        <p:nvSpPr>
          <p:cNvPr id="11" name="テキスト ボックス 10"/>
          <p:cNvSpPr txBox="1"/>
          <p:nvPr/>
        </p:nvSpPr>
        <p:spPr>
          <a:xfrm>
            <a:off x="5545433" y="4135826"/>
            <a:ext cx="3223959" cy="276999"/>
          </a:xfrm>
          <a:prstGeom prst="rect">
            <a:avLst/>
          </a:prstGeom>
          <a:noFill/>
        </p:spPr>
        <p:txBody>
          <a:bodyPr wrap="none" rtlCol="0">
            <a:spAutoFit/>
          </a:bodyPr>
          <a:lstStyle/>
          <a:p>
            <a:r>
              <a:rPr kumimoji="1" lang="en-US" altLang="ja-JP" sz="1200" dirty="0" smtClean="0">
                <a:latin typeface="+mj-lt"/>
              </a:rPr>
              <a:t>Fig5. </a:t>
            </a:r>
            <a:r>
              <a:rPr lang="en-US" altLang="ja-JP" sz="1200" dirty="0">
                <a:latin typeface="+mn-lt"/>
              </a:rPr>
              <a:t>Presto</a:t>
            </a:r>
            <a:r>
              <a:rPr lang="en-US" altLang="ja-JP" sz="1200" dirty="0"/>
              <a:t> </a:t>
            </a:r>
            <a:r>
              <a:rPr lang="ja-JP" altLang="en-US" sz="1200" dirty="0"/>
              <a:t>クラスタ</a:t>
            </a:r>
            <a:r>
              <a:rPr lang="ja-JP" altLang="en-US" sz="1200" dirty="0" smtClean="0"/>
              <a:t>の</a:t>
            </a:r>
            <a:r>
              <a:rPr lang="en-US" altLang="ja-JP" sz="1200" dirty="0" smtClean="0">
                <a:latin typeface="+mn-lt"/>
              </a:rPr>
              <a:t>2KB</a:t>
            </a:r>
            <a:r>
              <a:rPr lang="ja-JP" altLang="en-US" sz="1200" dirty="0" smtClean="0"/>
              <a:t>以下のフローの</a:t>
            </a:r>
            <a:r>
              <a:rPr lang="en-US" altLang="ja-JP" sz="1200" dirty="0" smtClean="0">
                <a:latin typeface="+mn-lt"/>
              </a:rPr>
              <a:t>FCT</a:t>
            </a:r>
            <a:endParaRPr kumimoji="1" lang="ja-JP" altLang="en-US" sz="1200" dirty="0">
              <a:latin typeface="+mn-lt"/>
            </a:endParaRPr>
          </a:p>
        </p:txBody>
      </p:sp>
      <p:pic>
        <p:nvPicPr>
          <p:cNvPr id="12" name="図 11" descr="delay_grap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490532"/>
            <a:ext cx="4408824" cy="2645294"/>
          </a:xfrm>
          <a:prstGeom prst="rect">
            <a:avLst/>
          </a:prstGeom>
        </p:spPr>
      </p:pic>
    </p:spTree>
    <p:extLst>
      <p:ext uri="{BB962C8B-B14F-4D97-AF65-F5344CB8AC3E}">
        <p14:creationId xmlns:p14="http://schemas.microsoft.com/office/powerpoint/2010/main" val="178713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lang="ja-JP" altLang="en-US" dirty="0"/>
              <a:t>並列分散処理実行時</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15</a:t>
            </a:fld>
            <a:endParaRPr lang="en-US" altLang="ja-JP" dirty="0"/>
          </a:p>
        </p:txBody>
      </p:sp>
      <p:sp>
        <p:nvSpPr>
          <p:cNvPr id="8" name="テキスト ボックス 7"/>
          <p:cNvSpPr txBox="1"/>
          <p:nvPr/>
        </p:nvSpPr>
        <p:spPr>
          <a:xfrm>
            <a:off x="1163641" y="3962091"/>
            <a:ext cx="3300904" cy="461665"/>
          </a:xfrm>
          <a:prstGeom prst="rect">
            <a:avLst/>
          </a:prstGeom>
          <a:noFill/>
        </p:spPr>
        <p:txBody>
          <a:bodyPr wrap="none" rtlCol="0">
            <a:spAutoFit/>
          </a:bodyPr>
          <a:lstStyle/>
          <a:p>
            <a:r>
              <a:rPr kumimoji="1" lang="en-US" altLang="ja-JP" sz="1200" dirty="0" smtClean="0">
                <a:latin typeface="+mj-lt"/>
              </a:rPr>
              <a:t>Fig7.</a:t>
            </a:r>
            <a:r>
              <a:rPr lang="ja-JP" altLang="en-US" sz="1200" dirty="0"/>
              <a:t>管理ノードから</a:t>
            </a:r>
            <a:r>
              <a:rPr lang="ja-JP" altLang="en-US" sz="1200" dirty="0" smtClean="0"/>
              <a:t>見たジョブ実行時</a:t>
            </a:r>
            <a:r>
              <a:rPr lang="ja-JP" altLang="en-US" sz="1200" dirty="0"/>
              <a:t>のトラフィッ</a:t>
            </a:r>
          </a:p>
          <a:p>
            <a:r>
              <a:rPr lang="ja-JP" altLang="en-US" sz="1200" dirty="0"/>
              <a:t>ク累積分布</a:t>
            </a:r>
            <a:endParaRPr kumimoji="1" lang="ja-JP" altLang="en-US" sz="1200" dirty="0">
              <a:latin typeface="+mj-lt"/>
            </a:endParaRPr>
          </a:p>
        </p:txBody>
      </p:sp>
      <p:sp>
        <p:nvSpPr>
          <p:cNvPr id="13" name="テキスト ボックス 12"/>
          <p:cNvSpPr txBox="1"/>
          <p:nvPr/>
        </p:nvSpPr>
        <p:spPr>
          <a:xfrm>
            <a:off x="5602011" y="3962091"/>
            <a:ext cx="2927404" cy="276999"/>
          </a:xfrm>
          <a:prstGeom prst="rect">
            <a:avLst/>
          </a:prstGeom>
          <a:noFill/>
        </p:spPr>
        <p:txBody>
          <a:bodyPr wrap="none" rtlCol="0">
            <a:spAutoFit/>
          </a:bodyPr>
          <a:lstStyle/>
          <a:p>
            <a:r>
              <a:rPr kumimoji="1" lang="en-US" altLang="ja-JP" sz="1200" dirty="0" smtClean="0">
                <a:latin typeface="+mj-lt"/>
              </a:rPr>
              <a:t>Fig8.</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6" y="1542787"/>
            <a:ext cx="4914765" cy="245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図 6" descr="job_cd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004" y="1268760"/>
            <a:ext cx="4550049" cy="2728452"/>
          </a:xfrm>
          <a:prstGeom prst="rect">
            <a:avLst/>
          </a:prstGeom>
        </p:spPr>
      </p:pic>
      <p:sp>
        <p:nvSpPr>
          <p:cNvPr id="9" name="コンテンツ プレースホルダー 8"/>
          <p:cNvSpPr>
            <a:spLocks noGrp="1"/>
          </p:cNvSpPr>
          <p:nvPr>
            <p:ph idx="1"/>
          </p:nvPr>
        </p:nvSpPr>
        <p:spPr/>
        <p:txBody>
          <a:bodyPr/>
          <a:lstStyle/>
          <a:p>
            <a:pPr marL="0" indent="0">
              <a:buNone/>
            </a:pPr>
            <a:endParaRPr kumimoji="1" lang="ja-JP" altLang="en-US" dirty="0"/>
          </a:p>
        </p:txBody>
      </p:sp>
      <p:sp>
        <p:nvSpPr>
          <p:cNvPr id="12" name="コンテンツ プレースホルダー 2"/>
          <p:cNvSpPr txBox="1">
            <a:spLocks/>
          </p:cNvSpPr>
          <p:nvPr/>
        </p:nvSpPr>
        <p:spPr bwMode="auto">
          <a:xfrm>
            <a:off x="812800" y="4833156"/>
            <a:ext cx="8280400" cy="1475569"/>
          </a:xfrm>
          <a:prstGeom prst="rect">
            <a:avLst/>
          </a:prstGeom>
          <a:noFill/>
          <a:ln>
            <a:solidFill>
              <a:srgbClr val="0071BC"/>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ja-JP" altLang="en-US" dirty="0" smtClean="0"/>
              <a:t>管理ノードへのトラフィック量が多く、比較的通信時間が短いフローが存在している</a:t>
            </a:r>
            <a:endParaRPr lang="en-US" altLang="ja-JP" dirty="0" smtClean="0"/>
          </a:p>
          <a:p>
            <a:r>
              <a:rPr lang="ja-JP" altLang="en-US" dirty="0" smtClean="0"/>
              <a:t>長時間通信を行うフローが固定的に存在している</a:t>
            </a:r>
            <a:endParaRPr lang="en-US" altLang="ja-JP" dirty="0" smtClean="0"/>
          </a:p>
        </p:txBody>
      </p:sp>
    </p:spTree>
    <p:extLst>
      <p:ext uri="{BB962C8B-B14F-4D97-AF65-F5344CB8AC3E}">
        <p14:creationId xmlns:p14="http://schemas.microsoft.com/office/powerpoint/2010/main" val="196398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解析：考察</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データセンター内ネットワークを想定したトラフィックの特徴</a:t>
            </a:r>
            <a:endParaRPr lang="en-US" altLang="ja-JP" b="1" u="sng" dirty="0"/>
          </a:p>
          <a:p>
            <a:pPr marL="857250" lvl="1" indent="-457200">
              <a:buFont typeface="+mj-lt"/>
              <a:buAutoNum type="arabicPeriod"/>
            </a:pPr>
            <a:r>
              <a:rPr lang="ja-JP" altLang="en-US" dirty="0" smtClean="0">
                <a:latin typeface="+mn-ea"/>
                <a:ea typeface="+mn-ea"/>
              </a:rPr>
              <a:t>管理ノード</a:t>
            </a:r>
            <a:r>
              <a:rPr lang="ja-JP" altLang="en-US" dirty="0">
                <a:latin typeface="+mn-ea"/>
                <a:ea typeface="+mn-ea"/>
              </a:rPr>
              <a:t>へ送信されるトラフィック量</a:t>
            </a:r>
            <a:r>
              <a:rPr lang="ja-JP" altLang="en-US" dirty="0" smtClean="0">
                <a:latin typeface="+mn-ea"/>
                <a:ea typeface="+mn-ea"/>
              </a:rPr>
              <a:t>は</a:t>
            </a:r>
            <a:r>
              <a:rPr lang="ja-JP" altLang="en-US" dirty="0">
                <a:latin typeface="+mn-ea"/>
                <a:ea typeface="+mn-ea"/>
              </a:rPr>
              <a:t>大きい</a:t>
            </a:r>
            <a:endParaRPr lang="en-US" altLang="ja-JP" dirty="0" smtClean="0">
              <a:latin typeface="+mn-ea"/>
              <a:ea typeface="+mn-ea"/>
            </a:endParaRPr>
          </a:p>
          <a:p>
            <a:pPr marL="857250" lvl="1" indent="-457200">
              <a:buFont typeface="+mj-lt"/>
              <a:buAutoNum type="arabicPeriod"/>
            </a:pPr>
            <a:r>
              <a:rPr lang="ja-JP" altLang="en-US" dirty="0">
                <a:latin typeface="+mn-ea"/>
                <a:ea typeface="+mn-ea"/>
              </a:rPr>
              <a:t>長い</a:t>
            </a:r>
            <a:r>
              <a:rPr lang="ja-JP" altLang="en-US" dirty="0" smtClean="0">
                <a:latin typeface="+mn-ea"/>
                <a:ea typeface="+mn-ea"/>
              </a:rPr>
              <a:t>時間通信を行うフローが固定的に存在している</a:t>
            </a:r>
            <a:endParaRPr lang="en-US" altLang="ja-JP" dirty="0" smtClean="0">
              <a:latin typeface="+mn-ea"/>
              <a:ea typeface="+mn-ea"/>
            </a:endParaRPr>
          </a:p>
          <a:p>
            <a:pPr marL="857250" lvl="1" indent="-457200">
              <a:buFont typeface="+mj-lt"/>
              <a:buAutoNum type="arabicPeriod"/>
            </a:pPr>
            <a:endParaRPr lang="en-US" altLang="ja-JP" dirty="0" smtClean="0">
              <a:latin typeface="+mn-ea"/>
              <a:ea typeface="+mn-ea"/>
            </a:endParaRPr>
          </a:p>
          <a:p>
            <a:pPr marL="0" indent="0">
              <a:buNone/>
            </a:pPr>
            <a:r>
              <a:rPr kumimoji="1" lang="ja-JP" altLang="en-US" b="1" u="sng" dirty="0" smtClean="0">
                <a:latin typeface="+mn-ea"/>
              </a:rPr>
              <a:t>検討</a:t>
            </a:r>
            <a:r>
              <a:rPr kumimoji="1" lang="ja-JP" altLang="en-US" b="1" u="sng" dirty="0">
                <a:latin typeface="+mn-ea"/>
              </a:rPr>
              <a:t>す</a:t>
            </a:r>
            <a:r>
              <a:rPr kumimoji="1" lang="ja-JP" altLang="en-US" b="1" u="sng" dirty="0" smtClean="0">
                <a:latin typeface="+mn-ea"/>
              </a:rPr>
              <a:t>べきトラフィックパターン</a:t>
            </a:r>
            <a:r>
              <a:rPr kumimoji="1" lang="en-US" altLang="ja-JP" sz="1400" dirty="0" smtClean="0"/>
              <a:t>[</a:t>
            </a:r>
            <a:r>
              <a:rPr lang="en-US" altLang="ja-JP" sz="1400" dirty="0"/>
              <a:t>8</a:t>
            </a:r>
            <a:r>
              <a:rPr kumimoji="1" lang="en-US" altLang="ja-JP" sz="1400" dirty="0" smtClean="0"/>
              <a:t>]</a:t>
            </a:r>
          </a:p>
          <a:p>
            <a:r>
              <a:rPr lang="ja-JP" altLang="en-US" dirty="0" smtClean="0"/>
              <a:t>バックグラウンドトラフィックが</a:t>
            </a:r>
            <a:r>
              <a:rPr lang="ja-JP" altLang="en-US" dirty="0"/>
              <a:t>通信している中で</a:t>
            </a:r>
            <a:r>
              <a:rPr lang="en-US" altLang="ja-JP" dirty="0"/>
              <a:t>, </a:t>
            </a:r>
            <a:r>
              <a:rPr lang="ja-JP" altLang="en-US" dirty="0" smtClean="0"/>
              <a:t>低レイテンシ</a:t>
            </a:r>
            <a:r>
              <a:rPr lang="ja-JP" altLang="en-US" dirty="0"/>
              <a:t>通信が求められている</a:t>
            </a:r>
            <a:r>
              <a:rPr lang="ja-JP" altLang="en-US" dirty="0" smtClean="0"/>
              <a:t>ショートフロー</a:t>
            </a:r>
            <a:r>
              <a:rPr lang="ja-JP" altLang="en-US" dirty="0"/>
              <a:t>の通信</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16</a:t>
            </a:fld>
            <a:endParaRPr lang="en-US" altLang="ja-JP" dirty="0"/>
          </a:p>
        </p:txBody>
      </p:sp>
      <p:sp>
        <p:nvSpPr>
          <p:cNvPr id="6" name="正方形/長方形 5"/>
          <p:cNvSpPr/>
          <p:nvPr/>
        </p:nvSpPr>
        <p:spPr>
          <a:xfrm>
            <a:off x="3584848" y="5876339"/>
            <a:ext cx="6120680" cy="215444"/>
          </a:xfrm>
          <a:prstGeom prst="rect">
            <a:avLst/>
          </a:prstGeom>
        </p:spPr>
        <p:txBody>
          <a:bodyPr wrap="square">
            <a:spAutoFit/>
          </a:bodyPr>
          <a:lstStyle/>
          <a:p>
            <a:r>
              <a:rPr lang="en-US" altLang="ja-JP" sz="800" dirty="0" smtClean="0">
                <a:latin typeface="+mn-lt"/>
              </a:rPr>
              <a:t>[</a:t>
            </a:r>
            <a:r>
              <a:rPr lang="en-US" altLang="ja-JP" sz="800" dirty="0">
                <a:latin typeface="+mn-lt"/>
              </a:rPr>
              <a:t>8</a:t>
            </a:r>
            <a:r>
              <a:rPr lang="en-US" altLang="ja-JP" sz="800" dirty="0" smtClean="0">
                <a:latin typeface="+mn-lt"/>
              </a:rPr>
              <a:t>] </a:t>
            </a:r>
            <a:r>
              <a:rPr lang="en-US" altLang="ja-JP" sz="800" dirty="0" err="1">
                <a:latin typeface="+mn-lt"/>
              </a:rPr>
              <a:t>Alizadeh</a:t>
            </a:r>
            <a:r>
              <a:rPr lang="en-US" altLang="ja-JP" sz="800" dirty="0">
                <a:latin typeface="+mn-lt"/>
              </a:rPr>
              <a:t>, Mohammad, et al. "Data center </a:t>
            </a:r>
            <a:r>
              <a:rPr lang="en-US" altLang="ja-JP" sz="800" dirty="0" err="1">
                <a:latin typeface="+mn-lt"/>
              </a:rPr>
              <a:t>tcp</a:t>
            </a:r>
            <a:r>
              <a:rPr lang="en-US" altLang="ja-JP" sz="800" dirty="0">
                <a:latin typeface="+mn-lt"/>
              </a:rPr>
              <a:t> (</a:t>
            </a:r>
            <a:r>
              <a:rPr lang="en-US" altLang="ja-JP" sz="800" dirty="0" err="1">
                <a:latin typeface="+mn-lt"/>
              </a:rPr>
              <a:t>dctcp</a:t>
            </a:r>
            <a:r>
              <a:rPr lang="en-US" altLang="ja-JP" sz="800" dirty="0">
                <a:latin typeface="+mn-lt"/>
              </a:rPr>
              <a:t>)." ACM SIGCOMM computer communication review 41.4 (2011): </a:t>
            </a:r>
            <a:r>
              <a:rPr lang="en-US" altLang="ja-JP" sz="800" dirty="0" smtClean="0">
                <a:latin typeface="+mn-lt"/>
              </a:rPr>
              <a:t>63-74</a:t>
            </a:r>
            <a:endParaRPr lang="en-US" altLang="ja-JP" sz="800" dirty="0">
              <a:latin typeface="+mn-lt"/>
            </a:endParaRPr>
          </a:p>
        </p:txBody>
      </p:sp>
    </p:spTree>
    <p:extLst>
      <p:ext uri="{BB962C8B-B14F-4D97-AF65-F5344CB8AC3E}">
        <p14:creationId xmlns:p14="http://schemas.microsoft.com/office/powerpoint/2010/main" val="17577840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性能障害：スイッチ</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並列分散処理のアーキテクチャ：マスタースレーブ</a:t>
            </a:r>
            <a:endParaRPr kumimoji="1" lang="en-US" altLang="ja-JP" b="1" u="sng" dirty="0" smtClean="0"/>
          </a:p>
          <a:p>
            <a:pPr marL="0" indent="0">
              <a:buNone/>
            </a:pPr>
            <a:r>
              <a:rPr lang="ja-JP" altLang="en-US" b="1" u="sng" dirty="0" smtClean="0"/>
              <a:t>データセンターで用いられる機器：汎用的なもの</a:t>
            </a:r>
            <a:endParaRPr lang="en-US" altLang="ja-JP" b="1" u="sng" dirty="0" smtClean="0"/>
          </a:p>
          <a:p>
            <a:pPr lvl="1"/>
            <a:r>
              <a:rPr lang="ja-JP" altLang="en-US" dirty="0" smtClean="0"/>
              <a:t>メモリ量が限られている</a:t>
            </a:r>
            <a:r>
              <a:rPr lang="en-US" altLang="ja-JP" dirty="0" smtClean="0"/>
              <a:t>[20]</a:t>
            </a:r>
          </a:p>
          <a:p>
            <a:pPr lvl="1"/>
            <a:r>
              <a:rPr lang="ja-JP" altLang="en-US" dirty="0"/>
              <a:t>基本的</a:t>
            </a:r>
            <a:r>
              <a:rPr lang="ja-JP" altLang="en-US" dirty="0" smtClean="0"/>
              <a:t>に</a:t>
            </a:r>
            <a:r>
              <a:rPr lang="en-US" altLang="ja-JP" dirty="0" smtClean="0"/>
              <a:t>1NIC, 1CPU</a:t>
            </a:r>
            <a:r>
              <a:rPr lang="ja-JP" altLang="en-US" dirty="0" smtClean="0"/>
              <a:t>コアで処理が行われる</a:t>
            </a:r>
            <a:r>
              <a:rPr lang="en-US" altLang="ja-JP" dirty="0" smtClean="0"/>
              <a:t>[16]</a:t>
            </a:r>
            <a:endParaRPr lang="en-US" altLang="ja-JP" sz="1600" dirty="0"/>
          </a:p>
          <a:p>
            <a:pPr marL="0" indent="0">
              <a:buNone/>
            </a:pPr>
            <a:r>
              <a:rPr kumimoji="1" lang="ja-JP" altLang="en-US" b="1" u="sng" dirty="0" smtClean="0"/>
              <a:t>スイッチでの性能障害</a:t>
            </a:r>
            <a:endParaRPr kumimoji="1" lang="en-US" altLang="ja-JP" b="1" u="sng" dirty="0" smtClean="0"/>
          </a:p>
          <a:p>
            <a:r>
              <a:rPr kumimoji="1" lang="en-US" altLang="ja-JP" dirty="0" smtClean="0"/>
              <a:t>Queue buildup</a:t>
            </a:r>
            <a:r>
              <a:rPr kumimoji="1" lang="ja-JP" altLang="en-US" dirty="0" smtClean="0"/>
              <a:t>：レスポンスに影響しない</a:t>
            </a:r>
            <a:r>
              <a:rPr lang="ja-JP" altLang="en-US" dirty="0" smtClean="0">
                <a:solidFill>
                  <a:srgbClr val="E03253"/>
                </a:solidFill>
              </a:rPr>
              <a:t>バックグラウンドトラフィックが</a:t>
            </a:r>
            <a:r>
              <a:rPr lang="en-US" altLang="ja-JP" dirty="0" smtClean="0">
                <a:solidFill>
                  <a:srgbClr val="E03253"/>
                </a:solidFill>
              </a:rPr>
              <a:t>NIC</a:t>
            </a:r>
            <a:r>
              <a:rPr lang="ja-JP" altLang="en-US" dirty="0">
                <a:solidFill>
                  <a:srgbClr val="E03253"/>
                </a:solidFill>
              </a:rPr>
              <a:t>キュー</a:t>
            </a:r>
            <a:r>
              <a:rPr lang="ja-JP" altLang="en-US" dirty="0" smtClean="0">
                <a:solidFill>
                  <a:srgbClr val="E03253"/>
                </a:solidFill>
              </a:rPr>
              <a:t>を圧迫</a:t>
            </a:r>
            <a:endParaRPr kumimoji="1" lang="ja-JP" altLang="en-US" dirty="0">
              <a:solidFill>
                <a:srgbClr val="E03253"/>
              </a:solidFill>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17</a:t>
            </a:fld>
            <a:endParaRPr lang="en-US" altLang="ja-JP" dirty="0"/>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4578" b="19813"/>
          <a:stretch/>
        </p:blipFill>
        <p:spPr bwMode="auto">
          <a:xfrm>
            <a:off x="842866" y="4653136"/>
            <a:ext cx="4085354" cy="1369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テキスト ボックス 7"/>
          <p:cNvSpPr txBox="1"/>
          <p:nvPr/>
        </p:nvSpPr>
        <p:spPr>
          <a:xfrm>
            <a:off x="1473301" y="6041149"/>
            <a:ext cx="2736647"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スイッチで引き起こすボトルネック</a:t>
            </a:r>
            <a:endParaRPr kumimoji="1" lang="ja-JP" altLang="en-US" sz="1200" dirty="0">
              <a:latin typeface="+mj-lt"/>
            </a:endParaRPr>
          </a:p>
        </p:txBody>
      </p:sp>
      <p:sp>
        <p:nvSpPr>
          <p:cNvPr id="9" name="正方形/長方形 8"/>
          <p:cNvSpPr/>
          <p:nvPr/>
        </p:nvSpPr>
        <p:spPr>
          <a:xfrm>
            <a:off x="5008708" y="5445224"/>
            <a:ext cx="4094150" cy="584776"/>
          </a:xfrm>
          <a:prstGeom prst="rect">
            <a:avLst/>
          </a:prstGeom>
        </p:spPr>
        <p:txBody>
          <a:bodyPr wrap="square">
            <a:spAutoFit/>
          </a:bodyPr>
          <a:lstStyle/>
          <a:p>
            <a:r>
              <a:rPr lang="en-US" altLang="ja-JP" sz="800" dirty="0">
                <a:latin typeface="+mn-lt"/>
              </a:rPr>
              <a:t>[16] Microsoft corporation. scalable networking with </a:t>
            </a:r>
            <a:r>
              <a:rPr lang="en-US" altLang="ja-JP" sz="800" dirty="0" err="1">
                <a:latin typeface="+mn-lt"/>
              </a:rPr>
              <a:t>rss</a:t>
            </a:r>
            <a:r>
              <a:rPr lang="en-US" altLang="ja-JP" sz="800" dirty="0">
                <a:latin typeface="+mn-lt"/>
              </a:rPr>
              <a:t>, 2005</a:t>
            </a:r>
            <a:r>
              <a:rPr lang="en-US" altLang="ja-JP" sz="800" dirty="0" smtClean="0">
                <a:latin typeface="+mn-lt"/>
              </a:rPr>
              <a:t>.</a:t>
            </a:r>
          </a:p>
          <a:p>
            <a:endParaRPr lang="en-US" altLang="ja-JP" sz="800" dirty="0">
              <a:latin typeface="+mn-lt"/>
            </a:endParaRPr>
          </a:p>
          <a:p>
            <a:r>
              <a:rPr lang="en-US" altLang="ja-JP" sz="800" dirty="0">
                <a:latin typeface="+mn-lt"/>
              </a:rPr>
              <a:t>[20] P. </a:t>
            </a:r>
            <a:r>
              <a:rPr lang="en-US" altLang="ja-JP" sz="800" dirty="0" err="1">
                <a:latin typeface="+mn-lt"/>
              </a:rPr>
              <a:t>Agarwal</a:t>
            </a:r>
            <a:r>
              <a:rPr lang="en-US" altLang="ja-JP" sz="800" dirty="0">
                <a:latin typeface="+mn-lt"/>
              </a:rPr>
              <a:t>, B. Kwan, and L. </a:t>
            </a:r>
            <a:r>
              <a:rPr lang="en-US" altLang="ja-JP" sz="800" dirty="0" err="1">
                <a:latin typeface="+mn-lt"/>
              </a:rPr>
              <a:t>Ashvin</a:t>
            </a:r>
            <a:r>
              <a:rPr lang="en-US" altLang="ja-JP" sz="800" dirty="0">
                <a:latin typeface="+mn-lt"/>
              </a:rPr>
              <a:t>. Flexible buffer allocation entities for traffic aggregate containment. US Patent 20090207848, August 2009. </a:t>
            </a:r>
          </a:p>
        </p:txBody>
      </p:sp>
    </p:spTree>
    <p:extLst>
      <p:ext uri="{BB962C8B-B14F-4D97-AF65-F5344CB8AC3E}">
        <p14:creationId xmlns:p14="http://schemas.microsoft.com/office/powerpoint/2010/main" val="19130395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18</a:t>
            </a:fld>
            <a:endParaRPr lang="en-US" altLang="ja-JP" dirty="0"/>
          </a:p>
        </p:txBody>
      </p:sp>
    </p:spTree>
    <p:extLst>
      <p:ext uri="{BB962C8B-B14F-4D97-AF65-F5344CB8AC3E}">
        <p14:creationId xmlns:p14="http://schemas.microsoft.com/office/powerpoint/2010/main" val="27938114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提案手法：想定環境</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ja-JP" altLang="en-US" b="1" u="sng" dirty="0" smtClean="0"/>
              <a:t>性能障害ボトルネック：単一</a:t>
            </a:r>
            <a:r>
              <a:rPr lang="en-US" altLang="ja-JP" b="1" u="sng" dirty="0" smtClean="0"/>
              <a:t>NIC</a:t>
            </a:r>
            <a:r>
              <a:rPr lang="ja-JP" altLang="en-US" b="1" u="sng" dirty="0" err="1" smtClean="0"/>
              <a:t>への</a:t>
            </a:r>
            <a:r>
              <a:rPr lang="ja-JP" altLang="en-US" b="1" u="sng" dirty="0" smtClean="0"/>
              <a:t>負荷集中</a:t>
            </a:r>
            <a:endParaRPr lang="en-US" altLang="ja-JP" b="1" u="sng" dirty="0" smtClean="0"/>
          </a:p>
          <a:p>
            <a:r>
              <a:rPr kumimoji="1" lang="ja-JP" altLang="en-US" dirty="0" smtClean="0"/>
              <a:t>想定環境</a:t>
            </a:r>
            <a:r>
              <a:rPr lang="ja-JP" altLang="en-US" dirty="0"/>
              <a:t>：</a:t>
            </a:r>
            <a:r>
              <a:rPr kumimoji="1" lang="ja-JP" altLang="en-US" dirty="0" smtClean="0">
                <a:latin typeface="+mn-ea"/>
                <a:ea typeface="+mn-ea"/>
              </a:rPr>
              <a:t>マルチパス環境</a:t>
            </a:r>
            <a:r>
              <a:rPr kumimoji="1" lang="en-US" altLang="ja-JP" dirty="0" smtClean="0">
                <a:latin typeface="+mn-ea"/>
                <a:ea typeface="+mn-ea"/>
              </a:rPr>
              <a:t>(</a:t>
            </a:r>
            <a:r>
              <a:rPr kumimoji="1" lang="en-US" altLang="ja-JP" dirty="0" smtClean="0">
                <a:ea typeface="+mn-ea"/>
              </a:rPr>
              <a:t>i.e. Multipath TCP</a:t>
            </a:r>
            <a:r>
              <a:rPr kumimoji="1" lang="en-US" altLang="ja-JP" dirty="0" smtClean="0">
                <a:latin typeface="+mn-ea"/>
                <a:ea typeface="+mn-ea"/>
              </a:rPr>
              <a:t>)</a:t>
            </a:r>
          </a:p>
          <a:p>
            <a:pPr lvl="1"/>
            <a:r>
              <a:rPr lang="ja-JP" altLang="en-US" dirty="0">
                <a:latin typeface="+mn-ea"/>
                <a:ea typeface="+mn-ea"/>
              </a:rPr>
              <a:t>複数</a:t>
            </a:r>
            <a:r>
              <a:rPr lang="ja-JP" altLang="en-US" dirty="0" smtClean="0">
                <a:latin typeface="+mn-ea"/>
                <a:ea typeface="+mn-ea"/>
              </a:rPr>
              <a:t>の</a:t>
            </a:r>
            <a:r>
              <a:rPr lang="en-US" altLang="ja-JP" dirty="0" smtClean="0">
                <a:ea typeface="+mn-ea"/>
              </a:rPr>
              <a:t>NIC</a:t>
            </a:r>
            <a:r>
              <a:rPr lang="ja-JP" altLang="en-US" dirty="0" smtClean="0">
                <a:latin typeface="+mn-ea"/>
                <a:ea typeface="+mn-ea"/>
              </a:rPr>
              <a:t>により複数の通信経路がある</a:t>
            </a:r>
            <a:endParaRPr lang="en-US" altLang="ja-JP" dirty="0" smtClean="0">
              <a:latin typeface="+mn-ea"/>
              <a:ea typeface="+mn-ea"/>
            </a:endParaRPr>
          </a:p>
          <a:p>
            <a:pPr lvl="1"/>
            <a:r>
              <a:rPr kumimoji="1" lang="ja-JP" altLang="en-US" dirty="0" smtClean="0">
                <a:latin typeface="+mn-ea"/>
                <a:ea typeface="+mn-ea"/>
              </a:rPr>
              <a:t>既存の実装では</a:t>
            </a:r>
            <a:r>
              <a:rPr kumimoji="1" lang="ja-JP" altLang="en-US" dirty="0" smtClean="0">
                <a:solidFill>
                  <a:srgbClr val="E03253"/>
                </a:solidFill>
                <a:latin typeface="+mn-ea"/>
                <a:ea typeface="+mn-ea"/>
              </a:rPr>
              <a:t>サイズの小さいフローの場合複数経路を使えない</a:t>
            </a:r>
            <a:r>
              <a:rPr lang="ja-JP" altLang="en-US" dirty="0" smtClean="0">
                <a:latin typeface="+mn-ea"/>
                <a:ea typeface="+mn-ea"/>
              </a:rPr>
              <a:t>：通信完了まで</a:t>
            </a:r>
            <a:r>
              <a:rPr lang="ja-JP" altLang="en-US" dirty="0">
                <a:latin typeface="+mn-ea"/>
              </a:rPr>
              <a:t>コネクションを確立した経路を</a:t>
            </a:r>
            <a:r>
              <a:rPr lang="ja-JP" altLang="en-US" dirty="0" smtClean="0">
                <a:latin typeface="+mn-ea"/>
                <a:ea typeface="+mn-ea"/>
              </a:rPr>
              <a:t>使い続ける</a:t>
            </a:r>
            <a:endParaRPr kumimoji="1" lang="en-US" altLang="ja-JP" dirty="0" smtClean="0">
              <a:latin typeface="+mn-ea"/>
              <a:ea typeface="+mn-ea"/>
            </a:endParaRPr>
          </a:p>
          <a:p>
            <a:pPr marL="0" indent="0">
              <a:buNone/>
            </a:pPr>
            <a:r>
              <a:rPr lang="ja-JP" altLang="en-US" b="1" u="sng" dirty="0" smtClean="0">
                <a:latin typeface="+mn-ea"/>
              </a:rPr>
              <a:t>仮定：</a:t>
            </a:r>
            <a:endParaRPr lang="en-US" altLang="ja-JP" b="1" u="sng" dirty="0" smtClean="0">
              <a:latin typeface="+mn-ea"/>
            </a:endParaRPr>
          </a:p>
          <a:p>
            <a:pPr marL="400050" lvl="1" indent="0">
              <a:buNone/>
            </a:pPr>
            <a:r>
              <a:rPr lang="ja-JP" altLang="en-US" dirty="0" smtClean="0">
                <a:latin typeface="+mn-ea"/>
                <a:ea typeface="+mn-ea"/>
              </a:rPr>
              <a:t>・複数の経路を利用し</a:t>
            </a:r>
            <a:r>
              <a:rPr lang="en-US" altLang="ja-JP" dirty="0" smtClean="0">
                <a:latin typeface="+mn-ea"/>
                <a:ea typeface="+mn-ea"/>
              </a:rPr>
              <a:t>, </a:t>
            </a:r>
            <a:r>
              <a:rPr lang="ja-JP" altLang="en-US" dirty="0" smtClean="0">
                <a:latin typeface="+mn-ea"/>
                <a:ea typeface="+mn-ea"/>
              </a:rPr>
              <a:t>それぞれの</a:t>
            </a:r>
            <a:r>
              <a:rPr lang="ja-JP" altLang="en-US" dirty="0" smtClean="0">
                <a:solidFill>
                  <a:srgbClr val="0071BC"/>
                </a:solidFill>
                <a:latin typeface="+mn-ea"/>
                <a:ea typeface="+mn-ea"/>
              </a:rPr>
              <a:t>キューへ負荷を分散</a:t>
            </a:r>
            <a:r>
              <a:rPr lang="ja-JP" altLang="en-US" dirty="0" smtClean="0">
                <a:latin typeface="+mn-ea"/>
                <a:ea typeface="+mn-ea"/>
              </a:rPr>
              <a:t>させるようにトラフィック制御を行うことで</a:t>
            </a:r>
            <a:r>
              <a:rPr lang="en-US" altLang="ja-JP" dirty="0" smtClean="0">
                <a:latin typeface="+mn-ea"/>
                <a:ea typeface="+mn-ea"/>
              </a:rPr>
              <a:t>, </a:t>
            </a:r>
            <a:r>
              <a:rPr lang="ja-JP" altLang="en-US" dirty="0" smtClean="0">
                <a:latin typeface="+mn-ea"/>
                <a:ea typeface="+mn-ea"/>
              </a:rPr>
              <a:t>ショートフローの遅延を改善</a:t>
            </a:r>
            <a:endParaRPr lang="en-US" altLang="ja-JP" dirty="0" smtClean="0">
              <a:latin typeface="+mn-ea"/>
              <a:ea typeface="+mn-ea"/>
            </a:endParaRPr>
          </a:p>
          <a:p>
            <a:pPr marL="0" indent="0">
              <a:buNone/>
            </a:pPr>
            <a:r>
              <a:rPr lang="ja-JP" altLang="en-US" b="1" u="sng" dirty="0" smtClean="0">
                <a:latin typeface="+mn-ea"/>
                <a:ea typeface="+mn-ea"/>
              </a:rPr>
              <a:t>手法</a:t>
            </a:r>
            <a:r>
              <a:rPr lang="ja-JP" altLang="en-US" b="1" u="sng" dirty="0" smtClean="0">
                <a:latin typeface="+mn-ea"/>
              </a:rPr>
              <a:t>：</a:t>
            </a:r>
            <a:endParaRPr lang="en-US" altLang="ja-JP" b="1" u="sng" dirty="0" smtClean="0">
              <a:latin typeface="+mn-ea"/>
              <a:ea typeface="+mn-ea"/>
            </a:endParaRPr>
          </a:p>
          <a:p>
            <a:pPr marL="400050" lvl="1" indent="0">
              <a:buNone/>
            </a:pPr>
            <a:r>
              <a:rPr lang="ja-JP" altLang="en-US" dirty="0" smtClean="0">
                <a:latin typeface="+mn-ea"/>
                <a:ea typeface="+mn-ea"/>
              </a:rPr>
              <a:t>・複数経路</a:t>
            </a:r>
            <a:r>
              <a:rPr lang="ja-JP" altLang="en-US" dirty="0">
                <a:latin typeface="+mn-ea"/>
                <a:ea typeface="+mn-ea"/>
              </a:rPr>
              <a:t>のうちロングフローレーン</a:t>
            </a:r>
            <a:r>
              <a:rPr lang="en-US" altLang="ja-JP" dirty="0">
                <a:ea typeface="+mn-ea"/>
              </a:rPr>
              <a:t>(LFL), </a:t>
            </a:r>
            <a:r>
              <a:rPr lang="ja-JP" altLang="en-US" dirty="0" smtClean="0">
                <a:latin typeface="+mn-ea"/>
                <a:ea typeface="+mn-ea"/>
              </a:rPr>
              <a:t>ショートフローレーン</a:t>
            </a:r>
            <a:r>
              <a:rPr lang="en-US" altLang="ja-JP" dirty="0">
                <a:ea typeface="+mn-ea"/>
              </a:rPr>
              <a:t>(SFL) </a:t>
            </a:r>
            <a:r>
              <a:rPr lang="ja-JP" altLang="en-US" dirty="0">
                <a:latin typeface="+mn-ea"/>
                <a:ea typeface="+mn-ea"/>
              </a:rPr>
              <a:t>を設置し</a:t>
            </a:r>
            <a:r>
              <a:rPr lang="en-US" altLang="ja-JP" dirty="0">
                <a:latin typeface="+mn-ea"/>
                <a:ea typeface="+mn-ea"/>
              </a:rPr>
              <a:t>, </a:t>
            </a:r>
            <a:r>
              <a:rPr lang="ja-JP" altLang="en-US" dirty="0" smtClean="0">
                <a:latin typeface="+mn-ea"/>
                <a:ea typeface="+mn-ea"/>
              </a:rPr>
              <a:t>優先度</a:t>
            </a:r>
            <a:r>
              <a:rPr lang="en-US" altLang="ja-JP" dirty="0" smtClean="0">
                <a:latin typeface="+mn-ea"/>
                <a:ea typeface="+mn-ea"/>
              </a:rPr>
              <a:t>(</a:t>
            </a:r>
            <a:r>
              <a:rPr lang="ja-JP" altLang="en-US" dirty="0" smtClean="0">
                <a:latin typeface="+mn-ea"/>
                <a:ea typeface="+mn-ea"/>
              </a:rPr>
              <a:t>通信時間、通信経路状況</a:t>
            </a:r>
            <a:r>
              <a:rPr lang="en-US" altLang="ja-JP" dirty="0" smtClean="0">
                <a:latin typeface="+mn-ea"/>
                <a:ea typeface="+mn-ea"/>
              </a:rPr>
              <a:t>)</a:t>
            </a:r>
            <a:r>
              <a:rPr lang="ja-JP" altLang="en-US" dirty="0" smtClean="0">
                <a:latin typeface="+mn-ea"/>
                <a:ea typeface="+mn-ea"/>
              </a:rPr>
              <a:t>によって</a:t>
            </a:r>
            <a:r>
              <a:rPr lang="ja-JP" altLang="en-US" dirty="0" smtClean="0">
                <a:solidFill>
                  <a:srgbClr val="0071BC"/>
                </a:solidFill>
                <a:latin typeface="+mn-ea"/>
                <a:ea typeface="+mn-ea"/>
              </a:rPr>
              <a:t>切り換えて通信</a:t>
            </a:r>
            <a:r>
              <a:rPr lang="ja-JP" altLang="en-US" dirty="0">
                <a:latin typeface="+mn-ea"/>
                <a:ea typeface="+mn-ea"/>
              </a:rPr>
              <a:t>を行う</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19</a:t>
            </a:fld>
            <a:endParaRPr lang="en-US" altLang="ja-JP" dirty="0"/>
          </a:p>
        </p:txBody>
      </p:sp>
    </p:spTree>
    <p:extLst>
      <p:ext uri="{BB962C8B-B14F-4D97-AF65-F5344CB8AC3E}">
        <p14:creationId xmlns:p14="http://schemas.microsoft.com/office/powerpoint/2010/main" val="2318386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bwMode="auto">
          <a:xfrm>
            <a:off x="-15552" y="4081"/>
            <a:ext cx="2094778" cy="6853919"/>
          </a:xfrm>
          <a:prstGeom prst="rect">
            <a:avLst/>
          </a:prstGeom>
          <a:solidFill>
            <a:srgbClr val="0071BC"/>
          </a:solidFill>
          <a:ln w="9525" cap="flat" cmpd="sng" algn="ctr">
            <a:solidFill>
              <a:srgbClr val="0071B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rgbClr val="0071BC"/>
              </a:solidFill>
              <a:effectLst/>
              <a:latin typeface="Arial" charset="0"/>
              <a:ea typeface="ＭＳ Ｐゴシック" charset="-128"/>
            </a:endParaRPr>
          </a:p>
        </p:txBody>
      </p:sp>
      <p:sp>
        <p:nvSpPr>
          <p:cNvPr id="4" name="日付プレースホルダー 3"/>
          <p:cNvSpPr>
            <a:spLocks noGrp="1"/>
          </p:cNvSpPr>
          <p:nvPr>
            <p:ph type="dt" sz="half" idx="10"/>
          </p:nvPr>
        </p:nvSpPr>
        <p:spPr/>
        <p:txBody>
          <a:bodyPr/>
          <a:lstStyle/>
          <a:p>
            <a:r>
              <a:rPr lang="en-US" altLang="ja-JP" smtClean="0">
                <a:solidFill>
                  <a:srgbClr val="EAEAEA"/>
                </a:solidFill>
              </a:rPr>
              <a:t>2015/1/28</a:t>
            </a:r>
            <a:endParaRPr lang="en-US" altLang="ja-JP" dirty="0">
              <a:solidFill>
                <a:srgbClr val="EAEAEA"/>
              </a:solidFill>
            </a:endParaRPr>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a:t>
            </a:fld>
            <a:endParaRPr lang="en-US" altLang="ja-JP"/>
          </a:p>
        </p:txBody>
      </p:sp>
      <p:sp>
        <p:nvSpPr>
          <p:cNvPr id="13" name="タイトル 1"/>
          <p:cNvSpPr txBox="1">
            <a:spLocks/>
          </p:cNvSpPr>
          <p:nvPr/>
        </p:nvSpPr>
        <p:spPr bwMode="auto">
          <a:xfrm>
            <a:off x="777874" y="297690"/>
            <a:ext cx="8370565" cy="50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kumimoji="1" sz="2400" b="1">
                <a:solidFill>
                  <a:srgbClr val="4D4D4D"/>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itchFamily="34" charset="0"/>
              </a:defRPr>
            </a:lvl2pPr>
            <a:lvl3pPr algn="l" rtl="0" eaLnBrk="1" fontAlgn="base" hangingPunct="1">
              <a:spcBef>
                <a:spcPct val="0"/>
              </a:spcBef>
              <a:spcAft>
                <a:spcPct val="0"/>
              </a:spcAft>
              <a:defRPr kumimoji="1" sz="4400">
                <a:solidFill>
                  <a:schemeClr val="tx2"/>
                </a:solidFill>
                <a:latin typeface="Tahoma" pitchFamily="34" charset="0"/>
              </a:defRPr>
            </a:lvl3pPr>
            <a:lvl4pPr algn="l" rtl="0" eaLnBrk="1" fontAlgn="base" hangingPunct="1">
              <a:spcBef>
                <a:spcPct val="0"/>
              </a:spcBef>
              <a:spcAft>
                <a:spcPct val="0"/>
              </a:spcAft>
              <a:defRPr kumimoji="1" sz="4400">
                <a:solidFill>
                  <a:schemeClr val="tx2"/>
                </a:solidFill>
                <a:latin typeface="Tahoma" pitchFamily="34" charset="0"/>
              </a:defRPr>
            </a:lvl4pPr>
            <a:lvl5pPr algn="l" rtl="0" eaLnBrk="1" fontAlgn="base" hangingPunct="1">
              <a:spcBef>
                <a:spcPct val="0"/>
              </a:spcBef>
              <a:spcAft>
                <a:spcPct val="0"/>
              </a:spcAft>
              <a:defRPr kumimoji="1" sz="4400">
                <a:solidFill>
                  <a:schemeClr val="tx2"/>
                </a:solidFill>
                <a:latin typeface="Tahoma" pitchFamily="34" charset="0"/>
              </a:defRPr>
            </a:lvl5pPr>
            <a:lvl6pPr marL="457200" algn="l" rtl="0" eaLnBrk="1" fontAlgn="base" hangingPunct="1">
              <a:spcBef>
                <a:spcPct val="0"/>
              </a:spcBef>
              <a:spcAft>
                <a:spcPct val="0"/>
              </a:spcAft>
              <a:defRPr kumimoji="1" sz="4400">
                <a:solidFill>
                  <a:schemeClr val="tx2"/>
                </a:solidFill>
                <a:latin typeface="Tahoma" pitchFamily="34" charset="0"/>
              </a:defRPr>
            </a:lvl6pPr>
            <a:lvl7pPr marL="914400" algn="l" rtl="0" eaLnBrk="1" fontAlgn="base" hangingPunct="1">
              <a:spcBef>
                <a:spcPct val="0"/>
              </a:spcBef>
              <a:spcAft>
                <a:spcPct val="0"/>
              </a:spcAft>
              <a:defRPr kumimoji="1" sz="4400">
                <a:solidFill>
                  <a:schemeClr val="tx2"/>
                </a:solidFill>
                <a:latin typeface="Tahoma" pitchFamily="34" charset="0"/>
              </a:defRPr>
            </a:lvl7pPr>
            <a:lvl8pPr marL="1371600" algn="l" rtl="0" eaLnBrk="1" fontAlgn="base" hangingPunct="1">
              <a:spcBef>
                <a:spcPct val="0"/>
              </a:spcBef>
              <a:spcAft>
                <a:spcPct val="0"/>
              </a:spcAft>
              <a:defRPr kumimoji="1" sz="4400">
                <a:solidFill>
                  <a:schemeClr val="tx2"/>
                </a:solidFill>
                <a:latin typeface="Tahoma" pitchFamily="34" charset="0"/>
              </a:defRPr>
            </a:lvl8pPr>
            <a:lvl9pPr marL="1828800" algn="l" rtl="0" eaLnBrk="1" fontAlgn="base" hangingPunct="1">
              <a:spcBef>
                <a:spcPct val="0"/>
              </a:spcBef>
              <a:spcAft>
                <a:spcPct val="0"/>
              </a:spcAft>
              <a:defRPr kumimoji="1" sz="4400">
                <a:solidFill>
                  <a:schemeClr val="tx2"/>
                </a:solidFill>
                <a:latin typeface="Tahoma" pitchFamily="34" charset="0"/>
              </a:defRPr>
            </a:lvl9pPr>
          </a:lstStyle>
          <a:p>
            <a:pPr algn="l"/>
            <a:r>
              <a:rPr lang="en-US" altLang="ja-JP" dirty="0" smtClean="0">
                <a:solidFill>
                  <a:srgbClr val="EAEAEA"/>
                </a:solidFill>
              </a:rPr>
              <a:t>Outline</a:t>
            </a:r>
            <a:endParaRPr lang="ja-JP" altLang="en-US" dirty="0">
              <a:solidFill>
                <a:srgbClr val="EAEAEA"/>
              </a:solidFill>
            </a:endParaRPr>
          </a:p>
        </p:txBody>
      </p:sp>
      <p:sp>
        <p:nvSpPr>
          <p:cNvPr id="14" name="コンテンツ プレースホルダー 2"/>
          <p:cNvSpPr txBox="1">
            <a:spLocks/>
          </p:cNvSpPr>
          <p:nvPr/>
        </p:nvSpPr>
        <p:spPr bwMode="auto">
          <a:xfrm>
            <a:off x="2360712" y="1157535"/>
            <a:ext cx="7020780" cy="61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342900" indent="-342900" algn="l">
              <a:buFont typeface="Arial"/>
              <a:buChar char="•"/>
            </a:pPr>
            <a:r>
              <a:rPr lang="en-US" altLang="ja-JP" dirty="0">
                <a:ea typeface="ＭＳ Ｐゴシック" charset="-128"/>
              </a:rPr>
              <a:t>Multipath TCP</a:t>
            </a:r>
            <a:r>
              <a:rPr lang="ja-JP" altLang="en-US" dirty="0">
                <a:ea typeface="ＭＳ Ｐゴシック" charset="-128"/>
              </a:rPr>
              <a:t>による経路切り替え手法を</a:t>
            </a:r>
            <a:r>
              <a:rPr lang="ja-JP" altLang="en-US" dirty="0" smtClean="0">
                <a:ea typeface="ＭＳ Ｐゴシック" charset="-128"/>
              </a:rPr>
              <a:t>用いたデータセンターネットワーク</a:t>
            </a:r>
            <a:r>
              <a:rPr lang="ja-JP" altLang="en-US" dirty="0">
                <a:ea typeface="ＭＳ Ｐゴシック" charset="-128"/>
              </a:rPr>
              <a:t>に</a:t>
            </a:r>
            <a:r>
              <a:rPr lang="ja-JP" altLang="en-US" dirty="0" smtClean="0">
                <a:ea typeface="ＭＳ Ｐゴシック" charset="-128"/>
              </a:rPr>
              <a:t>おけるショートフロー</a:t>
            </a:r>
            <a:r>
              <a:rPr lang="ja-JP" altLang="en-US" dirty="0">
                <a:ea typeface="ＭＳ Ｐゴシック" charset="-128"/>
              </a:rPr>
              <a:t>完結時間の改善</a:t>
            </a:r>
            <a:endParaRPr lang="en-US" altLang="ja-JP" b="1" dirty="0" smtClean="0">
              <a:solidFill>
                <a:srgbClr val="0071BC"/>
              </a:solidFill>
              <a:cs typeface="Times New Roman"/>
            </a:endParaRPr>
          </a:p>
        </p:txBody>
      </p:sp>
      <p:sp>
        <p:nvSpPr>
          <p:cNvPr id="15" name="コンテンツ プレースホルダー 2"/>
          <p:cNvSpPr txBox="1">
            <a:spLocks/>
          </p:cNvSpPr>
          <p:nvPr/>
        </p:nvSpPr>
        <p:spPr bwMode="auto">
          <a:xfrm>
            <a:off x="2360712" y="1874153"/>
            <a:ext cx="6390887" cy="394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folHlink"/>
              </a:buClr>
              <a:buSzPct val="60000"/>
              <a:buFont typeface="Wingdings" pitchFamily="2" charset="2"/>
              <a:buNone/>
              <a:defRPr kumimoji="1" sz="2000">
                <a:solidFill>
                  <a:srgbClr val="4D4D4D"/>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kumimoji="1" sz="2800">
                <a:solidFill>
                  <a:srgbClr val="4D4D4D"/>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kumimoji="1" sz="2400">
                <a:solidFill>
                  <a:srgbClr val="4D4D4D"/>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kumimoji="1" sz="2000">
                <a:solidFill>
                  <a:srgbClr val="4D4D4D"/>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kumimoji="1" sz="200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457200" indent="-457200" algn="l">
              <a:buClr>
                <a:srgbClr val="4D4D4D"/>
              </a:buClr>
              <a:buFont typeface="+mj-lt"/>
              <a:buAutoNum type="arabicPeriod"/>
            </a:pPr>
            <a:r>
              <a:rPr lang="ja-JP" altLang="en-US" b="1" dirty="0" smtClean="0">
                <a:cs typeface="Times New Roman"/>
              </a:rPr>
              <a:t>研究背景</a:t>
            </a:r>
            <a:endParaRPr lang="en-US" altLang="ja-JP" b="1" dirty="0" smtClean="0">
              <a:cs typeface="Times New Roman"/>
            </a:endParaRPr>
          </a:p>
          <a:p>
            <a:pPr marL="457200" indent="-457200" algn="l">
              <a:buClr>
                <a:srgbClr val="4D4D4D"/>
              </a:buClr>
              <a:buFont typeface="+mj-lt"/>
              <a:buAutoNum type="arabicPeriod"/>
            </a:pPr>
            <a:r>
              <a:rPr lang="ja-JP" altLang="en-US" b="1" dirty="0" smtClean="0"/>
              <a:t>関連研究</a:t>
            </a:r>
            <a:endParaRPr lang="en-US" altLang="ja-JP" b="1" dirty="0" smtClean="0"/>
          </a:p>
          <a:p>
            <a:pPr marL="457200" indent="-457200" algn="l">
              <a:buClr>
                <a:srgbClr val="4D4D4D"/>
              </a:buClr>
              <a:buFont typeface="+mj-lt"/>
              <a:buAutoNum type="arabicPeriod"/>
            </a:pPr>
            <a:r>
              <a:rPr lang="en-US" altLang="ja-JP" b="1" dirty="0" smtClean="0">
                <a:cs typeface="Times New Roman"/>
              </a:rPr>
              <a:t>Motivated</a:t>
            </a:r>
            <a:r>
              <a:rPr lang="ja-JP" altLang="en-US" b="1" dirty="0" smtClean="0">
                <a:cs typeface="Times New Roman"/>
              </a:rPr>
              <a:t> </a:t>
            </a:r>
            <a:r>
              <a:rPr lang="en-US" altLang="ja-JP" b="1" dirty="0" smtClean="0">
                <a:cs typeface="Times New Roman"/>
              </a:rPr>
              <a:t>work</a:t>
            </a:r>
            <a:r>
              <a:rPr lang="ja-JP" altLang="en-US" b="1" dirty="0" smtClean="0">
                <a:cs typeface="Times New Roman"/>
              </a:rPr>
              <a:t> </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提案手法</a:t>
            </a:r>
            <a:endParaRPr lang="en-US" altLang="ja-JP" b="1" dirty="0" smtClean="0">
              <a:cs typeface="Times New Roman"/>
            </a:endParaRPr>
          </a:p>
          <a:p>
            <a:pPr marL="457200" indent="-457200" algn="l">
              <a:buClr>
                <a:srgbClr val="4D4D4D"/>
              </a:buClr>
              <a:buFont typeface="+mj-lt"/>
              <a:buAutoNum type="arabicPeriod"/>
            </a:pPr>
            <a:r>
              <a:rPr lang="ja-JP" altLang="en-US" b="1" dirty="0" smtClean="0">
                <a:cs typeface="Times New Roman"/>
              </a:rPr>
              <a:t>評価実験</a:t>
            </a:r>
            <a:endParaRPr lang="en-US" altLang="ja-JP" b="1" dirty="0">
              <a:cs typeface="Times New Roman"/>
            </a:endParaRPr>
          </a:p>
          <a:p>
            <a:pPr marL="457200" indent="-457200" algn="l">
              <a:buClr>
                <a:srgbClr val="4D4D4D"/>
              </a:buClr>
              <a:buFont typeface="+mj-lt"/>
              <a:buAutoNum type="arabicPeriod"/>
            </a:pPr>
            <a:r>
              <a:rPr lang="ja-JP" altLang="en-US" b="1" dirty="0" smtClean="0">
                <a:cs typeface="Times New Roman"/>
              </a:rPr>
              <a:t>結論</a:t>
            </a:r>
            <a:endParaRPr lang="en-US" altLang="ja-JP" b="1" dirty="0" smtClean="0">
              <a:cs typeface="Times New Roman"/>
            </a:endParaRPr>
          </a:p>
        </p:txBody>
      </p:sp>
    </p:spTree>
    <p:extLst>
      <p:ext uri="{BB962C8B-B14F-4D97-AF65-F5344CB8AC3E}">
        <p14:creationId xmlns:p14="http://schemas.microsoft.com/office/powerpoint/2010/main" val="1421717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データセンターレーンモデル</a:t>
            </a:r>
            <a:endParaRPr kumimoji="1" lang="ja-JP" altLang="en-US" dirty="0"/>
          </a:p>
        </p:txBody>
      </p:sp>
      <p:sp>
        <p:nvSpPr>
          <p:cNvPr id="47" name="コンテンツ プレースホルダー 46"/>
          <p:cNvSpPr>
            <a:spLocks noGrp="1"/>
          </p:cNvSpPr>
          <p:nvPr>
            <p:ph idx="1"/>
          </p:nvPr>
        </p:nvSpPr>
        <p:spPr>
          <a:xfrm>
            <a:off x="812800" y="1157535"/>
            <a:ext cx="8280400" cy="1443373"/>
          </a:xfrm>
          <a:ln>
            <a:noFill/>
          </a:ln>
        </p:spPr>
        <p:txBody>
          <a:bodyPr/>
          <a:lstStyle/>
          <a:p>
            <a:pPr marL="0" indent="0">
              <a:buNone/>
            </a:pPr>
            <a:r>
              <a:rPr kumimoji="1" lang="ja-JP" altLang="en-US" b="1" u="sng" dirty="0" smtClean="0"/>
              <a:t>並列分散処理システムが生成するトラフィック</a:t>
            </a:r>
            <a:endParaRPr kumimoji="1" lang="en-US" altLang="ja-JP" b="1" u="sng" dirty="0" smtClean="0"/>
          </a:p>
          <a:p>
            <a:pPr lvl="1"/>
            <a:r>
              <a:rPr kumimoji="1" lang="en-US" altLang="ja-JP" dirty="0" smtClean="0"/>
              <a:t>Background</a:t>
            </a:r>
            <a:r>
              <a:rPr kumimoji="1" lang="ja-JP" altLang="en-US" dirty="0" smtClean="0"/>
              <a:t>トラフィック</a:t>
            </a:r>
            <a:r>
              <a:rPr kumimoji="1" lang="en-US" altLang="ja-JP" dirty="0" smtClean="0"/>
              <a:t>:</a:t>
            </a:r>
            <a:r>
              <a:rPr kumimoji="1" lang="ja-JP" altLang="en-US" dirty="0" smtClean="0"/>
              <a:t>スループット指向</a:t>
            </a:r>
            <a:r>
              <a:rPr kumimoji="1" lang="en-US" altLang="ja-JP" dirty="0" smtClean="0"/>
              <a:t>, </a:t>
            </a:r>
            <a:r>
              <a:rPr kumimoji="1" lang="ja-JP" altLang="en-US" dirty="0" smtClean="0"/>
              <a:t>サイズ大</a:t>
            </a:r>
            <a:endParaRPr kumimoji="1" lang="en-US" altLang="ja-JP" dirty="0" smtClean="0"/>
          </a:p>
          <a:p>
            <a:pPr lvl="1"/>
            <a:r>
              <a:rPr lang="en-US" altLang="en-US" dirty="0" smtClean="0"/>
              <a:t>Query</a:t>
            </a:r>
            <a:r>
              <a:rPr lang="ja-JP" altLang="en-US" dirty="0" smtClean="0"/>
              <a:t>トラフィック</a:t>
            </a:r>
            <a:r>
              <a:rPr lang="en-US" altLang="ja-JP" dirty="0" smtClean="0"/>
              <a:t>:</a:t>
            </a:r>
            <a:r>
              <a:rPr lang="ja-JP" altLang="en-US" dirty="0" smtClean="0"/>
              <a:t>レイテンシ指向</a:t>
            </a:r>
            <a:r>
              <a:rPr lang="en-US" altLang="ja-JP" dirty="0" smtClean="0"/>
              <a:t>, </a:t>
            </a:r>
            <a:r>
              <a:rPr lang="ja-JP" altLang="en-US" dirty="0" smtClean="0"/>
              <a:t>サイズ小</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20</a:t>
            </a:fld>
            <a:endParaRPr lang="en-US" altLang="ja-JP"/>
          </a:p>
        </p:txBody>
      </p:sp>
      <p:cxnSp>
        <p:nvCxnSpPr>
          <p:cNvPr id="7" name="直線コネクタ 6"/>
          <p:cNvCxnSpPr/>
          <p:nvPr/>
        </p:nvCxnSpPr>
        <p:spPr>
          <a:xfrm>
            <a:off x="-610305" y="5395288"/>
            <a:ext cx="0" cy="0"/>
          </a:xfrm>
          <a:prstGeom prst="line">
            <a:avLst/>
          </a:prstGeom>
        </p:spPr>
        <p:style>
          <a:lnRef idx="2">
            <a:schemeClr val="dk1"/>
          </a:lnRef>
          <a:fillRef idx="0">
            <a:schemeClr val="dk1"/>
          </a:fillRef>
          <a:effectRef idx="1">
            <a:schemeClr val="dk1"/>
          </a:effectRef>
          <a:fontRef idx="minor">
            <a:schemeClr val="tx1"/>
          </a:fontRef>
        </p:style>
      </p:cxnSp>
      <p:grpSp>
        <p:nvGrpSpPr>
          <p:cNvPr id="48" name="図形グループ 47"/>
          <p:cNvGrpSpPr/>
          <p:nvPr/>
        </p:nvGrpSpPr>
        <p:grpSpPr>
          <a:xfrm>
            <a:off x="6123871" y="2916082"/>
            <a:ext cx="1731421" cy="349922"/>
            <a:chOff x="6519915" y="3323450"/>
            <a:chExt cx="1731421" cy="349922"/>
          </a:xfrm>
        </p:grpSpPr>
        <p:sp>
          <p:nvSpPr>
            <p:cNvPr id="13" name="正方形/長方形 12"/>
            <p:cNvSpPr/>
            <p:nvPr/>
          </p:nvSpPr>
          <p:spPr>
            <a:xfrm>
              <a:off x="6519915"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7872254" y="3323450"/>
              <a:ext cx="379082" cy="349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5" name="直線コネクタ 14"/>
          <p:cNvCxnSpPr>
            <a:stCxn id="9" idx="0"/>
            <a:endCxn id="12" idx="2"/>
          </p:cNvCxnSpPr>
          <p:nvPr/>
        </p:nvCxnSpPr>
        <p:spPr>
          <a:xfrm flipV="1">
            <a:off x="5835183" y="4563553"/>
            <a:ext cx="842892" cy="957163"/>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6" name="直線コネクタ 15"/>
          <p:cNvCxnSpPr>
            <a:stCxn id="9" idx="0"/>
            <a:endCxn id="11" idx="2"/>
          </p:cNvCxnSpPr>
          <p:nvPr/>
        </p:nvCxnSpPr>
        <p:spPr>
          <a:xfrm flipV="1">
            <a:off x="5835183" y="4573089"/>
            <a:ext cx="0" cy="947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7" name="直線コネクタ 16"/>
          <p:cNvCxnSpPr>
            <a:stCxn id="10" idx="0"/>
            <a:endCxn id="12" idx="2"/>
          </p:cNvCxnSpPr>
          <p:nvPr/>
        </p:nvCxnSpPr>
        <p:spPr>
          <a:xfrm flipV="1">
            <a:off x="6678075" y="4563553"/>
            <a:ext cx="0" cy="957163"/>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18" name="直線コネクタ 17"/>
          <p:cNvCxnSpPr>
            <a:stCxn id="10" idx="0"/>
            <a:endCxn id="11" idx="2"/>
          </p:cNvCxnSpPr>
          <p:nvPr/>
        </p:nvCxnSpPr>
        <p:spPr>
          <a:xfrm flipH="1" flipV="1">
            <a:off x="5835183" y="4573089"/>
            <a:ext cx="842892" cy="94762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nvGrpSpPr>
          <p:cNvPr id="50" name="図形グループ 49"/>
          <p:cNvGrpSpPr/>
          <p:nvPr/>
        </p:nvGrpSpPr>
        <p:grpSpPr>
          <a:xfrm>
            <a:off x="5645642" y="5520716"/>
            <a:ext cx="2907758" cy="356556"/>
            <a:chOff x="6041686" y="5928084"/>
            <a:chExt cx="2907758" cy="356556"/>
          </a:xfrm>
        </p:grpSpPr>
        <p:sp>
          <p:nvSpPr>
            <p:cNvPr id="9" name="正方形/長方形 8"/>
            <p:cNvSpPr/>
            <p:nvPr/>
          </p:nvSpPr>
          <p:spPr>
            <a:xfrm>
              <a:off x="6041686"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6884578" y="5928084"/>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7727470"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8570362" y="5934718"/>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grpSp>
        <p:nvGrpSpPr>
          <p:cNvPr id="49" name="図形グループ 48"/>
          <p:cNvGrpSpPr/>
          <p:nvPr/>
        </p:nvGrpSpPr>
        <p:grpSpPr>
          <a:xfrm>
            <a:off x="5645642" y="4213631"/>
            <a:ext cx="2907758" cy="359458"/>
            <a:chOff x="6041686" y="4653718"/>
            <a:chExt cx="2907758" cy="359458"/>
          </a:xfrm>
        </p:grpSpPr>
        <p:sp>
          <p:nvSpPr>
            <p:cNvPr id="11" name="正方形/長方形 10"/>
            <p:cNvSpPr/>
            <p:nvPr/>
          </p:nvSpPr>
          <p:spPr>
            <a:xfrm>
              <a:off x="6041686" y="4663254"/>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6884578"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7727470" y="466035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8570362" y="465371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cxnSp>
        <p:nvCxnSpPr>
          <p:cNvPr id="23" name="直線コネクタ 22"/>
          <p:cNvCxnSpPr/>
          <p:nvPr/>
        </p:nvCxnSpPr>
        <p:spPr>
          <a:xfrm>
            <a:off x="7589534" y="5527350"/>
            <a:ext cx="0" cy="0"/>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9" idx="0"/>
            <a:endCxn id="22" idx="2"/>
          </p:cNvCxnSpPr>
          <p:nvPr/>
        </p:nvCxnSpPr>
        <p:spPr>
          <a:xfrm flipV="1">
            <a:off x="7520967" y="4563553"/>
            <a:ext cx="842892" cy="96379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5" name="直線コネクタ 24"/>
          <p:cNvCxnSpPr>
            <a:stCxn id="19" idx="0"/>
            <a:endCxn id="21" idx="2"/>
          </p:cNvCxnSpPr>
          <p:nvPr/>
        </p:nvCxnSpPr>
        <p:spPr>
          <a:xfrm flipV="1">
            <a:off x="7520967" y="4570187"/>
            <a:ext cx="0" cy="9571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6" name="直線コネクタ 25"/>
          <p:cNvCxnSpPr>
            <a:stCxn id="20" idx="0"/>
            <a:endCxn id="22" idx="2"/>
          </p:cNvCxnSpPr>
          <p:nvPr/>
        </p:nvCxnSpPr>
        <p:spPr>
          <a:xfrm flipV="1">
            <a:off x="8363859" y="4563553"/>
            <a:ext cx="0" cy="963797"/>
          </a:xfrm>
          <a:prstGeom prst="line">
            <a:avLst/>
          </a:prstGeom>
          <a:ln>
            <a:solidFill>
              <a:srgbClr val="E03253"/>
            </a:solidFill>
          </a:ln>
        </p:spPr>
        <p:style>
          <a:lnRef idx="2">
            <a:schemeClr val="dk1"/>
          </a:lnRef>
          <a:fillRef idx="0">
            <a:schemeClr val="dk1"/>
          </a:fillRef>
          <a:effectRef idx="1">
            <a:schemeClr val="dk1"/>
          </a:effectRef>
          <a:fontRef idx="minor">
            <a:schemeClr val="tx1"/>
          </a:fontRef>
        </p:style>
      </p:cxnSp>
      <p:cxnSp>
        <p:nvCxnSpPr>
          <p:cNvPr id="27" name="直線コネクタ 26"/>
          <p:cNvCxnSpPr>
            <a:stCxn id="20" idx="0"/>
            <a:endCxn id="21" idx="2"/>
          </p:cNvCxnSpPr>
          <p:nvPr/>
        </p:nvCxnSpPr>
        <p:spPr>
          <a:xfrm flipH="1" flipV="1">
            <a:off x="7520967" y="4570187"/>
            <a:ext cx="842892" cy="9571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8" name="直線コネクタ 27"/>
          <p:cNvCxnSpPr>
            <a:stCxn id="11" idx="0"/>
            <a:endCxn id="13" idx="2"/>
          </p:cNvCxnSpPr>
          <p:nvPr/>
        </p:nvCxnSpPr>
        <p:spPr>
          <a:xfrm flipV="1">
            <a:off x="5835183" y="3266004"/>
            <a:ext cx="478229" cy="957163"/>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線コネクタ 28"/>
          <p:cNvCxnSpPr>
            <a:stCxn id="21" idx="0"/>
            <a:endCxn id="13" idx="2"/>
          </p:cNvCxnSpPr>
          <p:nvPr/>
        </p:nvCxnSpPr>
        <p:spPr>
          <a:xfrm flipH="1" flipV="1">
            <a:off x="6313412" y="3266004"/>
            <a:ext cx="1207555" cy="95426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線コネクタ 29"/>
          <p:cNvCxnSpPr>
            <a:stCxn id="12" idx="0"/>
            <a:endCxn id="14" idx="2"/>
          </p:cNvCxnSpPr>
          <p:nvPr/>
        </p:nvCxnSpPr>
        <p:spPr>
          <a:xfrm flipV="1">
            <a:off x="6678075" y="3266004"/>
            <a:ext cx="987676" cy="947627"/>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cxnSp>
        <p:nvCxnSpPr>
          <p:cNvPr id="31" name="直線コネクタ 30"/>
          <p:cNvCxnSpPr>
            <a:stCxn id="22" idx="0"/>
            <a:endCxn id="14" idx="2"/>
          </p:cNvCxnSpPr>
          <p:nvPr/>
        </p:nvCxnSpPr>
        <p:spPr>
          <a:xfrm flipH="1" flipV="1">
            <a:off x="7665751" y="3266004"/>
            <a:ext cx="698108" cy="947627"/>
          </a:xfrm>
          <a:prstGeom prst="line">
            <a:avLst/>
          </a:prstGeom>
          <a:ln>
            <a:solidFill>
              <a:srgbClr val="E03253"/>
            </a:solidFill>
          </a:ln>
        </p:spPr>
        <p:style>
          <a:lnRef idx="2">
            <a:schemeClr val="accent2"/>
          </a:lnRef>
          <a:fillRef idx="0">
            <a:schemeClr val="accent2"/>
          </a:fillRef>
          <a:effectRef idx="1">
            <a:schemeClr val="accent2"/>
          </a:effectRef>
          <a:fontRef idx="minor">
            <a:schemeClr val="tx1"/>
          </a:fontRef>
        </p:style>
      </p:cxnSp>
      <p:grpSp>
        <p:nvGrpSpPr>
          <p:cNvPr id="57" name="図形グループ 56"/>
          <p:cNvGrpSpPr/>
          <p:nvPr/>
        </p:nvGrpSpPr>
        <p:grpSpPr>
          <a:xfrm>
            <a:off x="3260812" y="5219573"/>
            <a:ext cx="2268313" cy="307777"/>
            <a:chOff x="1077580" y="3807042"/>
            <a:chExt cx="2268313" cy="307777"/>
          </a:xfrm>
        </p:grpSpPr>
        <p:cxnSp>
          <p:nvCxnSpPr>
            <p:cNvPr id="52" name="直線コネクタ 51"/>
            <p:cNvCxnSpPr/>
            <p:nvPr/>
          </p:nvCxnSpPr>
          <p:spPr bwMode="auto">
            <a:xfrm>
              <a:off x="1077580" y="3991708"/>
              <a:ext cx="239016" cy="0"/>
            </a:xfrm>
            <a:prstGeom prst="line">
              <a:avLst/>
            </a:prstGeom>
            <a:ln>
              <a:solidFill>
                <a:srgbClr val="E03253"/>
              </a:solidFill>
              <a:headEnd type="none" w="med" len="med"/>
              <a:tailEnd type="none" w="med" len="med"/>
            </a:ln>
            <a:extLst/>
          </p:spPr>
          <p:style>
            <a:lnRef idx="2">
              <a:schemeClr val="accent5"/>
            </a:lnRef>
            <a:fillRef idx="0">
              <a:schemeClr val="accent5"/>
            </a:fillRef>
            <a:effectRef idx="1">
              <a:schemeClr val="accent5"/>
            </a:effectRef>
            <a:fontRef idx="minor">
              <a:schemeClr val="tx1"/>
            </a:fontRef>
          </p:style>
        </p:cxnSp>
        <p:sp>
          <p:nvSpPr>
            <p:cNvPr id="54" name="テキスト ボックス 53"/>
            <p:cNvSpPr txBox="1"/>
            <p:nvPr/>
          </p:nvSpPr>
          <p:spPr>
            <a:xfrm>
              <a:off x="1316596" y="3807042"/>
              <a:ext cx="2029297" cy="307777"/>
            </a:xfrm>
            <a:prstGeom prst="rect">
              <a:avLst/>
            </a:prstGeom>
            <a:noFill/>
          </p:spPr>
          <p:txBody>
            <a:bodyPr wrap="none" rtlCol="0">
              <a:spAutoFit/>
            </a:bodyPr>
            <a:lstStyle/>
            <a:p>
              <a:r>
                <a:rPr kumimoji="1" lang="ja-JP" altLang="en-US" sz="1400" dirty="0" smtClean="0"/>
                <a:t>ショートフローレーン</a:t>
              </a:r>
              <a:r>
                <a:rPr kumimoji="1" lang="en-US" altLang="ja-JP" sz="1400" dirty="0" smtClean="0">
                  <a:latin typeface="+mj-lt"/>
                </a:rPr>
                <a:t>(SL)</a:t>
              </a:r>
              <a:endParaRPr kumimoji="1" lang="ja-JP" altLang="en-US" sz="1400" dirty="0">
                <a:latin typeface="+mj-lt"/>
              </a:endParaRPr>
            </a:p>
          </p:txBody>
        </p:sp>
      </p:grpSp>
      <p:grpSp>
        <p:nvGrpSpPr>
          <p:cNvPr id="56" name="図形グループ 55"/>
          <p:cNvGrpSpPr/>
          <p:nvPr/>
        </p:nvGrpSpPr>
        <p:grpSpPr>
          <a:xfrm>
            <a:off x="3260812" y="5617095"/>
            <a:ext cx="2184155" cy="307777"/>
            <a:chOff x="1077580" y="4475195"/>
            <a:chExt cx="2184155" cy="307777"/>
          </a:xfrm>
        </p:grpSpPr>
        <p:cxnSp>
          <p:nvCxnSpPr>
            <p:cNvPr id="53" name="直線コネクタ 52"/>
            <p:cNvCxnSpPr/>
            <p:nvPr/>
          </p:nvCxnSpPr>
          <p:spPr bwMode="auto">
            <a:xfrm>
              <a:off x="1077580" y="4653136"/>
              <a:ext cx="239016" cy="0"/>
            </a:xfrm>
            <a:prstGeom prst="line">
              <a:avLst/>
            </a:prstGeom>
            <a:ln>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55" name="テキスト ボックス 54"/>
            <p:cNvSpPr txBox="1"/>
            <p:nvPr/>
          </p:nvSpPr>
          <p:spPr>
            <a:xfrm>
              <a:off x="1316596" y="4475195"/>
              <a:ext cx="1945139" cy="307777"/>
            </a:xfrm>
            <a:prstGeom prst="rect">
              <a:avLst/>
            </a:prstGeom>
            <a:noFill/>
          </p:spPr>
          <p:txBody>
            <a:bodyPr wrap="none" rtlCol="0">
              <a:spAutoFit/>
            </a:bodyPr>
            <a:lstStyle/>
            <a:p>
              <a:r>
                <a:rPr kumimoji="1" lang="ja-JP" altLang="en-US" sz="1400" dirty="0" smtClean="0"/>
                <a:t>ロングフローレーン</a:t>
              </a:r>
              <a:r>
                <a:rPr kumimoji="1" lang="en-US" altLang="ja-JP" sz="1400" dirty="0" smtClean="0">
                  <a:latin typeface="+mj-lt"/>
                </a:rPr>
                <a:t>(SL)</a:t>
              </a:r>
              <a:endParaRPr kumimoji="1" lang="ja-JP" altLang="en-US" sz="1400" dirty="0">
                <a:latin typeface="+mj-lt"/>
              </a:endParaRPr>
            </a:p>
          </p:txBody>
        </p:sp>
      </p:grpSp>
      <p:sp>
        <p:nvSpPr>
          <p:cNvPr id="60" name="テキスト ボックス 59"/>
          <p:cNvSpPr txBox="1"/>
          <p:nvPr/>
        </p:nvSpPr>
        <p:spPr>
          <a:xfrm>
            <a:off x="5983580" y="5902649"/>
            <a:ext cx="2380279"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データセンターレーンモデル</a:t>
            </a:r>
            <a:endParaRPr kumimoji="1" lang="ja-JP" altLang="en-US" sz="1200" dirty="0">
              <a:latin typeface="+mj-lt"/>
            </a:endParaRPr>
          </a:p>
        </p:txBody>
      </p:sp>
      <p:sp>
        <p:nvSpPr>
          <p:cNvPr id="62" name="テキスト ボックス 61"/>
          <p:cNvSpPr txBox="1"/>
          <p:nvPr/>
        </p:nvSpPr>
        <p:spPr>
          <a:xfrm>
            <a:off x="8822609" y="5529202"/>
            <a:ext cx="483801" cy="276999"/>
          </a:xfrm>
          <a:prstGeom prst="rect">
            <a:avLst/>
          </a:prstGeom>
          <a:noFill/>
        </p:spPr>
        <p:txBody>
          <a:bodyPr wrap="none" rtlCol="0">
            <a:spAutoFit/>
          </a:bodyPr>
          <a:lstStyle/>
          <a:p>
            <a:r>
              <a:rPr kumimoji="1" lang="en-US" altLang="ja-JP" sz="1200" dirty="0" smtClean="0">
                <a:latin typeface="+mn-lt"/>
              </a:rPr>
              <a:t>node</a:t>
            </a:r>
            <a:endParaRPr kumimoji="1" lang="ja-JP" altLang="en-US" sz="1200" dirty="0">
              <a:latin typeface="+mn-lt"/>
            </a:endParaRPr>
          </a:p>
        </p:txBody>
      </p:sp>
      <p:sp>
        <p:nvSpPr>
          <p:cNvPr id="63" name="テキスト ボックス 62"/>
          <p:cNvSpPr txBox="1"/>
          <p:nvPr/>
        </p:nvSpPr>
        <p:spPr>
          <a:xfrm>
            <a:off x="8606692" y="4234567"/>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64" name="テキスト ボックス 63"/>
          <p:cNvSpPr txBox="1"/>
          <p:nvPr/>
        </p:nvSpPr>
        <p:spPr>
          <a:xfrm>
            <a:off x="8839778" y="2988962"/>
            <a:ext cx="449462" cy="276999"/>
          </a:xfrm>
          <a:prstGeom prst="rect">
            <a:avLst/>
          </a:prstGeom>
          <a:noFill/>
        </p:spPr>
        <p:txBody>
          <a:bodyPr wrap="none" rtlCol="0">
            <a:spAutoFit/>
          </a:bodyPr>
          <a:lstStyle/>
          <a:p>
            <a:r>
              <a:rPr kumimoji="1" lang="en-US" altLang="ja-JP" sz="1200" dirty="0" smtClean="0">
                <a:latin typeface="+mn-lt"/>
              </a:rPr>
              <a:t>core</a:t>
            </a:r>
            <a:endParaRPr kumimoji="1" lang="ja-JP" altLang="en-US" sz="1200" dirty="0">
              <a:latin typeface="+mn-lt"/>
            </a:endParaRPr>
          </a:p>
        </p:txBody>
      </p:sp>
      <p:sp>
        <p:nvSpPr>
          <p:cNvPr id="65" name="コンテンツ プレースホルダー 46"/>
          <p:cNvSpPr txBox="1">
            <a:spLocks/>
          </p:cNvSpPr>
          <p:nvPr/>
        </p:nvSpPr>
        <p:spPr bwMode="auto">
          <a:xfrm>
            <a:off x="847725" y="2988962"/>
            <a:ext cx="4105275" cy="2096222"/>
          </a:xfrm>
          <a:prstGeom prst="rect">
            <a:avLst/>
          </a:prstGeom>
          <a:noFill/>
          <a:ln>
            <a:solidFill>
              <a:srgbClr val="0071BC"/>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buFont typeface="Wingdings" pitchFamily="2" charset="2"/>
              <a:buNone/>
            </a:pPr>
            <a:r>
              <a:rPr lang="en-US" altLang="ja-JP" sz="2000" b="1" u="sng" dirty="0" smtClean="0"/>
              <a:t>MPTCP</a:t>
            </a:r>
            <a:r>
              <a:rPr lang="ja-JP" altLang="en-US" sz="2000" b="1" u="sng" dirty="0" smtClean="0"/>
              <a:t>の課題</a:t>
            </a:r>
            <a:endParaRPr lang="en-US" altLang="ja-JP" sz="2000" b="1" u="sng" dirty="0" smtClean="0"/>
          </a:p>
          <a:p>
            <a:pPr marL="457200" indent="-457200">
              <a:buFont typeface="+mj-lt"/>
              <a:buAutoNum type="arabicPeriod"/>
            </a:pPr>
            <a:r>
              <a:rPr lang="ja-JP" altLang="en-US" sz="2000" dirty="0" smtClean="0"/>
              <a:t>コネクションを確立する経路は基本的には同じ</a:t>
            </a:r>
            <a:endParaRPr lang="en-US" altLang="ja-JP" sz="2000" dirty="0" smtClean="0"/>
          </a:p>
          <a:p>
            <a:pPr marL="457200" indent="-457200">
              <a:buFont typeface="+mj-lt"/>
              <a:buAutoNum type="arabicPeriod"/>
            </a:pPr>
            <a:r>
              <a:rPr lang="ja-JP" altLang="en-US" sz="2000" dirty="0" smtClean="0"/>
              <a:t>サイズの小さい通信では複数経路利用しない</a:t>
            </a:r>
            <a:endParaRPr lang="ja-JP" altLang="en-US" sz="2000" dirty="0"/>
          </a:p>
        </p:txBody>
      </p:sp>
    </p:spTree>
    <p:extLst>
      <p:ext uri="{BB962C8B-B14F-4D97-AF65-F5344CB8AC3E}">
        <p14:creationId xmlns:p14="http://schemas.microsoft.com/office/powerpoint/2010/main" val="29289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シナリオ</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21</a:t>
            </a:fld>
            <a:endParaRPr lang="en-US" altLang="ja-JP"/>
          </a:p>
        </p:txBody>
      </p:sp>
      <p:pic>
        <p:nvPicPr>
          <p:cNvPr id="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702"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244"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sp>
        <p:nvSpPr>
          <p:cNvPr id="8" name="雲 7"/>
          <p:cNvSpPr/>
          <p:nvPr/>
        </p:nvSpPr>
        <p:spPr bwMode="auto">
          <a:xfrm>
            <a:off x="3854878" y="2095588"/>
            <a:ext cx="2196244" cy="1440160"/>
          </a:xfrm>
          <a:prstGeom prst="cloud">
            <a:avLst/>
          </a:prstGeom>
          <a:solidFill>
            <a:srgbClr val="E58F8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雲 8"/>
          <p:cNvSpPr/>
          <p:nvPr/>
        </p:nvSpPr>
        <p:spPr bwMode="auto">
          <a:xfrm>
            <a:off x="3854878" y="4050547"/>
            <a:ext cx="2196244" cy="1440160"/>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1" name="直線コネクタ 10"/>
          <p:cNvCxnSpPr>
            <a:stCxn id="6" idx="3"/>
            <a:endCxn id="8" idx="2"/>
          </p:cNvCxnSpPr>
          <p:nvPr/>
        </p:nvCxnSpPr>
        <p:spPr bwMode="auto">
          <a:xfrm flipV="1">
            <a:off x="2068192" y="2815668"/>
            <a:ext cx="1793498" cy="1142241"/>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7" idx="1"/>
            <a:endCxn id="8" idx="0"/>
          </p:cNvCxnSpPr>
          <p:nvPr/>
        </p:nvCxnSpPr>
        <p:spPr bwMode="auto">
          <a:xfrm flipH="1" flipV="1">
            <a:off x="6049292" y="2815668"/>
            <a:ext cx="1736952" cy="1142241"/>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a:endCxn id="9" idx="2"/>
          </p:cNvCxnSpPr>
          <p:nvPr/>
        </p:nvCxnSpPr>
        <p:spPr bwMode="auto">
          <a:xfrm>
            <a:off x="2068192" y="3957909"/>
            <a:ext cx="1793498" cy="812718"/>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16" name="直線コネクタ 15"/>
          <p:cNvCxnSpPr>
            <a:stCxn id="7" idx="1"/>
            <a:endCxn id="9" idx="0"/>
          </p:cNvCxnSpPr>
          <p:nvPr/>
        </p:nvCxnSpPr>
        <p:spPr bwMode="auto">
          <a:xfrm flipH="1">
            <a:off x="6049292" y="3957909"/>
            <a:ext cx="1736952" cy="812718"/>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2" name="テキスト ボックス 21"/>
          <p:cNvSpPr txBox="1"/>
          <p:nvPr/>
        </p:nvSpPr>
        <p:spPr>
          <a:xfrm>
            <a:off x="1393514" y="4477762"/>
            <a:ext cx="825867" cy="369332"/>
          </a:xfrm>
          <a:prstGeom prst="rect">
            <a:avLst/>
          </a:prstGeom>
          <a:noFill/>
        </p:spPr>
        <p:txBody>
          <a:bodyPr wrap="none" rtlCol="0">
            <a:spAutoFit/>
          </a:bodyPr>
          <a:lstStyle/>
          <a:p>
            <a:r>
              <a:rPr kumimoji="1" lang="en-US" altLang="ja-JP" dirty="0" smtClean="0">
                <a:latin typeface="+mj-lt"/>
              </a:rPr>
              <a:t>Sender</a:t>
            </a:r>
            <a:endParaRPr kumimoji="1" lang="ja-JP" altLang="en-US" dirty="0">
              <a:latin typeface="+mj-lt"/>
            </a:endParaRPr>
          </a:p>
        </p:txBody>
      </p:sp>
      <p:sp>
        <p:nvSpPr>
          <p:cNvPr id="23" name="テキスト ボックス 22"/>
          <p:cNvSpPr txBox="1"/>
          <p:nvPr/>
        </p:nvSpPr>
        <p:spPr>
          <a:xfrm>
            <a:off x="7545288" y="4484316"/>
            <a:ext cx="1005403" cy="369332"/>
          </a:xfrm>
          <a:prstGeom prst="rect">
            <a:avLst/>
          </a:prstGeom>
          <a:noFill/>
        </p:spPr>
        <p:txBody>
          <a:bodyPr wrap="none" rtlCol="0">
            <a:spAutoFit/>
          </a:bodyPr>
          <a:lstStyle/>
          <a:p>
            <a:r>
              <a:rPr kumimoji="1" lang="en-US" altLang="ja-JP" dirty="0" smtClean="0">
                <a:latin typeface="+mj-lt"/>
              </a:rPr>
              <a:t>Receiver</a:t>
            </a:r>
            <a:endParaRPr kumimoji="1" lang="ja-JP" altLang="en-US" dirty="0">
              <a:latin typeface="+mj-lt"/>
            </a:endParaRPr>
          </a:p>
        </p:txBody>
      </p:sp>
      <p:sp>
        <p:nvSpPr>
          <p:cNvPr id="25" name="曲折矢印 24"/>
          <p:cNvSpPr/>
          <p:nvPr/>
        </p:nvSpPr>
        <p:spPr bwMode="auto">
          <a:xfrm>
            <a:off x="2219381" y="2426481"/>
            <a:ext cx="940672" cy="1004088"/>
          </a:xfrm>
          <a:prstGeom prst="bentArrow">
            <a:avLst/>
          </a:prstGeom>
          <a:solidFill>
            <a:srgbClr val="E0325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6" name="テキスト ボックス 25"/>
          <p:cNvSpPr txBox="1"/>
          <p:nvPr/>
        </p:nvSpPr>
        <p:spPr>
          <a:xfrm>
            <a:off x="1439007" y="1922348"/>
            <a:ext cx="1782459" cy="646331"/>
          </a:xfrm>
          <a:prstGeom prst="rect">
            <a:avLst/>
          </a:prstGeom>
          <a:noFill/>
        </p:spPr>
        <p:txBody>
          <a:bodyPr wrap="none" rtlCol="0">
            <a:spAutoFit/>
          </a:bodyPr>
          <a:lstStyle/>
          <a:p>
            <a:r>
              <a:rPr kumimoji="1" lang="ja-JP" altLang="en-US" dirty="0" smtClean="0"/>
              <a:t>コネクション確立</a:t>
            </a:r>
            <a:endParaRPr kumimoji="1" lang="en-US" altLang="ja-JP" dirty="0" smtClean="0"/>
          </a:p>
          <a:p>
            <a:r>
              <a:rPr kumimoji="1" lang="ja-JP" altLang="en-US" dirty="0" smtClean="0"/>
              <a:t>アドレス交換</a:t>
            </a:r>
            <a:endParaRPr kumimoji="1" lang="ja-JP" altLang="en-US" dirty="0"/>
          </a:p>
        </p:txBody>
      </p:sp>
      <p:sp>
        <p:nvSpPr>
          <p:cNvPr id="29" name="曲折矢印 28"/>
          <p:cNvSpPr/>
          <p:nvPr/>
        </p:nvSpPr>
        <p:spPr bwMode="auto">
          <a:xfrm flipV="1">
            <a:off x="2219381" y="4687596"/>
            <a:ext cx="825407" cy="805020"/>
          </a:xfrm>
          <a:prstGeom prst="ben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テキスト ボックス 29"/>
          <p:cNvSpPr txBox="1"/>
          <p:nvPr/>
        </p:nvSpPr>
        <p:spPr>
          <a:xfrm>
            <a:off x="4719496" y="1592796"/>
            <a:ext cx="467007" cy="369332"/>
          </a:xfrm>
          <a:prstGeom prst="rect">
            <a:avLst/>
          </a:prstGeom>
          <a:noFill/>
        </p:spPr>
        <p:txBody>
          <a:bodyPr wrap="none" rtlCol="0">
            <a:spAutoFit/>
          </a:bodyPr>
          <a:lstStyle/>
          <a:p>
            <a:r>
              <a:rPr kumimoji="1" lang="en-US" altLang="ja-JP" dirty="0" smtClean="0">
                <a:latin typeface="+mn-lt"/>
              </a:rPr>
              <a:t>SL</a:t>
            </a:r>
            <a:endParaRPr kumimoji="1" lang="ja-JP" altLang="en-US" dirty="0">
              <a:latin typeface="+mn-lt"/>
            </a:endParaRPr>
          </a:p>
        </p:txBody>
      </p:sp>
      <p:sp>
        <p:nvSpPr>
          <p:cNvPr id="31" name="テキスト ボックス 30"/>
          <p:cNvSpPr txBox="1"/>
          <p:nvPr/>
        </p:nvSpPr>
        <p:spPr>
          <a:xfrm>
            <a:off x="4719496" y="5485515"/>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32" name="テキスト ボックス 31"/>
          <p:cNvSpPr txBox="1"/>
          <p:nvPr/>
        </p:nvSpPr>
        <p:spPr>
          <a:xfrm>
            <a:off x="6500813" y="1276017"/>
            <a:ext cx="1712353" cy="646331"/>
          </a:xfrm>
          <a:prstGeom prst="rect">
            <a:avLst/>
          </a:prstGeom>
          <a:noFill/>
          <a:ln>
            <a:solidFill>
              <a:srgbClr val="0071BC"/>
            </a:solidFill>
          </a:ln>
        </p:spPr>
        <p:txBody>
          <a:bodyPr wrap="none" rtlCol="0">
            <a:spAutoFit/>
          </a:bodyPr>
          <a:lstStyle/>
          <a:p>
            <a:r>
              <a:rPr kumimoji="1" lang="ja-JP" altLang="en-US" dirty="0" smtClean="0"/>
              <a:t>パラメータ</a:t>
            </a:r>
            <a:endParaRPr kumimoji="1" lang="en-US" altLang="ja-JP" dirty="0" smtClean="0"/>
          </a:p>
          <a:p>
            <a:r>
              <a:rPr kumimoji="1" lang="en-US" altLang="ja-JP" dirty="0" smtClean="0">
                <a:latin typeface="+mn-lt"/>
              </a:rPr>
              <a:t>deadline=300ms</a:t>
            </a:r>
            <a:endParaRPr kumimoji="1" lang="ja-JP" altLang="en-US" dirty="0">
              <a:latin typeface="+mn-lt"/>
            </a:endParaRPr>
          </a:p>
        </p:txBody>
      </p:sp>
      <p:cxnSp>
        <p:nvCxnSpPr>
          <p:cNvPr id="33" name="直線コネクタ 32"/>
          <p:cNvCxnSpPr/>
          <p:nvPr/>
        </p:nvCxnSpPr>
        <p:spPr bwMode="auto">
          <a:xfrm>
            <a:off x="2072680" y="3969060"/>
            <a:ext cx="1793498" cy="81271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34" name="直線コネクタ 33"/>
          <p:cNvCxnSpPr/>
          <p:nvPr/>
        </p:nvCxnSpPr>
        <p:spPr bwMode="auto">
          <a:xfrm flipH="1">
            <a:off x="6053780" y="3969060"/>
            <a:ext cx="1736952" cy="81271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35" name="テキスト ボックス 34"/>
          <p:cNvSpPr txBox="1"/>
          <p:nvPr/>
        </p:nvSpPr>
        <p:spPr>
          <a:xfrm>
            <a:off x="1439007" y="5734997"/>
            <a:ext cx="1777951" cy="646331"/>
          </a:xfrm>
          <a:prstGeom prst="rect">
            <a:avLst/>
          </a:prstGeom>
          <a:noFill/>
        </p:spPr>
        <p:txBody>
          <a:bodyPr wrap="none" rtlCol="0">
            <a:spAutoFit/>
          </a:bodyPr>
          <a:lstStyle/>
          <a:p>
            <a:r>
              <a:rPr kumimoji="1" lang="ja-JP" altLang="en-US" dirty="0" smtClean="0"/>
              <a:t>通信可能な状態</a:t>
            </a:r>
            <a:endParaRPr kumimoji="1" lang="en-US" altLang="ja-JP" dirty="0" smtClean="0"/>
          </a:p>
          <a:p>
            <a:r>
              <a:rPr kumimoji="1" lang="en-US" altLang="ja-JP" dirty="0" err="1" smtClean="0">
                <a:latin typeface="+mn-lt"/>
              </a:rPr>
              <a:t>cwnd</a:t>
            </a:r>
            <a:r>
              <a:rPr kumimoji="1" lang="en-US" altLang="ja-JP" dirty="0" smtClean="0">
                <a:latin typeface="+mn-lt"/>
              </a:rPr>
              <a:t>=0</a:t>
            </a:r>
          </a:p>
        </p:txBody>
      </p:sp>
      <p:sp>
        <p:nvSpPr>
          <p:cNvPr id="36" name="テキスト ボックス 35"/>
          <p:cNvSpPr txBox="1"/>
          <p:nvPr/>
        </p:nvSpPr>
        <p:spPr>
          <a:xfrm>
            <a:off x="1450109" y="5415101"/>
            <a:ext cx="1950173" cy="646331"/>
          </a:xfrm>
          <a:prstGeom prst="rect">
            <a:avLst/>
          </a:prstGeom>
          <a:noFill/>
        </p:spPr>
        <p:txBody>
          <a:bodyPr wrap="none" rtlCol="0">
            <a:spAutoFit/>
          </a:bodyPr>
          <a:lstStyle/>
          <a:p>
            <a:r>
              <a:rPr kumimoji="1" lang="ja-JP" altLang="en-US" dirty="0" smtClean="0">
                <a:latin typeface="+mn-lt"/>
              </a:rPr>
              <a:t>通信経路切り替え</a:t>
            </a:r>
            <a:endParaRPr kumimoji="1" lang="en-US" altLang="ja-JP" dirty="0" smtClean="0">
              <a:latin typeface="+mn-lt"/>
            </a:endParaRPr>
          </a:p>
          <a:p>
            <a:endParaRPr kumimoji="1" lang="en-US" altLang="ja-JP" dirty="0" smtClean="0">
              <a:latin typeface="+mn-lt"/>
            </a:endParaRPr>
          </a:p>
        </p:txBody>
      </p:sp>
      <p:sp>
        <p:nvSpPr>
          <p:cNvPr id="37" name="テキスト ボックス 36"/>
          <p:cNvSpPr txBox="1"/>
          <p:nvPr/>
        </p:nvSpPr>
        <p:spPr>
          <a:xfrm>
            <a:off x="1439007" y="1269630"/>
            <a:ext cx="1950173" cy="646331"/>
          </a:xfrm>
          <a:prstGeom prst="rect">
            <a:avLst/>
          </a:prstGeom>
          <a:noFill/>
        </p:spPr>
        <p:txBody>
          <a:bodyPr wrap="none" rtlCol="0">
            <a:spAutoFit/>
          </a:bodyPr>
          <a:lstStyle/>
          <a:p>
            <a:r>
              <a:rPr kumimoji="1" lang="ja-JP" altLang="en-US" dirty="0" smtClean="0"/>
              <a:t>通信経路切り替え</a:t>
            </a:r>
            <a:endParaRPr kumimoji="1" lang="en-US" altLang="ja-JP" dirty="0" smtClean="0"/>
          </a:p>
          <a:p>
            <a:r>
              <a:rPr kumimoji="1" lang="en-US" altLang="ja-JP" dirty="0" err="1" smtClean="0">
                <a:latin typeface="+mn-lt"/>
              </a:rPr>
              <a:t>cwnd</a:t>
            </a:r>
            <a:r>
              <a:rPr kumimoji="1" lang="en-US" altLang="ja-JP" dirty="0" smtClean="0">
                <a:latin typeface="+mn-lt"/>
              </a:rPr>
              <a:t>=0</a:t>
            </a:r>
            <a:endParaRPr kumimoji="1" lang="ja-JP" altLang="en-US" dirty="0">
              <a:latin typeface="+mn-lt"/>
            </a:endParaRPr>
          </a:p>
        </p:txBody>
      </p:sp>
      <p:cxnSp>
        <p:nvCxnSpPr>
          <p:cNvPr id="38" name="直線コネクタ 37"/>
          <p:cNvCxnSpPr/>
          <p:nvPr/>
        </p:nvCxnSpPr>
        <p:spPr bwMode="auto">
          <a:xfrm flipV="1">
            <a:off x="2072680" y="2816932"/>
            <a:ext cx="1793498" cy="1142241"/>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bwMode="auto">
          <a:xfrm flipH="1" flipV="1">
            <a:off x="6053780" y="2816932"/>
            <a:ext cx="1736952" cy="1142241"/>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8130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3" nodeType="with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p:tgtEl>
                                          <p:spTgt spid="35"/>
                                        </p:tgtEl>
                                        <p:attrNameLst>
                                          <p:attrName>ppt_y</p:attrName>
                                        </p:attrNameLst>
                                      </p:cBhvr>
                                      <p:tavLst>
                                        <p:tav tm="0">
                                          <p:val>
                                            <p:strVal val="#ppt_y+#ppt_h*1.125000"/>
                                          </p:val>
                                        </p:tav>
                                        <p:tav tm="100000">
                                          <p:val>
                                            <p:strVal val="#ppt_y"/>
                                          </p:val>
                                        </p:tav>
                                      </p:tavLst>
                                    </p:anim>
                                    <p:animEffect transition="in" filter="wipe(up)">
                                      <p:cBhvr>
                                        <p:cTn id="30" dur="5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ppt_y</p:attrName>
                                        </p:attrNameLst>
                                      </p:cBhvr>
                                      <p:tavLst>
                                        <p:tav tm="0">
                                          <p:val>
                                            <p:strVal val="#ppt_y+#ppt_h*1.125000"/>
                                          </p:val>
                                        </p:tav>
                                        <p:tav tm="100000">
                                          <p:val>
                                            <p:strVal val="#ppt_y"/>
                                          </p:val>
                                        </p:tav>
                                      </p:tavLst>
                                    </p:anim>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2" presetClass="entr" presetSubtype="4" fill="hold" grpId="2"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p:tgtEl>
                                          <p:spTgt spid="36"/>
                                        </p:tgtEl>
                                        <p:attrNameLst>
                                          <p:attrName>ppt_y</p:attrName>
                                        </p:attrNameLst>
                                      </p:cBhvr>
                                      <p:tavLst>
                                        <p:tav tm="0">
                                          <p:val>
                                            <p:strVal val="#ppt_y+#ppt_h*1.125000"/>
                                          </p:val>
                                        </p:tav>
                                        <p:tav tm="100000">
                                          <p:val>
                                            <p:strVal val="#ppt_y"/>
                                          </p:val>
                                        </p:tav>
                                      </p:tavLst>
                                    </p:anim>
                                    <p:animEffect transition="in" filter="wipe(up)">
                                      <p:cBhvr>
                                        <p:cTn id="42" dur="500"/>
                                        <p:tgtEl>
                                          <p:spTgt spid="36"/>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p:tgtEl>
                                          <p:spTgt spid="37"/>
                                        </p:tgtEl>
                                        <p:attrNameLst>
                                          <p:attrName>ppt_y</p:attrName>
                                        </p:attrNameLst>
                                      </p:cBhvr>
                                      <p:tavLst>
                                        <p:tav tm="0">
                                          <p:val>
                                            <p:strVal val="#ppt_y+#ppt_h*1.125000"/>
                                          </p:val>
                                        </p:tav>
                                        <p:tav tm="100000">
                                          <p:val>
                                            <p:strVal val="#ppt_y"/>
                                          </p:val>
                                        </p:tav>
                                      </p:tavLst>
                                    </p:anim>
                                    <p:animEffect transition="in" filter="wipe(up)">
                                      <p:cBhvr>
                                        <p:cTn id="46" dur="500"/>
                                        <p:tgtEl>
                                          <p:spTgt spid="37"/>
                                        </p:tgtEl>
                                      </p:cBhvr>
                                    </p:animEffec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2" presetClass="entr" presetSubtype="4"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p:tgtEl>
                                          <p:spTgt spid="38"/>
                                        </p:tgtEl>
                                        <p:attrNameLst>
                                          <p:attrName>ppt_y</p:attrName>
                                        </p:attrNameLst>
                                      </p:cBhvr>
                                      <p:tavLst>
                                        <p:tav tm="0">
                                          <p:val>
                                            <p:strVal val="#ppt_y+#ppt_h*1.125000"/>
                                          </p:val>
                                        </p:tav>
                                        <p:tav tm="100000">
                                          <p:val>
                                            <p:strVal val="#ppt_y"/>
                                          </p:val>
                                        </p:tav>
                                      </p:tavLst>
                                    </p:anim>
                                    <p:animEffect transition="in" filter="wipe(up)">
                                      <p:cBhvr>
                                        <p:cTn id="52" dur="500"/>
                                        <p:tgtEl>
                                          <p:spTgt spid="38"/>
                                        </p:tgtEl>
                                      </p:cBhvr>
                                    </p:animEffect>
                                  </p:childTnLst>
                                </p:cTn>
                              </p:par>
                              <p:par>
                                <p:cTn id="53" presetID="12" presetClass="entr" presetSubtype="4"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p:tgtEl>
                                          <p:spTgt spid="39"/>
                                        </p:tgtEl>
                                        <p:attrNameLst>
                                          <p:attrName>ppt_y</p:attrName>
                                        </p:attrNameLst>
                                      </p:cBhvr>
                                      <p:tavLst>
                                        <p:tav tm="0">
                                          <p:val>
                                            <p:strVal val="#ppt_y+#ppt_h*1.125000"/>
                                          </p:val>
                                        </p:tav>
                                        <p:tav tm="100000">
                                          <p:val>
                                            <p:strVal val="#ppt_y"/>
                                          </p:val>
                                        </p:tav>
                                      </p:tavLst>
                                    </p:anim>
                                    <p:animEffect transition="in" filter="wipe(up)">
                                      <p:cBhvr>
                                        <p:cTn id="5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6" grpId="1"/>
      <p:bldP spid="29" grpId="0" animBg="1"/>
      <p:bldP spid="35" grpId="0"/>
      <p:bldP spid="35" grpId="1"/>
      <p:bldP spid="36" grpId="2"/>
      <p:bldP spid="36" grpId="3"/>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リンクコスト値を用いた経路切り替え手法</a:t>
            </a:r>
            <a:endParaRPr kumimoji="1" lang="ja-JP" altLang="en-US" dirty="0"/>
          </a:p>
        </p:txBody>
      </p:sp>
      <p:sp>
        <p:nvSpPr>
          <p:cNvPr id="6" name="コンテンツ プレースホルダー 5"/>
          <p:cNvSpPr>
            <a:spLocks noGrp="1"/>
          </p:cNvSpPr>
          <p:nvPr>
            <p:ph idx="1"/>
          </p:nvPr>
        </p:nvSpPr>
        <p:spPr/>
        <p:txBody>
          <a:bodyPr/>
          <a:lstStyle/>
          <a:p>
            <a:r>
              <a:rPr kumimoji="1" lang="ja-JP" altLang="en-US" dirty="0" smtClean="0"/>
              <a:t>メトリック</a:t>
            </a:r>
            <a:r>
              <a:rPr kumimoji="1" lang="en-US" altLang="ja-JP" dirty="0" smtClean="0"/>
              <a:t> : </a:t>
            </a:r>
            <a:r>
              <a:rPr kumimoji="1" lang="ja-JP" altLang="en-US" dirty="0" smtClean="0"/>
              <a:t>キューイング遅延</a:t>
            </a:r>
            <a:endParaRPr kumimoji="1" lang="ja-JP" altLang="en-US" dirty="0"/>
          </a:p>
        </p:txBody>
      </p:sp>
      <p:sp>
        <p:nvSpPr>
          <p:cNvPr id="3" name="日付プレースホルダー 2"/>
          <p:cNvSpPr>
            <a:spLocks noGrp="1"/>
          </p:cNvSpPr>
          <p:nvPr>
            <p:ph type="dt" sz="half" idx="10"/>
          </p:nvPr>
        </p:nvSpPr>
        <p:spPr/>
        <p:txBody>
          <a:bodyPr/>
          <a:lstStyle/>
          <a:p>
            <a:r>
              <a:rPr lang="en-US" altLang="ja-JP" smtClean="0"/>
              <a:t>2015/1/28</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22</a:t>
            </a:fld>
            <a:endParaRPr lang="en-US" altLang="ja-JP"/>
          </a:p>
        </p:txBody>
      </p:sp>
      <p:sp>
        <p:nvSpPr>
          <p:cNvPr id="7" name="コンテンツ プレースホルダー 2"/>
          <p:cNvSpPr txBox="1">
            <a:spLocks/>
          </p:cNvSpPr>
          <p:nvPr/>
        </p:nvSpPr>
        <p:spPr bwMode="auto">
          <a:xfrm>
            <a:off x="812800" y="1661591"/>
            <a:ext cx="8280400" cy="486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r>
              <a:rPr lang="en-US" altLang="ja-JP" smtClean="0"/>
              <a:t>RTT</a:t>
            </a:r>
            <a:r>
              <a:rPr lang="ja-JP" altLang="en-US" smtClean="0"/>
              <a:t>モデル化</a:t>
            </a:r>
            <a:endParaRPr lang="ja-JP" altLang="en-US" dirty="0"/>
          </a:p>
        </p:txBody>
      </p:sp>
      <p:pic>
        <p:nvPicPr>
          <p:cNvPr id="8"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2060848"/>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6" y="2959984"/>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126" y="2995149"/>
            <a:ext cx="742062" cy="3465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40" y="2995149"/>
            <a:ext cx="790940" cy="34659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810" y="2983779"/>
            <a:ext cx="764278" cy="3465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52" y="3520577"/>
            <a:ext cx="346592" cy="1732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57" y="4609065"/>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1461336" y="2983779"/>
            <a:ext cx="1223412" cy="369332"/>
          </a:xfrm>
          <a:prstGeom prst="rect">
            <a:avLst/>
          </a:prstGeom>
          <a:noFill/>
        </p:spPr>
        <p:txBody>
          <a:bodyPr wrap="none" rtlCol="0">
            <a:spAutoFit/>
          </a:bodyPr>
          <a:lstStyle/>
          <a:p>
            <a:r>
              <a:rPr kumimoji="1" lang="ja-JP" altLang="en-US" dirty="0" smtClean="0"/>
              <a:t>：</a:t>
            </a:r>
            <a:r>
              <a:rPr kumimoji="1" lang="ja-JP" altLang="en-US" dirty="0"/>
              <a:t>伝播</a:t>
            </a:r>
            <a:r>
              <a:rPr kumimoji="1" lang="ja-JP" altLang="en-US" dirty="0" smtClean="0"/>
              <a:t>遅延</a:t>
            </a:r>
            <a:endParaRPr kumimoji="1" lang="ja-JP" altLang="en-US" dirty="0"/>
          </a:p>
        </p:txBody>
      </p:sp>
      <p:sp>
        <p:nvSpPr>
          <p:cNvPr id="16" name="テキスト ボックス 15"/>
          <p:cNvSpPr txBox="1"/>
          <p:nvPr/>
        </p:nvSpPr>
        <p:spPr>
          <a:xfrm>
            <a:off x="3260812" y="2983779"/>
            <a:ext cx="1779654" cy="369332"/>
          </a:xfrm>
          <a:prstGeom prst="rect">
            <a:avLst/>
          </a:prstGeom>
          <a:noFill/>
        </p:spPr>
        <p:txBody>
          <a:bodyPr wrap="none" rtlCol="0">
            <a:spAutoFit/>
          </a:bodyPr>
          <a:lstStyle/>
          <a:p>
            <a:r>
              <a:rPr kumimoji="1" lang="ja-JP" altLang="en-US" dirty="0" smtClean="0"/>
              <a:t>：リンク伝送遅延</a:t>
            </a:r>
            <a:endParaRPr kumimoji="1" lang="ja-JP" altLang="en-US" dirty="0"/>
          </a:p>
        </p:txBody>
      </p:sp>
      <p:sp>
        <p:nvSpPr>
          <p:cNvPr id="17" name="テキスト ボックス 16"/>
          <p:cNvSpPr txBox="1"/>
          <p:nvPr/>
        </p:nvSpPr>
        <p:spPr>
          <a:xfrm>
            <a:off x="5578220" y="2951656"/>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8" name="テキスト ボックス 17"/>
          <p:cNvSpPr txBox="1"/>
          <p:nvPr/>
        </p:nvSpPr>
        <p:spPr>
          <a:xfrm>
            <a:off x="7305688" y="2934419"/>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9" name="テキスト ボックス 18"/>
          <p:cNvSpPr txBox="1"/>
          <p:nvPr/>
        </p:nvSpPr>
        <p:spPr>
          <a:xfrm>
            <a:off x="1101296" y="3383704"/>
            <a:ext cx="1988045" cy="369332"/>
          </a:xfrm>
          <a:prstGeom prst="rect">
            <a:avLst/>
          </a:prstGeom>
          <a:noFill/>
        </p:spPr>
        <p:txBody>
          <a:bodyPr wrap="none" rtlCol="0">
            <a:spAutoFit/>
          </a:bodyPr>
          <a:lstStyle/>
          <a:p>
            <a:r>
              <a:rPr kumimoji="1" lang="ja-JP" altLang="en-US" dirty="0" smtClean="0"/>
              <a:t>：リンク上のパス数</a:t>
            </a:r>
            <a:endParaRPr kumimoji="1" lang="ja-JP" altLang="en-US" dirty="0"/>
          </a:p>
        </p:txBody>
      </p:sp>
      <p:sp>
        <p:nvSpPr>
          <p:cNvPr id="20" name="正方形/長方形 19"/>
          <p:cNvSpPr/>
          <p:nvPr/>
        </p:nvSpPr>
        <p:spPr bwMode="auto">
          <a:xfrm>
            <a:off x="4088904" y="2204864"/>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2204864"/>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2" name="下矢印 21"/>
          <p:cNvSpPr/>
          <p:nvPr/>
        </p:nvSpPr>
        <p:spPr bwMode="auto">
          <a:xfrm>
            <a:off x="3211662" y="3816977"/>
            <a:ext cx="3482676" cy="68407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bg1"/>
                </a:solidFill>
              </a:rPr>
              <a:t>単純化</a:t>
            </a:r>
            <a:endParaRPr kumimoji="0" lang="ja-JP" altLang="en-US" sz="1800" b="0" i="0" u="none" strike="noStrike" cap="none" normalizeH="0" baseline="0" dirty="0" smtClean="0">
              <a:ln>
                <a:noFill/>
              </a:ln>
              <a:solidFill>
                <a:schemeClr val="bg1"/>
              </a:solidFill>
              <a:effectLst/>
            </a:endParaRPr>
          </a:p>
        </p:txBody>
      </p:sp>
      <p:pic>
        <p:nvPicPr>
          <p:cNvPr id="2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8804" y="5835831"/>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3616" y="5939364"/>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3798706" y="5841268"/>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26" name="テキスト ボックス 25"/>
          <p:cNvSpPr txBox="1"/>
          <p:nvPr/>
        </p:nvSpPr>
        <p:spPr>
          <a:xfrm>
            <a:off x="5130130" y="5841268"/>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27" name="正方形/長方形 26"/>
          <p:cNvSpPr/>
          <p:nvPr/>
        </p:nvSpPr>
        <p:spPr bwMode="auto">
          <a:xfrm>
            <a:off x="5979838" y="4797152"/>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4788898" y="4609064"/>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3403666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相対キュー遅延</a:t>
            </a:r>
            <a:endParaRPr kumimoji="1" lang="en-US" altLang="ja-JP" dirty="0" smtClean="0"/>
          </a:p>
          <a:p>
            <a:endParaRPr lang="en-US" altLang="ja-JP" dirty="0"/>
          </a:p>
          <a:p>
            <a:endParaRPr lang="en-US" altLang="ja-JP" dirty="0" smtClean="0"/>
          </a:p>
          <a:p>
            <a:r>
              <a:rPr lang="ja-JP" altLang="en-US" dirty="0"/>
              <a:t>リンクコスト関数</a:t>
            </a: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23</a:t>
            </a:fld>
            <a:endParaRPr lang="en-US" altLang="ja-JP" dirty="0"/>
          </a:p>
        </p:txBody>
      </p:sp>
      <p:pic>
        <p:nvPicPr>
          <p:cNvPr id="2050"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213" y="1671542"/>
            <a:ext cx="4335165" cy="4613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19" y="22768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850" y="2312876"/>
            <a:ext cx="297714" cy="2221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351" y="2237337"/>
            <a:ext cx="297714" cy="29771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30738" y="2240868"/>
            <a:ext cx="1454244" cy="369332"/>
          </a:xfrm>
          <a:prstGeom prst="rect">
            <a:avLst/>
          </a:prstGeom>
          <a:noFill/>
        </p:spPr>
        <p:txBody>
          <a:bodyPr wrap="none" rtlCol="0">
            <a:spAutoFit/>
          </a:bodyPr>
          <a:lstStyle/>
          <a:p>
            <a:r>
              <a:rPr kumimoji="1" lang="ja-JP" altLang="en-US" dirty="0" smtClean="0"/>
              <a:t>：</a:t>
            </a:r>
            <a:r>
              <a:rPr kumimoji="1" lang="ja-JP" altLang="en-US" dirty="0"/>
              <a:t>相対遅延量</a:t>
            </a:r>
          </a:p>
        </p:txBody>
      </p:sp>
      <p:sp>
        <p:nvSpPr>
          <p:cNvPr id="11" name="テキスト ボックス 10"/>
          <p:cNvSpPr txBox="1"/>
          <p:nvPr/>
        </p:nvSpPr>
        <p:spPr>
          <a:xfrm>
            <a:off x="4343371" y="2204864"/>
            <a:ext cx="1206421" cy="369332"/>
          </a:xfrm>
          <a:prstGeom prst="rect">
            <a:avLst/>
          </a:prstGeom>
          <a:noFill/>
        </p:spPr>
        <p:txBody>
          <a:bodyPr wrap="none" rtlCol="0">
            <a:spAutoFit/>
          </a:bodyPr>
          <a:lstStyle/>
          <a:p>
            <a:r>
              <a:rPr kumimoji="1" lang="ja-JP" altLang="en-US" dirty="0" smtClean="0"/>
              <a:t>：最小</a:t>
            </a:r>
            <a:r>
              <a:rPr kumimoji="1" lang="en-US" altLang="ja-JP" dirty="0" smtClean="0"/>
              <a:t>RTT</a:t>
            </a:r>
            <a:endParaRPr kumimoji="1" lang="ja-JP" altLang="en-US" dirty="0"/>
          </a:p>
        </p:txBody>
      </p:sp>
      <p:sp>
        <p:nvSpPr>
          <p:cNvPr id="12" name="テキスト ボックス 11"/>
          <p:cNvSpPr txBox="1"/>
          <p:nvPr/>
        </p:nvSpPr>
        <p:spPr>
          <a:xfrm>
            <a:off x="5727900" y="2195572"/>
            <a:ext cx="1853392" cy="369332"/>
          </a:xfrm>
          <a:prstGeom prst="rect">
            <a:avLst/>
          </a:prstGeom>
          <a:noFill/>
        </p:spPr>
        <p:txBody>
          <a:bodyPr wrap="none" rtlCol="0">
            <a:spAutoFit/>
          </a:bodyPr>
          <a:lstStyle/>
          <a:p>
            <a:r>
              <a:rPr kumimoji="1" lang="ja-JP" altLang="en-US" dirty="0" smtClean="0"/>
              <a:t>：最小</a:t>
            </a:r>
            <a:r>
              <a:rPr kumimoji="1" lang="ja-JP" altLang="en-US" dirty="0"/>
              <a:t>キュー遅延</a:t>
            </a:r>
          </a:p>
        </p:txBody>
      </p:sp>
      <p:pic>
        <p:nvPicPr>
          <p:cNvPr id="2055" name="Picture 7"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627" y="3774829"/>
            <a:ext cx="4150746" cy="4462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5470" y="4365104"/>
            <a:ext cx="650082" cy="38125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692" y="4436278"/>
            <a:ext cx="405690" cy="29815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163338" y="3313806"/>
            <a:ext cx="1133644" cy="369332"/>
          </a:xfrm>
          <a:prstGeom prst="rect">
            <a:avLst/>
          </a:prstGeom>
          <a:noFill/>
        </p:spPr>
        <p:txBody>
          <a:bodyPr wrap="none" rtlCol="0">
            <a:spAutoFit/>
          </a:bodyPr>
          <a:lstStyle/>
          <a:p>
            <a:r>
              <a:rPr kumimoji="1" lang="en-US" altLang="ja-JP" dirty="0" smtClean="0"/>
              <a:t>For SFL</a:t>
            </a:r>
            <a:r>
              <a:rPr kumimoji="1" lang="ja-JP" altLang="en-US" dirty="0" smtClean="0"/>
              <a:t>：</a:t>
            </a:r>
            <a:endParaRPr kumimoji="1" lang="ja-JP" altLang="en-US" dirty="0"/>
          </a:p>
        </p:txBody>
      </p:sp>
      <p:sp>
        <p:nvSpPr>
          <p:cNvPr id="19" name="テキスト ボックス 18"/>
          <p:cNvSpPr txBox="1"/>
          <p:nvPr/>
        </p:nvSpPr>
        <p:spPr>
          <a:xfrm>
            <a:off x="1185875" y="3851756"/>
            <a:ext cx="1133644" cy="369332"/>
          </a:xfrm>
          <a:prstGeom prst="rect">
            <a:avLst/>
          </a:prstGeom>
          <a:noFill/>
        </p:spPr>
        <p:txBody>
          <a:bodyPr wrap="none" rtlCol="0">
            <a:spAutoFit/>
          </a:bodyPr>
          <a:lstStyle/>
          <a:p>
            <a:r>
              <a:rPr kumimoji="1" lang="en-US" altLang="ja-JP" dirty="0" smtClean="0"/>
              <a:t>For LFL</a:t>
            </a:r>
            <a:r>
              <a:rPr kumimoji="1" lang="ja-JP" altLang="en-US" dirty="0" smtClean="0"/>
              <a:t>：</a:t>
            </a:r>
            <a:endParaRPr kumimoji="1" lang="ja-JP" altLang="en-US" dirty="0"/>
          </a:p>
        </p:txBody>
      </p:sp>
      <p:sp>
        <p:nvSpPr>
          <p:cNvPr id="8" name="テキスト ボックス 7"/>
          <p:cNvSpPr txBox="1"/>
          <p:nvPr/>
        </p:nvSpPr>
        <p:spPr>
          <a:xfrm>
            <a:off x="2475552"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sp>
        <p:nvSpPr>
          <p:cNvPr id="21" name="テキスト ボックス 20"/>
          <p:cNvSpPr txBox="1"/>
          <p:nvPr/>
        </p:nvSpPr>
        <p:spPr>
          <a:xfrm>
            <a:off x="4147179"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pic>
        <p:nvPicPr>
          <p:cNvPr id="2058" name="Picture 10"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700" y="3284984"/>
            <a:ext cx="6383508" cy="40569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5499076" y="4365104"/>
            <a:ext cx="1677062" cy="369332"/>
          </a:xfrm>
          <a:prstGeom prst="rect">
            <a:avLst/>
          </a:prstGeom>
          <a:noFill/>
        </p:spPr>
        <p:txBody>
          <a:bodyPr wrap="none" rtlCol="0">
            <a:spAutoFit/>
          </a:bodyPr>
          <a:lstStyle/>
          <a:p>
            <a:r>
              <a:rPr kumimoji="1" lang="en-US" altLang="ja-JP" dirty="0" smtClean="0">
                <a:latin typeface="+mn-lt"/>
              </a:rPr>
              <a:t>α~δ</a:t>
            </a:r>
            <a:r>
              <a:rPr kumimoji="1" lang="ja-JP" altLang="en-US" dirty="0" smtClean="0"/>
              <a:t>：パラメータ</a:t>
            </a:r>
            <a:endParaRPr kumimoji="1" lang="ja-JP" altLang="en-US" dirty="0"/>
          </a:p>
        </p:txBody>
      </p:sp>
      <p:pic>
        <p:nvPicPr>
          <p:cNvPr id="2059" name="Picture 11" descr="E:\Users\admin\Downloads\BPR1.png"/>
          <p:cNvPicPr>
            <a:picLocks noChangeAspect="1" noChangeArrowheads="1"/>
          </p:cNvPicPr>
          <p:nvPr/>
        </p:nvPicPr>
        <p:blipFill rotWithShape="1">
          <a:blip r:embed="rId10">
            <a:extLst>
              <a:ext uri="{28A0092B-C50C-407E-A947-70E740481C1C}">
                <a14:useLocalDpi xmlns:a14="http://schemas.microsoft.com/office/drawing/2010/main" val="0"/>
              </a:ext>
            </a:extLst>
          </a:blip>
          <a:srcRect l="26235" t="30873" r="16563" b="11050"/>
          <a:stretch/>
        </p:blipFill>
        <p:spPr bwMode="auto">
          <a:xfrm>
            <a:off x="7567201" y="4255699"/>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7234708" y="4176601"/>
            <a:ext cx="440971" cy="276999"/>
          </a:xfrm>
          <a:prstGeom prst="rect">
            <a:avLst/>
          </a:prstGeom>
          <a:noFill/>
        </p:spPr>
        <p:txBody>
          <a:bodyPr wrap="none" rtlCol="0">
            <a:spAutoFit/>
          </a:bodyPr>
          <a:lstStyle/>
          <a:p>
            <a:r>
              <a:rPr kumimoji="1" lang="en-US" altLang="ja-JP" sz="1200" dirty="0">
                <a:latin typeface="+mn-lt"/>
              </a:rPr>
              <a:t>t</a:t>
            </a:r>
            <a:r>
              <a:rPr kumimoji="1" lang="en-US" altLang="ja-JP" sz="1200" dirty="0" smtClean="0">
                <a:latin typeface="+mn-lt"/>
              </a:rPr>
              <a:t>a(t)</a:t>
            </a:r>
            <a:endParaRPr kumimoji="1" lang="ja-JP" altLang="en-US" sz="1200" dirty="0">
              <a:latin typeface="+mn-lt"/>
            </a:endParaRPr>
          </a:p>
        </p:txBody>
      </p:sp>
      <p:sp>
        <p:nvSpPr>
          <p:cNvPr id="26" name="テキスト ボックス 25"/>
          <p:cNvSpPr txBox="1"/>
          <p:nvPr/>
        </p:nvSpPr>
        <p:spPr>
          <a:xfrm>
            <a:off x="9028588" y="5949280"/>
            <a:ext cx="412317" cy="276999"/>
          </a:xfrm>
          <a:prstGeom prst="rect">
            <a:avLst/>
          </a:prstGeom>
          <a:noFill/>
        </p:spPr>
        <p:txBody>
          <a:bodyPr wrap="none" rtlCol="0">
            <a:spAutoFit/>
          </a:bodyPr>
          <a:lstStyle/>
          <a:p>
            <a:r>
              <a:rPr kumimoji="1" lang="en-US" altLang="ja-JP" sz="1200" dirty="0" smtClean="0">
                <a:latin typeface="+mn-lt"/>
              </a:rPr>
              <a:t>ν(t)</a:t>
            </a:r>
            <a:endParaRPr kumimoji="1" lang="ja-JP" altLang="en-US" sz="1200" dirty="0">
              <a:latin typeface="+mn-lt"/>
            </a:endParaRPr>
          </a:p>
        </p:txBody>
      </p:sp>
      <p:sp>
        <p:nvSpPr>
          <p:cNvPr id="9" name="テキスト ボックス 8"/>
          <p:cNvSpPr txBox="1"/>
          <p:nvPr/>
        </p:nvSpPr>
        <p:spPr>
          <a:xfrm>
            <a:off x="1964668" y="5157192"/>
            <a:ext cx="45361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ja-JP" altLang="en-US" dirty="0" smtClean="0"/>
              <a:t>リンクコスト値によって経路を決定し、</a:t>
            </a:r>
            <a:endParaRPr kumimoji="1" lang="en-US" altLang="ja-JP" dirty="0" smtClean="0"/>
          </a:p>
          <a:p>
            <a:r>
              <a:rPr kumimoji="1" lang="ja-JP" altLang="en-US" dirty="0" smtClean="0"/>
              <a:t>ロングフローであるかどうかの判定を行う</a:t>
            </a:r>
            <a:endParaRPr kumimoji="1" lang="ja-JP" altLang="en-US" dirty="0"/>
          </a:p>
        </p:txBody>
      </p:sp>
    </p:spTree>
    <p:extLst>
      <p:ext uri="{BB962C8B-B14F-4D97-AF65-F5344CB8AC3E}">
        <p14:creationId xmlns:p14="http://schemas.microsoft.com/office/powerpoint/2010/main" val="16506100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 </a:t>
            </a:r>
            <a:r>
              <a:rPr kumimoji="1" lang="ja-JP" altLang="en-US" dirty="0" smtClean="0"/>
              <a:t>シナリオ</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24</a:t>
            </a:fld>
            <a:endParaRPr lang="en-US" altLang="ja-JP"/>
          </a:p>
        </p:txBody>
      </p:sp>
      <p:pic>
        <p:nvPicPr>
          <p:cNvPr id="6"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702"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pic>
        <p:nvPicPr>
          <p:cNvPr id="7" name="Picture 4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244" y="3546068"/>
            <a:ext cx="523490" cy="82368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pic>
      <p:sp>
        <p:nvSpPr>
          <p:cNvPr id="8" name="雲 7"/>
          <p:cNvSpPr/>
          <p:nvPr/>
        </p:nvSpPr>
        <p:spPr bwMode="auto">
          <a:xfrm>
            <a:off x="3854878" y="2095588"/>
            <a:ext cx="2196244" cy="1440160"/>
          </a:xfrm>
          <a:prstGeom prst="cloud">
            <a:avLst/>
          </a:prstGeom>
          <a:solidFill>
            <a:srgbClr val="E58F89">
              <a:alpha val="5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9" name="雲 8"/>
          <p:cNvSpPr/>
          <p:nvPr/>
        </p:nvSpPr>
        <p:spPr bwMode="auto">
          <a:xfrm>
            <a:off x="3854878" y="4050547"/>
            <a:ext cx="2196244" cy="1440160"/>
          </a:xfrm>
          <a:prstGeom prst="cloud">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1" name="直線コネクタ 10"/>
          <p:cNvCxnSpPr>
            <a:stCxn id="6" idx="3"/>
            <a:endCxn id="8" idx="2"/>
          </p:cNvCxnSpPr>
          <p:nvPr/>
        </p:nvCxnSpPr>
        <p:spPr bwMode="auto">
          <a:xfrm flipV="1">
            <a:off x="2068192" y="2815668"/>
            <a:ext cx="1793498" cy="1142241"/>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2" name="直線コネクタ 11"/>
          <p:cNvCxnSpPr>
            <a:stCxn id="7" idx="1"/>
            <a:endCxn id="8" idx="0"/>
          </p:cNvCxnSpPr>
          <p:nvPr/>
        </p:nvCxnSpPr>
        <p:spPr bwMode="auto">
          <a:xfrm flipH="1" flipV="1">
            <a:off x="6049292" y="2815668"/>
            <a:ext cx="1736952" cy="1142241"/>
          </a:xfrm>
          <a:prstGeom prst="line">
            <a:avLst/>
          </a:prstGeom>
          <a:ln>
            <a:solidFill>
              <a:srgbClr val="E03253"/>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15" name="直線コネクタ 14"/>
          <p:cNvCxnSpPr>
            <a:stCxn id="6" idx="3"/>
            <a:endCxn id="9" idx="2"/>
          </p:cNvCxnSpPr>
          <p:nvPr/>
        </p:nvCxnSpPr>
        <p:spPr bwMode="auto">
          <a:xfrm>
            <a:off x="2068192" y="3957909"/>
            <a:ext cx="1793498" cy="812718"/>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16" name="直線コネクタ 15"/>
          <p:cNvCxnSpPr>
            <a:stCxn id="7" idx="1"/>
            <a:endCxn id="9" idx="0"/>
          </p:cNvCxnSpPr>
          <p:nvPr/>
        </p:nvCxnSpPr>
        <p:spPr bwMode="auto">
          <a:xfrm flipH="1">
            <a:off x="6049292" y="3957909"/>
            <a:ext cx="1736952" cy="812718"/>
          </a:xfrm>
          <a:prstGeom prst="line">
            <a:avLst/>
          </a:prstGeom>
          <a:ln>
            <a:solidFill>
              <a:schemeClr val="bg1">
                <a:lumMod val="65000"/>
              </a:schemeClr>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22" name="テキスト ボックス 21"/>
          <p:cNvSpPr txBox="1"/>
          <p:nvPr/>
        </p:nvSpPr>
        <p:spPr>
          <a:xfrm>
            <a:off x="1393514" y="4477762"/>
            <a:ext cx="825867" cy="369332"/>
          </a:xfrm>
          <a:prstGeom prst="rect">
            <a:avLst/>
          </a:prstGeom>
          <a:noFill/>
        </p:spPr>
        <p:txBody>
          <a:bodyPr wrap="none" rtlCol="0">
            <a:spAutoFit/>
          </a:bodyPr>
          <a:lstStyle/>
          <a:p>
            <a:r>
              <a:rPr kumimoji="1" lang="en-US" altLang="ja-JP" dirty="0" smtClean="0">
                <a:latin typeface="+mj-lt"/>
              </a:rPr>
              <a:t>Sender</a:t>
            </a:r>
            <a:endParaRPr kumimoji="1" lang="ja-JP" altLang="en-US" dirty="0">
              <a:latin typeface="+mj-lt"/>
            </a:endParaRPr>
          </a:p>
        </p:txBody>
      </p:sp>
      <p:sp>
        <p:nvSpPr>
          <p:cNvPr id="23" name="テキスト ボックス 22"/>
          <p:cNvSpPr txBox="1"/>
          <p:nvPr/>
        </p:nvSpPr>
        <p:spPr>
          <a:xfrm>
            <a:off x="7545288" y="4484316"/>
            <a:ext cx="1005403" cy="369332"/>
          </a:xfrm>
          <a:prstGeom prst="rect">
            <a:avLst/>
          </a:prstGeom>
          <a:noFill/>
        </p:spPr>
        <p:txBody>
          <a:bodyPr wrap="none" rtlCol="0">
            <a:spAutoFit/>
          </a:bodyPr>
          <a:lstStyle/>
          <a:p>
            <a:r>
              <a:rPr kumimoji="1" lang="en-US" altLang="ja-JP" dirty="0" smtClean="0">
                <a:latin typeface="+mj-lt"/>
              </a:rPr>
              <a:t>Receiver</a:t>
            </a:r>
            <a:endParaRPr kumimoji="1" lang="ja-JP" altLang="en-US" dirty="0">
              <a:latin typeface="+mj-lt"/>
            </a:endParaRPr>
          </a:p>
        </p:txBody>
      </p:sp>
      <p:sp>
        <p:nvSpPr>
          <p:cNvPr id="25" name="曲折矢印 24"/>
          <p:cNvSpPr/>
          <p:nvPr/>
        </p:nvSpPr>
        <p:spPr bwMode="auto">
          <a:xfrm>
            <a:off x="2219381" y="2426481"/>
            <a:ext cx="940672" cy="1004088"/>
          </a:xfrm>
          <a:prstGeom prst="bentArrow">
            <a:avLst/>
          </a:prstGeom>
          <a:solidFill>
            <a:srgbClr val="E03253"/>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6" name="テキスト ボックス 25"/>
          <p:cNvSpPr txBox="1"/>
          <p:nvPr/>
        </p:nvSpPr>
        <p:spPr>
          <a:xfrm>
            <a:off x="1439007" y="1922348"/>
            <a:ext cx="1782459" cy="646331"/>
          </a:xfrm>
          <a:prstGeom prst="rect">
            <a:avLst/>
          </a:prstGeom>
          <a:noFill/>
        </p:spPr>
        <p:txBody>
          <a:bodyPr wrap="none" rtlCol="0">
            <a:spAutoFit/>
          </a:bodyPr>
          <a:lstStyle/>
          <a:p>
            <a:r>
              <a:rPr kumimoji="1" lang="ja-JP" altLang="en-US" dirty="0" smtClean="0"/>
              <a:t>コネクション確立</a:t>
            </a:r>
            <a:endParaRPr kumimoji="1" lang="en-US" altLang="ja-JP" dirty="0" smtClean="0"/>
          </a:p>
          <a:p>
            <a:r>
              <a:rPr kumimoji="1" lang="ja-JP" altLang="en-US" dirty="0" smtClean="0"/>
              <a:t>アドレス交換</a:t>
            </a:r>
            <a:endParaRPr kumimoji="1" lang="ja-JP" altLang="en-US" dirty="0"/>
          </a:p>
        </p:txBody>
      </p:sp>
      <p:sp>
        <p:nvSpPr>
          <p:cNvPr id="29" name="曲折矢印 28"/>
          <p:cNvSpPr/>
          <p:nvPr/>
        </p:nvSpPr>
        <p:spPr bwMode="auto">
          <a:xfrm flipV="1">
            <a:off x="2219381" y="4687596"/>
            <a:ext cx="825407" cy="805020"/>
          </a:xfrm>
          <a:prstGeom prst="bentArrow">
            <a:avLst/>
          </a:prstGeom>
          <a:solidFill>
            <a:srgbClr val="0071BC"/>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0" name="テキスト ボックス 29"/>
          <p:cNvSpPr txBox="1"/>
          <p:nvPr/>
        </p:nvSpPr>
        <p:spPr>
          <a:xfrm>
            <a:off x="4719496" y="1592796"/>
            <a:ext cx="467007" cy="369332"/>
          </a:xfrm>
          <a:prstGeom prst="rect">
            <a:avLst/>
          </a:prstGeom>
          <a:noFill/>
        </p:spPr>
        <p:txBody>
          <a:bodyPr wrap="none" rtlCol="0">
            <a:spAutoFit/>
          </a:bodyPr>
          <a:lstStyle/>
          <a:p>
            <a:r>
              <a:rPr kumimoji="1" lang="en-US" altLang="ja-JP" dirty="0" smtClean="0">
                <a:latin typeface="+mn-lt"/>
              </a:rPr>
              <a:t>SL</a:t>
            </a:r>
            <a:endParaRPr kumimoji="1" lang="ja-JP" altLang="en-US" dirty="0">
              <a:latin typeface="+mn-lt"/>
            </a:endParaRPr>
          </a:p>
        </p:txBody>
      </p:sp>
      <p:sp>
        <p:nvSpPr>
          <p:cNvPr id="31" name="テキスト ボックス 30"/>
          <p:cNvSpPr txBox="1"/>
          <p:nvPr/>
        </p:nvSpPr>
        <p:spPr>
          <a:xfrm>
            <a:off x="4719496" y="5485515"/>
            <a:ext cx="467007" cy="369332"/>
          </a:xfrm>
          <a:prstGeom prst="rect">
            <a:avLst/>
          </a:prstGeom>
          <a:noFill/>
        </p:spPr>
        <p:txBody>
          <a:bodyPr wrap="none" rtlCol="0">
            <a:spAutoFit/>
          </a:bodyPr>
          <a:lstStyle/>
          <a:p>
            <a:r>
              <a:rPr kumimoji="1" lang="en-US" altLang="ja-JP" dirty="0" smtClean="0">
                <a:latin typeface="+mn-lt"/>
              </a:rPr>
              <a:t>LL</a:t>
            </a:r>
            <a:endParaRPr kumimoji="1" lang="ja-JP" altLang="en-US" dirty="0">
              <a:latin typeface="+mn-lt"/>
            </a:endParaRPr>
          </a:p>
        </p:txBody>
      </p:sp>
      <p:sp>
        <p:nvSpPr>
          <p:cNvPr id="32" name="テキスト ボックス 31"/>
          <p:cNvSpPr txBox="1"/>
          <p:nvPr/>
        </p:nvSpPr>
        <p:spPr>
          <a:xfrm>
            <a:off x="6500813" y="1276017"/>
            <a:ext cx="1712353" cy="646331"/>
          </a:xfrm>
          <a:prstGeom prst="rect">
            <a:avLst/>
          </a:prstGeom>
          <a:noFill/>
          <a:ln>
            <a:solidFill>
              <a:srgbClr val="0071BC"/>
            </a:solidFill>
          </a:ln>
        </p:spPr>
        <p:txBody>
          <a:bodyPr wrap="none" rtlCol="0">
            <a:spAutoFit/>
          </a:bodyPr>
          <a:lstStyle/>
          <a:p>
            <a:r>
              <a:rPr kumimoji="1" lang="ja-JP" altLang="en-US" dirty="0" smtClean="0"/>
              <a:t>パラメータ</a:t>
            </a:r>
            <a:endParaRPr kumimoji="1" lang="en-US" altLang="ja-JP" dirty="0" smtClean="0"/>
          </a:p>
          <a:p>
            <a:r>
              <a:rPr kumimoji="1" lang="en-US" altLang="ja-JP" dirty="0" smtClean="0">
                <a:latin typeface="+mn-lt"/>
              </a:rPr>
              <a:t>deadline=300ms</a:t>
            </a:r>
            <a:endParaRPr kumimoji="1" lang="ja-JP" altLang="en-US" dirty="0">
              <a:latin typeface="+mn-lt"/>
            </a:endParaRPr>
          </a:p>
        </p:txBody>
      </p:sp>
      <p:cxnSp>
        <p:nvCxnSpPr>
          <p:cNvPr id="33" name="直線コネクタ 32"/>
          <p:cNvCxnSpPr/>
          <p:nvPr/>
        </p:nvCxnSpPr>
        <p:spPr bwMode="auto">
          <a:xfrm>
            <a:off x="2072680" y="3969060"/>
            <a:ext cx="1793498" cy="81271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34" name="直線コネクタ 33"/>
          <p:cNvCxnSpPr/>
          <p:nvPr/>
        </p:nvCxnSpPr>
        <p:spPr bwMode="auto">
          <a:xfrm flipH="1">
            <a:off x="6053780" y="3969060"/>
            <a:ext cx="1736952" cy="812718"/>
          </a:xfrm>
          <a:prstGeom prst="line">
            <a:avLst/>
          </a:prstGeom>
          <a:ln>
            <a:solidFill>
              <a:srgbClr val="0071BC"/>
            </a:solidFill>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
        <p:nvSpPr>
          <p:cNvPr id="35" name="テキスト ボックス 34"/>
          <p:cNvSpPr txBox="1"/>
          <p:nvPr/>
        </p:nvSpPr>
        <p:spPr>
          <a:xfrm>
            <a:off x="1439007" y="5734997"/>
            <a:ext cx="1777951" cy="646331"/>
          </a:xfrm>
          <a:prstGeom prst="rect">
            <a:avLst/>
          </a:prstGeom>
          <a:noFill/>
        </p:spPr>
        <p:txBody>
          <a:bodyPr wrap="none" rtlCol="0">
            <a:spAutoFit/>
          </a:bodyPr>
          <a:lstStyle/>
          <a:p>
            <a:r>
              <a:rPr kumimoji="1" lang="ja-JP" altLang="en-US" dirty="0" smtClean="0"/>
              <a:t>通信可能な状態</a:t>
            </a:r>
            <a:endParaRPr kumimoji="1" lang="en-US" altLang="ja-JP" dirty="0" smtClean="0"/>
          </a:p>
          <a:p>
            <a:r>
              <a:rPr kumimoji="1" lang="en-US" altLang="ja-JP" dirty="0" err="1" smtClean="0">
                <a:solidFill>
                  <a:srgbClr val="0071BC"/>
                </a:solidFill>
                <a:latin typeface="+mn-lt"/>
              </a:rPr>
              <a:t>cwnd</a:t>
            </a:r>
            <a:r>
              <a:rPr kumimoji="1" lang="en-US" altLang="ja-JP" dirty="0" smtClean="0">
                <a:solidFill>
                  <a:srgbClr val="0071BC"/>
                </a:solidFill>
                <a:latin typeface="+mn-lt"/>
              </a:rPr>
              <a:t>=1</a:t>
            </a:r>
          </a:p>
        </p:txBody>
      </p:sp>
      <p:sp>
        <p:nvSpPr>
          <p:cNvPr id="36" name="テキスト ボックス 35"/>
          <p:cNvSpPr txBox="1"/>
          <p:nvPr/>
        </p:nvSpPr>
        <p:spPr>
          <a:xfrm>
            <a:off x="1450109" y="5415101"/>
            <a:ext cx="1950173" cy="646331"/>
          </a:xfrm>
          <a:prstGeom prst="rect">
            <a:avLst/>
          </a:prstGeom>
          <a:noFill/>
        </p:spPr>
        <p:txBody>
          <a:bodyPr wrap="none" rtlCol="0">
            <a:spAutoFit/>
          </a:bodyPr>
          <a:lstStyle/>
          <a:p>
            <a:r>
              <a:rPr kumimoji="1" lang="ja-JP" altLang="en-US" dirty="0" smtClean="0">
                <a:latin typeface="+mn-lt"/>
              </a:rPr>
              <a:t>通信経路切り替え</a:t>
            </a:r>
            <a:endParaRPr kumimoji="1" lang="en-US" altLang="ja-JP" dirty="0" smtClean="0">
              <a:latin typeface="+mn-lt"/>
            </a:endParaRPr>
          </a:p>
          <a:p>
            <a:endParaRPr kumimoji="1" lang="en-US" altLang="ja-JP" dirty="0" smtClean="0">
              <a:latin typeface="+mn-lt"/>
            </a:endParaRPr>
          </a:p>
        </p:txBody>
      </p:sp>
      <p:sp>
        <p:nvSpPr>
          <p:cNvPr id="37" name="テキスト ボックス 36"/>
          <p:cNvSpPr txBox="1"/>
          <p:nvPr/>
        </p:nvSpPr>
        <p:spPr>
          <a:xfrm>
            <a:off x="1439007" y="1269630"/>
            <a:ext cx="1950173" cy="646331"/>
          </a:xfrm>
          <a:prstGeom prst="rect">
            <a:avLst/>
          </a:prstGeom>
          <a:noFill/>
        </p:spPr>
        <p:txBody>
          <a:bodyPr wrap="none" rtlCol="0">
            <a:spAutoFit/>
          </a:bodyPr>
          <a:lstStyle/>
          <a:p>
            <a:r>
              <a:rPr kumimoji="1" lang="ja-JP" altLang="en-US" dirty="0" smtClean="0"/>
              <a:t>通信経路切り替え</a:t>
            </a:r>
            <a:endParaRPr kumimoji="1" lang="en-US" altLang="ja-JP" dirty="0" smtClean="0"/>
          </a:p>
          <a:p>
            <a:r>
              <a:rPr kumimoji="1" lang="en-US" altLang="ja-JP" dirty="0" err="1" smtClean="0">
                <a:latin typeface="+mn-lt"/>
              </a:rPr>
              <a:t>cwnd</a:t>
            </a:r>
            <a:r>
              <a:rPr kumimoji="1" lang="en-US" altLang="ja-JP" dirty="0" smtClean="0">
                <a:latin typeface="+mn-lt"/>
              </a:rPr>
              <a:t>=0</a:t>
            </a:r>
            <a:endParaRPr kumimoji="1" lang="ja-JP" altLang="en-US" dirty="0">
              <a:latin typeface="+mn-lt"/>
            </a:endParaRPr>
          </a:p>
        </p:txBody>
      </p:sp>
      <p:cxnSp>
        <p:nvCxnSpPr>
          <p:cNvPr id="38" name="直線コネクタ 37"/>
          <p:cNvCxnSpPr/>
          <p:nvPr/>
        </p:nvCxnSpPr>
        <p:spPr bwMode="auto">
          <a:xfrm flipV="1">
            <a:off x="2072680" y="2816932"/>
            <a:ext cx="1793498" cy="1142241"/>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cxnSp>
        <p:nvCxnSpPr>
          <p:cNvPr id="39" name="直線コネクタ 38"/>
          <p:cNvCxnSpPr/>
          <p:nvPr/>
        </p:nvCxnSpPr>
        <p:spPr bwMode="auto">
          <a:xfrm flipH="1" flipV="1">
            <a:off x="6053780" y="2816932"/>
            <a:ext cx="1736952" cy="1142241"/>
          </a:xfrm>
          <a:prstGeom prst="line">
            <a:avLst/>
          </a:prstGeom>
          <a:ln>
            <a:solidFill>
              <a:schemeClr val="bg1">
                <a:lumMod val="75000"/>
              </a:schemeClr>
            </a:solidFill>
            <a:headEnd type="none" w="med" len="med"/>
            <a:tailEnd type="none" w="med" len="med"/>
          </a:ln>
          <a:extLst/>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5375159" y="1269630"/>
            <a:ext cx="313044"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a:t>5</a:t>
            </a:r>
            <a:endParaRPr kumimoji="1" lang="ja-JP" altLang="en-US" dirty="0"/>
          </a:p>
        </p:txBody>
      </p:sp>
      <p:sp>
        <p:nvSpPr>
          <p:cNvPr id="40" name="テキスト ボックス 39"/>
          <p:cNvSpPr txBox="1"/>
          <p:nvPr/>
        </p:nvSpPr>
        <p:spPr>
          <a:xfrm>
            <a:off x="3853791" y="1276017"/>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sp>
        <p:nvSpPr>
          <p:cNvPr id="41" name="テキスト ボックス 40"/>
          <p:cNvSpPr txBox="1"/>
          <p:nvPr/>
        </p:nvSpPr>
        <p:spPr>
          <a:xfrm>
            <a:off x="5375159" y="5848460"/>
            <a:ext cx="415498" cy="369332"/>
          </a:xfrm>
          <a:prstGeom prst="rect">
            <a:avLst/>
          </a:prstGeom>
          <a:ln>
            <a:solidFill>
              <a:srgbClr val="0071BC"/>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20</a:t>
            </a:r>
          </a:p>
        </p:txBody>
      </p:sp>
      <p:sp>
        <p:nvSpPr>
          <p:cNvPr id="42" name="テキスト ボックス 41"/>
          <p:cNvSpPr txBox="1"/>
          <p:nvPr/>
        </p:nvSpPr>
        <p:spPr>
          <a:xfrm>
            <a:off x="3853791" y="5854847"/>
            <a:ext cx="1514657" cy="369332"/>
          </a:xfrm>
          <a:prstGeom prst="rect">
            <a:avLst/>
          </a:prstGeom>
          <a:noFill/>
        </p:spPr>
        <p:txBody>
          <a:bodyPr wrap="none" rtlCol="0">
            <a:spAutoFit/>
          </a:bodyPr>
          <a:lstStyle/>
          <a:p>
            <a:r>
              <a:rPr kumimoji="1" lang="ja-JP" altLang="en-US" dirty="0" smtClean="0">
                <a:latin typeface="+mn-lt"/>
              </a:rPr>
              <a:t>リンクコスト値</a:t>
            </a:r>
            <a:endParaRPr kumimoji="1" lang="ja-JP" altLang="en-US" dirty="0">
              <a:latin typeface="+mn-lt"/>
            </a:endParaRPr>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2708577783"/>
              </p:ext>
            </p:extLst>
          </p:nvPr>
        </p:nvGraphicFramePr>
        <p:xfrm>
          <a:off x="2897460" y="4077072"/>
          <a:ext cx="687204" cy="343602"/>
        </p:xfrm>
        <a:graphic>
          <a:graphicData uri="http://schemas.openxmlformats.org/presentationml/2006/ole">
            <mc:AlternateContent xmlns:mc="http://schemas.openxmlformats.org/markup-compatibility/2006">
              <mc:Choice xmlns:v="urn:schemas-microsoft-com:vml" Requires="v">
                <p:oleObj spid="_x0000_s2171" name="数式" r:id="rId4" imgW="406400" imgH="203200" progId="Equation.3">
                  <p:embed/>
                </p:oleObj>
              </mc:Choice>
              <mc:Fallback>
                <p:oleObj name="数式" r:id="rId4" imgW="406400" imgH="203200" progId="Equation.3">
                  <p:embed/>
                  <p:pic>
                    <p:nvPicPr>
                      <p:cNvPr id="0" name=""/>
                      <p:cNvPicPr/>
                      <p:nvPr/>
                    </p:nvPicPr>
                    <p:blipFill>
                      <a:blip r:embed="rId5"/>
                      <a:stretch>
                        <a:fillRect/>
                      </a:stretch>
                    </p:blipFill>
                    <p:spPr>
                      <a:xfrm>
                        <a:off x="2897460" y="4077072"/>
                        <a:ext cx="687204" cy="343602"/>
                      </a:xfrm>
                      <a:prstGeom prst="rect">
                        <a:avLst/>
                      </a:prstGeom>
                    </p:spPr>
                  </p:pic>
                </p:oleObj>
              </mc:Fallback>
            </mc:AlternateContent>
          </a:graphicData>
        </a:graphic>
      </p:graphicFrame>
      <p:graphicFrame>
        <p:nvGraphicFramePr>
          <p:cNvPr id="43" name="オブジェクト 42"/>
          <p:cNvGraphicFramePr>
            <a:graphicFrameLocks noChangeAspect="1"/>
          </p:cNvGraphicFramePr>
          <p:nvPr>
            <p:extLst>
              <p:ext uri="{D42A27DB-BD31-4B8C-83A1-F6EECF244321}">
                <p14:modId xmlns:p14="http://schemas.microsoft.com/office/powerpoint/2010/main" val="2631994455"/>
              </p:ext>
            </p:extLst>
          </p:nvPr>
        </p:nvGraphicFramePr>
        <p:xfrm>
          <a:off x="2897460" y="3356992"/>
          <a:ext cx="687388" cy="365125"/>
        </p:xfrm>
        <a:graphic>
          <a:graphicData uri="http://schemas.openxmlformats.org/presentationml/2006/ole">
            <mc:AlternateContent xmlns:mc="http://schemas.openxmlformats.org/markup-compatibility/2006">
              <mc:Choice xmlns:v="urn:schemas-microsoft-com:vml" Requires="v">
                <p:oleObj spid="_x0000_s2172" name="数式" r:id="rId6" imgW="406400" imgH="215900" progId="Equation.3">
                  <p:embed/>
                </p:oleObj>
              </mc:Choice>
              <mc:Fallback>
                <p:oleObj name="数式" r:id="rId6" imgW="406400" imgH="215900" progId="Equation.3">
                  <p:embed/>
                  <p:pic>
                    <p:nvPicPr>
                      <p:cNvPr id="0" name=""/>
                      <p:cNvPicPr/>
                      <p:nvPr/>
                    </p:nvPicPr>
                    <p:blipFill>
                      <a:blip r:embed="rId7"/>
                      <a:stretch>
                        <a:fillRect/>
                      </a:stretch>
                    </p:blipFill>
                    <p:spPr>
                      <a:xfrm>
                        <a:off x="2897460" y="3356992"/>
                        <a:ext cx="687388" cy="365125"/>
                      </a:xfrm>
                      <a:prstGeom prst="rect">
                        <a:avLst/>
                      </a:prstGeom>
                    </p:spPr>
                  </p:pic>
                </p:oleObj>
              </mc:Fallback>
            </mc:AlternateContent>
          </a:graphicData>
        </a:graphic>
      </p:graphicFrame>
      <p:cxnSp>
        <p:nvCxnSpPr>
          <p:cNvPr id="17" name="直線矢印コネクタ 16"/>
          <p:cNvCxnSpPr/>
          <p:nvPr/>
        </p:nvCxnSpPr>
        <p:spPr bwMode="auto">
          <a:xfrm flipH="1">
            <a:off x="2324708" y="3609020"/>
            <a:ext cx="516917" cy="348889"/>
          </a:xfrm>
          <a:prstGeom prst="straightConnector1">
            <a:avLst/>
          </a:prstGeom>
          <a:ln>
            <a:solidFill>
              <a:srgbClr val="E03253"/>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cxnSp>
        <p:nvCxnSpPr>
          <p:cNvPr id="44" name="直線矢印コネクタ 43"/>
          <p:cNvCxnSpPr/>
          <p:nvPr/>
        </p:nvCxnSpPr>
        <p:spPr bwMode="auto">
          <a:xfrm flipH="1" flipV="1">
            <a:off x="2324709" y="3969061"/>
            <a:ext cx="516916" cy="252027"/>
          </a:xfrm>
          <a:prstGeom prst="straightConnector1">
            <a:avLst/>
          </a:prstGeom>
          <a:ln>
            <a:solidFill>
              <a:srgbClr val="0071BC"/>
            </a:solidFill>
            <a:headEnd type="none" w="med" len="med"/>
            <a:tailEnd type="arrow"/>
          </a:ln>
          <a:extLst/>
        </p:spPr>
        <p:style>
          <a:lnRef idx="2">
            <a:schemeClr val="accent2"/>
          </a:lnRef>
          <a:fillRef idx="0">
            <a:schemeClr val="accent2"/>
          </a:fillRef>
          <a:effectRef idx="1">
            <a:schemeClr val="accent2"/>
          </a:effectRef>
          <a:fontRef idx="minor">
            <a:schemeClr val="tx1"/>
          </a:fontRef>
        </p:style>
      </p:cxnSp>
      <p:sp>
        <p:nvSpPr>
          <p:cNvPr id="46" name="テキスト ボックス 45"/>
          <p:cNvSpPr txBox="1"/>
          <p:nvPr/>
        </p:nvSpPr>
        <p:spPr>
          <a:xfrm>
            <a:off x="5365386" y="1276017"/>
            <a:ext cx="415498" cy="369332"/>
          </a:xfrm>
          <a:prstGeom prst="rect">
            <a:avLst/>
          </a:prstGeom>
          <a:ln>
            <a:solidFill>
              <a:srgbClr val="E03253"/>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t>25</a:t>
            </a:r>
          </a:p>
        </p:txBody>
      </p:sp>
      <p:sp>
        <p:nvSpPr>
          <p:cNvPr id="21" name="テキスト ボックス 20"/>
          <p:cNvSpPr txBox="1"/>
          <p:nvPr/>
        </p:nvSpPr>
        <p:spPr>
          <a:xfrm>
            <a:off x="4399002" y="2568679"/>
            <a:ext cx="1107996" cy="369332"/>
          </a:xfrm>
          <a:prstGeom prst="rect">
            <a:avLst/>
          </a:prstGeom>
          <a:noFill/>
        </p:spPr>
        <p:txBody>
          <a:bodyPr wrap="none" rtlCol="0">
            <a:spAutoFit/>
          </a:bodyPr>
          <a:lstStyle/>
          <a:p>
            <a:r>
              <a:rPr kumimoji="1" lang="en-US" altLang="en-US" dirty="0" smtClean="0"/>
              <a:t>輻輳発生</a:t>
            </a:r>
            <a:endParaRPr kumimoji="1" lang="ja-JP" altLang="en-US" dirty="0"/>
          </a:p>
        </p:txBody>
      </p:sp>
    </p:spTree>
    <p:extLst>
      <p:ext uri="{BB962C8B-B14F-4D97-AF65-F5344CB8AC3E}">
        <p14:creationId xmlns:p14="http://schemas.microsoft.com/office/powerpoint/2010/main" val="3242899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ppt_y</p:attrName>
                                        </p:attrNameLst>
                                      </p:cBhvr>
                                      <p:tavLst>
                                        <p:tav tm="0">
                                          <p:val>
                                            <p:strVal val="#ppt_y+#ppt_h*1.125000"/>
                                          </p:val>
                                        </p:tav>
                                        <p:tav tm="100000">
                                          <p:val>
                                            <p:strVal val="#ppt_y"/>
                                          </p:val>
                                        </p:tav>
                                      </p:tavLst>
                                    </p:anim>
                                    <p:animEffect transition="in" filter="wipe(up)">
                                      <p:cBhvr>
                                        <p:cTn id="12" dur="500"/>
                                        <p:tgtEl>
                                          <p:spTgt spid="2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ppt_y</p:attrName>
                                        </p:attrNameLst>
                                      </p:cBhvr>
                                      <p:tavLst>
                                        <p:tav tm="0">
                                          <p:val>
                                            <p:strVal val="#ppt_y+#ppt_h*1.125000"/>
                                          </p:val>
                                        </p:tav>
                                        <p:tav tm="100000">
                                          <p:val>
                                            <p:strVal val="#ppt_y"/>
                                          </p:val>
                                        </p:tav>
                                      </p:tavLst>
                                    </p:anim>
                                    <p:animEffect transition="in" filter="wipe(up)">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par>
                                <p:cTn id="23" presetID="1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p:tgtEl>
                                          <p:spTgt spid="34"/>
                                        </p:tgtEl>
                                        <p:attrNameLst>
                                          <p:attrName>ppt_y</p:attrName>
                                        </p:attrNameLst>
                                      </p:cBhvr>
                                      <p:tavLst>
                                        <p:tav tm="0">
                                          <p:val>
                                            <p:strVal val="#ppt_y+#ppt_h*1.125000"/>
                                          </p:val>
                                        </p:tav>
                                        <p:tav tm="100000">
                                          <p:val>
                                            <p:strVal val="#ppt_y"/>
                                          </p:val>
                                        </p:tav>
                                      </p:tavLst>
                                    </p:anim>
                                    <p:animEffect transition="in" filter="wipe(up)">
                                      <p:cBhvr>
                                        <p:cTn id="26" dur="500"/>
                                        <p:tgtEl>
                                          <p:spTgt spid="34"/>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p:tgtEl>
                                          <p:spTgt spid="35"/>
                                        </p:tgtEl>
                                        <p:attrNameLst>
                                          <p:attrName>ppt_y</p:attrName>
                                        </p:attrNameLst>
                                      </p:cBhvr>
                                      <p:tavLst>
                                        <p:tav tm="0">
                                          <p:val>
                                            <p:strVal val="#ppt_y+#ppt_h*1.125000"/>
                                          </p:val>
                                        </p:tav>
                                        <p:tav tm="100000">
                                          <p:val>
                                            <p:strVal val="#ppt_y"/>
                                          </p:val>
                                        </p:tav>
                                      </p:tavLst>
                                    </p:anim>
                                    <p:animEffect transition="in" filter="wipe(up)">
                                      <p:cBhvr>
                                        <p:cTn id="30" dur="500"/>
                                        <p:tgtEl>
                                          <p:spTgt spid="3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p:tgtEl>
                                          <p:spTgt spid="29"/>
                                        </p:tgtEl>
                                        <p:attrNameLst>
                                          <p:attrName>ppt_y</p:attrName>
                                        </p:attrNameLst>
                                      </p:cBhvr>
                                      <p:tavLst>
                                        <p:tav tm="0">
                                          <p:val>
                                            <p:strVal val="#ppt_y+#ppt_h*1.125000"/>
                                          </p:val>
                                        </p:tav>
                                        <p:tav tm="100000">
                                          <p:val>
                                            <p:strVal val="#ppt_y"/>
                                          </p:val>
                                        </p:tav>
                                      </p:tavLst>
                                    </p:anim>
                                    <p:animEffect transition="in" filter="wipe(up)">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p:tgtEl>
                                          <p:spTgt spid="43"/>
                                        </p:tgtEl>
                                        <p:attrNameLst>
                                          <p:attrName>ppt_y</p:attrName>
                                        </p:attrNameLst>
                                      </p:cBhvr>
                                      <p:tavLst>
                                        <p:tav tm="0">
                                          <p:val>
                                            <p:strVal val="#ppt_y+#ppt_h*1.125000"/>
                                          </p:val>
                                        </p:tav>
                                        <p:tav tm="100000">
                                          <p:val>
                                            <p:strVal val="#ppt_y"/>
                                          </p:val>
                                        </p:tav>
                                      </p:tavLst>
                                    </p:anim>
                                    <p:animEffect transition="in" filter="wipe(up)">
                                      <p:cBhvr>
                                        <p:cTn id="46" dur="500"/>
                                        <p:tgtEl>
                                          <p:spTgt spid="43"/>
                                        </p:tgtEl>
                                      </p:cBhvr>
                                    </p:animEffect>
                                  </p:childTnLst>
                                </p:cTn>
                              </p:par>
                              <p:par>
                                <p:cTn id="47" presetID="1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p:tgtEl>
                                          <p:spTgt spid="17"/>
                                        </p:tgtEl>
                                        <p:attrNameLst>
                                          <p:attrName>ppt_y</p:attrName>
                                        </p:attrNameLst>
                                      </p:cBhvr>
                                      <p:tavLst>
                                        <p:tav tm="0">
                                          <p:val>
                                            <p:strVal val="#ppt_y+#ppt_h*1.125000"/>
                                          </p:val>
                                        </p:tav>
                                        <p:tav tm="100000">
                                          <p:val>
                                            <p:strVal val="#ppt_y"/>
                                          </p:val>
                                        </p:tav>
                                      </p:tavLst>
                                    </p:anim>
                                    <p:animEffect transition="in" filter="wipe(up)">
                                      <p:cBhvr>
                                        <p:cTn id="50" dur="500"/>
                                        <p:tgtEl>
                                          <p:spTgt spid="17"/>
                                        </p:tgtEl>
                                      </p:cBhvr>
                                    </p:animEffect>
                                  </p:childTnLst>
                                </p:cTn>
                              </p:par>
                              <p:par>
                                <p:cTn id="51" presetID="12" presetClass="entr" presetSubtype="4"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p:tgtEl>
                                          <p:spTgt spid="44"/>
                                        </p:tgtEl>
                                        <p:attrNameLst>
                                          <p:attrName>ppt_y</p:attrName>
                                        </p:attrNameLst>
                                      </p:cBhvr>
                                      <p:tavLst>
                                        <p:tav tm="0">
                                          <p:val>
                                            <p:strVal val="#ppt_y+#ppt_h*1.125000"/>
                                          </p:val>
                                        </p:tav>
                                        <p:tav tm="100000">
                                          <p:val>
                                            <p:strVal val="#ppt_y"/>
                                          </p:val>
                                        </p:tav>
                                      </p:tavLst>
                                    </p:anim>
                                    <p:animEffect transition="in" filter="wipe(up)">
                                      <p:cBhvr>
                                        <p:cTn id="54" dur="500"/>
                                        <p:tgtEl>
                                          <p:spTgt spid="44"/>
                                        </p:tgtEl>
                                      </p:cBhvr>
                                    </p:animEffect>
                                  </p:childTnLst>
                                </p:cTn>
                              </p:par>
                              <p:par>
                                <p:cTn id="55" presetID="1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p:tgtEl>
                                          <p:spTgt spid="13"/>
                                        </p:tgtEl>
                                        <p:attrNameLst>
                                          <p:attrName>ppt_y</p:attrName>
                                        </p:attrNameLst>
                                      </p:cBhvr>
                                      <p:tavLst>
                                        <p:tav tm="0">
                                          <p:val>
                                            <p:strVal val="#ppt_y+#ppt_h*1.125000"/>
                                          </p:val>
                                        </p:tav>
                                        <p:tav tm="100000">
                                          <p:val>
                                            <p:strVal val="#ppt_y"/>
                                          </p:val>
                                        </p:tav>
                                      </p:tavLst>
                                    </p:anim>
                                    <p:animEffect transition="in" filter="wipe(up)">
                                      <p:cBhvr>
                                        <p:cTn id="58" dur="500"/>
                                        <p:tgtEl>
                                          <p:spTgt spid="13"/>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p:tgtEl>
                                          <p:spTgt spid="3"/>
                                        </p:tgtEl>
                                        <p:attrNameLst>
                                          <p:attrName>ppt_y</p:attrName>
                                        </p:attrNameLst>
                                      </p:cBhvr>
                                      <p:tavLst>
                                        <p:tav tm="0">
                                          <p:val>
                                            <p:strVal val="#ppt_y+#ppt_h*1.125000"/>
                                          </p:val>
                                        </p:tav>
                                        <p:tav tm="100000">
                                          <p:val>
                                            <p:strVal val="#ppt_y"/>
                                          </p:val>
                                        </p:tav>
                                      </p:tavLst>
                                    </p:anim>
                                    <p:animEffect transition="in" filter="wipe(up)">
                                      <p:cBhvr>
                                        <p:cTn id="62" dur="500"/>
                                        <p:tgtEl>
                                          <p:spTgt spid="3"/>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p:tgtEl>
                                          <p:spTgt spid="41"/>
                                        </p:tgtEl>
                                        <p:attrNameLst>
                                          <p:attrName>ppt_y</p:attrName>
                                        </p:attrNameLst>
                                      </p:cBhvr>
                                      <p:tavLst>
                                        <p:tav tm="0">
                                          <p:val>
                                            <p:strVal val="#ppt_y+#ppt_h*1.125000"/>
                                          </p:val>
                                        </p:tav>
                                        <p:tav tm="100000">
                                          <p:val>
                                            <p:strVal val="#ppt_y"/>
                                          </p:val>
                                        </p:tav>
                                      </p:tavLst>
                                    </p:anim>
                                    <p:animEffect transition="in" filter="wipe(up)">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p:tgtEl>
                                          <p:spTgt spid="46"/>
                                        </p:tgtEl>
                                        <p:attrNameLst>
                                          <p:attrName>ppt_y</p:attrName>
                                        </p:attrNameLst>
                                      </p:cBhvr>
                                      <p:tavLst>
                                        <p:tav tm="0">
                                          <p:val>
                                            <p:strVal val="#ppt_y+#ppt_h*1.125000"/>
                                          </p:val>
                                        </p:tav>
                                        <p:tav tm="100000">
                                          <p:val>
                                            <p:strVal val="#ppt_y"/>
                                          </p:val>
                                        </p:tav>
                                      </p:tavLst>
                                    </p:anim>
                                    <p:animEffect transition="in" filter="wipe(up)">
                                      <p:cBhvr>
                                        <p:cTn id="72" dur="500"/>
                                        <p:tgtEl>
                                          <p:spTgt spid="46"/>
                                        </p:tgtEl>
                                      </p:cBhvr>
                                    </p:animEffect>
                                  </p:childTnLst>
                                </p:cTn>
                              </p:par>
                              <p:par>
                                <p:cTn id="73" presetID="1" presetClass="exit" presetSubtype="0" fill="hold" grpId="1"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mph" presetSubtype="2" fill="hold" nodeType="withEffect">
                                  <p:stCondLst>
                                    <p:cond delay="0"/>
                                  </p:stCondLst>
                                  <p:childTnLst>
                                    <p:animClr clrSpc="rgb" dir="cw">
                                      <p:cBhvr>
                                        <p:cTn id="76" dur="500" fill="hold"/>
                                        <p:tgtEl>
                                          <p:spTgt spid="8"/>
                                        </p:tgtEl>
                                        <p:attrNameLst>
                                          <p:attrName>fillcolor</p:attrName>
                                        </p:attrNameLst>
                                      </p:cBhvr>
                                      <p:to>
                                        <a:srgbClr val="9E0012"/>
                                      </p:to>
                                    </p:animClr>
                                    <p:set>
                                      <p:cBhvr>
                                        <p:cTn id="77" dur="500" fill="hold"/>
                                        <p:tgtEl>
                                          <p:spTgt spid="8"/>
                                        </p:tgtEl>
                                        <p:attrNameLst>
                                          <p:attrName>fill.type</p:attrName>
                                        </p:attrNameLst>
                                      </p:cBhvr>
                                      <p:to>
                                        <p:strVal val="solid"/>
                                      </p:to>
                                    </p:set>
                                    <p:set>
                                      <p:cBhvr>
                                        <p:cTn id="78" dur="500" fill="hold"/>
                                        <p:tgtEl>
                                          <p:spTgt spid="8"/>
                                        </p:tgtEl>
                                        <p:attrNameLst>
                                          <p:attrName>fill.on</p:attrName>
                                        </p:attrNameLst>
                                      </p:cBhvr>
                                      <p:to>
                                        <p:strVal val="true"/>
                                      </p:to>
                                    </p:set>
                                  </p:childTnLst>
                                </p:cTn>
                              </p:par>
                              <p:par>
                                <p:cTn id="79" presetID="1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p:tgtEl>
                                          <p:spTgt spid="21"/>
                                        </p:tgtEl>
                                        <p:attrNameLst>
                                          <p:attrName>ppt_y</p:attrName>
                                        </p:attrNameLst>
                                      </p:cBhvr>
                                      <p:tavLst>
                                        <p:tav tm="0">
                                          <p:val>
                                            <p:strVal val="#ppt_y+#ppt_h*1.125000"/>
                                          </p:val>
                                        </p:tav>
                                        <p:tav tm="100000">
                                          <p:val>
                                            <p:strVal val="#ppt_y"/>
                                          </p:val>
                                        </p:tav>
                                      </p:tavLst>
                                    </p:anim>
                                    <p:animEffect transition="in" filter="wipe(up)">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p:tgtEl>
                                          <p:spTgt spid="36"/>
                                        </p:tgtEl>
                                        <p:attrNameLst>
                                          <p:attrName>ppt_y</p:attrName>
                                        </p:attrNameLst>
                                      </p:cBhvr>
                                      <p:tavLst>
                                        <p:tav tm="0">
                                          <p:val>
                                            <p:strVal val="#ppt_y+#ppt_h*1.125000"/>
                                          </p:val>
                                        </p:tav>
                                        <p:tav tm="100000">
                                          <p:val>
                                            <p:strVal val="#ppt_y"/>
                                          </p:val>
                                        </p:tav>
                                      </p:tavLst>
                                    </p:anim>
                                    <p:animEffect transition="in" filter="wipe(up)">
                                      <p:cBhvr>
                                        <p:cTn id="88" dur="500"/>
                                        <p:tgtEl>
                                          <p:spTgt spid="36"/>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 calcmode="lin" valueType="num">
                                      <p:cBhvr additive="base">
                                        <p:cTn id="91" dur="500"/>
                                        <p:tgtEl>
                                          <p:spTgt spid="37"/>
                                        </p:tgtEl>
                                        <p:attrNameLst>
                                          <p:attrName>ppt_y</p:attrName>
                                        </p:attrNameLst>
                                      </p:cBhvr>
                                      <p:tavLst>
                                        <p:tav tm="0">
                                          <p:val>
                                            <p:strVal val="#ppt_y+#ppt_h*1.125000"/>
                                          </p:val>
                                        </p:tav>
                                        <p:tav tm="100000">
                                          <p:val>
                                            <p:strVal val="#ppt_y"/>
                                          </p:val>
                                        </p:tav>
                                      </p:tavLst>
                                    </p:anim>
                                    <p:animEffect transition="in" filter="wipe(up)">
                                      <p:cBhvr>
                                        <p:cTn id="92" dur="500"/>
                                        <p:tgtEl>
                                          <p:spTgt spid="37"/>
                                        </p:tgtEl>
                                      </p:cBhvr>
                                    </p:animEffect>
                                  </p:childTnLst>
                                </p:cTn>
                              </p:par>
                              <p:par>
                                <p:cTn id="93" presetID="12" presetClass="entr" presetSubtype="4"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p:tgtEl>
                                          <p:spTgt spid="38"/>
                                        </p:tgtEl>
                                        <p:attrNameLst>
                                          <p:attrName>ppt_y</p:attrName>
                                        </p:attrNameLst>
                                      </p:cBhvr>
                                      <p:tavLst>
                                        <p:tav tm="0">
                                          <p:val>
                                            <p:strVal val="#ppt_y+#ppt_h*1.125000"/>
                                          </p:val>
                                        </p:tav>
                                        <p:tav tm="100000">
                                          <p:val>
                                            <p:strVal val="#ppt_y"/>
                                          </p:val>
                                        </p:tav>
                                      </p:tavLst>
                                    </p:anim>
                                    <p:animEffect transition="in" filter="wipe(up)">
                                      <p:cBhvr>
                                        <p:cTn id="96" dur="500"/>
                                        <p:tgtEl>
                                          <p:spTgt spid="38"/>
                                        </p:tgtEl>
                                      </p:cBhvr>
                                    </p:animEffect>
                                  </p:childTnLst>
                                </p:cTn>
                              </p:par>
                              <p:par>
                                <p:cTn id="97" presetID="12" presetClass="entr" presetSubtype="4"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p:tgtEl>
                                          <p:spTgt spid="39"/>
                                        </p:tgtEl>
                                        <p:attrNameLst>
                                          <p:attrName>ppt_y</p:attrName>
                                        </p:attrNameLst>
                                      </p:cBhvr>
                                      <p:tavLst>
                                        <p:tav tm="0">
                                          <p:val>
                                            <p:strVal val="#ppt_y+#ppt_h*1.125000"/>
                                          </p:val>
                                        </p:tav>
                                        <p:tav tm="100000">
                                          <p:val>
                                            <p:strVal val="#ppt_y"/>
                                          </p:val>
                                        </p:tav>
                                      </p:tavLst>
                                    </p:anim>
                                    <p:animEffect transition="in" filter="wipe(up)">
                                      <p:cBhvr>
                                        <p:cTn id="10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6" grpId="1"/>
      <p:bldP spid="29" grpId="0" animBg="1"/>
      <p:bldP spid="35" grpId="0"/>
      <p:bldP spid="35" grpId="1"/>
      <p:bldP spid="36" grpId="0"/>
      <p:bldP spid="36" grpId="1"/>
      <p:bldP spid="37" grpId="0"/>
      <p:bldP spid="3" grpId="0" animBg="1"/>
      <p:bldP spid="3" grpId="1" animBg="1"/>
      <p:bldP spid="41" grpId="0" animBg="1"/>
      <p:bldP spid="46" grpId="0"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提案手法まとめ</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ja-JP" altLang="en-US" b="1" u="sng" dirty="0" smtClean="0"/>
              <a:t>データセンターレーンモデル</a:t>
            </a:r>
            <a:endParaRPr kumimoji="1" lang="en-US" altLang="ja-JP" b="1" u="sng" dirty="0" smtClean="0"/>
          </a:p>
          <a:p>
            <a:pPr lvl="1"/>
            <a:r>
              <a:rPr lang="en-US" altLang="ja-JP" dirty="0" smtClean="0"/>
              <a:t>SL : </a:t>
            </a:r>
            <a:r>
              <a:rPr lang="ja-JP" altLang="en-US" dirty="0" smtClean="0"/>
              <a:t>レイテンシ指向なトラフィック</a:t>
            </a:r>
            <a:endParaRPr lang="en-US" altLang="ja-JP" dirty="0" smtClean="0"/>
          </a:p>
          <a:p>
            <a:pPr lvl="1"/>
            <a:r>
              <a:rPr kumimoji="1" lang="en-US" altLang="ja-JP" dirty="0" smtClean="0"/>
              <a:t>LL : </a:t>
            </a:r>
            <a:r>
              <a:rPr kumimoji="1" lang="ja-JP" altLang="en-US" dirty="0" smtClean="0"/>
              <a:t>スループット指向なトラフィック</a:t>
            </a:r>
            <a:endParaRPr kumimoji="1" lang="en-US" altLang="ja-JP" dirty="0" smtClean="0"/>
          </a:p>
          <a:p>
            <a:pPr marL="0" indent="0">
              <a:buNone/>
            </a:pPr>
            <a:r>
              <a:rPr lang="ja-JP" altLang="en-US" b="1" u="sng" dirty="0" smtClean="0"/>
              <a:t>経路切り替え手法</a:t>
            </a:r>
            <a:endParaRPr lang="en-US" altLang="ja-JP" b="1" u="sng" dirty="0" smtClean="0"/>
          </a:p>
          <a:p>
            <a:pPr lvl="1"/>
            <a:r>
              <a:rPr kumimoji="1" lang="ja-JP" altLang="en-US" dirty="0" smtClean="0"/>
              <a:t>しきい値ベース</a:t>
            </a:r>
            <a:endParaRPr kumimoji="1" lang="en-US" altLang="ja-JP" dirty="0" smtClean="0"/>
          </a:p>
          <a:p>
            <a:pPr lvl="1"/>
            <a:r>
              <a:rPr lang="ja-JP" altLang="en-US" dirty="0" smtClean="0"/>
              <a:t>リンクコスト値ベース</a:t>
            </a:r>
            <a:r>
              <a:rPr lang="en-US" altLang="ja-JP" dirty="0" smtClean="0"/>
              <a:t>:</a:t>
            </a:r>
            <a:r>
              <a:rPr lang="ja-JP" altLang="en-US" dirty="0" smtClean="0"/>
              <a:t>経路状況に合わせて動作</a:t>
            </a:r>
            <a:endParaRPr lang="en-US" altLang="ja-JP" dirty="0" smtClean="0"/>
          </a:p>
          <a:p>
            <a:pPr lvl="2"/>
            <a:r>
              <a:rPr lang="en-US" altLang="ja-JP" dirty="0" smtClean="0"/>
              <a:t>SL</a:t>
            </a:r>
            <a:r>
              <a:rPr lang="ja-JP" altLang="en-US" dirty="0" smtClean="0"/>
              <a:t>が混雑している場合</a:t>
            </a:r>
            <a:r>
              <a:rPr lang="en-US" altLang="ja-JP" dirty="0" smtClean="0"/>
              <a:t> : </a:t>
            </a:r>
            <a:r>
              <a:rPr lang="ja-JP" altLang="en-US" dirty="0" smtClean="0"/>
              <a:t>しきい値よりも早く切り替え</a:t>
            </a:r>
            <a:endParaRPr lang="en-US" altLang="ja-JP" dirty="0" smtClean="0"/>
          </a:p>
          <a:p>
            <a:pPr lvl="2"/>
            <a:r>
              <a:rPr lang="en-US" altLang="ja-JP" dirty="0" smtClean="0"/>
              <a:t>LL</a:t>
            </a:r>
            <a:r>
              <a:rPr lang="ja-JP" altLang="en-US" dirty="0" smtClean="0"/>
              <a:t>が混雑している場合</a:t>
            </a:r>
            <a:r>
              <a:rPr lang="en-US" altLang="ja-JP" dirty="0" smtClean="0"/>
              <a:t> : </a:t>
            </a:r>
            <a:r>
              <a:rPr lang="ja-JP" altLang="en-US" dirty="0" smtClean="0"/>
              <a:t>しきい値よりも長く</a:t>
            </a:r>
            <a:r>
              <a:rPr lang="en-US" altLang="ja-JP" dirty="0" smtClean="0"/>
              <a:t>SL</a:t>
            </a:r>
            <a:r>
              <a:rPr lang="ja-JP" altLang="en-US" dirty="0" smtClean="0"/>
              <a:t>に留まる</a:t>
            </a:r>
            <a:endParaRPr lang="en-US" altLang="ja-JP" dirty="0" smtClean="0"/>
          </a:p>
        </p:txBody>
      </p:sp>
      <p:sp>
        <p:nvSpPr>
          <p:cNvPr id="3" name="日付プレースホルダー 2"/>
          <p:cNvSpPr>
            <a:spLocks noGrp="1"/>
          </p:cNvSpPr>
          <p:nvPr>
            <p:ph type="dt" sz="half" idx="10"/>
          </p:nvPr>
        </p:nvSpPr>
        <p:spPr/>
        <p:txBody>
          <a:bodyPr/>
          <a:lstStyle/>
          <a:p>
            <a:r>
              <a:rPr lang="en-US" altLang="ja-JP" smtClean="0"/>
              <a:t>2015/1/28</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25</a:t>
            </a:fld>
            <a:endParaRPr lang="en-US" altLang="ja-JP"/>
          </a:p>
        </p:txBody>
      </p:sp>
    </p:spTree>
    <p:extLst>
      <p:ext uri="{BB962C8B-B14F-4D97-AF65-F5344CB8AC3E}">
        <p14:creationId xmlns:p14="http://schemas.microsoft.com/office/powerpoint/2010/main" val="13681623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評価実験</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26</a:t>
            </a:fld>
            <a:endParaRPr lang="en-US" altLang="ja-JP" dirty="0"/>
          </a:p>
        </p:txBody>
      </p:sp>
    </p:spTree>
    <p:extLst>
      <p:ext uri="{BB962C8B-B14F-4D97-AF65-F5344CB8AC3E}">
        <p14:creationId xmlns:p14="http://schemas.microsoft.com/office/powerpoint/2010/main" val="34235381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評価実験環境</a:t>
            </a:r>
            <a:endParaRPr kumimoji="1" lang="ja-JP" altLang="en-US" dirty="0"/>
          </a:p>
        </p:txBody>
      </p:sp>
      <p:sp>
        <p:nvSpPr>
          <p:cNvPr id="5" name="コンテンツ プレースホルダー 4"/>
          <p:cNvSpPr>
            <a:spLocks noGrp="1"/>
          </p:cNvSpPr>
          <p:nvPr>
            <p:ph idx="1"/>
          </p:nvPr>
        </p:nvSpPr>
        <p:spPr/>
        <p:txBody>
          <a:bodyPr>
            <a:normAutofit lnSpcReduction="10000"/>
          </a:bodyPr>
          <a:lstStyle/>
          <a:p>
            <a:pPr marL="0" indent="0">
              <a:buNone/>
            </a:pPr>
            <a:r>
              <a:rPr lang="ja-JP" altLang="en-US" b="1" u="sng" dirty="0" smtClean="0"/>
              <a:t>評価対象</a:t>
            </a:r>
            <a:endParaRPr lang="en-US" altLang="ja-JP" b="1" u="sng" dirty="0"/>
          </a:p>
          <a:p>
            <a:pPr lvl="1"/>
            <a:r>
              <a:rPr lang="en-US" altLang="ja-JP" dirty="0" smtClean="0"/>
              <a:t>Pure</a:t>
            </a:r>
            <a:r>
              <a:rPr lang="en-US" altLang="ja-JP" smtClean="0"/>
              <a:t>-MPTCP </a:t>
            </a:r>
            <a:r>
              <a:rPr lang="en-US" altLang="ja-JP" dirty="0" smtClean="0"/>
              <a:t>vs. </a:t>
            </a:r>
            <a:r>
              <a:rPr lang="en-US" altLang="ja-JP" dirty="0" err="1" smtClean="0"/>
              <a:t>RepFlow</a:t>
            </a:r>
            <a:r>
              <a:rPr lang="en-US" altLang="ja-JP" dirty="0" smtClean="0"/>
              <a:t> vs. </a:t>
            </a:r>
            <a:r>
              <a:rPr lang="ja-JP" altLang="en-US" dirty="0" smtClean="0"/>
              <a:t>しきい値ベース</a:t>
            </a:r>
            <a:r>
              <a:rPr lang="en-US" altLang="ja-JP" dirty="0" smtClean="0"/>
              <a:t> vs. </a:t>
            </a:r>
            <a:r>
              <a:rPr lang="ja-JP" altLang="en-US" dirty="0" smtClean="0"/>
              <a:t>リンクコストベース</a:t>
            </a:r>
            <a:endParaRPr lang="en-US" altLang="ja-JP" dirty="0" smtClean="0"/>
          </a:p>
          <a:p>
            <a:pPr marL="0" indent="0">
              <a:buNone/>
            </a:pPr>
            <a:r>
              <a:rPr lang="ja-JP" altLang="en-US" b="1" u="sng" dirty="0" smtClean="0"/>
              <a:t>実験環境</a:t>
            </a:r>
            <a:endParaRPr lang="en-US" altLang="ja-JP" b="1" u="sng" dirty="0" smtClean="0"/>
          </a:p>
          <a:p>
            <a:pPr lvl="1"/>
            <a:r>
              <a:rPr lang="ja-JP" altLang="en-US" dirty="0" smtClean="0"/>
              <a:t>シミュレータ</a:t>
            </a:r>
            <a:r>
              <a:rPr lang="en-US" altLang="ja-JP" dirty="0" smtClean="0"/>
              <a:t> : ns-3 </a:t>
            </a:r>
            <a:r>
              <a:rPr lang="en-US" altLang="ja-JP" dirty="0" err="1" smtClean="0"/>
              <a:t>dce</a:t>
            </a:r>
            <a:r>
              <a:rPr lang="en-US" altLang="ja-JP" dirty="0" smtClean="0"/>
              <a:t>, </a:t>
            </a:r>
            <a:r>
              <a:rPr lang="ja-JP" altLang="en-US" dirty="0" smtClean="0"/>
              <a:t>ソースコード</a:t>
            </a:r>
            <a:r>
              <a:rPr lang="en-US" altLang="ja-JP" dirty="0" smtClean="0"/>
              <a:t> : MPTCP v.0.88</a:t>
            </a:r>
          </a:p>
          <a:p>
            <a:pPr lvl="1"/>
            <a:r>
              <a:rPr lang="ja-JP" altLang="en-US" dirty="0" smtClean="0"/>
              <a:t>輻輳制御</a:t>
            </a:r>
            <a:r>
              <a:rPr lang="en-US" altLang="ja-JP" dirty="0" smtClean="0"/>
              <a:t> : New Reno (default)</a:t>
            </a:r>
          </a:p>
          <a:p>
            <a:pPr marL="0" indent="0">
              <a:buNone/>
            </a:pPr>
            <a:r>
              <a:rPr lang="ja-JP" altLang="en-US" b="1" u="sng" dirty="0" smtClean="0"/>
              <a:t>評価項目</a:t>
            </a:r>
            <a:endParaRPr lang="en-US" altLang="ja-JP" b="1" u="sng" dirty="0" smtClean="0"/>
          </a:p>
          <a:p>
            <a:pPr lvl="1"/>
            <a:r>
              <a:rPr lang="ja-JP" altLang="en-US" dirty="0" smtClean="0"/>
              <a:t>提案手法基本性能</a:t>
            </a:r>
            <a:endParaRPr lang="en-US" altLang="ja-JP" dirty="0" smtClean="0"/>
          </a:p>
          <a:p>
            <a:pPr lvl="1"/>
            <a:r>
              <a:rPr lang="en-US" altLang="ja-JP" dirty="0" smtClean="0"/>
              <a:t>Queue buildup</a:t>
            </a:r>
            <a:r>
              <a:rPr lang="ja-JP" altLang="en-US" dirty="0" smtClean="0"/>
              <a:t>トラフィック</a:t>
            </a:r>
            <a:endParaRPr lang="en-US" altLang="ja-JP" dirty="0" smtClean="0"/>
          </a:p>
          <a:p>
            <a:pPr lvl="1"/>
            <a:r>
              <a:rPr lang="ja-JP" altLang="en-US" dirty="0" smtClean="0"/>
              <a:t>ベンチマークトラフィック</a:t>
            </a:r>
            <a:endParaRPr lang="en-US" altLang="ja-JP" dirty="0"/>
          </a:p>
          <a:p>
            <a:pPr lvl="2"/>
            <a:r>
              <a:rPr lang="en-US" altLang="ja-JP" dirty="0" smtClean="0"/>
              <a:t>web search</a:t>
            </a:r>
          </a:p>
          <a:p>
            <a:pPr lvl="2"/>
            <a:r>
              <a:rPr lang="en-US" altLang="ja-JP" dirty="0" smtClean="0"/>
              <a:t>data mining</a:t>
            </a:r>
          </a:p>
        </p:txBody>
      </p:sp>
      <p:sp>
        <p:nvSpPr>
          <p:cNvPr id="3" name="日付プレースホルダー 2"/>
          <p:cNvSpPr>
            <a:spLocks noGrp="1"/>
          </p:cNvSpPr>
          <p:nvPr>
            <p:ph type="dt" sz="half" idx="10"/>
          </p:nvPr>
        </p:nvSpPr>
        <p:spPr/>
        <p:txBody>
          <a:bodyPr/>
          <a:lstStyle/>
          <a:p>
            <a:r>
              <a:rPr lang="en-US" altLang="ja-JP" smtClean="0"/>
              <a:t>2015/1/28</a:t>
            </a:r>
            <a:endParaRPr lang="en-US" altLang="ja-JP"/>
          </a:p>
        </p:txBody>
      </p:sp>
      <p:sp>
        <p:nvSpPr>
          <p:cNvPr id="4" name="スライド番号プレースホルダー 3"/>
          <p:cNvSpPr>
            <a:spLocks noGrp="1"/>
          </p:cNvSpPr>
          <p:nvPr>
            <p:ph type="sldNum" sz="quarter" idx="12"/>
          </p:nvPr>
        </p:nvSpPr>
        <p:spPr/>
        <p:txBody>
          <a:bodyPr/>
          <a:lstStyle/>
          <a:p>
            <a:fld id="{73E403A2-63A1-4A9F-BE45-DF661BAD8395}" type="slidenum">
              <a:rPr lang="ja-JP" altLang="en-US" smtClean="0"/>
              <a:pPr/>
              <a:t>27</a:t>
            </a:fld>
            <a:endParaRPr lang="en-US" altLang="ja-JP"/>
          </a:p>
        </p:txBody>
      </p:sp>
    </p:spTree>
    <p:extLst>
      <p:ext uri="{BB962C8B-B14F-4D97-AF65-F5344CB8AC3E}">
        <p14:creationId xmlns:p14="http://schemas.microsoft.com/office/powerpoint/2010/main" val="223168013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提案手法：基本性能</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提案手法の基本性能</a:t>
            </a:r>
            <a:endParaRPr lang="en-US" altLang="ja-JP" b="1" dirty="0" smtClean="0"/>
          </a:p>
          <a:p>
            <a:pPr marL="457200" lvl="1" indent="0">
              <a:buNone/>
            </a:pPr>
            <a:r>
              <a:rPr lang="ja-JP" altLang="en-US" dirty="0" smtClean="0">
                <a:latin typeface="+mn-ea"/>
                <a:ea typeface="+mn-ea"/>
              </a:rPr>
              <a:t>提案手法</a:t>
            </a:r>
            <a:r>
              <a:rPr lang="en-US" altLang="en-US" dirty="0" smtClean="0">
                <a:latin typeface="+mn-ea"/>
                <a:ea typeface="+mn-ea"/>
              </a:rPr>
              <a:t>と既存技術との挙動の違いを示す. </a:t>
            </a:r>
          </a:p>
          <a:p>
            <a:pPr marL="457200" lvl="1" indent="0">
              <a:buNone/>
            </a:pPr>
            <a:r>
              <a:rPr lang="ja-JP" altLang="en-US" dirty="0" smtClean="0">
                <a:latin typeface="+mn-ea"/>
                <a:ea typeface="+mn-ea"/>
              </a:rPr>
              <a:t>メトリック</a:t>
            </a:r>
            <a:r>
              <a:rPr lang="en-US" altLang="ja-JP" dirty="0" smtClean="0">
                <a:latin typeface="+mn-ea"/>
                <a:ea typeface="+mn-ea"/>
              </a:rPr>
              <a:t> : </a:t>
            </a:r>
            <a:r>
              <a:rPr lang="ja-JP" altLang="en-US" dirty="0" smtClean="0">
                <a:latin typeface="+mn-ea"/>
                <a:ea typeface="+mn-ea"/>
              </a:rPr>
              <a:t>スループット</a:t>
            </a:r>
            <a:endParaRPr lang="en-US" altLang="ja-JP" dirty="0" smtClean="0">
              <a:latin typeface="+mn-ea"/>
              <a:ea typeface="+mn-ea"/>
            </a:endParaRPr>
          </a:p>
          <a:p>
            <a:pPr marL="0" indent="0">
              <a:buNone/>
            </a:pPr>
            <a:r>
              <a:rPr kumimoji="1" lang="ja-JP" altLang="en-US" b="1" dirty="0" smtClean="0"/>
              <a:t>トラフィックパターン</a:t>
            </a:r>
            <a:r>
              <a:rPr lang="ja-JP" altLang="en-US" b="1" dirty="0" smtClean="0"/>
              <a:t>：</a:t>
            </a:r>
            <a:endParaRPr kumimoji="1" lang="en-US" altLang="ja-JP" sz="2000" b="1" dirty="0" smtClean="0"/>
          </a:p>
          <a:p>
            <a:pPr marL="0" indent="0">
              <a:buNone/>
            </a:pPr>
            <a:r>
              <a:rPr kumimoji="1" lang="ja-JP" altLang="en-US" sz="2000" dirty="0" smtClean="0"/>
              <a:t>・</a:t>
            </a:r>
            <a:r>
              <a:rPr kumimoji="1" lang="ja-JP" altLang="en-US" sz="2000" dirty="0" smtClean="0">
                <a:solidFill>
                  <a:srgbClr val="E03253"/>
                </a:solidFill>
              </a:rPr>
              <a:t>バックグラウンドフロー</a:t>
            </a:r>
            <a:r>
              <a:rPr kumimoji="1" lang="ja-JP" altLang="en-US" sz="2000" dirty="0" smtClean="0"/>
              <a:t>：実験中継続してデータ</a:t>
            </a:r>
            <a:r>
              <a:rPr lang="ja-JP" altLang="en-US" sz="2000" dirty="0" smtClean="0"/>
              <a:t>を転送する</a:t>
            </a:r>
            <a:endParaRPr lang="en-US" altLang="ja-JP" sz="2000" dirty="0" smtClean="0"/>
          </a:p>
          <a:p>
            <a:pPr marL="0" indent="0">
              <a:buNone/>
            </a:pPr>
            <a:endParaRPr kumimoji="1" lang="ja-JP" altLang="en-US" sz="2000"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28</a:t>
            </a:fld>
            <a:endParaRPr lang="en-US" altLang="ja-JP" dirty="0"/>
          </a:p>
        </p:txBody>
      </p:sp>
      <p:sp>
        <p:nvSpPr>
          <p:cNvPr id="7" name="テキスト ボックス 6"/>
          <p:cNvSpPr txBox="1"/>
          <p:nvPr/>
        </p:nvSpPr>
        <p:spPr>
          <a:xfrm>
            <a:off x="2693935" y="5840296"/>
            <a:ext cx="1840468" cy="276999"/>
          </a:xfrm>
          <a:prstGeom prst="rect">
            <a:avLst/>
          </a:prstGeom>
          <a:noFill/>
        </p:spPr>
        <p:txBody>
          <a:bodyPr wrap="none" rtlCol="0">
            <a:spAutoFit/>
          </a:bodyPr>
          <a:lstStyle/>
          <a:p>
            <a:r>
              <a:rPr kumimoji="1" lang="en-US" altLang="ja-JP" sz="1200" dirty="0" smtClean="0">
                <a:latin typeface="+mj-lt"/>
              </a:rPr>
              <a:t>Fig11.</a:t>
            </a:r>
            <a:r>
              <a:rPr kumimoji="1" lang="en-US" altLang="en-US" sz="1200" dirty="0" smtClean="0">
                <a:latin typeface="+mj-lt"/>
              </a:rPr>
              <a:t>SL1, LL2</a:t>
            </a:r>
            <a:r>
              <a:rPr kumimoji="1" lang="ja-JP" altLang="en-US" sz="1200" dirty="0" smtClean="0">
                <a:latin typeface="+mj-lt"/>
              </a:rPr>
              <a:t>トポロジー</a:t>
            </a:r>
            <a:endParaRPr kumimoji="1" lang="ja-JP" altLang="en-US" sz="1200" dirty="0">
              <a:latin typeface="+mj-lt"/>
            </a:endParaRPr>
          </a:p>
        </p:txBody>
      </p:sp>
      <p:sp>
        <p:nvSpPr>
          <p:cNvPr id="9" name="テキスト ボックス 8"/>
          <p:cNvSpPr txBox="1"/>
          <p:nvPr/>
        </p:nvSpPr>
        <p:spPr>
          <a:xfrm>
            <a:off x="7003477" y="4160113"/>
            <a:ext cx="1257524" cy="276999"/>
          </a:xfrm>
          <a:prstGeom prst="rect">
            <a:avLst/>
          </a:prstGeom>
          <a:noFill/>
        </p:spPr>
        <p:txBody>
          <a:bodyPr wrap="none" rtlCol="0">
            <a:spAutoFit/>
          </a:bodyPr>
          <a:lstStyle/>
          <a:p>
            <a:r>
              <a:rPr kumimoji="1" lang="en-US" altLang="ja-JP" sz="1200" dirty="0" smtClean="0">
                <a:latin typeface="+mj-lt"/>
              </a:rPr>
              <a:t>Table2.</a:t>
            </a:r>
            <a:r>
              <a:rPr kumimoji="1" lang="ja-JP" altLang="en-US" sz="1200" dirty="0" smtClean="0">
                <a:latin typeface="+mj-lt"/>
              </a:rPr>
              <a:t>実験環境</a:t>
            </a:r>
            <a:endParaRPr kumimoji="1" lang="ja-JP" altLang="en-US" sz="1200" dirty="0">
              <a:latin typeface="+mj-lt"/>
            </a:endParaRPr>
          </a:p>
        </p:txBody>
      </p:sp>
      <p:graphicFrame>
        <p:nvGraphicFramePr>
          <p:cNvPr id="60" name="表 59"/>
          <p:cNvGraphicFramePr>
            <a:graphicFrameLocks noGrp="1"/>
          </p:cNvGraphicFramePr>
          <p:nvPr>
            <p:extLst>
              <p:ext uri="{D42A27DB-BD31-4B8C-83A1-F6EECF244321}">
                <p14:modId xmlns:p14="http://schemas.microsoft.com/office/powerpoint/2010/main" val="1800622449"/>
              </p:ext>
            </p:extLst>
          </p:nvPr>
        </p:nvGraphicFramePr>
        <p:xfrm>
          <a:off x="6393160" y="4523172"/>
          <a:ext cx="2448272" cy="930012"/>
        </p:xfrm>
        <a:graphic>
          <a:graphicData uri="http://schemas.openxmlformats.org/drawingml/2006/table">
            <a:tbl>
              <a:tblPr firstRow="1">
                <a:tableStyleId>{9D7B26C5-4107-4FEC-AEDC-1716B250A1EF}</a:tableStyleId>
              </a:tblPr>
              <a:tblGrid>
                <a:gridCol w="1224136"/>
                <a:gridCol w="1224136"/>
              </a:tblGrid>
              <a:tr h="232503">
                <a:tc>
                  <a:txBody>
                    <a:bodyPr/>
                    <a:lstStyle/>
                    <a:p>
                      <a:pPr algn="ctr"/>
                      <a:r>
                        <a:rPr kumimoji="1" lang="ja-JP" altLang="en-US" sz="900" dirty="0" smtClean="0"/>
                        <a:t>項目</a:t>
                      </a:r>
                      <a:endParaRPr kumimoji="1" lang="en-US" altLang="ja-JP" sz="900" dirty="0" smtClean="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ja-JP" altLang="en-US" sz="900" dirty="0" smtClean="0"/>
                        <a:t>スペック</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帯域</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100Mbps / 200Mbps</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en-US" altLang="ja-JP" sz="900" dirty="0" smtClean="0"/>
                        <a:t>RTT</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 25μsec</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r h="232503">
                <a:tc>
                  <a:txBody>
                    <a:bodyPr/>
                    <a:lstStyle/>
                    <a:p>
                      <a:pPr algn="ctr"/>
                      <a:r>
                        <a:rPr kumimoji="1" lang="ja-JP" altLang="en-US" sz="900" dirty="0" smtClean="0"/>
                        <a:t>キュー長</a:t>
                      </a:r>
                      <a:endParaRPr kumimoji="1" lang="ja-JP" altLang="en-US" sz="900" dirty="0"/>
                    </a:p>
                  </a:txBody>
                  <a:tcPr marL="57329" marR="57329" marT="28665" marB="28665">
                    <a:lnR w="12700" cap="flat" cmpd="sng" algn="ctr">
                      <a:solidFill>
                        <a:schemeClr val="tx1"/>
                      </a:solidFill>
                      <a:prstDash val="solid"/>
                      <a:round/>
                      <a:headEnd type="none" w="med" len="med"/>
                      <a:tailEnd type="none" w="med" len="med"/>
                    </a:lnR>
                  </a:tcPr>
                </a:tc>
                <a:tc>
                  <a:txBody>
                    <a:bodyPr/>
                    <a:lstStyle/>
                    <a:p>
                      <a:pPr algn="ctr"/>
                      <a:r>
                        <a:rPr kumimoji="1" lang="en-US" altLang="ja-JP" sz="900" dirty="0" smtClean="0"/>
                        <a:t>100kB</a:t>
                      </a:r>
                      <a:endParaRPr kumimoji="1" lang="ja-JP" altLang="en-US" sz="900" dirty="0"/>
                    </a:p>
                  </a:txBody>
                  <a:tcPr marL="57329" marR="57329" marT="28665" marB="28665">
                    <a:lnL w="12700" cap="flat" cmpd="sng" algn="ctr">
                      <a:solidFill>
                        <a:schemeClr val="tx1"/>
                      </a:solidFill>
                      <a:prstDash val="solid"/>
                      <a:round/>
                      <a:headEnd type="none" w="med" len="med"/>
                      <a:tailEnd type="none" w="med" len="med"/>
                    </a:lnL>
                  </a:tcPr>
                </a:tc>
              </a:tr>
            </a:tbl>
          </a:graphicData>
        </a:graphic>
      </p:graphicFrame>
      <p:sp>
        <p:nvSpPr>
          <p:cNvPr id="61" name="円/楕円 60"/>
          <p:cNvSpPr/>
          <p:nvPr/>
        </p:nvSpPr>
        <p:spPr bwMode="auto">
          <a:xfrm>
            <a:off x="904035" y="4077072"/>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5" name="円/楕円 64"/>
          <p:cNvSpPr/>
          <p:nvPr/>
        </p:nvSpPr>
        <p:spPr bwMode="auto">
          <a:xfrm>
            <a:off x="5265169" y="4041068"/>
            <a:ext cx="360040" cy="36004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6" name="円/楕円 65"/>
          <p:cNvSpPr/>
          <p:nvPr/>
        </p:nvSpPr>
        <p:spPr bwMode="auto">
          <a:xfrm>
            <a:off x="92055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7" name="円/楕円 66"/>
          <p:cNvSpPr/>
          <p:nvPr/>
        </p:nvSpPr>
        <p:spPr bwMode="auto">
          <a:xfrm>
            <a:off x="5262912" y="5517232"/>
            <a:ext cx="360040" cy="360040"/>
          </a:xfrm>
          <a:prstGeom prst="ellipse">
            <a:avLst/>
          </a:prstGeom>
          <a:ln>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8" name="正方形/長方形 67"/>
          <p:cNvSpPr/>
          <p:nvPr/>
        </p:nvSpPr>
        <p:spPr bwMode="auto">
          <a:xfrm>
            <a:off x="2462769"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69" name="正方形/長方形 68"/>
          <p:cNvSpPr/>
          <p:nvPr/>
        </p:nvSpPr>
        <p:spPr bwMode="auto">
          <a:xfrm>
            <a:off x="2462769"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0" name="正方形/長方形 69"/>
          <p:cNvSpPr/>
          <p:nvPr/>
        </p:nvSpPr>
        <p:spPr bwMode="auto">
          <a:xfrm>
            <a:off x="2462769"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1" name="正方形/長方形 70"/>
          <p:cNvSpPr/>
          <p:nvPr/>
        </p:nvSpPr>
        <p:spPr bwMode="auto">
          <a:xfrm>
            <a:off x="3656856" y="404106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2" name="正方形/長方形 71"/>
          <p:cNvSpPr/>
          <p:nvPr/>
        </p:nvSpPr>
        <p:spPr bwMode="auto">
          <a:xfrm>
            <a:off x="3656856" y="4824931"/>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3" name="正方形/長方形 72"/>
          <p:cNvSpPr/>
          <p:nvPr/>
        </p:nvSpPr>
        <p:spPr bwMode="auto">
          <a:xfrm>
            <a:off x="3656856" y="5481588"/>
            <a:ext cx="395684" cy="395684"/>
          </a:xfrm>
          <a:prstGeom prst="rect">
            <a:avLst/>
          </a:prstGeom>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74" name="直線コネクタ 73"/>
          <p:cNvCxnSpPr>
            <a:stCxn id="61" idx="6"/>
            <a:endCxn id="68" idx="1"/>
          </p:cNvCxnSpPr>
          <p:nvPr/>
        </p:nvCxnSpPr>
        <p:spPr bwMode="auto">
          <a:xfrm flipV="1">
            <a:off x="1264075" y="4238910"/>
            <a:ext cx="1198694" cy="181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線コネクタ 74"/>
          <p:cNvCxnSpPr>
            <a:stCxn id="61" idx="6"/>
            <a:endCxn id="69" idx="1"/>
          </p:cNvCxnSpPr>
          <p:nvPr/>
        </p:nvCxnSpPr>
        <p:spPr bwMode="auto">
          <a:xfrm>
            <a:off x="1264075" y="4257092"/>
            <a:ext cx="1198694" cy="7656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線コネクタ 75"/>
          <p:cNvCxnSpPr>
            <a:stCxn id="61" idx="6"/>
            <a:endCxn id="70" idx="1"/>
          </p:cNvCxnSpPr>
          <p:nvPr/>
        </p:nvCxnSpPr>
        <p:spPr bwMode="auto">
          <a:xfrm>
            <a:off x="1264075" y="4257092"/>
            <a:ext cx="1198694" cy="1422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線コネクタ 76"/>
          <p:cNvCxnSpPr>
            <a:stCxn id="66" idx="6"/>
            <a:endCxn id="68" idx="1"/>
          </p:cNvCxnSpPr>
          <p:nvPr/>
        </p:nvCxnSpPr>
        <p:spPr bwMode="auto">
          <a:xfrm flipV="1">
            <a:off x="1280592" y="4238910"/>
            <a:ext cx="1182177"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線コネクタ 77"/>
          <p:cNvCxnSpPr>
            <a:stCxn id="66" idx="6"/>
            <a:endCxn id="69" idx="1"/>
          </p:cNvCxnSpPr>
          <p:nvPr/>
        </p:nvCxnSpPr>
        <p:spPr bwMode="auto">
          <a:xfrm flipV="1">
            <a:off x="1280592" y="5022773"/>
            <a:ext cx="1182177"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線コネクタ 78"/>
          <p:cNvCxnSpPr>
            <a:stCxn id="66" idx="6"/>
            <a:endCxn id="70" idx="1"/>
          </p:cNvCxnSpPr>
          <p:nvPr/>
        </p:nvCxnSpPr>
        <p:spPr bwMode="auto">
          <a:xfrm flipV="1">
            <a:off x="1280592" y="5679430"/>
            <a:ext cx="1182177"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直線コネクタ 79"/>
          <p:cNvCxnSpPr>
            <a:stCxn id="65" idx="2"/>
            <a:endCxn id="71" idx="3"/>
          </p:cNvCxnSpPr>
          <p:nvPr/>
        </p:nvCxnSpPr>
        <p:spPr bwMode="auto">
          <a:xfrm flipH="1">
            <a:off x="4052540" y="4221088"/>
            <a:ext cx="1212629"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線コネクタ 80"/>
          <p:cNvCxnSpPr>
            <a:stCxn id="65" idx="2"/>
            <a:endCxn id="72" idx="3"/>
          </p:cNvCxnSpPr>
          <p:nvPr/>
        </p:nvCxnSpPr>
        <p:spPr bwMode="auto">
          <a:xfrm flipH="1">
            <a:off x="4052540" y="4221088"/>
            <a:ext cx="1212629" cy="80168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線コネクタ 81"/>
          <p:cNvCxnSpPr>
            <a:stCxn id="65" idx="2"/>
            <a:endCxn id="73" idx="3"/>
          </p:cNvCxnSpPr>
          <p:nvPr/>
        </p:nvCxnSpPr>
        <p:spPr bwMode="auto">
          <a:xfrm flipH="1">
            <a:off x="4052540" y="4221088"/>
            <a:ext cx="1212629"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線コネクタ 82"/>
          <p:cNvCxnSpPr>
            <a:stCxn id="67" idx="2"/>
            <a:endCxn id="71" idx="3"/>
          </p:cNvCxnSpPr>
          <p:nvPr/>
        </p:nvCxnSpPr>
        <p:spPr bwMode="auto">
          <a:xfrm flipH="1" flipV="1">
            <a:off x="4052540" y="4238910"/>
            <a:ext cx="1210372" cy="145834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線コネクタ 83"/>
          <p:cNvCxnSpPr>
            <a:stCxn id="67" idx="2"/>
            <a:endCxn id="72" idx="3"/>
          </p:cNvCxnSpPr>
          <p:nvPr/>
        </p:nvCxnSpPr>
        <p:spPr bwMode="auto">
          <a:xfrm flipH="1" flipV="1">
            <a:off x="4052540" y="5022773"/>
            <a:ext cx="1210372" cy="6744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線コネクタ 84"/>
          <p:cNvCxnSpPr>
            <a:stCxn id="67" idx="2"/>
            <a:endCxn id="73" idx="3"/>
          </p:cNvCxnSpPr>
          <p:nvPr/>
        </p:nvCxnSpPr>
        <p:spPr bwMode="auto">
          <a:xfrm flipH="1" flipV="1">
            <a:off x="4052540" y="5679430"/>
            <a:ext cx="1210372" cy="1782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68" idx="3"/>
            <a:endCxn id="71" idx="1"/>
          </p:cNvCxnSpPr>
          <p:nvPr/>
        </p:nvCxnSpPr>
        <p:spPr bwMode="auto">
          <a:xfrm>
            <a:off x="2858453" y="4238910"/>
            <a:ext cx="798403"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87" name="直線コネクタ 86"/>
          <p:cNvCxnSpPr>
            <a:stCxn id="69" idx="3"/>
            <a:endCxn id="72" idx="1"/>
          </p:cNvCxnSpPr>
          <p:nvPr/>
        </p:nvCxnSpPr>
        <p:spPr bwMode="auto">
          <a:xfrm>
            <a:off x="2858453" y="5022773"/>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cxnSp>
        <p:nvCxnSpPr>
          <p:cNvPr id="88" name="直線コネクタ 87"/>
          <p:cNvCxnSpPr>
            <a:stCxn id="70" idx="3"/>
            <a:endCxn id="73" idx="1"/>
          </p:cNvCxnSpPr>
          <p:nvPr/>
        </p:nvCxnSpPr>
        <p:spPr bwMode="auto">
          <a:xfrm>
            <a:off x="2858453" y="5679430"/>
            <a:ext cx="798403" cy="0"/>
          </a:xfrm>
          <a:prstGeom prst="line">
            <a:avLst/>
          </a:prstGeom>
          <a:ln>
            <a:headEnd type="none" w="med" len="med"/>
            <a:tailEnd type="none" w="med" len="med"/>
          </a:ln>
          <a:extLst/>
        </p:spPr>
        <p:style>
          <a:lnRef idx="3">
            <a:schemeClr val="accent5"/>
          </a:lnRef>
          <a:fillRef idx="0">
            <a:schemeClr val="accent5"/>
          </a:fillRef>
          <a:effectRef idx="2">
            <a:schemeClr val="accent5"/>
          </a:effectRef>
          <a:fontRef idx="minor">
            <a:schemeClr val="tx1"/>
          </a:fontRef>
        </p:style>
      </p:cxnSp>
      <p:sp>
        <p:nvSpPr>
          <p:cNvPr id="91" name="テキスト ボックス 90"/>
          <p:cNvSpPr txBox="1"/>
          <p:nvPr/>
        </p:nvSpPr>
        <p:spPr>
          <a:xfrm>
            <a:off x="2828910" y="3646500"/>
            <a:ext cx="243400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ja-JP" altLang="en-US" dirty="0" smtClean="0"/>
              <a:t>ショートフローレーン</a:t>
            </a:r>
            <a:endParaRPr kumimoji="1" lang="ja-JP" altLang="en-US" dirty="0"/>
          </a:p>
        </p:txBody>
      </p:sp>
      <p:sp>
        <p:nvSpPr>
          <p:cNvPr id="92" name="テキスト ボックス 91"/>
          <p:cNvSpPr txBox="1"/>
          <p:nvPr/>
        </p:nvSpPr>
        <p:spPr>
          <a:xfrm>
            <a:off x="2858453" y="4458070"/>
            <a:ext cx="221909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ロングフローレーン</a:t>
            </a:r>
            <a:endParaRPr kumimoji="1" lang="ja-JP" altLang="en-US" dirty="0"/>
          </a:p>
        </p:txBody>
      </p:sp>
      <p:sp>
        <p:nvSpPr>
          <p:cNvPr id="6" name="テキスト ボックス 5"/>
          <p:cNvSpPr txBox="1"/>
          <p:nvPr/>
        </p:nvSpPr>
        <p:spPr>
          <a:xfrm>
            <a:off x="871135" y="5892747"/>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39" name="テキスト ボックス 38"/>
          <p:cNvSpPr txBox="1"/>
          <p:nvPr/>
        </p:nvSpPr>
        <p:spPr>
          <a:xfrm>
            <a:off x="5262911" y="5892908"/>
            <a:ext cx="458873" cy="261610"/>
          </a:xfrm>
          <a:prstGeom prst="rect">
            <a:avLst/>
          </a:prstGeom>
          <a:noFill/>
        </p:spPr>
        <p:txBody>
          <a:bodyPr wrap="none" rtlCol="0">
            <a:spAutoFit/>
          </a:bodyPr>
          <a:lstStyle/>
          <a:p>
            <a:r>
              <a:rPr kumimoji="1" lang="en-US" altLang="ja-JP" sz="1100" dirty="0" smtClean="0">
                <a:latin typeface="+mj-lt"/>
              </a:rPr>
              <a:t>node</a:t>
            </a:r>
            <a:endParaRPr kumimoji="1" lang="ja-JP" altLang="en-US" sz="1100" dirty="0">
              <a:latin typeface="+mj-lt"/>
            </a:endParaRPr>
          </a:p>
        </p:txBody>
      </p:sp>
      <p:sp>
        <p:nvSpPr>
          <p:cNvPr id="40" name="テキスト ボックス 39"/>
          <p:cNvSpPr txBox="1"/>
          <p:nvPr/>
        </p:nvSpPr>
        <p:spPr>
          <a:xfrm>
            <a:off x="759371"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
        <p:nvSpPr>
          <p:cNvPr id="41" name="テキスト ボックス 40"/>
          <p:cNvSpPr txBox="1"/>
          <p:nvPr/>
        </p:nvSpPr>
        <p:spPr>
          <a:xfrm>
            <a:off x="5077548" y="4437112"/>
            <a:ext cx="723275" cy="430887"/>
          </a:xfrm>
          <a:prstGeom prst="rect">
            <a:avLst/>
          </a:prstGeom>
          <a:noFill/>
        </p:spPr>
        <p:txBody>
          <a:bodyPr wrap="none" rtlCol="0">
            <a:spAutoFit/>
          </a:bodyPr>
          <a:lstStyle/>
          <a:p>
            <a:pPr algn="ctr"/>
            <a:r>
              <a:rPr kumimoji="1" lang="en-US" altLang="ja-JP" sz="1100" dirty="0" smtClean="0">
                <a:latin typeface="+mj-lt"/>
              </a:rPr>
              <a:t>Traffic </a:t>
            </a:r>
          </a:p>
          <a:p>
            <a:pPr algn="ctr"/>
            <a:r>
              <a:rPr kumimoji="1" lang="en-US" altLang="ja-JP" sz="1100" dirty="0" smtClean="0">
                <a:latin typeface="+mj-lt"/>
              </a:rPr>
              <a:t>generator</a:t>
            </a:r>
            <a:endParaRPr kumimoji="1" lang="ja-JP" altLang="en-US" sz="1100" dirty="0">
              <a:latin typeface="+mj-lt"/>
            </a:endParaRPr>
          </a:p>
        </p:txBody>
      </p:sp>
    </p:spTree>
    <p:extLst>
      <p:ext uri="{BB962C8B-B14F-4D97-AF65-F5344CB8AC3E}">
        <p14:creationId xmlns:p14="http://schemas.microsoft.com/office/powerpoint/2010/main" val="40478184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スループット検証</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r>
              <a:rPr lang="ja-JP" altLang="en-US" dirty="0" smtClean="0"/>
              <a:t>切り替わりのタイミングでスループットが低下する</a:t>
            </a:r>
            <a:endParaRPr lang="en-US" altLang="ja-JP" dirty="0"/>
          </a:p>
          <a:p>
            <a:r>
              <a:rPr lang="ja-JP" altLang="en-US" dirty="0" smtClean="0"/>
              <a:t>リンクコストベースでは</a:t>
            </a:r>
            <a:r>
              <a:rPr lang="en-US" altLang="ja-JP" dirty="0" smtClean="0"/>
              <a:t>300ms</a:t>
            </a:r>
            <a:r>
              <a:rPr lang="ja-JP" altLang="en-US" dirty="0" smtClean="0"/>
              <a:t>より早く切り替わる</a:t>
            </a:r>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15/01/28</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29</a:t>
            </a:fld>
            <a:endParaRPr lang="en-US" altLang="ja-JP" dirty="0"/>
          </a:p>
        </p:txBody>
      </p:sp>
      <p:pic>
        <p:nvPicPr>
          <p:cNvPr id="6" name="図 5" descr="basic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96" y="944724"/>
            <a:ext cx="6121400" cy="3683000"/>
          </a:xfrm>
          <a:prstGeom prst="rect">
            <a:avLst/>
          </a:prstGeom>
        </p:spPr>
      </p:pic>
      <p:sp>
        <p:nvSpPr>
          <p:cNvPr id="8" name="テキスト ボックス 7"/>
          <p:cNvSpPr txBox="1"/>
          <p:nvPr/>
        </p:nvSpPr>
        <p:spPr>
          <a:xfrm>
            <a:off x="2908510" y="4484410"/>
            <a:ext cx="4088980" cy="276999"/>
          </a:xfrm>
          <a:prstGeom prst="rect">
            <a:avLst/>
          </a:prstGeom>
          <a:noFill/>
        </p:spPr>
        <p:txBody>
          <a:bodyPr wrap="none" rtlCol="0">
            <a:spAutoFit/>
          </a:bodyPr>
          <a:lstStyle/>
          <a:p>
            <a:r>
              <a:rPr kumimoji="1" lang="en-US" altLang="ja-JP" sz="1200" dirty="0" smtClean="0">
                <a:latin typeface="+mj-lt"/>
              </a:rPr>
              <a:t>Fig. SL1 – LL2</a:t>
            </a:r>
            <a:r>
              <a:rPr kumimoji="1" lang="ja-JP" altLang="en-US" sz="1200" dirty="0" smtClean="0">
                <a:latin typeface="+mj-lt"/>
              </a:rPr>
              <a:t>トポロジーにおける各手法のスループット性能</a:t>
            </a:r>
            <a:endParaRPr lang="ja-JP" altLang="en-US" sz="1200" dirty="0"/>
          </a:p>
        </p:txBody>
      </p:sp>
      <p:sp>
        <p:nvSpPr>
          <p:cNvPr id="9" name="正方形/長方形 8"/>
          <p:cNvSpPr/>
          <p:nvPr/>
        </p:nvSpPr>
        <p:spPr>
          <a:xfrm>
            <a:off x="7354200" y="3681028"/>
            <a:ext cx="2204450" cy="523220"/>
          </a:xfrm>
          <a:prstGeom prst="rect">
            <a:avLst/>
          </a:prstGeom>
        </p:spPr>
        <p:txBody>
          <a:bodyPr wrap="none">
            <a:spAutoFit/>
          </a:bodyPr>
          <a:lstStyle/>
          <a:p>
            <a:r>
              <a:rPr lang="en-US" altLang="ja-JP" sz="1400" dirty="0"/>
              <a:t>Deadline,</a:t>
            </a:r>
            <a:r>
              <a:rPr lang="ja-JP" altLang="en-US" sz="1400" dirty="0"/>
              <a:t> </a:t>
            </a:r>
            <a:r>
              <a:rPr lang="en-US" altLang="ja-JP" sz="1400" dirty="0"/>
              <a:t>Link</a:t>
            </a:r>
            <a:r>
              <a:rPr lang="ja-JP" altLang="en-US" sz="1400" dirty="0"/>
              <a:t> </a:t>
            </a:r>
            <a:r>
              <a:rPr lang="en-US" altLang="ja-JP" sz="1400" dirty="0"/>
              <a:t>cost</a:t>
            </a:r>
            <a:r>
              <a:rPr lang="ja-JP" altLang="en-US" sz="1400" dirty="0" smtClean="0"/>
              <a:t>は</a:t>
            </a:r>
            <a:endParaRPr lang="en-US" altLang="ja-JP" sz="1400" dirty="0" smtClean="0"/>
          </a:p>
          <a:p>
            <a:r>
              <a:rPr lang="en-US" altLang="ja-JP" sz="1400" dirty="0" smtClean="0"/>
              <a:t>                =</a:t>
            </a:r>
            <a:r>
              <a:rPr lang="en-US" altLang="ja-JP" sz="1400" dirty="0"/>
              <a:t>300ms</a:t>
            </a:r>
            <a:r>
              <a:rPr lang="ja-JP" altLang="en-US" sz="1400" dirty="0"/>
              <a:t>に設定</a:t>
            </a:r>
            <a:endParaRPr lang="en-US" altLang="ja-JP" sz="1400" dirty="0"/>
          </a:p>
        </p:txBody>
      </p:sp>
      <p:pic>
        <p:nvPicPr>
          <p:cNvPr id="10" name="図 9"/>
          <p:cNvPicPr>
            <a:picLocks noChangeAspect="1"/>
          </p:cNvPicPr>
          <p:nvPr/>
        </p:nvPicPr>
        <p:blipFill>
          <a:blip r:embed="rId3"/>
          <a:stretch>
            <a:fillRect/>
          </a:stretch>
        </p:blipFill>
        <p:spPr>
          <a:xfrm>
            <a:off x="7473280" y="3918779"/>
            <a:ext cx="768856" cy="214469"/>
          </a:xfrm>
          <a:prstGeom prst="rect">
            <a:avLst/>
          </a:prstGeom>
        </p:spPr>
      </p:pic>
    </p:spTree>
    <p:extLst>
      <p:ext uri="{BB962C8B-B14F-4D97-AF65-F5344CB8AC3E}">
        <p14:creationId xmlns:p14="http://schemas.microsoft.com/office/powerpoint/2010/main" val="31958047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研究背景</a:t>
            </a:r>
            <a:endParaRPr kumimoji="1" lang="ja-JP" altLang="en-US" dirty="0"/>
          </a:p>
        </p:txBody>
      </p:sp>
      <p:sp>
        <p:nvSpPr>
          <p:cNvPr id="7" name="コンテンツ プレースホルダー 6"/>
          <p:cNvSpPr>
            <a:spLocks noGrp="1"/>
          </p:cNvSpPr>
          <p:nvPr>
            <p:ph idx="1"/>
          </p:nvPr>
        </p:nvSpPr>
        <p:spPr>
          <a:xfrm>
            <a:off x="812800" y="1157535"/>
            <a:ext cx="8280400" cy="4863753"/>
          </a:xfrm>
        </p:spPr>
        <p:txBody>
          <a:bodyPr/>
          <a:lstStyle/>
          <a:p>
            <a:pPr marL="0" indent="0">
              <a:buNone/>
            </a:pPr>
            <a:r>
              <a:rPr lang="ja-JP" altLang="en-US" b="1" dirty="0" smtClean="0"/>
              <a:t>ビッグデータ</a:t>
            </a:r>
            <a:r>
              <a:rPr lang="en-US" altLang="ja-JP" b="1" dirty="0" smtClean="0"/>
              <a:t> : </a:t>
            </a:r>
            <a:r>
              <a:rPr lang="ja-JP" altLang="en-US" b="1" dirty="0" smtClean="0"/>
              <a:t>データの爆発的増加が深刻</a:t>
            </a:r>
            <a:r>
              <a:rPr lang="en-US" altLang="ja-JP" b="1" dirty="0" smtClean="0"/>
              <a:t>…</a:t>
            </a:r>
          </a:p>
          <a:p>
            <a:pPr marL="0" indent="0">
              <a:buNone/>
            </a:pPr>
            <a:r>
              <a:rPr lang="en-US" altLang="ja-JP" sz="1800" dirty="0" smtClean="0"/>
              <a:t>Facebook</a:t>
            </a:r>
            <a:r>
              <a:rPr lang="ja-JP" altLang="en-US" sz="1800" dirty="0" smtClean="0"/>
              <a:t>では約</a:t>
            </a:r>
            <a:r>
              <a:rPr lang="en-US" altLang="ja-JP" sz="1800" dirty="0" smtClean="0"/>
              <a:t>300</a:t>
            </a:r>
            <a:r>
              <a:rPr lang="ja-JP" altLang="en-US" sz="1800" dirty="0" smtClean="0"/>
              <a:t>ペタバイトのデータを保有</a:t>
            </a:r>
            <a:endParaRPr lang="en-US" altLang="ja-JP" sz="1800" dirty="0" smtClean="0"/>
          </a:p>
          <a:p>
            <a:pPr marL="0" indent="0">
              <a:buNone/>
            </a:pPr>
            <a:r>
              <a:rPr lang="en-US" altLang="ja-JP" sz="1800" dirty="0" smtClean="0"/>
              <a:t>1</a:t>
            </a:r>
            <a:r>
              <a:rPr lang="ja-JP" altLang="en-US" sz="1800" dirty="0" smtClean="0"/>
              <a:t>日に</a:t>
            </a:r>
            <a:r>
              <a:rPr lang="en-US" altLang="ja-JP" sz="1800" dirty="0" smtClean="0"/>
              <a:t>1</a:t>
            </a:r>
            <a:r>
              <a:rPr lang="ja-JP" altLang="en-US" sz="1800" dirty="0" smtClean="0"/>
              <a:t>ペタバイトのデータを処理</a:t>
            </a:r>
            <a:r>
              <a:rPr lang="en-US" altLang="ja-JP" sz="1800" dirty="0" smtClean="0"/>
              <a:t>[3].</a:t>
            </a:r>
            <a:endParaRPr lang="en-US" altLang="ja-JP" sz="1800" dirty="0"/>
          </a:p>
          <a:p>
            <a:pPr marL="0" indent="0">
              <a:buNone/>
            </a:pPr>
            <a:r>
              <a:rPr lang="ja-JP" altLang="en-US" b="1" dirty="0" smtClean="0">
                <a:solidFill>
                  <a:srgbClr val="0071BC"/>
                </a:solidFill>
              </a:rPr>
              <a:t>データセンターでは</a:t>
            </a:r>
            <a:r>
              <a:rPr lang="en-US" altLang="ja-JP" b="1" dirty="0" smtClean="0">
                <a:solidFill>
                  <a:srgbClr val="0071BC"/>
                </a:solidFill>
              </a:rPr>
              <a:t>..</a:t>
            </a:r>
            <a:endParaRPr lang="en-US" altLang="ja-JP" b="1" dirty="0">
              <a:solidFill>
                <a:srgbClr val="0071BC"/>
              </a:solidFill>
            </a:endParaRPr>
          </a:p>
          <a:p>
            <a:pPr marL="0" indent="0">
              <a:buNone/>
            </a:pPr>
            <a:r>
              <a:rPr lang="ja-JP" altLang="en-US" sz="1800" dirty="0" smtClean="0"/>
              <a:t>スケールアウト</a:t>
            </a:r>
            <a:r>
              <a:rPr lang="en-US" altLang="ja-JP" sz="1800" dirty="0" smtClean="0"/>
              <a:t> : </a:t>
            </a:r>
            <a:r>
              <a:rPr lang="ja-JP" altLang="en-US" sz="1800" dirty="0" smtClean="0"/>
              <a:t>サーバ台数の増加</a:t>
            </a:r>
            <a:r>
              <a:rPr lang="en-US" altLang="ja-JP" sz="1800" dirty="0" smtClean="0"/>
              <a:t>, </a:t>
            </a:r>
            <a:r>
              <a:rPr lang="ja-JP" altLang="en-US" sz="1800" dirty="0" smtClean="0"/>
              <a:t>数万</a:t>
            </a:r>
            <a:r>
              <a:rPr lang="en-US" altLang="ja-JP" sz="1800" dirty="0"/>
              <a:t>~</a:t>
            </a:r>
            <a:r>
              <a:rPr lang="ja-JP" altLang="en-US" sz="1800" dirty="0" smtClean="0"/>
              <a:t>十万台規模</a:t>
            </a:r>
            <a:endParaRPr lang="en-US" altLang="ja-JP" sz="1800" dirty="0" smtClean="0"/>
          </a:p>
          <a:p>
            <a:pPr marL="0" indent="0">
              <a:buNone/>
            </a:pPr>
            <a:r>
              <a:rPr lang="ja-JP" altLang="en-US" sz="1800" dirty="0" smtClean="0"/>
              <a:t>信頼性</a:t>
            </a:r>
            <a:r>
              <a:rPr lang="en-US" altLang="ja-JP" sz="1800" dirty="0" smtClean="0"/>
              <a:t> : </a:t>
            </a:r>
            <a:r>
              <a:rPr lang="ja-JP" altLang="en-US" sz="1800" dirty="0" smtClean="0"/>
              <a:t>ホスト間通信で複数パスにより冗長化</a:t>
            </a:r>
            <a:endParaRPr lang="en-US" altLang="ja-JP" sz="1800" dirty="0" smtClean="0"/>
          </a:p>
          <a:p>
            <a:pPr marL="0" indent="0">
              <a:buNone/>
            </a:pPr>
            <a:r>
              <a:rPr lang="ja-JP" altLang="en-US" sz="1800" dirty="0" smtClean="0"/>
              <a:t>クラウドサービス</a:t>
            </a:r>
            <a:r>
              <a:rPr lang="en-US" altLang="ja-JP" sz="1800" dirty="0" smtClean="0"/>
              <a:t> : </a:t>
            </a:r>
            <a:r>
              <a:rPr lang="ja-JP" altLang="en-US" sz="1800" dirty="0" smtClean="0"/>
              <a:t>データセンター内での横のトラフィック増加</a:t>
            </a:r>
            <a:endParaRPr lang="en-US" altLang="ja-JP" sz="1800" dirty="0" smtClean="0"/>
          </a:p>
          <a:p>
            <a:pPr marL="0" indent="0">
              <a:buNone/>
            </a:pPr>
            <a:endParaRPr lang="en-US" altLang="ja-JP" sz="1800" dirty="0" smtClean="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E6095C52-7FA9-489B-9C9A-63D366B5FA4B}" type="slidenum">
              <a:rPr lang="ja-JP" altLang="en-US" smtClean="0"/>
              <a:pPr/>
              <a:t>3</a:t>
            </a:fld>
            <a:endParaRPr lang="en-US" altLang="ja-JP"/>
          </a:p>
        </p:txBody>
      </p:sp>
      <p:sp>
        <p:nvSpPr>
          <p:cNvPr id="8" name="正方形/長方形 7"/>
          <p:cNvSpPr/>
          <p:nvPr/>
        </p:nvSpPr>
        <p:spPr>
          <a:xfrm>
            <a:off x="812800" y="5970766"/>
            <a:ext cx="8316664" cy="215444"/>
          </a:xfrm>
          <a:prstGeom prst="rect">
            <a:avLst/>
          </a:prstGeom>
        </p:spPr>
        <p:txBody>
          <a:bodyPr wrap="square">
            <a:spAutoFit/>
          </a:bodyPr>
          <a:lstStyle/>
          <a:p>
            <a:r>
              <a:rPr lang="en-US" altLang="ja-JP" sz="800" dirty="0" smtClean="0"/>
              <a:t>[3]https</a:t>
            </a:r>
            <a:r>
              <a:rPr lang="en-US" altLang="ja-JP" sz="800" dirty="0"/>
              <a:t>://www.facebook.com/notes/facebook-engineering/presto-interacting-with-petabytes-of-data-at-facebook/</a:t>
            </a:r>
            <a:r>
              <a:rPr lang="en-US" altLang="ja-JP" sz="800" dirty="0" smtClean="0"/>
              <a:t>10151786197628920</a:t>
            </a:r>
          </a:p>
        </p:txBody>
      </p:sp>
      <p:sp>
        <p:nvSpPr>
          <p:cNvPr id="9" name="コンテンツ プレースホルダー 6"/>
          <p:cNvSpPr txBox="1">
            <a:spLocks/>
          </p:cNvSpPr>
          <p:nvPr/>
        </p:nvSpPr>
        <p:spPr bwMode="auto">
          <a:xfrm>
            <a:off x="-20898" y="4977172"/>
            <a:ext cx="10019284" cy="93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5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5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5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5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dirty="0">
                <a:solidFill>
                  <a:srgbClr val="0071BC"/>
                </a:solidFill>
              </a:rPr>
              <a:t>大量</a:t>
            </a:r>
            <a:r>
              <a:rPr lang="ja-JP" altLang="en-US" dirty="0" smtClean="0">
                <a:solidFill>
                  <a:srgbClr val="0071BC"/>
                </a:solidFill>
              </a:rPr>
              <a:t>の機器</a:t>
            </a:r>
            <a:r>
              <a:rPr lang="en-US" altLang="ja-JP" dirty="0" smtClean="0">
                <a:solidFill>
                  <a:srgbClr val="0071BC"/>
                </a:solidFill>
              </a:rPr>
              <a:t>, </a:t>
            </a:r>
            <a:r>
              <a:rPr lang="ja-JP" altLang="en-US" dirty="0">
                <a:solidFill>
                  <a:srgbClr val="0071BC"/>
                </a:solidFill>
              </a:rPr>
              <a:t>大容量の</a:t>
            </a:r>
            <a:r>
              <a:rPr lang="ja-JP" altLang="en-US" dirty="0" smtClean="0">
                <a:solidFill>
                  <a:srgbClr val="0071BC"/>
                </a:solidFill>
              </a:rPr>
              <a:t>リンク</a:t>
            </a:r>
            <a:r>
              <a:rPr lang="ja-JP" altLang="en-US" dirty="0" smtClean="0"/>
              <a:t>でデータセンターを改善</a:t>
            </a:r>
            <a:r>
              <a:rPr lang="en-US" altLang="ja-JP" dirty="0" smtClean="0"/>
              <a:t>!!</a:t>
            </a:r>
            <a:endParaRPr lang="en-US" altLang="ja-JP" sz="3200" b="1" dirty="0" smtClean="0">
              <a:solidFill>
                <a:srgbClr val="0071BC"/>
              </a:solidFill>
            </a:endParaRPr>
          </a:p>
        </p:txBody>
      </p:sp>
      <p:sp>
        <p:nvSpPr>
          <p:cNvPr id="10" name="下矢印 9"/>
          <p:cNvSpPr/>
          <p:nvPr/>
        </p:nvSpPr>
        <p:spPr bwMode="auto">
          <a:xfrm>
            <a:off x="4710684" y="4345540"/>
            <a:ext cx="484632" cy="775648"/>
          </a:xfrm>
          <a:prstGeom prst="downArrow">
            <a:avLst/>
          </a:prstGeom>
          <a:ln>
            <a:headEnd type="none" w="med" len="med"/>
            <a:tailEnd type="none" w="med" len="med"/>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040292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en-US" b="1" dirty="0" smtClean="0"/>
              <a:t>Queue buildup </a:t>
            </a:r>
            <a:r>
              <a:rPr lang="en-US" altLang="en-US" b="1" dirty="0" smtClean="0">
                <a:latin typeface="+mn-ea"/>
              </a:rPr>
              <a:t>に対する</a:t>
            </a:r>
            <a:r>
              <a:rPr lang="ja-JP" altLang="en-US" b="1" dirty="0" smtClean="0">
                <a:latin typeface="+mn-ea"/>
              </a:rPr>
              <a:t>負荷実験</a:t>
            </a:r>
            <a:endParaRPr lang="en-US" altLang="ja-JP" b="1" dirty="0" smtClean="0">
              <a:latin typeface="+mn-ea"/>
            </a:endParaRPr>
          </a:p>
          <a:p>
            <a:pPr marL="400050" lvl="2" indent="0">
              <a:buSzPct val="60000"/>
              <a:buNone/>
            </a:pPr>
            <a:r>
              <a:rPr lang="ja-JP" altLang="en-US" dirty="0" smtClean="0">
                <a:latin typeface="+mn-ea"/>
              </a:rPr>
              <a:t>バックグラウンドトラフィックとクエリートラフィックが混在している中でフロー</a:t>
            </a:r>
            <a:r>
              <a:rPr lang="ja-JP" altLang="en-US" dirty="0">
                <a:latin typeface="+mn-ea"/>
              </a:rPr>
              <a:t>完結時間</a:t>
            </a:r>
            <a:r>
              <a:rPr lang="en-US" altLang="ja-JP" dirty="0"/>
              <a:t>(FCT) </a:t>
            </a:r>
            <a:r>
              <a:rPr lang="ja-JP" altLang="en-US" dirty="0">
                <a:latin typeface="+mn-ea"/>
              </a:rPr>
              <a:t>が改善</a:t>
            </a:r>
            <a:r>
              <a:rPr lang="ja-JP" altLang="en-US" dirty="0" smtClean="0">
                <a:latin typeface="+mn-ea"/>
              </a:rPr>
              <a:t>できる</a:t>
            </a:r>
          </a:p>
          <a:p>
            <a:pPr marL="0" lvl="1" indent="0">
              <a:buSzPct val="60000"/>
              <a:buNone/>
            </a:pPr>
            <a:r>
              <a:rPr lang="ja-JP" altLang="en-US" sz="2400" b="1" u="sng" dirty="0" smtClean="0"/>
              <a:t>トポロジー</a:t>
            </a:r>
            <a:endParaRPr lang="en-US" altLang="ja-JP" sz="2400" b="1" u="sng"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30</a:t>
            </a:fld>
            <a:endParaRPr lang="en-US" altLang="ja-JP" dirty="0"/>
          </a:p>
        </p:txBody>
      </p:sp>
      <p:sp>
        <p:nvSpPr>
          <p:cNvPr id="7" name="テキスト ボックス 6"/>
          <p:cNvSpPr txBox="1"/>
          <p:nvPr/>
        </p:nvSpPr>
        <p:spPr>
          <a:xfrm>
            <a:off x="2241697" y="6170225"/>
            <a:ext cx="1632478" cy="276999"/>
          </a:xfrm>
          <a:prstGeom prst="rect">
            <a:avLst/>
          </a:prstGeom>
          <a:noFill/>
        </p:spPr>
        <p:txBody>
          <a:bodyPr wrap="none" rtlCol="0">
            <a:spAutoFit/>
          </a:bodyPr>
          <a:lstStyle/>
          <a:p>
            <a:r>
              <a:rPr kumimoji="1" lang="en-US" altLang="ja-JP" sz="1200" dirty="0" smtClean="0">
                <a:latin typeface="+mj-lt"/>
              </a:rPr>
              <a:t>Fig13.</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
        <p:nvSpPr>
          <p:cNvPr id="8" name="正方形/長方形 7"/>
          <p:cNvSpPr/>
          <p:nvPr/>
        </p:nvSpPr>
        <p:spPr>
          <a:xfrm>
            <a:off x="884548" y="5844752"/>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9" name="正方形/長方形 8"/>
          <p:cNvSpPr/>
          <p:nvPr/>
        </p:nvSpPr>
        <p:spPr>
          <a:xfrm>
            <a:off x="1468352"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52156"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635960" y="5844752"/>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480591"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64395" y="4908648"/>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757040"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068346" y="3979178"/>
            <a:ext cx="379082" cy="349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6" name="直線コネクタ 15"/>
          <p:cNvCxnSpPr>
            <a:stCxn id="8" idx="0"/>
          </p:cNvCxnSpPr>
          <p:nvPr/>
        </p:nvCxnSpPr>
        <p:spPr>
          <a:xfrm>
            <a:off x="1074089" y="5844752"/>
            <a:ext cx="0" cy="0"/>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p:cNvCxnSpPr>
            <a:stCxn id="8" idx="0"/>
            <a:endCxn id="13" idx="2"/>
          </p:cNvCxnSpPr>
          <p:nvPr/>
        </p:nvCxnSpPr>
        <p:spPr>
          <a:xfrm flipV="1">
            <a:off x="1074089" y="5258570"/>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18" name="直線コネクタ 17"/>
          <p:cNvCxnSpPr>
            <a:stCxn id="8" idx="0"/>
            <a:endCxn id="12" idx="2"/>
          </p:cNvCxnSpPr>
          <p:nvPr/>
        </p:nvCxnSpPr>
        <p:spPr>
          <a:xfrm flipV="1">
            <a:off x="1074089"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19" name="直線コネクタ 18"/>
          <p:cNvCxnSpPr>
            <a:stCxn id="9" idx="0"/>
            <a:endCxn id="13" idx="2"/>
          </p:cNvCxnSpPr>
          <p:nvPr/>
        </p:nvCxnSpPr>
        <p:spPr>
          <a:xfrm flipV="1">
            <a:off x="1657893" y="5258570"/>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20" name="直線コネクタ 19"/>
          <p:cNvCxnSpPr>
            <a:stCxn id="9" idx="0"/>
            <a:endCxn id="12" idx="2"/>
          </p:cNvCxnSpPr>
          <p:nvPr/>
        </p:nvCxnSpPr>
        <p:spPr>
          <a:xfrm flipV="1">
            <a:off x="1657893"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p:cNvCxnSpPr>
            <a:stCxn id="10" idx="0"/>
            <a:endCxn id="13" idx="2"/>
          </p:cNvCxnSpPr>
          <p:nvPr/>
        </p:nvCxnSpPr>
        <p:spPr>
          <a:xfrm flipV="1">
            <a:off x="2241697" y="5258570"/>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22" name="直線コネクタ 21"/>
          <p:cNvCxnSpPr>
            <a:stCxn id="10" idx="0"/>
            <a:endCxn id="12" idx="2"/>
          </p:cNvCxnSpPr>
          <p:nvPr/>
        </p:nvCxnSpPr>
        <p:spPr>
          <a:xfrm flipH="1" flipV="1">
            <a:off x="1670132"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p:cNvCxnSpPr>
            <a:stCxn id="11" idx="0"/>
            <a:endCxn id="13" idx="2"/>
          </p:cNvCxnSpPr>
          <p:nvPr/>
        </p:nvCxnSpPr>
        <p:spPr>
          <a:xfrm flipH="1" flipV="1">
            <a:off x="2253936" y="5258570"/>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24" name="直線コネクタ 23"/>
          <p:cNvCxnSpPr>
            <a:stCxn id="11" idx="0"/>
            <a:endCxn id="12" idx="2"/>
          </p:cNvCxnSpPr>
          <p:nvPr/>
        </p:nvCxnSpPr>
        <p:spPr>
          <a:xfrm flipH="1" flipV="1">
            <a:off x="1670132" y="5258570"/>
            <a:ext cx="1155369" cy="586182"/>
          </a:xfrm>
          <a:prstGeom prst="line">
            <a:avLst/>
          </a:prstGeom>
        </p:spPr>
        <p:style>
          <a:lnRef idx="2">
            <a:schemeClr val="dk1"/>
          </a:lnRef>
          <a:fillRef idx="0">
            <a:schemeClr val="dk1"/>
          </a:fillRef>
          <a:effectRef idx="1">
            <a:schemeClr val="dk1"/>
          </a:effectRef>
          <a:fontRef idx="minor">
            <a:schemeClr val="tx1"/>
          </a:fontRef>
        </p:style>
      </p:cxnSp>
      <p:sp>
        <p:nvSpPr>
          <p:cNvPr id="25" name="正方形/長方形 24"/>
          <p:cNvSpPr/>
          <p:nvPr/>
        </p:nvSpPr>
        <p:spPr>
          <a:xfrm>
            <a:off x="3219765" y="5851386"/>
            <a:ext cx="379082" cy="3499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803569"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4387373"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4971177" y="5851386"/>
            <a:ext cx="379082" cy="349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815808"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4399612" y="4915282"/>
            <a:ext cx="379082" cy="3499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cxnSp>
        <p:nvCxnSpPr>
          <p:cNvPr id="31" name="直線コネクタ 30"/>
          <p:cNvCxnSpPr>
            <a:stCxn id="25" idx="0"/>
          </p:cNvCxnSpPr>
          <p:nvPr/>
        </p:nvCxnSpPr>
        <p:spPr>
          <a:xfrm>
            <a:off x="3409306" y="5851386"/>
            <a:ext cx="0" cy="0"/>
          </a:xfrm>
          <a:prstGeom prst="line">
            <a:avLst/>
          </a:prstGeom>
        </p:spPr>
        <p:style>
          <a:lnRef idx="2">
            <a:schemeClr val="dk1"/>
          </a:lnRef>
          <a:fillRef idx="0">
            <a:schemeClr val="dk1"/>
          </a:fillRef>
          <a:effectRef idx="1">
            <a:schemeClr val="dk1"/>
          </a:effectRef>
          <a:fontRef idx="minor">
            <a:schemeClr val="tx1"/>
          </a:fontRef>
        </p:style>
      </p:cxnSp>
      <p:cxnSp>
        <p:nvCxnSpPr>
          <p:cNvPr id="32" name="直線コネクタ 31"/>
          <p:cNvCxnSpPr>
            <a:stCxn id="25" idx="0"/>
            <a:endCxn id="30" idx="2"/>
          </p:cNvCxnSpPr>
          <p:nvPr/>
        </p:nvCxnSpPr>
        <p:spPr>
          <a:xfrm flipV="1">
            <a:off x="3409306" y="5265204"/>
            <a:ext cx="1179847" cy="586182"/>
          </a:xfrm>
          <a:prstGeom prst="line">
            <a:avLst/>
          </a:prstGeom>
        </p:spPr>
        <p:style>
          <a:lnRef idx="2">
            <a:schemeClr val="dk1"/>
          </a:lnRef>
          <a:fillRef idx="0">
            <a:schemeClr val="dk1"/>
          </a:fillRef>
          <a:effectRef idx="1">
            <a:schemeClr val="dk1"/>
          </a:effectRef>
          <a:fontRef idx="minor">
            <a:schemeClr val="tx1"/>
          </a:fontRef>
        </p:style>
      </p:cxnSp>
      <p:cxnSp>
        <p:nvCxnSpPr>
          <p:cNvPr id="33" name="直線コネクタ 32"/>
          <p:cNvCxnSpPr>
            <a:stCxn id="25" idx="0"/>
            <a:endCxn id="29" idx="2"/>
          </p:cNvCxnSpPr>
          <p:nvPr/>
        </p:nvCxnSpPr>
        <p:spPr>
          <a:xfrm flipV="1">
            <a:off x="3409306"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4" name="直線コネクタ 33"/>
          <p:cNvCxnSpPr>
            <a:stCxn id="26" idx="0"/>
            <a:endCxn id="30" idx="2"/>
          </p:cNvCxnSpPr>
          <p:nvPr/>
        </p:nvCxnSpPr>
        <p:spPr>
          <a:xfrm flipV="1">
            <a:off x="3993110" y="5265204"/>
            <a:ext cx="596043" cy="586182"/>
          </a:xfrm>
          <a:prstGeom prst="line">
            <a:avLst/>
          </a:prstGeom>
        </p:spPr>
        <p:style>
          <a:lnRef idx="2">
            <a:schemeClr val="dk1"/>
          </a:lnRef>
          <a:fillRef idx="0">
            <a:schemeClr val="dk1"/>
          </a:fillRef>
          <a:effectRef idx="1">
            <a:schemeClr val="dk1"/>
          </a:effectRef>
          <a:fontRef idx="minor">
            <a:schemeClr val="tx1"/>
          </a:fontRef>
        </p:style>
      </p:cxnSp>
      <p:cxnSp>
        <p:nvCxnSpPr>
          <p:cNvPr id="35" name="直線コネクタ 34"/>
          <p:cNvCxnSpPr>
            <a:stCxn id="26" idx="0"/>
            <a:endCxn id="29" idx="2"/>
          </p:cNvCxnSpPr>
          <p:nvPr/>
        </p:nvCxnSpPr>
        <p:spPr>
          <a:xfrm flipV="1">
            <a:off x="3993110"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6" name="直線コネクタ 35"/>
          <p:cNvCxnSpPr>
            <a:stCxn id="27" idx="0"/>
            <a:endCxn id="30" idx="2"/>
          </p:cNvCxnSpPr>
          <p:nvPr/>
        </p:nvCxnSpPr>
        <p:spPr>
          <a:xfrm flipV="1">
            <a:off x="4576914" y="5265204"/>
            <a:ext cx="12239" cy="586182"/>
          </a:xfrm>
          <a:prstGeom prst="line">
            <a:avLst/>
          </a:prstGeom>
        </p:spPr>
        <p:style>
          <a:lnRef idx="2">
            <a:schemeClr val="dk1"/>
          </a:lnRef>
          <a:fillRef idx="0">
            <a:schemeClr val="dk1"/>
          </a:fillRef>
          <a:effectRef idx="1">
            <a:schemeClr val="dk1"/>
          </a:effectRef>
          <a:fontRef idx="minor">
            <a:schemeClr val="tx1"/>
          </a:fontRef>
        </p:style>
      </p:cxnSp>
      <p:cxnSp>
        <p:nvCxnSpPr>
          <p:cNvPr id="37" name="直線コネクタ 36"/>
          <p:cNvCxnSpPr>
            <a:stCxn id="27" idx="0"/>
            <a:endCxn id="29" idx="2"/>
          </p:cNvCxnSpPr>
          <p:nvPr/>
        </p:nvCxnSpPr>
        <p:spPr>
          <a:xfrm flipH="1" flipV="1">
            <a:off x="4005349"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8" name="直線コネクタ 37"/>
          <p:cNvCxnSpPr>
            <a:stCxn id="28" idx="0"/>
            <a:endCxn id="30" idx="2"/>
          </p:cNvCxnSpPr>
          <p:nvPr/>
        </p:nvCxnSpPr>
        <p:spPr>
          <a:xfrm flipH="1" flipV="1">
            <a:off x="4589153" y="5265204"/>
            <a:ext cx="571565" cy="586182"/>
          </a:xfrm>
          <a:prstGeom prst="line">
            <a:avLst/>
          </a:prstGeom>
        </p:spPr>
        <p:style>
          <a:lnRef idx="2">
            <a:schemeClr val="dk1"/>
          </a:lnRef>
          <a:fillRef idx="0">
            <a:schemeClr val="dk1"/>
          </a:fillRef>
          <a:effectRef idx="1">
            <a:schemeClr val="dk1"/>
          </a:effectRef>
          <a:fontRef idx="minor">
            <a:schemeClr val="tx1"/>
          </a:fontRef>
        </p:style>
      </p:cxnSp>
      <p:cxnSp>
        <p:nvCxnSpPr>
          <p:cNvPr id="39" name="直線コネクタ 38"/>
          <p:cNvCxnSpPr>
            <a:stCxn id="28" idx="0"/>
            <a:endCxn id="29" idx="2"/>
          </p:cNvCxnSpPr>
          <p:nvPr/>
        </p:nvCxnSpPr>
        <p:spPr>
          <a:xfrm flipH="1" flipV="1">
            <a:off x="4005349" y="5265204"/>
            <a:ext cx="1155369" cy="586182"/>
          </a:xfrm>
          <a:prstGeom prst="line">
            <a:avLst/>
          </a:prstGeom>
        </p:spPr>
        <p:style>
          <a:lnRef idx="2">
            <a:schemeClr val="dk1"/>
          </a:lnRef>
          <a:fillRef idx="0">
            <a:schemeClr val="dk1"/>
          </a:fillRef>
          <a:effectRef idx="1">
            <a:schemeClr val="dk1"/>
          </a:effectRef>
          <a:fontRef idx="minor">
            <a:schemeClr val="tx1"/>
          </a:fontRef>
        </p:style>
      </p:cxnSp>
      <p:cxnSp>
        <p:nvCxnSpPr>
          <p:cNvPr id="40" name="直線コネクタ 39"/>
          <p:cNvCxnSpPr>
            <a:stCxn id="12" idx="0"/>
            <a:endCxn id="14" idx="2"/>
          </p:cNvCxnSpPr>
          <p:nvPr/>
        </p:nvCxnSpPr>
        <p:spPr>
          <a:xfrm flipV="1">
            <a:off x="1670132" y="4329100"/>
            <a:ext cx="276449"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0"/>
            <a:endCxn id="14" idx="2"/>
          </p:cNvCxnSpPr>
          <p:nvPr/>
        </p:nvCxnSpPr>
        <p:spPr>
          <a:xfrm flipH="1" flipV="1">
            <a:off x="1946581" y="4329100"/>
            <a:ext cx="2058768" cy="58618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12" idx="0"/>
            <a:endCxn id="15" idx="2"/>
          </p:cNvCxnSpPr>
          <p:nvPr/>
        </p:nvCxnSpPr>
        <p:spPr>
          <a:xfrm flipV="1">
            <a:off x="1670132" y="4329100"/>
            <a:ext cx="2587755"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線コネクタ 42"/>
          <p:cNvCxnSpPr>
            <a:stCxn id="29" idx="0"/>
            <a:endCxn id="15" idx="2"/>
          </p:cNvCxnSpPr>
          <p:nvPr/>
        </p:nvCxnSpPr>
        <p:spPr>
          <a:xfrm flipV="1">
            <a:off x="4005349" y="4329100"/>
            <a:ext cx="252538"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直線コネクタ 43"/>
          <p:cNvCxnSpPr>
            <a:stCxn id="13" idx="0"/>
            <a:endCxn id="15" idx="2"/>
          </p:cNvCxnSpPr>
          <p:nvPr/>
        </p:nvCxnSpPr>
        <p:spPr>
          <a:xfrm flipV="1">
            <a:off x="2253936" y="4329100"/>
            <a:ext cx="2003951" cy="579548"/>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線コネクタ 45"/>
          <p:cNvCxnSpPr>
            <a:stCxn id="30" idx="0"/>
            <a:endCxn id="15" idx="2"/>
          </p:cNvCxnSpPr>
          <p:nvPr/>
        </p:nvCxnSpPr>
        <p:spPr>
          <a:xfrm flipH="1" flipV="1">
            <a:off x="4257887" y="4329100"/>
            <a:ext cx="331266" cy="58618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直線コネクタ 48"/>
          <p:cNvCxnSpPr>
            <a:stCxn id="13" idx="0"/>
            <a:endCxn id="14" idx="2"/>
          </p:cNvCxnSpPr>
          <p:nvPr/>
        </p:nvCxnSpPr>
        <p:spPr>
          <a:xfrm flipH="1" flipV="1">
            <a:off x="1946581" y="4329100"/>
            <a:ext cx="307355" cy="579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線コネクタ 49"/>
          <p:cNvCxnSpPr>
            <a:stCxn id="30" idx="0"/>
            <a:endCxn id="14" idx="2"/>
          </p:cNvCxnSpPr>
          <p:nvPr/>
        </p:nvCxnSpPr>
        <p:spPr>
          <a:xfrm flipH="1" flipV="1">
            <a:off x="1946581" y="4329100"/>
            <a:ext cx="2642572" cy="586182"/>
          </a:xfrm>
          <a:prstGeom prst="line">
            <a:avLst/>
          </a:prstGeom>
        </p:spPr>
        <p:style>
          <a:lnRef idx="2">
            <a:schemeClr val="accent1"/>
          </a:lnRef>
          <a:fillRef idx="0">
            <a:schemeClr val="accent1"/>
          </a:fillRef>
          <a:effectRef idx="1">
            <a:schemeClr val="accent1"/>
          </a:effectRef>
          <a:fontRef idx="minor">
            <a:schemeClr val="tx1"/>
          </a:fontRef>
        </p:style>
      </p:cxnSp>
      <p:sp>
        <p:nvSpPr>
          <p:cNvPr id="56" name="正方形/長方形 55"/>
          <p:cNvSpPr/>
          <p:nvPr/>
        </p:nvSpPr>
        <p:spPr bwMode="auto">
          <a:xfrm>
            <a:off x="1074089" y="2942505"/>
            <a:ext cx="1751412"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charset="-128"/>
              </a:rPr>
              <a:t> </a:t>
            </a:r>
            <a:r>
              <a:rPr kumimoji="0" lang="en-US" altLang="ja-JP" sz="1800" b="0" i="0" u="none" strike="noStrike" cap="none" normalizeH="0" baseline="0" dirty="0" err="1" smtClean="0">
                <a:ln>
                  <a:noFill/>
                </a:ln>
                <a:solidFill>
                  <a:schemeClr val="tx1"/>
                </a:solidFill>
                <a:effectLst/>
                <a:latin typeface="Arial" charset="0"/>
                <a:ea typeface="ＭＳ Ｐゴシック" charset="-128"/>
              </a:rPr>
              <a:t>ShortFlow</a:t>
            </a:r>
            <a:r>
              <a:rPr kumimoji="0" lang="en-US" altLang="ja-JP" sz="1800" b="0" i="0" u="none" strike="noStrike" cap="none" normalizeH="0" baseline="0" dirty="0" smtClean="0">
                <a:ln>
                  <a:noFill/>
                </a:ln>
                <a:solidFill>
                  <a:schemeClr val="tx1"/>
                </a:solidFill>
                <a:effectLst/>
                <a:latin typeface="Arial" charset="0"/>
                <a:ea typeface="ＭＳ Ｐゴシック" charset="-128"/>
              </a:rPr>
              <a:t> receiver</a:t>
            </a: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59" name="正方形/長方形 58"/>
          <p:cNvSpPr/>
          <p:nvPr/>
        </p:nvSpPr>
        <p:spPr bwMode="auto">
          <a:xfrm>
            <a:off x="3382181" y="2935593"/>
            <a:ext cx="1751412" cy="648072"/>
          </a:xfrm>
          <a:prstGeom prst="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charset="-128"/>
              </a:rPr>
              <a:t> </a:t>
            </a:r>
            <a:r>
              <a:rPr kumimoji="0" lang="en-US" altLang="ja-JP" sz="1800" b="0" i="0" u="none" strike="noStrike" cap="none" normalizeH="0" baseline="0" dirty="0" err="1" smtClean="0">
                <a:ln>
                  <a:noFill/>
                </a:ln>
                <a:solidFill>
                  <a:schemeClr val="tx1"/>
                </a:solidFill>
                <a:effectLst/>
                <a:latin typeface="Arial" charset="0"/>
                <a:ea typeface="ＭＳ Ｐゴシック" charset="-128"/>
              </a:rPr>
              <a:t>BackGround</a:t>
            </a:r>
            <a:endParaRPr kumimoji="0" lang="en-US" altLang="ja-JP" sz="1800" b="0" i="0" u="none" strike="noStrike" cap="none" normalizeH="0" baseline="0" dirty="0" smtClean="0">
              <a:ln>
                <a:noFill/>
              </a:ln>
              <a:solidFill>
                <a:schemeClr val="tx1"/>
              </a:solidFill>
              <a:effectLst/>
              <a:latin typeface="Arial" charset="0"/>
              <a:ea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Arial" charset="0"/>
                <a:ea typeface="ＭＳ Ｐゴシック" charset="-128"/>
              </a:rPr>
              <a:t>sender</a:t>
            </a:r>
          </a:p>
        </p:txBody>
      </p:sp>
      <p:cxnSp>
        <p:nvCxnSpPr>
          <p:cNvPr id="60" name="直線コネクタ 59"/>
          <p:cNvCxnSpPr>
            <a:stCxn id="15" idx="0"/>
            <a:endCxn id="59" idx="2"/>
          </p:cNvCxnSpPr>
          <p:nvPr/>
        </p:nvCxnSpPr>
        <p:spPr>
          <a:xfrm flipV="1">
            <a:off x="4257887" y="3583665"/>
            <a:ext cx="0" cy="395513"/>
          </a:xfrm>
          <a:prstGeom prst="line">
            <a:avLst/>
          </a:prstGeom>
        </p:spPr>
        <p:style>
          <a:lnRef idx="2">
            <a:schemeClr val="dk1"/>
          </a:lnRef>
          <a:fillRef idx="0">
            <a:schemeClr val="dk1"/>
          </a:fillRef>
          <a:effectRef idx="1">
            <a:schemeClr val="dk1"/>
          </a:effectRef>
          <a:fontRef idx="minor">
            <a:schemeClr val="tx1"/>
          </a:fontRef>
        </p:style>
      </p:cxnSp>
      <p:cxnSp>
        <p:nvCxnSpPr>
          <p:cNvPr id="63" name="直線コネクタ 62"/>
          <p:cNvCxnSpPr>
            <a:stCxn id="14" idx="0"/>
            <a:endCxn id="59" idx="2"/>
          </p:cNvCxnSpPr>
          <p:nvPr/>
        </p:nvCxnSpPr>
        <p:spPr>
          <a:xfrm flipV="1">
            <a:off x="1946581" y="3583665"/>
            <a:ext cx="2311306" cy="395513"/>
          </a:xfrm>
          <a:prstGeom prst="line">
            <a:avLst/>
          </a:prstGeom>
        </p:spPr>
        <p:style>
          <a:lnRef idx="2">
            <a:schemeClr val="dk1"/>
          </a:lnRef>
          <a:fillRef idx="0">
            <a:schemeClr val="dk1"/>
          </a:fillRef>
          <a:effectRef idx="1">
            <a:schemeClr val="dk1"/>
          </a:effectRef>
          <a:fontRef idx="minor">
            <a:schemeClr val="tx1"/>
          </a:fontRef>
        </p:style>
      </p:cxnSp>
      <p:cxnSp>
        <p:nvCxnSpPr>
          <p:cNvPr id="66" name="直線コネクタ 65"/>
          <p:cNvCxnSpPr>
            <a:stCxn id="15" idx="0"/>
            <a:endCxn id="56" idx="2"/>
          </p:cNvCxnSpPr>
          <p:nvPr/>
        </p:nvCxnSpPr>
        <p:spPr>
          <a:xfrm flipH="1" flipV="1">
            <a:off x="1949795" y="3590577"/>
            <a:ext cx="2308092" cy="388601"/>
          </a:xfrm>
          <a:prstGeom prst="line">
            <a:avLst/>
          </a:prstGeom>
        </p:spPr>
        <p:style>
          <a:lnRef idx="2">
            <a:schemeClr val="dk1"/>
          </a:lnRef>
          <a:fillRef idx="0">
            <a:schemeClr val="dk1"/>
          </a:fillRef>
          <a:effectRef idx="1">
            <a:schemeClr val="dk1"/>
          </a:effectRef>
          <a:fontRef idx="minor">
            <a:schemeClr val="tx1"/>
          </a:fontRef>
        </p:style>
      </p:cxnSp>
      <p:cxnSp>
        <p:nvCxnSpPr>
          <p:cNvPr id="67" name="直線コネクタ 66"/>
          <p:cNvCxnSpPr>
            <a:stCxn id="14" idx="0"/>
            <a:endCxn id="56" idx="2"/>
          </p:cNvCxnSpPr>
          <p:nvPr/>
        </p:nvCxnSpPr>
        <p:spPr>
          <a:xfrm flipV="1">
            <a:off x="1946581" y="3590577"/>
            <a:ext cx="3214" cy="388601"/>
          </a:xfrm>
          <a:prstGeom prst="line">
            <a:avLst/>
          </a:prstGeom>
        </p:spPr>
        <p:style>
          <a:lnRef idx="2">
            <a:schemeClr val="dk1"/>
          </a:lnRef>
          <a:fillRef idx="0">
            <a:schemeClr val="dk1"/>
          </a:fillRef>
          <a:effectRef idx="1">
            <a:schemeClr val="dk1"/>
          </a:effectRef>
          <a:fontRef idx="minor">
            <a:schemeClr val="tx1"/>
          </a:fontRef>
        </p:style>
      </p:cxnSp>
      <p:sp>
        <p:nvSpPr>
          <p:cNvPr id="72" name="テキスト ボックス 71"/>
          <p:cNvSpPr txBox="1"/>
          <p:nvPr/>
        </p:nvSpPr>
        <p:spPr>
          <a:xfrm>
            <a:off x="5464983" y="3557165"/>
            <a:ext cx="3628217" cy="2031325"/>
          </a:xfrm>
          <a:prstGeom prst="rect">
            <a:avLst/>
          </a:prstGeom>
          <a:noFill/>
        </p:spPr>
        <p:txBody>
          <a:bodyPr wrap="none" rtlCol="0">
            <a:spAutoFit/>
          </a:bodyPr>
          <a:lstStyle/>
          <a:p>
            <a:r>
              <a:rPr kumimoji="1" lang="en-US" altLang="ja-JP" dirty="0" smtClean="0">
                <a:latin typeface="+mn-lt"/>
              </a:rPr>
              <a:t>8-pod FatTree</a:t>
            </a:r>
            <a:r>
              <a:rPr kumimoji="1" lang="ja-JP" altLang="en-US" dirty="0" smtClean="0">
                <a:latin typeface="+mn-lt"/>
              </a:rPr>
              <a:t>トポロジーでの</a:t>
            </a:r>
            <a:endParaRPr kumimoji="1" lang="en-US" altLang="ja-JP" dirty="0">
              <a:latin typeface="+mn-lt"/>
            </a:endParaRPr>
          </a:p>
          <a:p>
            <a:r>
              <a:rPr kumimoji="1" lang="en-US" altLang="ja-JP" dirty="0" smtClean="0">
                <a:latin typeface="+mn-lt"/>
              </a:rPr>
              <a:t>1pod</a:t>
            </a:r>
            <a:r>
              <a:rPr kumimoji="1" lang="ja-JP" altLang="en-US" dirty="0" smtClean="0">
                <a:latin typeface="+mn-lt"/>
              </a:rPr>
              <a:t>における通信を想定</a:t>
            </a:r>
            <a:endParaRPr kumimoji="1" lang="en-US" altLang="ja-JP" dirty="0" smtClean="0">
              <a:latin typeface="+mn-lt"/>
            </a:endParaRPr>
          </a:p>
          <a:p>
            <a:endParaRPr kumimoji="1" lang="en-US" altLang="ja-JP" dirty="0">
              <a:latin typeface="+mn-lt"/>
            </a:endParaRPr>
          </a:p>
          <a:p>
            <a:pPr marL="285750" indent="-285750">
              <a:buFont typeface="Arial"/>
              <a:buChar char="•"/>
            </a:pPr>
            <a:r>
              <a:rPr kumimoji="1" lang="en-US" altLang="ja-JP" dirty="0" smtClean="0">
                <a:latin typeface="+mn-lt"/>
              </a:rPr>
              <a:t>2</a:t>
            </a:r>
            <a:r>
              <a:rPr kumimoji="1" lang="ja-JP" altLang="en-US" dirty="0" smtClean="0">
                <a:latin typeface="+mn-lt"/>
              </a:rPr>
              <a:t>ノードはバックエンド</a:t>
            </a:r>
            <a:endParaRPr kumimoji="1" lang="en-US" altLang="ja-JP" dirty="0" smtClean="0">
              <a:latin typeface="+mn-lt"/>
            </a:endParaRPr>
          </a:p>
          <a:p>
            <a:r>
              <a:rPr kumimoji="1" lang="ja-JP" altLang="en-US" dirty="0" smtClean="0">
                <a:latin typeface="+mn-lt"/>
              </a:rPr>
              <a:t>バックグラウンドトラフィックを受ける</a:t>
            </a:r>
            <a:endParaRPr kumimoji="1" lang="en-US" altLang="ja-JP" dirty="0" smtClean="0">
              <a:latin typeface="+mn-lt"/>
            </a:endParaRPr>
          </a:p>
          <a:p>
            <a:pPr marL="285750" indent="-285750">
              <a:buFont typeface="Arial"/>
              <a:buChar char="•"/>
            </a:pPr>
            <a:r>
              <a:rPr kumimoji="1" lang="en-US" altLang="ja-JP" dirty="0" smtClean="0">
                <a:latin typeface="+mn-lt"/>
              </a:rPr>
              <a:t>6</a:t>
            </a:r>
            <a:r>
              <a:rPr kumimoji="1" lang="ja-JP" altLang="en-US" dirty="0" smtClean="0">
                <a:latin typeface="+mn-lt"/>
              </a:rPr>
              <a:t>ノードはフロントエンド</a:t>
            </a:r>
            <a:endParaRPr kumimoji="1" lang="en-US" altLang="ja-JP" dirty="0" smtClean="0">
              <a:latin typeface="+mn-lt"/>
            </a:endParaRPr>
          </a:p>
          <a:p>
            <a:r>
              <a:rPr kumimoji="1" lang="ja-JP" altLang="en-US" dirty="0" smtClean="0">
                <a:latin typeface="+mn-lt"/>
              </a:rPr>
              <a:t>クエリートラフィックを送る</a:t>
            </a:r>
            <a:endParaRPr kumimoji="1" lang="en-US" altLang="ja-JP" dirty="0" smtClean="0">
              <a:latin typeface="+mn-lt"/>
            </a:endParaRPr>
          </a:p>
        </p:txBody>
      </p:sp>
      <p:sp>
        <p:nvSpPr>
          <p:cNvPr id="75" name="テキスト ボックス 74"/>
          <p:cNvSpPr txBox="1"/>
          <p:nvPr/>
        </p:nvSpPr>
        <p:spPr>
          <a:xfrm>
            <a:off x="426730" y="4956073"/>
            <a:ext cx="915635" cy="276999"/>
          </a:xfrm>
          <a:prstGeom prst="rect">
            <a:avLst/>
          </a:prstGeom>
          <a:noFill/>
        </p:spPr>
        <p:txBody>
          <a:bodyPr wrap="none" rtlCol="0">
            <a:spAutoFit/>
          </a:bodyPr>
          <a:lstStyle/>
          <a:p>
            <a:r>
              <a:rPr kumimoji="1" lang="en-US" altLang="ja-JP" sz="1200" dirty="0" smtClean="0">
                <a:latin typeface="+mn-lt"/>
              </a:rPr>
              <a:t>aggregation</a:t>
            </a:r>
            <a:endParaRPr kumimoji="1" lang="ja-JP" altLang="en-US" sz="1200" dirty="0">
              <a:latin typeface="+mn-lt"/>
            </a:endParaRPr>
          </a:p>
        </p:txBody>
      </p:sp>
      <p:sp>
        <p:nvSpPr>
          <p:cNvPr id="76" name="テキスト ボックス 75"/>
          <p:cNvSpPr txBox="1"/>
          <p:nvPr/>
        </p:nvSpPr>
        <p:spPr>
          <a:xfrm>
            <a:off x="612704" y="5574387"/>
            <a:ext cx="543688" cy="276999"/>
          </a:xfrm>
          <a:prstGeom prst="rect">
            <a:avLst/>
          </a:prstGeom>
          <a:noFill/>
        </p:spPr>
        <p:txBody>
          <a:bodyPr wrap="none" rtlCol="0">
            <a:spAutoFit/>
          </a:bodyPr>
          <a:lstStyle/>
          <a:p>
            <a:r>
              <a:rPr kumimoji="1" lang="en-US" altLang="ja-JP" sz="1200" dirty="0" smtClean="0">
                <a:latin typeface="+mn-lt"/>
              </a:rPr>
              <a:t>nodes</a:t>
            </a:r>
            <a:endParaRPr kumimoji="1" lang="ja-JP" altLang="en-US" sz="1200" dirty="0">
              <a:latin typeface="+mn-lt"/>
            </a:endParaRPr>
          </a:p>
        </p:txBody>
      </p:sp>
      <p:sp>
        <p:nvSpPr>
          <p:cNvPr id="77" name="テキスト ボックス 76"/>
          <p:cNvSpPr txBox="1"/>
          <p:nvPr/>
        </p:nvSpPr>
        <p:spPr>
          <a:xfrm>
            <a:off x="612704" y="4013919"/>
            <a:ext cx="449462" cy="276999"/>
          </a:xfrm>
          <a:prstGeom prst="rect">
            <a:avLst/>
          </a:prstGeom>
          <a:noFill/>
        </p:spPr>
        <p:txBody>
          <a:bodyPr wrap="none" rtlCol="0">
            <a:spAutoFit/>
          </a:bodyPr>
          <a:lstStyle/>
          <a:p>
            <a:r>
              <a:rPr kumimoji="1" lang="en-US" altLang="ja-JP" sz="1200" dirty="0" smtClean="0">
                <a:latin typeface="+mn-lt"/>
              </a:rPr>
              <a:t>core</a:t>
            </a:r>
            <a:endParaRPr kumimoji="1" lang="ja-JP" altLang="en-US" sz="1200" dirty="0">
              <a:latin typeface="+mn-lt"/>
            </a:endParaRPr>
          </a:p>
        </p:txBody>
      </p:sp>
    </p:spTree>
    <p:extLst>
      <p:ext uri="{BB962C8B-B14F-4D97-AF65-F5344CB8AC3E}">
        <p14:creationId xmlns:p14="http://schemas.microsoft.com/office/powerpoint/2010/main" val="381998192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Queue buildup</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b="1" dirty="0" smtClean="0"/>
              <a:t>トラフィックパターン</a:t>
            </a:r>
            <a:r>
              <a:rPr lang="ja-JP" altLang="en-US" b="1" dirty="0"/>
              <a:t>：</a:t>
            </a:r>
            <a:endParaRPr lang="en-US" altLang="ja-JP" b="1" dirty="0"/>
          </a:p>
          <a:p>
            <a:pPr lvl="1" indent="-342900"/>
            <a:r>
              <a:rPr lang="ja-JP" altLang="en-US" dirty="0" smtClean="0">
                <a:latin typeface="+mn-ea"/>
                <a:ea typeface="+mn-ea"/>
              </a:rPr>
              <a:t>ショートフロー</a:t>
            </a:r>
            <a:r>
              <a:rPr lang="ja-JP" altLang="en-US" dirty="0">
                <a:latin typeface="+mn-ea"/>
                <a:ea typeface="+mn-ea"/>
              </a:rPr>
              <a:t>：</a:t>
            </a:r>
            <a:r>
              <a:rPr lang="en-US" altLang="ja-JP" dirty="0">
                <a:ea typeface="+mn-ea"/>
              </a:rPr>
              <a:t>70KB</a:t>
            </a:r>
            <a:r>
              <a:rPr lang="ja-JP" altLang="en-US" dirty="0" smtClean="0">
                <a:latin typeface="+mn-ea"/>
                <a:ea typeface="+mn-ea"/>
              </a:rPr>
              <a:t>毎</a:t>
            </a:r>
            <a:r>
              <a:rPr lang="en-US" altLang="ja-JP" dirty="0" smtClean="0">
                <a:ea typeface="+mn-ea"/>
              </a:rPr>
              <a:t>200ms</a:t>
            </a:r>
            <a:r>
              <a:rPr lang="ja-JP" altLang="en-US" dirty="0" smtClean="0">
                <a:latin typeface="+mn-ea"/>
                <a:ea typeface="+mn-ea"/>
              </a:rPr>
              <a:t>ポアソン生起</a:t>
            </a:r>
            <a:endParaRPr lang="en-US" altLang="ja-JP" dirty="0" smtClean="0">
              <a:latin typeface="+mn-ea"/>
              <a:ea typeface="+mn-ea"/>
            </a:endParaRPr>
          </a:p>
          <a:p>
            <a:pPr lvl="1" indent="-342900"/>
            <a:r>
              <a:rPr lang="ja-JP" altLang="en-US" dirty="0" smtClean="0">
                <a:solidFill>
                  <a:srgbClr val="E03253"/>
                </a:solidFill>
                <a:latin typeface="+mn-ea"/>
                <a:ea typeface="+mn-ea"/>
              </a:rPr>
              <a:t>バックグラウンドフロー</a:t>
            </a:r>
            <a:r>
              <a:rPr lang="ja-JP" altLang="en-US" dirty="0">
                <a:latin typeface="+mn-ea"/>
                <a:ea typeface="+mn-ea"/>
              </a:rPr>
              <a:t>：実験中継続</a:t>
            </a:r>
            <a:r>
              <a:rPr lang="ja-JP" altLang="en-US" dirty="0" smtClean="0">
                <a:latin typeface="+mn-ea"/>
                <a:ea typeface="+mn-ea"/>
              </a:rPr>
              <a:t>して通信する十分なデータを通信する</a:t>
            </a:r>
            <a:endParaRPr lang="en-US" altLang="ja-JP" dirty="0" smtClean="0">
              <a:latin typeface="+mn-ea"/>
              <a:ea typeface="+mn-ea"/>
            </a:endParaRPr>
          </a:p>
          <a:p>
            <a:pPr lvl="2" indent="-342900"/>
            <a:r>
              <a:rPr lang="en-US" altLang="ja-JP" dirty="0" smtClean="0">
                <a:latin typeface="+mj-lt"/>
                <a:ea typeface="+mn-ea"/>
              </a:rPr>
              <a:t>Sender</a:t>
            </a:r>
            <a:r>
              <a:rPr lang="ja-JP" altLang="en-US" dirty="0" smtClean="0">
                <a:latin typeface="+mn-ea"/>
                <a:ea typeface="+mn-ea"/>
              </a:rPr>
              <a:t>ノードを</a:t>
            </a:r>
            <a:r>
              <a:rPr lang="en-US" altLang="ja-JP" dirty="0" smtClean="0">
                <a:ea typeface="+mn-ea"/>
              </a:rPr>
              <a:t>0 ~ 10</a:t>
            </a:r>
            <a:r>
              <a:rPr lang="ja-JP" altLang="en-US" dirty="0" smtClean="0">
                <a:latin typeface="+mn-ea"/>
                <a:ea typeface="+mn-ea"/>
              </a:rPr>
              <a:t>に変化させ</a:t>
            </a:r>
            <a:r>
              <a:rPr lang="en-US" altLang="ja-JP" dirty="0" smtClean="0">
                <a:latin typeface="+mn-ea"/>
                <a:ea typeface="+mn-ea"/>
              </a:rPr>
              <a:t>, </a:t>
            </a:r>
            <a:r>
              <a:rPr lang="ja-JP" altLang="en-US" dirty="0" smtClean="0">
                <a:latin typeface="+mn-ea"/>
                <a:ea typeface="+mn-ea"/>
              </a:rPr>
              <a:t>バックグラウンドトラフィックの通信負荷に対する評価を行う</a:t>
            </a:r>
            <a:endParaRPr lang="en-US" altLang="ja-JP" dirty="0" smtClean="0">
              <a:latin typeface="+mn-ea"/>
              <a:ea typeface="+mn-ea"/>
            </a:endParaRPr>
          </a:p>
          <a:p>
            <a:pPr marL="0" indent="0">
              <a:buNone/>
            </a:pPr>
            <a:r>
              <a:rPr lang="ja-JP" altLang="en-US" b="1" u="sng" dirty="0" smtClean="0">
                <a:latin typeface="+mn-ea"/>
              </a:rPr>
              <a:t>ランダム性</a:t>
            </a:r>
            <a:endParaRPr lang="en-US" altLang="ja-JP" b="1" u="sng" dirty="0" smtClean="0">
              <a:latin typeface="+mn-ea"/>
            </a:endParaRPr>
          </a:p>
          <a:p>
            <a:pPr lvl="1"/>
            <a:r>
              <a:rPr lang="ja-JP" altLang="en-US" dirty="0" smtClean="0">
                <a:latin typeface="+mn-ea"/>
              </a:rPr>
              <a:t>ショートフローの発生間隔</a:t>
            </a:r>
            <a:endParaRPr lang="en-US" altLang="ja-JP" dirty="0" smtClean="0">
              <a:latin typeface="+mn-ea"/>
            </a:endParaRPr>
          </a:p>
          <a:p>
            <a:pPr lvl="1"/>
            <a:r>
              <a:rPr lang="en-US" altLang="ja-JP" dirty="0" smtClean="0">
                <a:latin typeface="+mn-ea"/>
              </a:rPr>
              <a:t>100</a:t>
            </a:r>
            <a:r>
              <a:rPr lang="ja-JP" altLang="en-US" dirty="0" smtClean="0">
                <a:latin typeface="+mn-ea"/>
              </a:rPr>
              <a:t>回シミュレーションを実行</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31</a:t>
            </a:fld>
            <a:endParaRPr lang="en-US" altLang="ja-JP" dirty="0"/>
          </a:p>
        </p:txBody>
      </p:sp>
      <p:sp>
        <p:nvSpPr>
          <p:cNvPr id="7" name="テキスト ボックス 6"/>
          <p:cNvSpPr txBox="1"/>
          <p:nvPr/>
        </p:nvSpPr>
        <p:spPr>
          <a:xfrm>
            <a:off x="4136911" y="6032321"/>
            <a:ext cx="1632478" cy="276999"/>
          </a:xfrm>
          <a:prstGeom prst="rect">
            <a:avLst/>
          </a:prstGeom>
          <a:noFill/>
        </p:spPr>
        <p:txBody>
          <a:bodyPr wrap="none" rtlCol="0">
            <a:spAutoFit/>
          </a:bodyPr>
          <a:lstStyle/>
          <a:p>
            <a:r>
              <a:rPr kumimoji="1" lang="en-US" altLang="ja-JP" sz="1200" dirty="0" smtClean="0">
                <a:latin typeface="+mj-lt"/>
              </a:rPr>
              <a:t>Fig13.</a:t>
            </a:r>
            <a:r>
              <a:rPr kumimoji="1" lang="ja-JP" altLang="en-US" sz="1200" dirty="0" smtClean="0">
                <a:latin typeface="+mj-lt"/>
              </a:rPr>
              <a:t>検証</a:t>
            </a:r>
            <a:r>
              <a:rPr kumimoji="1" lang="en-US" altLang="ja-JP" sz="1200" dirty="0" smtClean="0">
                <a:latin typeface="+mj-lt"/>
              </a:rPr>
              <a:t>2</a:t>
            </a:r>
            <a:r>
              <a:rPr kumimoji="1" lang="ja-JP" altLang="en-US" sz="1200" dirty="0" smtClean="0">
                <a:latin typeface="+mj-lt"/>
              </a:rPr>
              <a:t>トポロジー</a:t>
            </a:r>
            <a:endParaRPr kumimoji="1" lang="ja-JP" altLang="en-US" sz="1200" dirty="0">
              <a:latin typeface="+mj-lt"/>
            </a:endParaRPr>
          </a:p>
        </p:txBody>
      </p:sp>
    </p:spTree>
    <p:extLst>
      <p:ext uri="{BB962C8B-B14F-4D97-AF65-F5344CB8AC3E}">
        <p14:creationId xmlns:p14="http://schemas.microsoft.com/office/powerpoint/2010/main" val="281104013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lstStyle/>
          <a:p>
            <a:r>
              <a:rPr kumimoji="1" lang="en-US" altLang="ja-JP" dirty="0" smtClean="0"/>
              <a:t>MPTCP, </a:t>
            </a:r>
            <a:r>
              <a:rPr kumimoji="1" lang="en-US" altLang="ja-JP" dirty="0" err="1" smtClean="0"/>
              <a:t>RepFlow</a:t>
            </a:r>
            <a:r>
              <a:rPr kumimoji="1" lang="en-US" altLang="ja-JP" dirty="0" smtClean="0"/>
              <a:t> : </a:t>
            </a:r>
            <a:r>
              <a:rPr kumimoji="1" lang="ja-JP" altLang="en-US" dirty="0" smtClean="0"/>
              <a:t>通信負荷が大きくなるにつれて遅延</a:t>
            </a:r>
            <a:endParaRPr kumimoji="1" lang="en-US" altLang="ja-JP" dirty="0" smtClean="0"/>
          </a:p>
          <a:p>
            <a:r>
              <a:rPr lang="ja-JP" altLang="en-US" dirty="0" smtClean="0"/>
              <a:t>提案手法</a:t>
            </a:r>
            <a:r>
              <a:rPr lang="en-US" altLang="ja-JP" dirty="0" smtClean="0"/>
              <a:t> : </a:t>
            </a:r>
            <a:r>
              <a:rPr lang="ja-JP" altLang="en-US" dirty="0" smtClean="0"/>
              <a:t>負荷の影響が小さくなっている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32</a:t>
            </a:fld>
            <a:endParaRPr lang="en-US" altLang="ja-JP" dirty="0"/>
          </a:p>
        </p:txBody>
      </p:sp>
      <p:sp>
        <p:nvSpPr>
          <p:cNvPr id="8" name="テキスト ボックス 7"/>
          <p:cNvSpPr txBox="1"/>
          <p:nvPr/>
        </p:nvSpPr>
        <p:spPr>
          <a:xfrm>
            <a:off x="2526695" y="4668107"/>
            <a:ext cx="4852610" cy="276999"/>
          </a:xfrm>
          <a:prstGeom prst="rect">
            <a:avLst/>
          </a:prstGeom>
          <a:noFill/>
        </p:spPr>
        <p:txBody>
          <a:bodyPr wrap="none" rtlCol="0">
            <a:spAutoFit/>
          </a:bodyPr>
          <a:lstStyle/>
          <a:p>
            <a:pPr algn="ctr"/>
            <a:r>
              <a:rPr kumimoji="1" lang="en-US" altLang="ja-JP" sz="1200" dirty="0" err="1" smtClean="0">
                <a:latin typeface="+mj-lt"/>
              </a:rPr>
              <a:t>Fig.Queue</a:t>
            </a:r>
            <a:r>
              <a:rPr kumimoji="1" lang="en-US" altLang="ja-JP" sz="1200" dirty="0" smtClean="0">
                <a:latin typeface="+mj-lt"/>
              </a:rPr>
              <a:t> buildup</a:t>
            </a:r>
            <a:r>
              <a:rPr lang="ja-JP" altLang="en-US" sz="1200" dirty="0" smtClean="0"/>
              <a:t>負荷</a:t>
            </a:r>
            <a:r>
              <a:rPr lang="ja-JP" altLang="en-US" sz="1200" dirty="0"/>
              <a:t>実験での </a:t>
            </a:r>
            <a:r>
              <a:rPr lang="en-US" altLang="ja-JP" sz="1200" dirty="0">
                <a:latin typeface="+mn-lt"/>
              </a:rPr>
              <a:t>70kb </a:t>
            </a:r>
            <a:r>
              <a:rPr lang="ja-JP" altLang="en-US" sz="1200" dirty="0" smtClean="0">
                <a:latin typeface="+mn-lt"/>
              </a:rPr>
              <a:t>ショートフローに対する平均</a:t>
            </a:r>
            <a:r>
              <a:rPr lang="en-US" altLang="ja-JP" sz="1200" dirty="0" smtClean="0">
                <a:latin typeface="+mn-lt"/>
              </a:rPr>
              <a:t>FCT</a:t>
            </a:r>
            <a:r>
              <a:rPr lang="ja-JP" altLang="en-US" sz="1200" dirty="0" smtClean="0"/>
              <a:t> </a:t>
            </a:r>
            <a:endParaRPr lang="ja-JP" altLang="en-US" sz="1200" dirty="0"/>
          </a:p>
        </p:txBody>
      </p:sp>
      <p:pic>
        <p:nvPicPr>
          <p:cNvPr id="6" name="図 5" descr="queue_av.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970" y="1022526"/>
            <a:ext cx="5560060" cy="3450590"/>
          </a:xfrm>
          <a:prstGeom prst="rect">
            <a:avLst/>
          </a:prstGeom>
        </p:spPr>
      </p:pic>
    </p:spTree>
    <p:extLst>
      <p:ext uri="{BB962C8B-B14F-4D97-AF65-F5344CB8AC3E}">
        <p14:creationId xmlns:p14="http://schemas.microsoft.com/office/powerpoint/2010/main" val="20845187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Queue buildup </a:t>
            </a:r>
            <a:r>
              <a:rPr lang="ja-JP" altLang="en-US" dirty="0" smtClean="0"/>
              <a:t>評価</a:t>
            </a:r>
            <a:r>
              <a:rPr lang="en-US" altLang="en-US" dirty="0" smtClean="0">
                <a:latin typeface="+mj-ea"/>
              </a:rPr>
              <a:t>結果</a:t>
            </a:r>
            <a:endParaRPr kumimoji="1" lang="ja-JP" altLang="en-US" dirty="0">
              <a:latin typeface="+mj-ea"/>
            </a:endParaRPr>
          </a:p>
        </p:txBody>
      </p:sp>
      <p:sp>
        <p:nvSpPr>
          <p:cNvPr id="3" name="コンテンツ プレースホルダー 2"/>
          <p:cNvSpPr>
            <a:spLocks noGrp="1"/>
          </p:cNvSpPr>
          <p:nvPr>
            <p:ph idx="1"/>
          </p:nvPr>
        </p:nvSpPr>
        <p:spPr>
          <a:xfrm>
            <a:off x="812800" y="5085184"/>
            <a:ext cx="8280400" cy="1224136"/>
          </a:xfrm>
          <a:ln>
            <a:solidFill>
              <a:srgbClr val="0071BC"/>
            </a:solidFill>
          </a:ln>
        </p:spPr>
        <p:txBody>
          <a:bodyPr/>
          <a:lstStyle/>
          <a:p>
            <a:r>
              <a:rPr kumimoji="1" lang="en-US" altLang="ja-JP" dirty="0" smtClean="0"/>
              <a:t> </a:t>
            </a:r>
            <a:r>
              <a:rPr lang="ja-JP" altLang="en-US" dirty="0" smtClean="0"/>
              <a:t>それぞれのフローを区別して通信することの効果</a:t>
            </a:r>
            <a:endParaRPr lang="en-US" altLang="ja-JP" dirty="0" smtClean="0"/>
          </a:p>
          <a:p>
            <a:r>
              <a:rPr kumimoji="1" lang="ja-JP" altLang="en-US" dirty="0" smtClean="0"/>
              <a:t>リンク状況に対する挙動の効果</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33</a:t>
            </a:fld>
            <a:endParaRPr lang="en-US" altLang="ja-JP" dirty="0"/>
          </a:p>
        </p:txBody>
      </p:sp>
      <p:sp>
        <p:nvSpPr>
          <p:cNvPr id="8" name="テキスト ボックス 7"/>
          <p:cNvSpPr txBox="1"/>
          <p:nvPr/>
        </p:nvSpPr>
        <p:spPr>
          <a:xfrm>
            <a:off x="2107098" y="4668107"/>
            <a:ext cx="5703680" cy="276999"/>
          </a:xfrm>
          <a:prstGeom prst="rect">
            <a:avLst/>
          </a:prstGeom>
          <a:noFill/>
        </p:spPr>
        <p:txBody>
          <a:bodyPr wrap="none" rtlCol="0">
            <a:spAutoFit/>
          </a:bodyPr>
          <a:lstStyle/>
          <a:p>
            <a:pPr algn="ctr"/>
            <a:r>
              <a:rPr kumimoji="1" lang="en-US" altLang="ja-JP" sz="1200" dirty="0" err="1"/>
              <a:t>Fig.Queue</a:t>
            </a:r>
            <a:r>
              <a:rPr kumimoji="1" lang="en-US" altLang="ja-JP" sz="1200" dirty="0"/>
              <a:t> buildup</a:t>
            </a:r>
            <a:r>
              <a:rPr lang="ja-JP" altLang="en-US" sz="1200" dirty="0"/>
              <a:t>負荷実験での </a:t>
            </a:r>
            <a:r>
              <a:rPr lang="en-US" altLang="ja-JP" sz="1200" dirty="0"/>
              <a:t>70kb </a:t>
            </a:r>
            <a:r>
              <a:rPr lang="ja-JP" altLang="en-US" sz="1200" dirty="0"/>
              <a:t>ショートフローに</a:t>
            </a:r>
            <a:r>
              <a:rPr lang="ja-JP" altLang="en-US" sz="1200" dirty="0" smtClean="0"/>
              <a:t>対する</a:t>
            </a:r>
            <a:r>
              <a:rPr lang="en-US" altLang="en-US" sz="1200" dirty="0" smtClean="0"/>
              <a:t>95パーセンタイル</a:t>
            </a:r>
            <a:r>
              <a:rPr lang="en-US" altLang="ja-JP" sz="1200" dirty="0" smtClean="0"/>
              <a:t>FCT</a:t>
            </a:r>
            <a:r>
              <a:rPr lang="ja-JP" altLang="en-US" sz="1200" dirty="0" smtClean="0"/>
              <a:t> </a:t>
            </a:r>
            <a:endParaRPr lang="ja-JP" altLang="en-US" sz="1200" dirty="0"/>
          </a:p>
        </p:txBody>
      </p:sp>
      <p:pic>
        <p:nvPicPr>
          <p:cNvPr id="9" name="図 8" descr="queue_ti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967" y="965056"/>
            <a:ext cx="6116066" cy="3688080"/>
          </a:xfrm>
          <a:prstGeom prst="rect">
            <a:avLst/>
          </a:prstGeom>
        </p:spPr>
      </p:pic>
    </p:spTree>
    <p:extLst>
      <p:ext uri="{BB962C8B-B14F-4D97-AF65-F5344CB8AC3E}">
        <p14:creationId xmlns:p14="http://schemas.microsoft.com/office/powerpoint/2010/main" val="25117510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kumimoji="1" lang="en-US" altLang="ja-JP" dirty="0" smtClean="0"/>
              <a:t> : </a:t>
            </a:r>
            <a:r>
              <a:rPr kumimoji="1" lang="ja-JP" altLang="en-US" dirty="0" smtClean="0"/>
              <a:t>ベンチマークトラフィック</a:t>
            </a:r>
            <a:endParaRPr kumimoji="1" lang="ja-JP" altLang="en-US" dirty="0"/>
          </a:p>
        </p:txBody>
      </p:sp>
      <p:sp>
        <p:nvSpPr>
          <p:cNvPr id="3" name="コンテンツ プレースホルダー 2"/>
          <p:cNvSpPr>
            <a:spLocks noGrp="1"/>
          </p:cNvSpPr>
          <p:nvPr>
            <p:ph idx="1"/>
          </p:nvPr>
        </p:nvSpPr>
        <p:spPr>
          <a:xfrm>
            <a:off x="812800" y="1157535"/>
            <a:ext cx="8280400" cy="5151785"/>
          </a:xfrm>
        </p:spPr>
        <p:txBody>
          <a:bodyPr/>
          <a:lstStyle/>
          <a:p>
            <a:pPr marL="0" indent="0">
              <a:buNone/>
            </a:pPr>
            <a:r>
              <a:rPr kumimoji="1" lang="ja-JP" altLang="en-US" b="1" u="sng" dirty="0" smtClean="0"/>
              <a:t>ベンチマークトラフィックに対する負荷実験</a:t>
            </a:r>
            <a:endParaRPr lang="en-US" altLang="ja-JP" b="1" u="sng" dirty="0"/>
          </a:p>
          <a:p>
            <a:pPr lvl="1"/>
            <a:r>
              <a:rPr lang="ja-JP" altLang="en-US" dirty="0" smtClean="0"/>
              <a:t>実際のデータセンターでの並列分散処理システムを想定したトラフィックに対する評価</a:t>
            </a:r>
          </a:p>
          <a:p>
            <a:pPr lvl="1"/>
            <a:r>
              <a:rPr lang="en-US" altLang="ja-JP" dirty="0" smtClean="0"/>
              <a:t>k=8 FatTree</a:t>
            </a:r>
            <a:r>
              <a:rPr lang="ja-JP" altLang="en-US" dirty="0" smtClean="0"/>
              <a:t>トポロジー</a:t>
            </a:r>
            <a:r>
              <a:rPr lang="en-US" altLang="ja-JP" dirty="0" smtClean="0"/>
              <a:t> : 128node</a:t>
            </a:r>
          </a:p>
          <a:p>
            <a:pPr marL="0" indent="0">
              <a:buNone/>
            </a:pPr>
            <a:r>
              <a:rPr kumimoji="1" lang="ja-JP" altLang="en-US" b="1" u="sng" dirty="0" smtClean="0"/>
              <a:t>トラフィックパターン</a:t>
            </a:r>
            <a:endParaRPr kumimoji="1" lang="en-US" altLang="ja-JP" b="1" u="sng" dirty="0" smtClean="0"/>
          </a:p>
          <a:p>
            <a:pPr lvl="1"/>
            <a:r>
              <a:rPr lang="en-US" altLang="en-US" dirty="0" smtClean="0"/>
              <a:t>web-search</a:t>
            </a:r>
            <a:r>
              <a:rPr lang="en-US" altLang="ja-JP" dirty="0" smtClean="0"/>
              <a:t> : 95%</a:t>
            </a:r>
            <a:r>
              <a:rPr lang="ja-JP" altLang="en-US" dirty="0" smtClean="0"/>
              <a:t>以上のデータが</a:t>
            </a:r>
            <a:r>
              <a:rPr lang="en-US" altLang="ja-JP" dirty="0" smtClean="0"/>
              <a:t>1MB</a:t>
            </a:r>
            <a:r>
              <a:rPr lang="ja-JP" altLang="en-US" dirty="0" smtClean="0"/>
              <a:t>以上の</a:t>
            </a:r>
            <a:r>
              <a:rPr lang="en-US" altLang="ja-JP" dirty="0" smtClean="0"/>
              <a:t>30%</a:t>
            </a:r>
            <a:r>
              <a:rPr lang="ja-JP" altLang="en-US" dirty="0" smtClean="0"/>
              <a:t>から構成</a:t>
            </a:r>
            <a:endParaRPr lang="en-US" altLang="ja-JP" dirty="0" smtClean="0"/>
          </a:p>
          <a:p>
            <a:pPr lvl="1"/>
            <a:r>
              <a:rPr lang="en-US" altLang="ja-JP" dirty="0" smtClean="0"/>
              <a:t>data-mining : 100KB</a:t>
            </a:r>
            <a:r>
              <a:rPr lang="ja-JP" altLang="en-US" dirty="0" smtClean="0"/>
              <a:t>以下が</a:t>
            </a:r>
            <a:r>
              <a:rPr lang="en-US" altLang="ja-JP" dirty="0" smtClean="0"/>
              <a:t>80%</a:t>
            </a:r>
            <a:r>
              <a:rPr lang="ja-JP" altLang="en-US" dirty="0" smtClean="0"/>
              <a:t>以上</a:t>
            </a:r>
            <a:r>
              <a:rPr lang="en-US" altLang="ja-JP" dirty="0" smtClean="0"/>
              <a:t>, 95%</a:t>
            </a:r>
            <a:r>
              <a:rPr lang="ja-JP" altLang="en-US" dirty="0" smtClean="0"/>
              <a:t>のデータが</a:t>
            </a:r>
            <a:r>
              <a:rPr lang="en-US" altLang="ja-JP" dirty="0" smtClean="0"/>
              <a:t>35MB</a:t>
            </a:r>
            <a:r>
              <a:rPr lang="ja-JP" altLang="en-US" dirty="0" smtClean="0"/>
              <a:t>以上の</a:t>
            </a:r>
            <a:r>
              <a:rPr lang="en-US" altLang="ja-JP" dirty="0" smtClean="0"/>
              <a:t>4%</a:t>
            </a:r>
            <a:r>
              <a:rPr lang="ja-JP" altLang="en-US" dirty="0" smtClean="0"/>
              <a:t>から構成</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34</a:t>
            </a:fld>
            <a:endParaRPr lang="en-US" altLang="ja-JP"/>
          </a:p>
        </p:txBody>
      </p:sp>
      <p:pic>
        <p:nvPicPr>
          <p:cNvPr id="7" name="図 6" descr="dataminin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970" y="4400672"/>
            <a:ext cx="3051192" cy="1836640"/>
          </a:xfrm>
          <a:prstGeom prst="rect">
            <a:avLst/>
          </a:prstGeom>
        </p:spPr>
      </p:pic>
      <p:pic>
        <p:nvPicPr>
          <p:cNvPr id="8" name="図 7" descr="webs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796" y="4401108"/>
            <a:ext cx="3045268" cy="1830715"/>
          </a:xfrm>
          <a:prstGeom prst="rect">
            <a:avLst/>
          </a:prstGeom>
        </p:spPr>
      </p:pic>
    </p:spTree>
    <p:extLst>
      <p:ext uri="{BB962C8B-B14F-4D97-AF65-F5344CB8AC3E}">
        <p14:creationId xmlns:p14="http://schemas.microsoft.com/office/powerpoint/2010/main" val="501863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r>
              <a:rPr lang="en-US" altLang="ja-JP" dirty="0"/>
              <a:t>: </a:t>
            </a:r>
            <a:r>
              <a:rPr lang="ja-JP" altLang="en-US" dirty="0"/>
              <a:t>ベンチマークトラフィック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35</a:t>
            </a:fld>
            <a:endParaRPr lang="en-US" altLang="ja-JP"/>
          </a:p>
        </p:txBody>
      </p:sp>
    </p:spTree>
    <p:extLst>
      <p:ext uri="{BB962C8B-B14F-4D97-AF65-F5344CB8AC3E}">
        <p14:creationId xmlns:p14="http://schemas.microsoft.com/office/powerpoint/2010/main" val="2374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データセンターにおける</a:t>
            </a:r>
            <a:r>
              <a:rPr lang="ja-JP" altLang="en-US" dirty="0" smtClean="0"/>
              <a:t>ショートフロー</a:t>
            </a:r>
            <a:r>
              <a:rPr lang="ja-JP" altLang="en-US" dirty="0"/>
              <a:t>遅延の問題を解決する為に</a:t>
            </a:r>
            <a:r>
              <a:rPr lang="en-US" altLang="ja-JP" dirty="0"/>
              <a:t>, </a:t>
            </a:r>
            <a:r>
              <a:rPr lang="ja-JP" altLang="en-US" dirty="0"/>
              <a:t>二つの</a:t>
            </a:r>
            <a:r>
              <a:rPr lang="ja-JP" altLang="en-US" dirty="0" smtClean="0"/>
              <a:t>検証を行った</a:t>
            </a:r>
            <a:endParaRPr lang="en-US" altLang="ja-JP" dirty="0" smtClean="0"/>
          </a:p>
          <a:p>
            <a:pPr lvl="1"/>
            <a:r>
              <a:rPr kumimoji="1" lang="ja-JP" altLang="en-US" dirty="0" smtClean="0">
                <a:solidFill>
                  <a:srgbClr val="0071BC"/>
                </a:solidFill>
                <a:latin typeface="+mn-ea"/>
                <a:ea typeface="+mn-ea"/>
              </a:rPr>
              <a:t>実環境トラフィックの解析</a:t>
            </a:r>
            <a:endParaRPr kumimoji="1" lang="en-US" altLang="ja-JP" dirty="0" smtClean="0">
              <a:solidFill>
                <a:srgbClr val="0071BC"/>
              </a:solidFill>
              <a:latin typeface="+mn-ea"/>
              <a:ea typeface="+mn-ea"/>
            </a:endParaRPr>
          </a:p>
          <a:p>
            <a:pPr lvl="2"/>
            <a:r>
              <a:rPr lang="ja-JP" altLang="en-US" dirty="0" smtClean="0">
                <a:latin typeface="+mn-ea"/>
                <a:ea typeface="+mn-ea"/>
              </a:rPr>
              <a:t>二種類のトラフィックパターン</a:t>
            </a:r>
            <a:r>
              <a:rPr lang="ja-JP" altLang="en-US" dirty="0">
                <a:latin typeface="+mn-ea"/>
                <a:ea typeface="+mn-ea"/>
              </a:rPr>
              <a:t>により汎用的なシングルキュー</a:t>
            </a:r>
            <a:r>
              <a:rPr lang="en-US" altLang="ja-JP" dirty="0">
                <a:ea typeface="+mn-ea"/>
              </a:rPr>
              <a:t>NIC</a:t>
            </a:r>
            <a:r>
              <a:rPr lang="en-US" altLang="ja-JP" dirty="0">
                <a:latin typeface="+mn-ea"/>
                <a:ea typeface="+mn-ea"/>
              </a:rPr>
              <a:t> </a:t>
            </a:r>
            <a:r>
              <a:rPr lang="ja-JP" altLang="en-US" dirty="0">
                <a:latin typeface="+mn-ea"/>
                <a:ea typeface="+mn-ea"/>
              </a:rPr>
              <a:t>を</a:t>
            </a:r>
            <a:r>
              <a:rPr lang="ja-JP" altLang="en-US" dirty="0" smtClean="0">
                <a:latin typeface="+mn-ea"/>
                <a:ea typeface="+mn-ea"/>
              </a:rPr>
              <a:t>用いた</a:t>
            </a:r>
            <a:r>
              <a:rPr lang="ja-JP" altLang="en-US" dirty="0">
                <a:latin typeface="+mn-ea"/>
                <a:ea typeface="+mn-ea"/>
              </a:rPr>
              <a:t>ネットワーク</a:t>
            </a:r>
            <a:r>
              <a:rPr lang="ja-JP" altLang="en-US" dirty="0" smtClean="0">
                <a:latin typeface="+mn-ea"/>
                <a:ea typeface="+mn-ea"/>
              </a:rPr>
              <a:t>機器で機能障害が引き起こされる</a:t>
            </a:r>
            <a:endParaRPr lang="en-US" altLang="ja-JP" dirty="0" smtClean="0">
              <a:latin typeface="+mn-ea"/>
              <a:ea typeface="+mn-ea"/>
            </a:endParaRPr>
          </a:p>
          <a:p>
            <a:pPr lvl="1"/>
            <a:r>
              <a:rPr lang="ja-JP" altLang="en-US" dirty="0" smtClean="0">
                <a:solidFill>
                  <a:srgbClr val="0071BC"/>
                </a:solidFill>
                <a:latin typeface="+mn-ea"/>
              </a:rPr>
              <a:t>改善手法の評価実験</a:t>
            </a:r>
            <a:endParaRPr lang="en-US" altLang="ja-JP" dirty="0" smtClean="0">
              <a:solidFill>
                <a:srgbClr val="0071BC"/>
              </a:solidFill>
              <a:latin typeface="+mn-ea"/>
            </a:endParaRPr>
          </a:p>
          <a:p>
            <a:pPr lvl="2"/>
            <a:r>
              <a:rPr lang="ja-JP" altLang="en-US" dirty="0" smtClean="0">
                <a:latin typeface="+mn-ea"/>
                <a:ea typeface="+mn-ea"/>
              </a:rPr>
              <a:t>フロー指向ごとに通信経路を切り替える負荷分散手法によりショートフローの</a:t>
            </a:r>
            <a:r>
              <a:rPr lang="en-US" altLang="ja-JP" dirty="0" smtClean="0">
                <a:ea typeface="+mn-ea"/>
              </a:rPr>
              <a:t>FCT</a:t>
            </a:r>
            <a:r>
              <a:rPr lang="ja-JP" altLang="en-US" dirty="0" smtClean="0">
                <a:latin typeface="+mn-ea"/>
                <a:ea typeface="+mn-ea"/>
              </a:rPr>
              <a:t>を改善できた</a:t>
            </a:r>
            <a:endParaRPr lang="en-US" altLang="ja-JP" dirty="0" smtClean="0">
              <a:latin typeface="+mn-ea"/>
              <a:ea typeface="+mn-ea"/>
            </a:endParaRPr>
          </a:p>
          <a:p>
            <a:r>
              <a:rPr lang="ja-JP" altLang="en-US" dirty="0">
                <a:latin typeface="+mn-ea"/>
              </a:rPr>
              <a:t>今後</a:t>
            </a:r>
            <a:r>
              <a:rPr lang="ja-JP" altLang="en-US" dirty="0" smtClean="0">
                <a:latin typeface="+mn-ea"/>
              </a:rPr>
              <a:t>の課題</a:t>
            </a:r>
            <a:endParaRPr lang="en-US" altLang="ja-JP" dirty="0" smtClean="0">
              <a:latin typeface="+mn-ea"/>
            </a:endParaRPr>
          </a:p>
          <a:p>
            <a:pPr lvl="1"/>
            <a:r>
              <a:rPr lang="ja-JP" altLang="en-US" dirty="0" smtClean="0">
                <a:latin typeface="+mn-ea"/>
              </a:rPr>
              <a:t>バースト性のあるショートフロートラフィックに対する改善</a:t>
            </a:r>
            <a:endParaRPr lang="en-US" altLang="ja-JP" dirty="0" smtClean="0">
              <a:latin typeface="+mn-ea"/>
            </a:endParaRPr>
          </a:p>
          <a:p>
            <a:pPr lvl="1"/>
            <a:r>
              <a:rPr lang="ja-JP" altLang="en-US" dirty="0">
                <a:latin typeface="+mn-ea"/>
              </a:rPr>
              <a:t>実機を用いた評価</a:t>
            </a:r>
            <a:r>
              <a:rPr lang="ja-JP" altLang="en-US" dirty="0" smtClean="0">
                <a:latin typeface="+mn-ea"/>
              </a:rPr>
              <a:t>実験</a:t>
            </a:r>
            <a:endParaRPr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36</a:t>
            </a:fld>
            <a:endParaRPr lang="en-US" altLang="ja-JP" dirty="0"/>
          </a:p>
        </p:txBody>
      </p:sp>
    </p:spTree>
    <p:extLst>
      <p:ext uri="{BB962C8B-B14F-4D97-AF65-F5344CB8AC3E}">
        <p14:creationId xmlns:p14="http://schemas.microsoft.com/office/powerpoint/2010/main" val="16582134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37</a:t>
            </a:fld>
            <a:endParaRPr lang="en-US" altLang="ja-JP"/>
          </a:p>
        </p:txBody>
      </p:sp>
    </p:spTree>
    <p:extLst>
      <p:ext uri="{BB962C8B-B14F-4D97-AF65-F5344CB8AC3E}">
        <p14:creationId xmlns:p14="http://schemas.microsoft.com/office/powerpoint/2010/main" val="55914761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38</a:t>
            </a:fld>
            <a:endParaRPr lang="en-US" altLang="ja-JP"/>
          </a:p>
        </p:txBody>
      </p:sp>
    </p:spTree>
    <p:extLst>
      <p:ext uri="{BB962C8B-B14F-4D97-AF65-F5344CB8AC3E}">
        <p14:creationId xmlns:p14="http://schemas.microsoft.com/office/powerpoint/2010/main" val="18679724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スループット検証</a:t>
            </a:r>
            <a:endParaRPr kumimoji="1" lang="ja-JP" altLang="en-US" dirty="0"/>
          </a:p>
        </p:txBody>
      </p:sp>
      <p:sp>
        <p:nvSpPr>
          <p:cNvPr id="3" name="コンテンツ プレースホルダー 2"/>
          <p:cNvSpPr>
            <a:spLocks noGrp="1"/>
          </p:cNvSpPr>
          <p:nvPr>
            <p:ph idx="1"/>
          </p:nvPr>
        </p:nvSpPr>
        <p:spPr>
          <a:xfrm>
            <a:off x="812800" y="4940300"/>
            <a:ext cx="8280400" cy="1368425"/>
          </a:xfrm>
        </p:spPr>
        <p:txBody>
          <a:bodyPr/>
          <a:lstStyle/>
          <a:p>
            <a:endParaRPr lang="en-US" altLang="ja-JP" dirty="0"/>
          </a:p>
        </p:txBody>
      </p:sp>
      <p:sp>
        <p:nvSpPr>
          <p:cNvPr id="4" name="日付プレースホルダー 3"/>
          <p:cNvSpPr>
            <a:spLocks noGrp="1"/>
          </p:cNvSpPr>
          <p:nvPr>
            <p:ph type="dt" sz="half" idx="10"/>
          </p:nvPr>
        </p:nvSpPr>
        <p:spPr/>
        <p:txBody>
          <a:bodyPr/>
          <a:lstStyle/>
          <a:p>
            <a:fld id="{8A41B42A-15B6-394D-B82C-3B05C8745B20}" type="datetime1">
              <a:rPr lang="ja-JP" altLang="en-US" smtClean="0"/>
              <a:t>15/01/28</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39</a:t>
            </a:fld>
            <a:endParaRPr lang="en-US" altLang="ja-JP" dirty="0"/>
          </a:p>
        </p:txBody>
      </p:sp>
      <p:sp>
        <p:nvSpPr>
          <p:cNvPr id="8" name="テキスト ボックス 7"/>
          <p:cNvSpPr txBox="1"/>
          <p:nvPr/>
        </p:nvSpPr>
        <p:spPr>
          <a:xfrm>
            <a:off x="1580176" y="4159496"/>
            <a:ext cx="2416046" cy="461665"/>
          </a:xfrm>
          <a:prstGeom prst="rect">
            <a:avLst/>
          </a:prstGeom>
          <a:noFill/>
        </p:spPr>
        <p:txBody>
          <a:bodyPr wrap="none" rtlCol="0">
            <a:spAutoFit/>
          </a:bodyPr>
          <a:lstStyle/>
          <a:p>
            <a:r>
              <a:rPr kumimoji="1" lang="en-US" altLang="ja-JP" sz="1200" dirty="0" smtClean="0">
                <a:latin typeface="+mj-lt"/>
              </a:rPr>
              <a:t>Fig. SL1 – LL2</a:t>
            </a:r>
            <a:r>
              <a:rPr kumimoji="1" lang="ja-JP" altLang="en-US" sz="1200" dirty="0" smtClean="0">
                <a:latin typeface="+mj-lt"/>
              </a:rPr>
              <a:t>トポロジーにおける</a:t>
            </a:r>
            <a:endParaRPr kumimoji="1" lang="en-US" altLang="ja-JP" sz="1200" dirty="0" smtClean="0">
              <a:latin typeface="+mj-lt"/>
            </a:endParaRPr>
          </a:p>
          <a:p>
            <a:r>
              <a:rPr kumimoji="1" lang="ja-JP" altLang="en-US" sz="1200" dirty="0" smtClean="0">
                <a:latin typeface="+mj-lt"/>
              </a:rPr>
              <a:t>しきい値ベースのスループット性能</a:t>
            </a:r>
            <a:endParaRPr lang="ja-JP" altLang="en-US" sz="1200" dirty="0"/>
          </a:p>
        </p:txBody>
      </p:sp>
      <p:pic>
        <p:nvPicPr>
          <p:cNvPr id="7" name="図 6" descr="basic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59" y="1358105"/>
            <a:ext cx="4608641" cy="2767093"/>
          </a:xfrm>
          <a:prstGeom prst="rect">
            <a:avLst/>
          </a:prstGeom>
        </p:spPr>
      </p:pic>
      <p:pic>
        <p:nvPicPr>
          <p:cNvPr id="11" name="図 10" descr="basic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794" y="1561533"/>
            <a:ext cx="4189674" cy="2515539"/>
          </a:xfrm>
          <a:prstGeom prst="rect">
            <a:avLst/>
          </a:prstGeom>
        </p:spPr>
      </p:pic>
      <p:sp>
        <p:nvSpPr>
          <p:cNvPr id="12" name="テキスト ボックス 11"/>
          <p:cNvSpPr txBox="1"/>
          <p:nvPr/>
        </p:nvSpPr>
        <p:spPr>
          <a:xfrm>
            <a:off x="5511142" y="4077072"/>
            <a:ext cx="3109144" cy="461665"/>
          </a:xfrm>
          <a:prstGeom prst="rect">
            <a:avLst/>
          </a:prstGeom>
          <a:noFill/>
        </p:spPr>
        <p:txBody>
          <a:bodyPr wrap="none" rtlCol="0">
            <a:spAutoFit/>
          </a:bodyPr>
          <a:lstStyle/>
          <a:p>
            <a:pPr algn="ctr"/>
            <a:r>
              <a:rPr kumimoji="1" lang="en-US" altLang="ja-JP" sz="1200" dirty="0" smtClean="0">
                <a:latin typeface="+mj-lt"/>
              </a:rPr>
              <a:t>Fig. SL1 – LL2</a:t>
            </a:r>
            <a:r>
              <a:rPr kumimoji="1" lang="ja-JP" altLang="en-US" sz="1200" dirty="0" smtClean="0">
                <a:latin typeface="+mj-lt"/>
              </a:rPr>
              <a:t>トポロジーにおけるリンクコスト</a:t>
            </a:r>
            <a:endParaRPr kumimoji="1" lang="en-US" altLang="ja-JP" sz="1200" dirty="0" smtClean="0">
              <a:latin typeface="+mj-lt"/>
            </a:endParaRPr>
          </a:p>
          <a:p>
            <a:pPr algn="ctr"/>
            <a:r>
              <a:rPr kumimoji="1" lang="ja-JP" altLang="en-US" sz="1200" dirty="0" smtClean="0">
                <a:latin typeface="+mj-lt"/>
              </a:rPr>
              <a:t>ベースのスループット性能</a:t>
            </a:r>
            <a:endParaRPr lang="ja-JP" altLang="en-US" sz="1200" dirty="0"/>
          </a:p>
        </p:txBody>
      </p:sp>
    </p:spTree>
    <p:extLst>
      <p:ext uri="{BB962C8B-B14F-4D97-AF65-F5344CB8AC3E}">
        <p14:creationId xmlns:p14="http://schemas.microsoft.com/office/powerpoint/2010/main" val="1572262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812800" y="4976813"/>
            <a:ext cx="8280400" cy="1331912"/>
          </a:xfrm>
        </p:spPr>
        <p:txBody>
          <a:bodyPr>
            <a:normAutofit fontScale="92500" lnSpcReduction="10000"/>
          </a:bodyPr>
          <a:lstStyle/>
          <a:p>
            <a:r>
              <a:rPr kumimoji="1" lang="ja-JP" altLang="en-US" dirty="0" smtClean="0"/>
              <a:t>クエリー</a:t>
            </a:r>
            <a:r>
              <a:rPr kumimoji="1" lang="en-US" altLang="ja-JP" dirty="0" smtClean="0"/>
              <a:t>/</a:t>
            </a:r>
            <a:r>
              <a:rPr kumimoji="1" lang="ja-JP" altLang="en-US" dirty="0" smtClean="0"/>
              <a:t>レスポンス：サイズの小さいフロー</a:t>
            </a:r>
            <a:r>
              <a:rPr kumimoji="1" lang="en-US" altLang="ja-JP" dirty="0" smtClean="0"/>
              <a:t>(</a:t>
            </a:r>
            <a:r>
              <a:rPr kumimoji="1" lang="ja-JP" altLang="en-US" dirty="0" smtClean="0"/>
              <a:t>ショートフロー</a:t>
            </a:r>
            <a:r>
              <a:rPr kumimoji="1" lang="en-US" altLang="ja-JP" dirty="0" smtClean="0"/>
              <a:t>)</a:t>
            </a:r>
          </a:p>
          <a:p>
            <a:r>
              <a:rPr kumimoji="1" lang="ja-JP" altLang="en-US" dirty="0" smtClean="0"/>
              <a:t>低レイテンシ通信が求められている</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a:t>
            </a:fld>
            <a:endParaRPr lang="en-US" altLang="ja-JP"/>
          </a:p>
        </p:txBody>
      </p:sp>
      <p:sp>
        <p:nvSpPr>
          <p:cNvPr id="8" name="角丸四角形 7"/>
          <p:cNvSpPr/>
          <p:nvPr/>
        </p:nvSpPr>
        <p:spPr bwMode="auto">
          <a:xfrm>
            <a:off x="6254987" y="1052736"/>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sp>
        <p:nvSpPr>
          <p:cNvPr id="11" name="角丸四角形 10"/>
          <p:cNvSpPr/>
          <p:nvPr/>
        </p:nvSpPr>
        <p:spPr bwMode="auto">
          <a:xfrm>
            <a:off x="5277036" y="2041275"/>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sp>
        <p:nvSpPr>
          <p:cNvPr id="12" name="角丸四角形 11"/>
          <p:cNvSpPr/>
          <p:nvPr/>
        </p:nvSpPr>
        <p:spPr bwMode="auto">
          <a:xfrm>
            <a:off x="7648907" y="2473323"/>
            <a:ext cx="1404156" cy="432048"/>
          </a:xfrm>
          <a:prstGeom prst="roundRect">
            <a:avLst/>
          </a:prstGeom>
          <a:ln>
            <a:headEnd type="none" w="med" len="med"/>
            <a:tailEnd type="none" w="med" len="med"/>
          </a:ln>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ea typeface="小塚明朝 Pro M" pitchFamily="18" charset="-128"/>
              </a:rPr>
              <a:t>Aggregator</a:t>
            </a:r>
            <a:endParaRPr kumimoji="0" lang="ja-JP" altLang="en-US" sz="1800" b="0" i="0" u="none" strike="noStrike" cap="none" normalizeH="0" baseline="0" dirty="0" smtClean="0">
              <a:ln>
                <a:noFill/>
              </a:ln>
              <a:solidFill>
                <a:schemeClr val="tx1"/>
              </a:solidFill>
              <a:effectLst/>
              <a:ea typeface="小塚明朝 Pro M" pitchFamily="18" charset="-128"/>
            </a:endParaRPr>
          </a:p>
        </p:txBody>
      </p:sp>
      <p:cxnSp>
        <p:nvCxnSpPr>
          <p:cNvPr id="10" name="直線コネクタ 9"/>
          <p:cNvCxnSpPr>
            <a:stCxn id="8" idx="2"/>
            <a:endCxn id="11" idx="0"/>
          </p:cNvCxnSpPr>
          <p:nvPr/>
        </p:nvCxnSpPr>
        <p:spPr bwMode="auto">
          <a:xfrm flipH="1">
            <a:off x="5979114" y="1484784"/>
            <a:ext cx="977951" cy="556491"/>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15" name="直線コネクタ 14"/>
          <p:cNvCxnSpPr>
            <a:stCxn id="8" idx="2"/>
            <a:endCxn id="12" idx="0"/>
          </p:cNvCxnSpPr>
          <p:nvPr/>
        </p:nvCxnSpPr>
        <p:spPr bwMode="auto">
          <a:xfrm>
            <a:off x="6957065" y="1484784"/>
            <a:ext cx="1393920" cy="98853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sp>
        <p:nvSpPr>
          <p:cNvPr id="19" name="円/楕円 18"/>
          <p:cNvSpPr/>
          <p:nvPr/>
        </p:nvSpPr>
        <p:spPr bwMode="auto">
          <a:xfrm>
            <a:off x="2172238" y="3537012"/>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2" name="円/楕円 21"/>
          <p:cNvSpPr/>
          <p:nvPr/>
        </p:nvSpPr>
        <p:spPr bwMode="auto">
          <a:xfrm>
            <a:off x="4052900" y="3537012"/>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0" name="テキスト ボックス 19"/>
          <p:cNvSpPr txBox="1"/>
          <p:nvPr/>
        </p:nvSpPr>
        <p:spPr>
          <a:xfrm>
            <a:off x="3511011" y="3610423"/>
            <a:ext cx="530915" cy="369332"/>
          </a:xfrm>
          <a:prstGeom prst="rect">
            <a:avLst/>
          </a:prstGeom>
          <a:noFill/>
        </p:spPr>
        <p:txBody>
          <a:bodyPr wrap="none" rtlCol="0">
            <a:spAutoFit/>
          </a:bodyPr>
          <a:lstStyle/>
          <a:p>
            <a:r>
              <a:rPr kumimoji="1" lang="ja-JP" altLang="en-US" dirty="0" smtClean="0"/>
              <a:t>・・・</a:t>
            </a:r>
            <a:endParaRPr kumimoji="1" lang="ja-JP" altLang="en-US" dirty="0"/>
          </a:p>
        </p:txBody>
      </p:sp>
      <p:sp>
        <p:nvSpPr>
          <p:cNvPr id="26" name="円/楕円 25"/>
          <p:cNvSpPr/>
          <p:nvPr/>
        </p:nvSpPr>
        <p:spPr bwMode="auto">
          <a:xfrm>
            <a:off x="6265769" y="3721677"/>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7" name="円/楕円 26"/>
          <p:cNvSpPr/>
          <p:nvPr/>
        </p:nvSpPr>
        <p:spPr bwMode="auto">
          <a:xfrm>
            <a:off x="8146431" y="3721677"/>
            <a:ext cx="1338773" cy="516155"/>
          </a:xfrm>
          <a:prstGeom prst="ellipse">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800" b="0" i="0" u="none" strike="noStrike" cap="none" normalizeH="0" baseline="0" dirty="0" smtClean="0">
                <a:ln>
                  <a:noFill/>
                </a:ln>
                <a:solidFill>
                  <a:schemeClr val="tx1"/>
                </a:solidFill>
                <a:effectLst/>
                <a:latin typeface="+mn-lt"/>
                <a:ea typeface="ＭＳ Ｐゴシック" charset="-128"/>
              </a:rPr>
              <a:t>Worker</a:t>
            </a:r>
            <a:endParaRPr kumimoji="0" lang="ja-JP" altLang="en-US" sz="1800" b="0" i="0" u="none" strike="noStrike" cap="none" normalizeH="0" baseline="0" dirty="0" smtClean="0">
              <a:ln>
                <a:noFill/>
              </a:ln>
              <a:solidFill>
                <a:schemeClr val="tx1"/>
              </a:solidFill>
              <a:effectLst/>
              <a:latin typeface="+mn-lt"/>
              <a:ea typeface="ＭＳ Ｐゴシック" charset="-128"/>
            </a:endParaRPr>
          </a:p>
        </p:txBody>
      </p:sp>
      <p:sp>
        <p:nvSpPr>
          <p:cNvPr id="28" name="テキスト ボックス 27"/>
          <p:cNvSpPr txBox="1"/>
          <p:nvPr/>
        </p:nvSpPr>
        <p:spPr>
          <a:xfrm>
            <a:off x="7604542" y="3795088"/>
            <a:ext cx="530915" cy="369332"/>
          </a:xfrm>
          <a:prstGeom prst="rect">
            <a:avLst/>
          </a:prstGeom>
          <a:noFill/>
        </p:spPr>
        <p:txBody>
          <a:bodyPr wrap="none" rtlCol="0">
            <a:spAutoFit/>
          </a:bodyPr>
          <a:lstStyle/>
          <a:p>
            <a:r>
              <a:rPr kumimoji="1" lang="ja-JP" altLang="en-US" dirty="0" smtClean="0"/>
              <a:t>・・・</a:t>
            </a:r>
            <a:endParaRPr kumimoji="1" lang="ja-JP" altLang="en-US" dirty="0"/>
          </a:p>
        </p:txBody>
      </p:sp>
      <p:cxnSp>
        <p:nvCxnSpPr>
          <p:cNvPr id="25" name="直線コネクタ 24"/>
          <p:cNvCxnSpPr>
            <a:stCxn id="19" idx="0"/>
            <a:endCxn id="11" idx="2"/>
          </p:cNvCxnSpPr>
          <p:nvPr/>
        </p:nvCxnSpPr>
        <p:spPr bwMode="auto">
          <a:xfrm flipV="1">
            <a:off x="2841625" y="2473323"/>
            <a:ext cx="3137489" cy="106368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1" name="直線コネクタ 30"/>
          <p:cNvCxnSpPr>
            <a:stCxn id="22" idx="0"/>
            <a:endCxn id="11" idx="2"/>
          </p:cNvCxnSpPr>
          <p:nvPr/>
        </p:nvCxnSpPr>
        <p:spPr bwMode="auto">
          <a:xfrm flipV="1">
            <a:off x="4722287" y="2473323"/>
            <a:ext cx="1256827" cy="1063689"/>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4" name="直線コネクタ 33"/>
          <p:cNvCxnSpPr>
            <a:stCxn id="26" idx="0"/>
            <a:endCxn id="12" idx="2"/>
          </p:cNvCxnSpPr>
          <p:nvPr/>
        </p:nvCxnSpPr>
        <p:spPr bwMode="auto">
          <a:xfrm flipV="1">
            <a:off x="6935156" y="2905371"/>
            <a:ext cx="1415829" cy="816306"/>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cxnSp>
        <p:nvCxnSpPr>
          <p:cNvPr id="35" name="直線コネクタ 34"/>
          <p:cNvCxnSpPr>
            <a:stCxn id="27" idx="0"/>
            <a:endCxn id="12" idx="2"/>
          </p:cNvCxnSpPr>
          <p:nvPr/>
        </p:nvCxnSpPr>
        <p:spPr bwMode="auto">
          <a:xfrm flipH="1" flipV="1">
            <a:off x="8350985" y="2905371"/>
            <a:ext cx="464833" cy="816306"/>
          </a:xfrm>
          <a:prstGeom prst="line">
            <a:avLst/>
          </a:prstGeom>
          <a:ln>
            <a:headEnd type="none" w="med" len="med"/>
            <a:tailEnd type="none" w="med" len="med"/>
          </a:ln>
          <a:extLst/>
        </p:spPr>
        <p:style>
          <a:lnRef idx="2">
            <a:schemeClr val="dk1"/>
          </a:lnRef>
          <a:fillRef idx="0">
            <a:schemeClr val="dk1"/>
          </a:fillRef>
          <a:effectRef idx="1">
            <a:schemeClr val="dk1"/>
          </a:effectRef>
          <a:fontRef idx="minor">
            <a:schemeClr val="tx1"/>
          </a:fontRef>
        </p:style>
      </p:cxnSp>
      <p:pic>
        <p:nvPicPr>
          <p:cNvPr id="1028" name="Picture 4" descr="E:\Users\admin\Downloads\fb_icon_325x3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6177" y="1208341"/>
            <a:ext cx="816503" cy="816503"/>
          </a:xfrm>
          <a:prstGeom prst="rect">
            <a:avLst/>
          </a:prstGeom>
          <a:noFill/>
          <a:extLst>
            <a:ext uri="{909E8E84-426E-40dd-AFC4-6F175D3DCCD1}">
              <a14:hiddenFill xmlns:a14="http://schemas.microsoft.com/office/drawing/2010/main">
                <a:solidFill>
                  <a:srgbClr val="FFFFFF"/>
                </a:solidFill>
              </a14:hiddenFill>
            </a:ext>
          </a:extLst>
        </p:spPr>
      </p:pic>
      <p:sp>
        <p:nvSpPr>
          <p:cNvPr id="38" name="左右矢印 37"/>
          <p:cNvSpPr/>
          <p:nvPr/>
        </p:nvSpPr>
        <p:spPr bwMode="auto">
          <a:xfrm>
            <a:off x="3008784" y="1480337"/>
            <a:ext cx="2154488" cy="709551"/>
          </a:xfrm>
          <a:prstGeom prst="leftRight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pic>
        <p:nvPicPr>
          <p:cNvPr id="1030" name="Picture 6" descr="E:\Users\admin\Downloads\amazon-com-logo_98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2620" y="2371107"/>
            <a:ext cx="1619711" cy="58984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2957434" y="4331422"/>
            <a:ext cx="3999631" cy="276999"/>
          </a:xfrm>
          <a:prstGeom prst="rect">
            <a:avLst/>
          </a:prstGeom>
          <a:noFill/>
        </p:spPr>
        <p:txBody>
          <a:bodyPr wrap="square" rtlCol="0">
            <a:spAutoFit/>
          </a:bodyPr>
          <a:lstStyle/>
          <a:p>
            <a:pPr algn="ctr"/>
            <a:r>
              <a:rPr kumimoji="1" lang="en-US" altLang="ja-JP" sz="1200" dirty="0" smtClean="0">
                <a:latin typeface="+mj-lt"/>
              </a:rPr>
              <a:t>Fig1.</a:t>
            </a:r>
            <a:r>
              <a:rPr kumimoji="1" lang="ja-JP" altLang="en-US" sz="1200" dirty="0" smtClean="0">
                <a:latin typeface="+mj-lt"/>
              </a:rPr>
              <a:t>データセンター内で構成されるクラスター</a:t>
            </a:r>
            <a:endParaRPr kumimoji="1" lang="ja-JP" altLang="en-US" sz="1200" dirty="0">
              <a:latin typeface="+mj-lt"/>
            </a:endParaRPr>
          </a:p>
        </p:txBody>
      </p:sp>
    </p:spTree>
    <p:extLst>
      <p:ext uri="{BB962C8B-B14F-4D97-AF65-F5344CB8AC3E}">
        <p14:creationId xmlns:p14="http://schemas.microsoft.com/office/powerpoint/2010/main" val="274357411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提案手法：想定環境</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b="1" u="sng" dirty="0" smtClean="0"/>
              <a:t>性能障害ボトルネック：単一</a:t>
            </a:r>
            <a:r>
              <a:rPr lang="en-US" altLang="ja-JP" b="1" u="sng" dirty="0" smtClean="0"/>
              <a:t>NIC</a:t>
            </a:r>
            <a:r>
              <a:rPr lang="ja-JP" altLang="en-US" b="1" u="sng" dirty="0" err="1" smtClean="0"/>
              <a:t>への</a:t>
            </a:r>
            <a:r>
              <a:rPr lang="ja-JP" altLang="en-US" b="1" u="sng" dirty="0" smtClean="0"/>
              <a:t>負荷集中</a:t>
            </a:r>
            <a:endParaRPr lang="en-US" altLang="ja-JP" b="1" u="sng" dirty="0" smtClean="0"/>
          </a:p>
          <a:p>
            <a:r>
              <a:rPr kumimoji="1" lang="ja-JP" altLang="en-US" dirty="0" smtClean="0"/>
              <a:t>想定環境</a:t>
            </a:r>
            <a:r>
              <a:rPr lang="ja-JP" altLang="en-US" dirty="0"/>
              <a:t>：</a:t>
            </a:r>
            <a:r>
              <a:rPr kumimoji="1" lang="ja-JP" altLang="en-US" dirty="0" smtClean="0">
                <a:latin typeface="+mn-ea"/>
                <a:ea typeface="+mn-ea"/>
              </a:rPr>
              <a:t>マルチパス環境</a:t>
            </a:r>
            <a:r>
              <a:rPr kumimoji="1" lang="en-US" altLang="ja-JP" dirty="0" smtClean="0">
                <a:latin typeface="+mn-ea"/>
                <a:ea typeface="+mn-ea"/>
              </a:rPr>
              <a:t>(</a:t>
            </a:r>
            <a:r>
              <a:rPr kumimoji="1" lang="en-US" altLang="ja-JP" dirty="0" smtClean="0">
                <a:ea typeface="+mn-ea"/>
              </a:rPr>
              <a:t>i.e. Multipath TCP</a:t>
            </a:r>
            <a:r>
              <a:rPr kumimoji="1" lang="en-US" altLang="ja-JP" dirty="0" smtClean="0">
                <a:latin typeface="+mn-ea"/>
                <a:ea typeface="+mn-ea"/>
              </a:rPr>
              <a:t>)</a:t>
            </a:r>
          </a:p>
          <a:p>
            <a:pPr lvl="1"/>
            <a:r>
              <a:rPr lang="ja-JP" altLang="en-US" dirty="0" smtClean="0">
                <a:latin typeface="+mn-ea"/>
                <a:ea typeface="+mn-ea"/>
              </a:rPr>
              <a:t>エンドノードが複数の</a:t>
            </a:r>
            <a:r>
              <a:rPr lang="en-US" altLang="ja-JP" dirty="0" smtClean="0">
                <a:ea typeface="+mn-ea"/>
              </a:rPr>
              <a:t>NIC</a:t>
            </a:r>
            <a:r>
              <a:rPr lang="ja-JP" altLang="en-US" dirty="0" smtClean="0">
                <a:latin typeface="+mn-ea"/>
                <a:ea typeface="+mn-ea"/>
              </a:rPr>
              <a:t>により複数の通信経路を持つ</a:t>
            </a:r>
            <a:endParaRPr lang="en-US" altLang="ja-JP" dirty="0" smtClean="0">
              <a:latin typeface="+mn-ea"/>
              <a:ea typeface="+mn-ea"/>
            </a:endParaRPr>
          </a:p>
          <a:p>
            <a:pPr lvl="1"/>
            <a:r>
              <a:rPr kumimoji="1" lang="ja-JP" altLang="en-US" dirty="0" smtClean="0">
                <a:latin typeface="+mn-ea"/>
                <a:ea typeface="+mn-ea"/>
              </a:rPr>
              <a:t>既存の実装では</a:t>
            </a:r>
            <a:r>
              <a:rPr kumimoji="1" lang="ja-JP" altLang="en-US" dirty="0" smtClean="0">
                <a:solidFill>
                  <a:srgbClr val="E03253"/>
                </a:solidFill>
                <a:latin typeface="+mn-ea"/>
                <a:ea typeface="+mn-ea"/>
              </a:rPr>
              <a:t>サイズの小さいフローの場合複数経路を使えない</a:t>
            </a:r>
            <a:endParaRPr lang="en-US" altLang="ja-JP" dirty="0">
              <a:latin typeface="+mn-ea"/>
              <a:ea typeface="+mn-ea"/>
            </a:endParaRPr>
          </a:p>
          <a:p>
            <a:pPr lvl="2"/>
            <a:r>
              <a:rPr lang="ja-JP" altLang="en-US" dirty="0" smtClean="0">
                <a:latin typeface="+mn-ea"/>
                <a:ea typeface="+mn-ea"/>
              </a:rPr>
              <a:t>通信完了まで</a:t>
            </a:r>
            <a:r>
              <a:rPr lang="ja-JP" altLang="en-US" dirty="0">
                <a:latin typeface="+mn-ea"/>
              </a:rPr>
              <a:t>コネクションを確立した経路を</a:t>
            </a:r>
            <a:r>
              <a:rPr lang="ja-JP" altLang="en-US" dirty="0" smtClean="0">
                <a:latin typeface="+mn-ea"/>
                <a:ea typeface="+mn-ea"/>
              </a:rPr>
              <a:t>使い続ける</a:t>
            </a:r>
            <a:endParaRPr kumimoji="1" lang="en-US" altLang="ja-JP" dirty="0" smtClean="0">
              <a:latin typeface="+mn-ea"/>
              <a:ea typeface="+mn-ea"/>
            </a:endParaRPr>
          </a:p>
          <a:p>
            <a:pPr marL="0" indent="0">
              <a:buNone/>
            </a:pPr>
            <a:r>
              <a:rPr lang="ja-JP" altLang="en-US" b="1" u="sng" dirty="0" smtClean="0">
                <a:latin typeface="+mn-ea"/>
              </a:rPr>
              <a:t>仮定：</a:t>
            </a:r>
            <a:endParaRPr lang="en-US" altLang="ja-JP" b="1" u="sng" dirty="0" smtClean="0">
              <a:latin typeface="+mn-ea"/>
            </a:endParaRPr>
          </a:p>
          <a:p>
            <a:pPr marL="400050" lvl="1" indent="0">
              <a:buNone/>
            </a:pPr>
            <a:r>
              <a:rPr lang="ja-JP" altLang="en-US" dirty="0" smtClean="0">
                <a:latin typeface="+mn-ea"/>
                <a:ea typeface="+mn-ea"/>
              </a:rPr>
              <a:t>・複数の経路を利用し</a:t>
            </a:r>
            <a:r>
              <a:rPr lang="en-US" altLang="ja-JP" dirty="0" smtClean="0">
                <a:latin typeface="+mn-ea"/>
                <a:ea typeface="+mn-ea"/>
              </a:rPr>
              <a:t>, </a:t>
            </a:r>
            <a:r>
              <a:rPr lang="ja-JP" altLang="en-US" dirty="0" smtClean="0">
                <a:latin typeface="+mn-ea"/>
                <a:ea typeface="+mn-ea"/>
              </a:rPr>
              <a:t>それぞれの</a:t>
            </a:r>
            <a:r>
              <a:rPr lang="ja-JP" altLang="en-US" dirty="0" smtClean="0">
                <a:solidFill>
                  <a:srgbClr val="0071BC"/>
                </a:solidFill>
                <a:latin typeface="+mn-ea"/>
                <a:ea typeface="+mn-ea"/>
              </a:rPr>
              <a:t>キューへ負荷を分散</a:t>
            </a:r>
            <a:r>
              <a:rPr lang="ja-JP" altLang="en-US" dirty="0" smtClean="0">
                <a:latin typeface="+mn-ea"/>
                <a:ea typeface="+mn-ea"/>
              </a:rPr>
              <a:t>させるようにトラフィック制御を行うことで</a:t>
            </a:r>
            <a:r>
              <a:rPr lang="en-US" altLang="ja-JP" dirty="0" smtClean="0">
                <a:latin typeface="+mn-ea"/>
                <a:ea typeface="+mn-ea"/>
              </a:rPr>
              <a:t>, </a:t>
            </a:r>
            <a:r>
              <a:rPr lang="ja-JP" altLang="en-US" dirty="0" smtClean="0">
                <a:latin typeface="+mn-ea"/>
                <a:ea typeface="+mn-ea"/>
              </a:rPr>
              <a:t>ショートフローの遅延を改善</a:t>
            </a:r>
            <a:endParaRPr lang="en-US" altLang="ja-JP" dirty="0" smtClean="0">
              <a:latin typeface="+mn-ea"/>
              <a:ea typeface="+mn-ea"/>
            </a:endParaRPr>
          </a:p>
          <a:p>
            <a:pPr marL="0" indent="0">
              <a:buNone/>
            </a:pPr>
            <a:r>
              <a:rPr lang="ja-JP" altLang="en-US" b="1" u="sng" dirty="0" smtClean="0">
                <a:latin typeface="+mn-ea"/>
                <a:ea typeface="+mn-ea"/>
              </a:rPr>
              <a:t>手法</a:t>
            </a:r>
            <a:r>
              <a:rPr lang="ja-JP" altLang="en-US" b="1" u="sng" dirty="0" smtClean="0">
                <a:latin typeface="+mn-ea"/>
              </a:rPr>
              <a:t>：</a:t>
            </a:r>
            <a:endParaRPr lang="en-US" altLang="ja-JP" b="1" u="sng" dirty="0" smtClean="0">
              <a:latin typeface="+mn-ea"/>
              <a:ea typeface="+mn-ea"/>
            </a:endParaRPr>
          </a:p>
          <a:p>
            <a:pPr marL="400050" lvl="1" indent="0">
              <a:buNone/>
            </a:pPr>
            <a:r>
              <a:rPr lang="ja-JP" altLang="en-US" dirty="0" smtClean="0">
                <a:latin typeface="+mn-ea"/>
                <a:ea typeface="+mn-ea"/>
              </a:rPr>
              <a:t>通信経路状況</a:t>
            </a:r>
            <a:r>
              <a:rPr lang="en-US" altLang="ja-JP" dirty="0" smtClean="0">
                <a:latin typeface="+mn-ea"/>
                <a:ea typeface="+mn-ea"/>
              </a:rPr>
              <a:t>)</a:t>
            </a:r>
            <a:r>
              <a:rPr lang="ja-JP" altLang="en-US" dirty="0" smtClean="0">
                <a:latin typeface="+mn-ea"/>
                <a:ea typeface="+mn-ea"/>
              </a:rPr>
              <a:t>によって</a:t>
            </a:r>
            <a:r>
              <a:rPr lang="ja-JP" altLang="en-US" dirty="0" smtClean="0">
                <a:solidFill>
                  <a:srgbClr val="0071BC"/>
                </a:solidFill>
                <a:latin typeface="+mn-ea"/>
                <a:ea typeface="+mn-ea"/>
              </a:rPr>
              <a:t>切り換えて通信</a:t>
            </a:r>
            <a:r>
              <a:rPr lang="ja-JP" altLang="en-US" dirty="0">
                <a:latin typeface="+mn-ea"/>
                <a:ea typeface="+mn-ea"/>
              </a:rPr>
              <a:t>を行う</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40</a:t>
            </a:fld>
            <a:endParaRPr lang="en-US" altLang="ja-JP" dirty="0"/>
          </a:p>
        </p:txBody>
      </p:sp>
    </p:spTree>
    <p:extLst>
      <p:ext uri="{BB962C8B-B14F-4D97-AF65-F5344CB8AC3E}">
        <p14:creationId xmlns:p14="http://schemas.microsoft.com/office/powerpoint/2010/main" val="4067366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提案手法</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41</a:t>
            </a:fld>
            <a:endParaRPr lang="en-US" altLang="ja-JP" dirty="0"/>
          </a:p>
        </p:txBody>
      </p:sp>
    </p:spTree>
    <p:extLst>
      <p:ext uri="{BB962C8B-B14F-4D97-AF65-F5344CB8AC3E}">
        <p14:creationId xmlns:p14="http://schemas.microsoft.com/office/powerpoint/2010/main" val="301161316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kumimoji="1" lang="ja-JP" altLang="en-US" dirty="0" smtClean="0"/>
              <a:t>提案手法</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提案手法：エンドノードから見たときのキュー遅延</a:t>
            </a:r>
            <a:endParaRPr lang="en-US" altLang="ja-JP" dirty="0" smtClean="0"/>
          </a:p>
          <a:p>
            <a:pPr lvl="1"/>
            <a:r>
              <a:rPr lang="en-US" altLang="ja-JP" dirty="0" smtClean="0"/>
              <a:t>RTT</a:t>
            </a:r>
            <a:r>
              <a:rPr lang="ja-JP" altLang="en-US" dirty="0" smtClean="0">
                <a:latin typeface="+mn-ea"/>
                <a:ea typeface="+mn-ea"/>
              </a:rPr>
              <a:t>を</a:t>
            </a:r>
            <a:r>
              <a:rPr lang="ja-JP" altLang="en-US" dirty="0" smtClean="0">
                <a:latin typeface="+mn-ea"/>
              </a:rPr>
              <a:t>用いた</a:t>
            </a:r>
            <a:r>
              <a:rPr lang="ja-JP" altLang="en-US" dirty="0">
                <a:latin typeface="+mn-ea"/>
              </a:rPr>
              <a:t>リンクコストベースのマルチパス選択</a:t>
            </a:r>
            <a:r>
              <a:rPr lang="ja-JP" altLang="en-US" dirty="0" smtClean="0">
                <a:latin typeface="+mn-ea"/>
              </a:rPr>
              <a:t>手法</a:t>
            </a:r>
            <a:endParaRPr lang="en-US" altLang="ja-JP" dirty="0">
              <a:latin typeface="+mn-ea"/>
            </a:endParaRPr>
          </a:p>
          <a:p>
            <a:pPr lvl="1"/>
            <a:r>
              <a:rPr lang="ja-JP" altLang="en-US" dirty="0">
                <a:latin typeface="+mn-ea"/>
              </a:rPr>
              <a:t>データセンターモデル：レーンごとの</a:t>
            </a:r>
            <a:r>
              <a:rPr lang="ja-JP" altLang="en-US" dirty="0" smtClean="0">
                <a:latin typeface="+mn-ea"/>
              </a:rPr>
              <a:t>通信切り替え</a:t>
            </a:r>
            <a:endParaRPr lang="en-US" altLang="ja-JP" dirty="0" smtClean="0">
              <a:latin typeface="+mn-ea"/>
            </a:endParaRP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E6095C52-7FA9-489B-9C9A-63D366B5FA4B}" type="slidenum">
              <a:rPr lang="ja-JP" altLang="en-US" smtClean="0"/>
              <a:pPr/>
              <a:t>42</a:t>
            </a:fld>
            <a:endParaRPr lang="en-US" altLang="ja-JP"/>
          </a:p>
        </p:txBody>
      </p:sp>
      <p:sp>
        <p:nvSpPr>
          <p:cNvPr id="9" name="正方形/長方形 8"/>
          <p:cNvSpPr/>
          <p:nvPr/>
        </p:nvSpPr>
        <p:spPr bwMode="auto">
          <a:xfrm>
            <a:off x="6916202" y="2978236"/>
            <a:ext cx="149512" cy="14951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0" name="正方形/長方形 9"/>
          <p:cNvSpPr/>
          <p:nvPr/>
        </p:nvSpPr>
        <p:spPr bwMode="auto">
          <a:xfrm>
            <a:off x="8661412" y="2978236"/>
            <a:ext cx="149512" cy="14951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cxnSp>
        <p:nvCxnSpPr>
          <p:cNvPr id="14" name="直線コネクタ 13"/>
          <p:cNvCxnSpPr>
            <a:stCxn id="9" idx="3"/>
          </p:cNvCxnSpPr>
          <p:nvPr/>
        </p:nvCxnSpPr>
        <p:spPr bwMode="auto">
          <a:xfrm flipV="1">
            <a:off x="7065714" y="2780928"/>
            <a:ext cx="794431" cy="272064"/>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7" name="直線コネクタ 16"/>
          <p:cNvCxnSpPr>
            <a:stCxn id="10" idx="1"/>
          </p:cNvCxnSpPr>
          <p:nvPr/>
        </p:nvCxnSpPr>
        <p:spPr bwMode="auto">
          <a:xfrm flipH="1" flipV="1">
            <a:off x="7860145" y="2780928"/>
            <a:ext cx="801267" cy="272064"/>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20" name="直線コネクタ 19"/>
          <p:cNvCxnSpPr>
            <a:stCxn id="10" idx="1"/>
          </p:cNvCxnSpPr>
          <p:nvPr/>
        </p:nvCxnSpPr>
        <p:spPr bwMode="auto">
          <a:xfrm flipH="1">
            <a:off x="7860145" y="3052992"/>
            <a:ext cx="801267" cy="304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コネクタ 20"/>
          <p:cNvCxnSpPr>
            <a:stCxn id="9" idx="3"/>
          </p:cNvCxnSpPr>
          <p:nvPr/>
        </p:nvCxnSpPr>
        <p:spPr bwMode="auto">
          <a:xfrm>
            <a:off x="7065714" y="3052992"/>
            <a:ext cx="794431" cy="304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テキスト ボックス 36"/>
          <p:cNvSpPr txBox="1"/>
          <p:nvPr/>
        </p:nvSpPr>
        <p:spPr>
          <a:xfrm>
            <a:off x="6825208" y="3167390"/>
            <a:ext cx="348173" cy="261610"/>
          </a:xfrm>
          <a:prstGeom prst="rect">
            <a:avLst/>
          </a:prstGeom>
          <a:noFill/>
        </p:spPr>
        <p:txBody>
          <a:bodyPr wrap="none" rtlCol="0">
            <a:spAutoFit/>
          </a:bodyPr>
          <a:lstStyle/>
          <a:p>
            <a:pPr algn="ctr"/>
            <a:r>
              <a:rPr kumimoji="1" lang="en-US" altLang="ja-JP" sz="1100" dirty="0" err="1" smtClean="0">
                <a:latin typeface="+mn-lt"/>
              </a:rPr>
              <a:t>src</a:t>
            </a:r>
            <a:endParaRPr kumimoji="1" lang="ja-JP" altLang="en-US" sz="1100" dirty="0">
              <a:latin typeface="+mn-lt"/>
            </a:endParaRPr>
          </a:p>
        </p:txBody>
      </p:sp>
      <p:sp>
        <p:nvSpPr>
          <p:cNvPr id="38" name="テキスト ボックス 37"/>
          <p:cNvSpPr txBox="1"/>
          <p:nvPr/>
        </p:nvSpPr>
        <p:spPr>
          <a:xfrm>
            <a:off x="8565267" y="3167390"/>
            <a:ext cx="348173" cy="261610"/>
          </a:xfrm>
          <a:prstGeom prst="rect">
            <a:avLst/>
          </a:prstGeom>
          <a:noFill/>
        </p:spPr>
        <p:txBody>
          <a:bodyPr wrap="none" rtlCol="0">
            <a:spAutoFit/>
          </a:bodyPr>
          <a:lstStyle/>
          <a:p>
            <a:pPr algn="ctr"/>
            <a:r>
              <a:rPr kumimoji="1" lang="en-US" altLang="ja-JP" sz="1100" dirty="0" err="1" smtClean="0">
                <a:latin typeface="+mn-lt"/>
              </a:rPr>
              <a:t>dst</a:t>
            </a:r>
            <a:endParaRPr kumimoji="1" lang="ja-JP" altLang="en-US" sz="1100" dirty="0">
              <a:latin typeface="+mn-lt"/>
            </a:endParaRPr>
          </a:p>
        </p:txBody>
      </p:sp>
      <p:sp>
        <p:nvSpPr>
          <p:cNvPr id="39" name="テキスト ボックス 38"/>
          <p:cNvSpPr txBox="1"/>
          <p:nvPr/>
        </p:nvSpPr>
        <p:spPr>
          <a:xfrm>
            <a:off x="7388133" y="2513381"/>
            <a:ext cx="329509" cy="26754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ja-JP" sz="1100" dirty="0" smtClean="0"/>
              <a:t>10</a:t>
            </a:r>
            <a:endParaRPr kumimoji="1" lang="ja-JP" altLang="en-US" sz="1100" dirty="0"/>
          </a:p>
        </p:txBody>
      </p:sp>
      <p:sp>
        <p:nvSpPr>
          <p:cNvPr id="40" name="テキスト ボックス 39"/>
          <p:cNvSpPr txBox="1"/>
          <p:nvPr/>
        </p:nvSpPr>
        <p:spPr>
          <a:xfrm>
            <a:off x="7353534" y="3447295"/>
            <a:ext cx="398706" cy="2432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en-US" altLang="ja-JP" sz="1100" dirty="0" smtClean="0"/>
              <a:t>100</a:t>
            </a:r>
            <a:endParaRPr kumimoji="1" lang="ja-JP" altLang="en-US" sz="1100" dirty="0"/>
          </a:p>
        </p:txBody>
      </p:sp>
      <p:sp>
        <p:nvSpPr>
          <p:cNvPr id="41" name="テキスト ボックス 40"/>
          <p:cNvSpPr txBox="1"/>
          <p:nvPr/>
        </p:nvSpPr>
        <p:spPr>
          <a:xfrm>
            <a:off x="8098473" y="2642428"/>
            <a:ext cx="466794" cy="276999"/>
          </a:xfrm>
          <a:prstGeom prst="rect">
            <a:avLst/>
          </a:prstGeom>
          <a:noFill/>
        </p:spPr>
        <p:txBody>
          <a:bodyPr wrap="none" rtlCol="0">
            <a:spAutoFit/>
          </a:bodyPr>
          <a:lstStyle/>
          <a:p>
            <a:r>
              <a:rPr kumimoji="1" lang="en-US" altLang="ja-JP" sz="1200" dirty="0" smtClean="0"/>
              <a:t>SFL</a:t>
            </a:r>
            <a:endParaRPr kumimoji="1" lang="ja-JP" altLang="en-US" sz="1200" dirty="0"/>
          </a:p>
        </p:txBody>
      </p:sp>
      <p:sp>
        <p:nvSpPr>
          <p:cNvPr id="42" name="テキスト ボックス 41"/>
          <p:cNvSpPr txBox="1"/>
          <p:nvPr/>
        </p:nvSpPr>
        <p:spPr>
          <a:xfrm>
            <a:off x="8107289" y="3290500"/>
            <a:ext cx="449162" cy="276999"/>
          </a:xfrm>
          <a:prstGeom prst="rect">
            <a:avLst/>
          </a:prstGeom>
          <a:noFill/>
        </p:spPr>
        <p:txBody>
          <a:bodyPr wrap="none" rtlCol="0">
            <a:spAutoFit/>
          </a:bodyPr>
          <a:lstStyle/>
          <a:p>
            <a:r>
              <a:rPr kumimoji="1" lang="en-US" altLang="ja-JP" sz="1200" dirty="0"/>
              <a:t>L</a:t>
            </a:r>
            <a:r>
              <a:rPr kumimoji="1" lang="en-US" altLang="ja-JP" sz="1200" dirty="0" smtClean="0"/>
              <a:t>FL</a:t>
            </a:r>
            <a:endParaRPr kumimoji="1" lang="ja-JP" altLang="en-US" sz="1200" dirty="0"/>
          </a:p>
        </p:txBody>
      </p:sp>
      <p:sp>
        <p:nvSpPr>
          <p:cNvPr id="43" name="テキスト ボックス 42"/>
          <p:cNvSpPr txBox="1"/>
          <p:nvPr/>
        </p:nvSpPr>
        <p:spPr>
          <a:xfrm>
            <a:off x="7941332" y="1933091"/>
            <a:ext cx="1476164" cy="30777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kumimoji="1" lang="ja-JP" altLang="en-US" sz="1400" dirty="0" smtClean="0"/>
              <a:t>リンクコスト値</a:t>
            </a:r>
            <a:endParaRPr kumimoji="1" lang="ja-JP" altLang="en-US" sz="1400" dirty="0"/>
          </a:p>
        </p:txBody>
      </p:sp>
      <p:cxnSp>
        <p:nvCxnSpPr>
          <p:cNvPr id="44" name="直線コネクタ 43"/>
          <p:cNvCxnSpPr/>
          <p:nvPr/>
        </p:nvCxnSpPr>
        <p:spPr bwMode="auto">
          <a:xfrm>
            <a:off x="7941332" y="2452246"/>
            <a:ext cx="287276" cy="0"/>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sp>
        <p:nvSpPr>
          <p:cNvPr id="45" name="テキスト ボックス 44"/>
          <p:cNvSpPr txBox="1"/>
          <p:nvPr/>
        </p:nvSpPr>
        <p:spPr>
          <a:xfrm>
            <a:off x="8193360" y="2267580"/>
            <a:ext cx="992579" cy="307777"/>
          </a:xfrm>
          <a:prstGeom prst="rect">
            <a:avLst/>
          </a:prstGeom>
          <a:noFill/>
        </p:spPr>
        <p:txBody>
          <a:bodyPr wrap="none" rtlCol="0">
            <a:spAutoFit/>
          </a:bodyPr>
          <a:lstStyle/>
          <a:p>
            <a:r>
              <a:rPr kumimoji="1" lang="ja-JP" altLang="en-US" sz="1400" dirty="0" smtClean="0"/>
              <a:t>：選択経路</a:t>
            </a:r>
            <a:endParaRPr kumimoji="1" lang="ja-JP" altLang="en-US" sz="1400" dirty="0"/>
          </a:p>
        </p:txBody>
      </p:sp>
      <p:pic>
        <p:nvPicPr>
          <p:cNvPr id="47" name="Picture 8"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604" y="2642428"/>
            <a:ext cx="3613085" cy="101617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9"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864" y="3869194"/>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0"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676" y="3972727"/>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p:cNvSpPr txBox="1"/>
          <p:nvPr/>
        </p:nvSpPr>
        <p:spPr>
          <a:xfrm>
            <a:off x="3923766" y="3874631"/>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51" name="テキスト ボックス 50"/>
          <p:cNvSpPr txBox="1"/>
          <p:nvPr/>
        </p:nvSpPr>
        <p:spPr>
          <a:xfrm>
            <a:off x="5255190" y="3874631"/>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52" name="正方形/長方形 51"/>
          <p:cNvSpPr/>
          <p:nvPr/>
        </p:nvSpPr>
        <p:spPr bwMode="auto">
          <a:xfrm>
            <a:off x="5174985" y="2830515"/>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3" name="正方形/長方形 52"/>
          <p:cNvSpPr/>
          <p:nvPr/>
        </p:nvSpPr>
        <p:spPr bwMode="auto">
          <a:xfrm>
            <a:off x="3984045" y="2642427"/>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4" name="テキスト ボックス 53"/>
          <p:cNvSpPr txBox="1"/>
          <p:nvPr/>
        </p:nvSpPr>
        <p:spPr>
          <a:xfrm>
            <a:off x="1640632" y="2951656"/>
            <a:ext cx="782202" cy="369332"/>
          </a:xfrm>
          <a:prstGeom prst="rect">
            <a:avLst/>
          </a:prstGeom>
          <a:noFill/>
        </p:spPr>
        <p:txBody>
          <a:bodyPr wrap="none" rtlCol="0">
            <a:spAutoFit/>
          </a:bodyPr>
          <a:lstStyle/>
          <a:p>
            <a:r>
              <a:rPr kumimoji="1" lang="en-US" altLang="ja-JP" dirty="0" smtClean="0">
                <a:latin typeface="+mn-lt"/>
              </a:rPr>
              <a:t>RTT : </a:t>
            </a:r>
            <a:endParaRPr kumimoji="1" lang="ja-JP" altLang="en-US" dirty="0">
              <a:latin typeface="+mn-lt"/>
            </a:endParaRPr>
          </a:p>
        </p:txBody>
      </p:sp>
      <p:sp>
        <p:nvSpPr>
          <p:cNvPr id="55" name="屈折矢印 54"/>
          <p:cNvSpPr/>
          <p:nvPr/>
        </p:nvSpPr>
        <p:spPr bwMode="auto">
          <a:xfrm rot="5400000">
            <a:off x="632237" y="3999836"/>
            <a:ext cx="1912509" cy="1047846"/>
          </a:xfrm>
          <a:prstGeom prst="bentUpArrow">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56" name="正方形/長方形 55"/>
          <p:cNvSpPr/>
          <p:nvPr/>
        </p:nvSpPr>
        <p:spPr>
          <a:xfrm>
            <a:off x="2179378" y="5110679"/>
            <a:ext cx="205354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ja-JP" altLang="en-US" dirty="0"/>
              <a:t>リンクコスト関数</a:t>
            </a:r>
          </a:p>
        </p:txBody>
      </p:sp>
      <p:pic>
        <p:nvPicPr>
          <p:cNvPr id="57" name="Picture 10"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799" y="5615598"/>
            <a:ext cx="6383508" cy="40569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1" descr="E:\Users\admin\Downloads\BPR1.png"/>
          <p:cNvPicPr>
            <a:picLocks noChangeAspect="1" noChangeArrowheads="1"/>
          </p:cNvPicPr>
          <p:nvPr/>
        </p:nvPicPr>
        <p:blipFill rotWithShape="1">
          <a:blip r:embed="rId6">
            <a:extLst>
              <a:ext uri="{28A0092B-C50C-407E-A947-70E740481C1C}">
                <a14:useLocalDpi xmlns:a14="http://schemas.microsoft.com/office/drawing/2010/main" val="0"/>
              </a:ext>
            </a:extLst>
          </a:blip>
          <a:srcRect l="26235" t="30873" r="16563" b="11050"/>
          <a:stretch/>
        </p:blipFill>
        <p:spPr bwMode="auto">
          <a:xfrm>
            <a:off x="7049689" y="3760126"/>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59" name="テキスト ボックス 58"/>
          <p:cNvSpPr txBox="1"/>
          <p:nvPr/>
        </p:nvSpPr>
        <p:spPr>
          <a:xfrm>
            <a:off x="6717196" y="3681028"/>
            <a:ext cx="458780" cy="276999"/>
          </a:xfrm>
          <a:prstGeom prst="rect">
            <a:avLst/>
          </a:prstGeom>
          <a:noFill/>
        </p:spPr>
        <p:txBody>
          <a:bodyPr wrap="none" rtlCol="0">
            <a:spAutoFit/>
          </a:bodyPr>
          <a:lstStyle/>
          <a:p>
            <a:r>
              <a:rPr kumimoji="1" lang="en-US" altLang="ja-JP" sz="1200" dirty="0"/>
              <a:t>t</a:t>
            </a:r>
            <a:r>
              <a:rPr kumimoji="1" lang="en-US" altLang="ja-JP" sz="1200" dirty="0" smtClean="0"/>
              <a:t>a(t)</a:t>
            </a:r>
            <a:endParaRPr kumimoji="1" lang="ja-JP" altLang="en-US" sz="1200" dirty="0"/>
          </a:p>
        </p:txBody>
      </p:sp>
      <p:sp>
        <p:nvSpPr>
          <p:cNvPr id="60" name="テキスト ボックス 59"/>
          <p:cNvSpPr txBox="1"/>
          <p:nvPr/>
        </p:nvSpPr>
        <p:spPr>
          <a:xfrm>
            <a:off x="8511076" y="5453707"/>
            <a:ext cx="407484" cy="276999"/>
          </a:xfrm>
          <a:prstGeom prst="rect">
            <a:avLst/>
          </a:prstGeom>
          <a:noFill/>
        </p:spPr>
        <p:txBody>
          <a:bodyPr wrap="none" rtlCol="0">
            <a:spAutoFit/>
          </a:bodyPr>
          <a:lstStyle/>
          <a:p>
            <a:r>
              <a:rPr kumimoji="1" lang="en-US" altLang="ja-JP" sz="1200" dirty="0" smtClean="0"/>
              <a:t>ν(t)</a:t>
            </a:r>
            <a:endParaRPr kumimoji="1" lang="ja-JP" altLang="en-US" sz="1200" dirty="0"/>
          </a:p>
        </p:txBody>
      </p:sp>
      <p:sp>
        <p:nvSpPr>
          <p:cNvPr id="36" name="テキスト ボックス 35"/>
          <p:cNvSpPr txBox="1"/>
          <p:nvPr/>
        </p:nvSpPr>
        <p:spPr>
          <a:xfrm>
            <a:off x="7353534" y="5755322"/>
            <a:ext cx="1622860" cy="276999"/>
          </a:xfrm>
          <a:prstGeom prst="rect">
            <a:avLst/>
          </a:prstGeom>
          <a:noFill/>
        </p:spPr>
        <p:txBody>
          <a:bodyPr wrap="none" rtlCol="0">
            <a:spAutoFit/>
          </a:bodyPr>
          <a:lstStyle/>
          <a:p>
            <a:r>
              <a:rPr kumimoji="1" lang="en-US" altLang="ja-JP" sz="1200" dirty="0" smtClean="0">
                <a:latin typeface="+mj-lt"/>
              </a:rPr>
              <a:t>Fig10.</a:t>
            </a:r>
            <a:r>
              <a:rPr kumimoji="1" lang="ja-JP" altLang="en-US" sz="1200" dirty="0" smtClean="0">
                <a:latin typeface="+mj-lt"/>
              </a:rPr>
              <a:t>リンクコスト関数</a:t>
            </a:r>
            <a:endParaRPr kumimoji="1" lang="ja-JP" altLang="en-US" sz="1200" dirty="0">
              <a:latin typeface="+mj-lt"/>
            </a:endParaRPr>
          </a:p>
        </p:txBody>
      </p:sp>
    </p:spTree>
    <p:extLst>
      <p:ext uri="{BB962C8B-B14F-4D97-AF65-F5344CB8AC3E}">
        <p14:creationId xmlns:p14="http://schemas.microsoft.com/office/powerpoint/2010/main" val="8888142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FatTree</a:t>
            </a:r>
            <a:r>
              <a:rPr kumimoji="1" lang="ja-JP" altLang="en-US" dirty="0" smtClean="0"/>
              <a:t>トポロジー</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43</a:t>
            </a:fld>
            <a:endParaRPr lang="en-US" altLang="ja-JP"/>
          </a:p>
        </p:txBody>
      </p:sp>
      <p:grpSp>
        <p:nvGrpSpPr>
          <p:cNvPr id="7" name="図形グループ 6"/>
          <p:cNvGrpSpPr/>
          <p:nvPr/>
        </p:nvGrpSpPr>
        <p:grpSpPr>
          <a:xfrm>
            <a:off x="966209" y="1686624"/>
            <a:ext cx="7973583" cy="3484753"/>
            <a:chOff x="395538" y="2708918"/>
            <a:chExt cx="8572503" cy="3746497"/>
          </a:xfrm>
        </p:grpSpPr>
        <p:pic>
          <p:nvPicPr>
            <p:cNvPr id="8" name="図 7" descr="fattree_rep.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8" y="2708918"/>
              <a:ext cx="8572503" cy="3746497"/>
            </a:xfrm>
            <a:prstGeom prst="rect">
              <a:avLst/>
            </a:prstGeom>
          </p:spPr>
        </p:pic>
        <p:sp>
          <p:nvSpPr>
            <p:cNvPr id="9" name="テキスト ボックス 8"/>
            <p:cNvSpPr txBox="1"/>
            <p:nvPr/>
          </p:nvSpPr>
          <p:spPr>
            <a:xfrm>
              <a:off x="2041114" y="2798587"/>
              <a:ext cx="544683" cy="497319"/>
            </a:xfrm>
            <a:prstGeom prst="rect">
              <a:avLst/>
            </a:prstGeom>
            <a:noFill/>
          </p:spPr>
          <p:txBody>
            <a:bodyPr wrap="none" rtlCol="0">
              <a:spAutoFit/>
            </a:bodyPr>
            <a:lstStyle/>
            <a:p>
              <a:r>
                <a:rPr lang="en-US" altLang="ja-JP" sz="800" dirty="0">
                  <a:latin typeface="Times New Roman"/>
                  <a:cs typeface="Times New Roman"/>
                </a:rPr>
                <a:t>1</a:t>
              </a:r>
              <a:endParaRPr kumimoji="1" lang="ja-JP" altLang="en-US" sz="800" dirty="0">
                <a:latin typeface="Times New Roman"/>
                <a:cs typeface="Times New Roman"/>
              </a:endParaRPr>
            </a:p>
          </p:txBody>
        </p:sp>
        <p:sp>
          <p:nvSpPr>
            <p:cNvPr id="10" name="テキスト ボックス 9"/>
            <p:cNvSpPr txBox="1"/>
            <p:nvPr/>
          </p:nvSpPr>
          <p:spPr>
            <a:xfrm>
              <a:off x="3688234" y="2798587"/>
              <a:ext cx="544683" cy="497319"/>
            </a:xfrm>
            <a:prstGeom prst="rect">
              <a:avLst/>
            </a:prstGeom>
            <a:noFill/>
          </p:spPr>
          <p:txBody>
            <a:bodyPr wrap="none" rtlCol="0">
              <a:spAutoFit/>
            </a:bodyPr>
            <a:lstStyle/>
            <a:p>
              <a:r>
                <a:rPr lang="en-US" altLang="ja-JP" sz="800" dirty="0">
                  <a:latin typeface="Times New Roman"/>
                  <a:cs typeface="Times New Roman"/>
                </a:rPr>
                <a:t>2</a:t>
              </a:r>
              <a:endParaRPr kumimoji="1" lang="ja-JP" altLang="en-US" sz="800" dirty="0">
                <a:latin typeface="Times New Roman"/>
                <a:cs typeface="Times New Roman"/>
              </a:endParaRPr>
            </a:p>
          </p:txBody>
        </p:sp>
        <p:sp>
          <p:nvSpPr>
            <p:cNvPr id="11" name="テキスト ボックス 10"/>
            <p:cNvSpPr txBox="1"/>
            <p:nvPr/>
          </p:nvSpPr>
          <p:spPr>
            <a:xfrm>
              <a:off x="5335354" y="2798587"/>
              <a:ext cx="544683" cy="497319"/>
            </a:xfrm>
            <a:prstGeom prst="rect">
              <a:avLst/>
            </a:prstGeom>
            <a:noFill/>
          </p:spPr>
          <p:txBody>
            <a:bodyPr wrap="none" rtlCol="0">
              <a:spAutoFit/>
            </a:bodyPr>
            <a:lstStyle/>
            <a:p>
              <a:r>
                <a:rPr lang="en-US" altLang="ja-JP" sz="800" dirty="0" smtClean="0">
                  <a:latin typeface="Times New Roman"/>
                  <a:cs typeface="Times New Roman"/>
                </a:rPr>
                <a:t>3</a:t>
              </a:r>
              <a:endParaRPr kumimoji="1" lang="ja-JP" altLang="en-US" sz="800" dirty="0">
                <a:latin typeface="Times New Roman"/>
                <a:cs typeface="Times New Roman"/>
              </a:endParaRPr>
            </a:p>
          </p:txBody>
        </p:sp>
        <p:sp>
          <p:nvSpPr>
            <p:cNvPr id="12" name="テキスト ボックス 11"/>
            <p:cNvSpPr txBox="1"/>
            <p:nvPr/>
          </p:nvSpPr>
          <p:spPr>
            <a:xfrm>
              <a:off x="6982466" y="2798589"/>
              <a:ext cx="544683" cy="497319"/>
            </a:xfrm>
            <a:prstGeom prst="rect">
              <a:avLst/>
            </a:prstGeom>
            <a:noFill/>
          </p:spPr>
          <p:txBody>
            <a:bodyPr wrap="none" rtlCol="0">
              <a:spAutoFit/>
            </a:bodyPr>
            <a:lstStyle/>
            <a:p>
              <a:r>
                <a:rPr lang="en-US" altLang="ja-JP" sz="800" dirty="0" smtClean="0">
                  <a:latin typeface="Times New Roman"/>
                  <a:cs typeface="Times New Roman"/>
                </a:rPr>
                <a:t>4</a:t>
              </a:r>
              <a:endParaRPr kumimoji="1" lang="ja-JP" altLang="en-US" sz="800" dirty="0">
                <a:latin typeface="Times New Roman"/>
                <a:cs typeface="Times New Roman"/>
              </a:endParaRPr>
            </a:p>
          </p:txBody>
        </p:sp>
      </p:grpSp>
    </p:spTree>
    <p:extLst>
      <p:ext uri="{BB962C8B-B14F-4D97-AF65-F5344CB8AC3E}">
        <p14:creationId xmlns:p14="http://schemas.microsoft.com/office/powerpoint/2010/main" val="1716370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想定する</a:t>
            </a:r>
            <a:r>
              <a:rPr kumimoji="1" lang="ja-JP" altLang="en-US" dirty="0" smtClean="0"/>
              <a:t>シナリオ</a:t>
            </a:r>
            <a:endParaRPr kumimoji="1" lang="ja-JP" altLang="en-US" dirty="0"/>
          </a:p>
        </p:txBody>
      </p:sp>
      <p:sp>
        <p:nvSpPr>
          <p:cNvPr id="4" name="スライド番号プレースホルダー 3"/>
          <p:cNvSpPr>
            <a:spLocks noGrp="1"/>
          </p:cNvSpPr>
          <p:nvPr>
            <p:ph type="sldNum" sz="quarter" idx="12"/>
          </p:nvPr>
        </p:nvSpPr>
        <p:spPr/>
        <p:txBody>
          <a:bodyPr/>
          <a:lstStyle/>
          <a:p>
            <a:fld id="{0D266AD3-7610-493D-8208-10424DEE3EA2}" type="slidenum">
              <a:rPr lang="ja-JP" altLang="en-US" smtClean="0"/>
              <a:pPr/>
              <a:t>44</a:t>
            </a:fld>
            <a:endParaRPr lang="en-US" altLang="ja-JP" dirty="0"/>
          </a:p>
        </p:txBody>
      </p:sp>
      <p:grpSp>
        <p:nvGrpSpPr>
          <p:cNvPr id="5" name="図形グループ 4"/>
          <p:cNvGrpSpPr/>
          <p:nvPr/>
        </p:nvGrpSpPr>
        <p:grpSpPr>
          <a:xfrm>
            <a:off x="920552" y="2050470"/>
            <a:ext cx="6079296" cy="469232"/>
            <a:chOff x="1755204" y="3221659"/>
            <a:chExt cx="6079296" cy="469232"/>
          </a:xfrm>
        </p:grpSpPr>
        <p:sp>
          <p:nvSpPr>
            <p:cNvPr id="6" name="正方形/長方形 5"/>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7" name="正方形/長方形 6"/>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8" name="直線コネクタ 7"/>
          <p:cNvCxnSpPr>
            <a:stCxn id="6" idx="3"/>
          </p:cNvCxnSpPr>
          <p:nvPr/>
        </p:nvCxnSpPr>
        <p:spPr bwMode="auto">
          <a:xfrm flipV="1">
            <a:off x="1389784"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9" name="直線コネクタ 8"/>
          <p:cNvCxnSpPr>
            <a:endCxn id="7" idx="1"/>
          </p:cNvCxnSpPr>
          <p:nvPr/>
        </p:nvCxnSpPr>
        <p:spPr bwMode="auto">
          <a:xfrm>
            <a:off x="3960200" y="1069679"/>
            <a:ext cx="2570416" cy="121540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10" name="直線コネクタ 9"/>
          <p:cNvCxnSpPr>
            <a:stCxn id="6" idx="3"/>
          </p:cNvCxnSpPr>
          <p:nvPr/>
        </p:nvCxnSpPr>
        <p:spPr bwMode="auto">
          <a:xfrm>
            <a:off x="1389784"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p:cNvCxnSpPr>
            <a:endCxn id="7" idx="1"/>
          </p:cNvCxnSpPr>
          <p:nvPr/>
        </p:nvCxnSpPr>
        <p:spPr bwMode="auto">
          <a:xfrm flipV="1">
            <a:off x="3960200" y="2285086"/>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p:cNvCxnSpPr>
            <a:stCxn id="6" idx="3"/>
          </p:cNvCxnSpPr>
          <p:nvPr/>
        </p:nvCxnSpPr>
        <p:spPr bwMode="auto">
          <a:xfrm>
            <a:off x="1389784"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p:cNvCxnSpPr>
            <a:endCxn id="7" idx="1"/>
          </p:cNvCxnSpPr>
          <p:nvPr/>
        </p:nvCxnSpPr>
        <p:spPr bwMode="auto">
          <a:xfrm flipV="1">
            <a:off x="3960200" y="2285086"/>
            <a:ext cx="2570416" cy="62079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コネクタ 13"/>
          <p:cNvCxnSpPr>
            <a:stCxn id="6" idx="3"/>
          </p:cNvCxnSpPr>
          <p:nvPr/>
        </p:nvCxnSpPr>
        <p:spPr bwMode="auto">
          <a:xfrm flipV="1">
            <a:off x="1389784"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p:cNvCxnSpPr>
            <a:endCxn id="7" idx="1"/>
          </p:cNvCxnSpPr>
          <p:nvPr/>
        </p:nvCxnSpPr>
        <p:spPr bwMode="auto">
          <a:xfrm>
            <a:off x="3960200" y="1609739"/>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円柱 15"/>
          <p:cNvSpPr/>
          <p:nvPr/>
        </p:nvSpPr>
        <p:spPr bwMode="auto">
          <a:xfrm rot="16200000">
            <a:off x="3331190" y="215234"/>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7" name="円柱 16"/>
          <p:cNvSpPr/>
          <p:nvPr/>
        </p:nvSpPr>
        <p:spPr bwMode="auto">
          <a:xfrm rot="16200000">
            <a:off x="3321539" y="1852357"/>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18" name="テキスト ボックス 17"/>
          <p:cNvSpPr txBox="1"/>
          <p:nvPr/>
        </p:nvSpPr>
        <p:spPr>
          <a:xfrm>
            <a:off x="935738" y="2464543"/>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19" name="テキスト ボックス 18"/>
          <p:cNvSpPr txBox="1"/>
          <p:nvPr/>
        </p:nvSpPr>
        <p:spPr>
          <a:xfrm>
            <a:off x="6546028" y="2464543"/>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20" name="テキスト ボックス 19"/>
          <p:cNvSpPr txBox="1"/>
          <p:nvPr/>
        </p:nvSpPr>
        <p:spPr>
          <a:xfrm>
            <a:off x="1558814" y="1398511"/>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21" name="テキスト ボックス 20"/>
          <p:cNvSpPr txBox="1"/>
          <p:nvPr/>
        </p:nvSpPr>
        <p:spPr>
          <a:xfrm>
            <a:off x="1571638" y="3157911"/>
            <a:ext cx="582211" cy="369332"/>
          </a:xfrm>
          <a:prstGeom prst="rect">
            <a:avLst/>
          </a:prstGeom>
          <a:noFill/>
        </p:spPr>
        <p:txBody>
          <a:bodyPr wrap="none" rtlCol="0">
            <a:spAutoFit/>
          </a:bodyPr>
          <a:lstStyle/>
          <a:p>
            <a:r>
              <a:rPr kumimoji="1" lang="en-US" altLang="ja-JP" smtClean="0"/>
              <a:t>LFL</a:t>
            </a:r>
            <a:endParaRPr kumimoji="1" lang="ja-JP" altLang="en-US" dirty="0"/>
          </a:p>
        </p:txBody>
      </p:sp>
      <p:grpSp>
        <p:nvGrpSpPr>
          <p:cNvPr id="22" name="図形グループ 21"/>
          <p:cNvGrpSpPr/>
          <p:nvPr/>
        </p:nvGrpSpPr>
        <p:grpSpPr>
          <a:xfrm>
            <a:off x="941244" y="4987975"/>
            <a:ext cx="6079296" cy="469232"/>
            <a:chOff x="1755204" y="3221659"/>
            <a:chExt cx="6079296" cy="469232"/>
          </a:xfrm>
        </p:grpSpPr>
        <p:sp>
          <p:nvSpPr>
            <p:cNvPr id="23" name="正方形/長方形 22"/>
            <p:cNvSpPr/>
            <p:nvPr/>
          </p:nvSpPr>
          <p:spPr bwMode="auto">
            <a:xfrm>
              <a:off x="1755204"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24" name="正方形/長方形 23"/>
            <p:cNvSpPr/>
            <p:nvPr/>
          </p:nvSpPr>
          <p:spPr bwMode="auto">
            <a:xfrm>
              <a:off x="7365268" y="3221659"/>
              <a:ext cx="469232" cy="469232"/>
            </a:xfrm>
            <a:prstGeom prst="rect">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grpSp>
      <p:cxnSp>
        <p:nvCxnSpPr>
          <p:cNvPr id="25" name="直線コネクタ 24"/>
          <p:cNvCxnSpPr>
            <a:stCxn id="23" idx="3"/>
          </p:cNvCxnSpPr>
          <p:nvPr/>
        </p:nvCxnSpPr>
        <p:spPr bwMode="auto">
          <a:xfrm flipV="1">
            <a:off x="1410476"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p:cNvCxnSpPr>
            <a:endCxn id="24" idx="1"/>
          </p:cNvCxnSpPr>
          <p:nvPr/>
        </p:nvCxnSpPr>
        <p:spPr bwMode="auto">
          <a:xfrm>
            <a:off x="3980892" y="4007184"/>
            <a:ext cx="2570416" cy="1215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p:cNvCxnSpPr>
            <a:stCxn id="23" idx="3"/>
          </p:cNvCxnSpPr>
          <p:nvPr/>
        </p:nvCxnSpPr>
        <p:spPr bwMode="auto">
          <a:xfrm>
            <a:off x="1410476"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コネクタ 27"/>
          <p:cNvCxnSpPr>
            <a:endCxn id="24" idx="1"/>
          </p:cNvCxnSpPr>
          <p:nvPr/>
        </p:nvCxnSpPr>
        <p:spPr bwMode="auto">
          <a:xfrm flipV="1">
            <a:off x="3980892" y="5222591"/>
            <a:ext cx="2570416" cy="15205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p:cNvCxnSpPr>
            <a:stCxn id="23" idx="3"/>
          </p:cNvCxnSpPr>
          <p:nvPr/>
        </p:nvCxnSpPr>
        <p:spPr bwMode="auto">
          <a:xfrm>
            <a:off x="1410476"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0" name="直線コネクタ 29"/>
          <p:cNvCxnSpPr>
            <a:endCxn id="24" idx="1"/>
          </p:cNvCxnSpPr>
          <p:nvPr/>
        </p:nvCxnSpPr>
        <p:spPr bwMode="auto">
          <a:xfrm flipV="1">
            <a:off x="3980892" y="5222591"/>
            <a:ext cx="2570416" cy="620797"/>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cxnSp>
        <p:nvCxnSpPr>
          <p:cNvPr id="31" name="直線コネクタ 30"/>
          <p:cNvCxnSpPr>
            <a:stCxn id="23" idx="3"/>
          </p:cNvCxnSpPr>
          <p:nvPr/>
        </p:nvCxnSpPr>
        <p:spPr bwMode="auto">
          <a:xfrm flipV="1">
            <a:off x="1410476"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p:cNvCxnSpPr>
            <a:endCxn id="24" idx="1"/>
          </p:cNvCxnSpPr>
          <p:nvPr/>
        </p:nvCxnSpPr>
        <p:spPr bwMode="auto">
          <a:xfrm>
            <a:off x="3980892" y="4547244"/>
            <a:ext cx="2570416" cy="67534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円柱 32"/>
          <p:cNvSpPr/>
          <p:nvPr/>
        </p:nvSpPr>
        <p:spPr bwMode="auto">
          <a:xfrm rot="16200000">
            <a:off x="3351882" y="3152739"/>
            <a:ext cx="1258019" cy="2789008"/>
          </a:xfrm>
          <a:prstGeom prst="can">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4" name="円柱 33"/>
          <p:cNvSpPr/>
          <p:nvPr/>
        </p:nvSpPr>
        <p:spPr bwMode="auto">
          <a:xfrm rot="16200000">
            <a:off x="3342231" y="4789862"/>
            <a:ext cx="1258019" cy="2789008"/>
          </a:xfrm>
          <a:prstGeom prst="can">
            <a:avLst/>
          </a:prstGeom>
          <a:noFill/>
          <a:ln>
            <a:solidFill>
              <a:srgbClr val="E03253"/>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sp>
        <p:nvSpPr>
          <p:cNvPr id="35" name="テキスト ボックス 34"/>
          <p:cNvSpPr txBox="1"/>
          <p:nvPr/>
        </p:nvSpPr>
        <p:spPr>
          <a:xfrm>
            <a:off x="956430" y="5402048"/>
            <a:ext cx="454046" cy="369332"/>
          </a:xfrm>
          <a:prstGeom prst="rect">
            <a:avLst/>
          </a:prstGeom>
          <a:noFill/>
        </p:spPr>
        <p:txBody>
          <a:bodyPr wrap="none" rtlCol="0">
            <a:spAutoFit/>
          </a:bodyPr>
          <a:lstStyle/>
          <a:p>
            <a:r>
              <a:rPr kumimoji="1" lang="en-US" altLang="ja-JP" dirty="0" err="1" smtClean="0">
                <a:latin typeface="+mj-lt"/>
              </a:rPr>
              <a:t>dst</a:t>
            </a:r>
            <a:endParaRPr kumimoji="1" lang="ja-JP" altLang="en-US" dirty="0">
              <a:latin typeface="+mj-lt"/>
            </a:endParaRPr>
          </a:p>
        </p:txBody>
      </p:sp>
      <p:sp>
        <p:nvSpPr>
          <p:cNvPr id="36" name="テキスト ボックス 35"/>
          <p:cNvSpPr txBox="1"/>
          <p:nvPr/>
        </p:nvSpPr>
        <p:spPr>
          <a:xfrm>
            <a:off x="6566720" y="5402048"/>
            <a:ext cx="453820" cy="369332"/>
          </a:xfrm>
          <a:prstGeom prst="rect">
            <a:avLst/>
          </a:prstGeom>
          <a:noFill/>
        </p:spPr>
        <p:txBody>
          <a:bodyPr wrap="none" rtlCol="0">
            <a:spAutoFit/>
          </a:bodyPr>
          <a:lstStyle/>
          <a:p>
            <a:r>
              <a:rPr kumimoji="1" lang="en-US" altLang="ja-JP" dirty="0" err="1" smtClean="0">
                <a:latin typeface="+mj-lt"/>
              </a:rPr>
              <a:t>src</a:t>
            </a:r>
            <a:endParaRPr kumimoji="1" lang="ja-JP" altLang="en-US" dirty="0">
              <a:latin typeface="+mj-lt"/>
            </a:endParaRPr>
          </a:p>
        </p:txBody>
      </p:sp>
      <p:sp>
        <p:nvSpPr>
          <p:cNvPr id="39" name="テキスト ボックス 38"/>
          <p:cNvSpPr txBox="1"/>
          <p:nvPr/>
        </p:nvSpPr>
        <p:spPr>
          <a:xfrm>
            <a:off x="345053" y="1475015"/>
            <a:ext cx="1107996" cy="369332"/>
          </a:xfrm>
          <a:prstGeom prst="rect">
            <a:avLst/>
          </a:prstGeom>
          <a:noFill/>
        </p:spPr>
        <p:txBody>
          <a:bodyPr wrap="none" rtlCol="0">
            <a:spAutoFit/>
          </a:bodyPr>
          <a:lstStyle/>
          <a:p>
            <a:r>
              <a:rPr kumimoji="1" lang="ja-JP" altLang="en-US" dirty="0" smtClean="0"/>
              <a:t>通信直後</a:t>
            </a:r>
            <a:endParaRPr kumimoji="1" lang="ja-JP" altLang="en-US" dirty="0"/>
          </a:p>
        </p:txBody>
      </p:sp>
      <p:sp>
        <p:nvSpPr>
          <p:cNvPr id="40" name="テキスト ボックス 39"/>
          <p:cNvSpPr txBox="1"/>
          <p:nvPr/>
        </p:nvSpPr>
        <p:spPr>
          <a:xfrm>
            <a:off x="229637" y="4607481"/>
            <a:ext cx="1338828" cy="369332"/>
          </a:xfrm>
          <a:prstGeom prst="rect">
            <a:avLst/>
          </a:prstGeom>
          <a:noFill/>
        </p:spPr>
        <p:txBody>
          <a:bodyPr wrap="none" rtlCol="0">
            <a:spAutoFit/>
          </a:bodyPr>
          <a:lstStyle/>
          <a:p>
            <a:r>
              <a:rPr kumimoji="1" lang="ja-JP" altLang="en-US" dirty="0" smtClean="0"/>
              <a:t>一定時間後</a:t>
            </a:r>
            <a:endParaRPr kumimoji="1" lang="ja-JP" altLang="en-US" dirty="0"/>
          </a:p>
        </p:txBody>
      </p:sp>
      <p:sp>
        <p:nvSpPr>
          <p:cNvPr id="41" name="テキスト ボックス 40"/>
          <p:cNvSpPr txBox="1"/>
          <p:nvPr/>
        </p:nvSpPr>
        <p:spPr>
          <a:xfrm>
            <a:off x="3176446" y="1029179"/>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10</a:t>
            </a:r>
            <a:endParaRPr kumimoji="1" lang="ja-JP" altLang="en-US" dirty="0"/>
          </a:p>
        </p:txBody>
      </p:sp>
      <p:sp>
        <p:nvSpPr>
          <p:cNvPr id="42" name="テキスト ボックス 41"/>
          <p:cNvSpPr txBox="1"/>
          <p:nvPr/>
        </p:nvSpPr>
        <p:spPr>
          <a:xfrm>
            <a:off x="3176446" y="1511856"/>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15</a:t>
            </a:r>
            <a:endParaRPr kumimoji="1" lang="ja-JP" altLang="en-US" dirty="0"/>
          </a:p>
        </p:txBody>
      </p:sp>
      <p:sp>
        <p:nvSpPr>
          <p:cNvPr id="43" name="テキスト ボックス 42"/>
          <p:cNvSpPr txBox="1"/>
          <p:nvPr/>
        </p:nvSpPr>
        <p:spPr>
          <a:xfrm>
            <a:off x="3176446" y="2708920"/>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60</a:t>
            </a:r>
            <a:endParaRPr kumimoji="1" lang="ja-JP" altLang="en-US" dirty="0"/>
          </a:p>
        </p:txBody>
      </p:sp>
      <p:sp>
        <p:nvSpPr>
          <p:cNvPr id="44" name="テキスト ボックス 43"/>
          <p:cNvSpPr txBox="1"/>
          <p:nvPr/>
        </p:nvSpPr>
        <p:spPr>
          <a:xfrm>
            <a:off x="3176446" y="3242933"/>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7</a:t>
            </a:r>
            <a:r>
              <a:rPr kumimoji="1" lang="en-US" altLang="ja-JP" dirty="0" smtClean="0"/>
              <a:t>0</a:t>
            </a:r>
            <a:endParaRPr kumimoji="1" lang="ja-JP" altLang="en-US" dirty="0"/>
          </a:p>
        </p:txBody>
      </p:sp>
      <p:sp>
        <p:nvSpPr>
          <p:cNvPr id="45" name="テキスト ボックス 44"/>
          <p:cNvSpPr txBox="1"/>
          <p:nvPr/>
        </p:nvSpPr>
        <p:spPr>
          <a:xfrm>
            <a:off x="3112257" y="4005064"/>
            <a:ext cx="56980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100</a:t>
            </a:r>
            <a:endParaRPr kumimoji="1" lang="ja-JP" altLang="en-US" dirty="0"/>
          </a:p>
        </p:txBody>
      </p:sp>
      <p:sp>
        <p:nvSpPr>
          <p:cNvPr id="46" name="テキスト ボックス 45"/>
          <p:cNvSpPr txBox="1"/>
          <p:nvPr/>
        </p:nvSpPr>
        <p:spPr>
          <a:xfrm>
            <a:off x="3112257" y="4777324"/>
            <a:ext cx="569800"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150</a:t>
            </a:r>
            <a:endParaRPr kumimoji="1" lang="ja-JP" altLang="en-US" dirty="0"/>
          </a:p>
        </p:txBody>
      </p:sp>
      <p:sp>
        <p:nvSpPr>
          <p:cNvPr id="47" name="テキスト ボックス 46"/>
          <p:cNvSpPr txBox="1"/>
          <p:nvPr/>
        </p:nvSpPr>
        <p:spPr>
          <a:xfrm>
            <a:off x="3176446" y="5730011"/>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smtClean="0"/>
              <a:t>60</a:t>
            </a:r>
            <a:endParaRPr kumimoji="1" lang="ja-JP" altLang="en-US" dirty="0"/>
          </a:p>
        </p:txBody>
      </p:sp>
      <p:sp>
        <p:nvSpPr>
          <p:cNvPr id="48" name="テキスト ボックス 47"/>
          <p:cNvSpPr txBox="1"/>
          <p:nvPr/>
        </p:nvSpPr>
        <p:spPr>
          <a:xfrm>
            <a:off x="3176446" y="6264024"/>
            <a:ext cx="44142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kumimoji="1" lang="en-US" altLang="ja-JP" dirty="0"/>
              <a:t>7</a:t>
            </a:r>
            <a:r>
              <a:rPr kumimoji="1" lang="en-US" altLang="ja-JP" dirty="0" smtClean="0"/>
              <a:t>0</a:t>
            </a:r>
            <a:endParaRPr kumimoji="1" lang="ja-JP" altLang="en-US" dirty="0"/>
          </a:p>
        </p:txBody>
      </p:sp>
      <p:sp>
        <p:nvSpPr>
          <p:cNvPr id="49" name="テキスト ボックス 48"/>
          <p:cNvSpPr txBox="1"/>
          <p:nvPr/>
        </p:nvSpPr>
        <p:spPr>
          <a:xfrm>
            <a:off x="1558814" y="4407992"/>
            <a:ext cx="607859" cy="369332"/>
          </a:xfrm>
          <a:prstGeom prst="rect">
            <a:avLst/>
          </a:prstGeom>
          <a:noFill/>
        </p:spPr>
        <p:txBody>
          <a:bodyPr wrap="none" rtlCol="0">
            <a:spAutoFit/>
          </a:bodyPr>
          <a:lstStyle/>
          <a:p>
            <a:r>
              <a:rPr kumimoji="1" lang="en-US" altLang="ja-JP" dirty="0" smtClean="0"/>
              <a:t>SFL</a:t>
            </a:r>
            <a:endParaRPr kumimoji="1" lang="ja-JP" altLang="en-US" dirty="0"/>
          </a:p>
        </p:txBody>
      </p:sp>
      <p:sp>
        <p:nvSpPr>
          <p:cNvPr id="50" name="テキスト ボックス 49"/>
          <p:cNvSpPr txBox="1"/>
          <p:nvPr/>
        </p:nvSpPr>
        <p:spPr>
          <a:xfrm>
            <a:off x="1571638" y="6167392"/>
            <a:ext cx="582211" cy="369332"/>
          </a:xfrm>
          <a:prstGeom prst="rect">
            <a:avLst/>
          </a:prstGeom>
          <a:noFill/>
        </p:spPr>
        <p:txBody>
          <a:bodyPr wrap="none" rtlCol="0">
            <a:spAutoFit/>
          </a:bodyPr>
          <a:lstStyle/>
          <a:p>
            <a:r>
              <a:rPr kumimoji="1" lang="en-US" altLang="ja-JP" dirty="0" smtClean="0"/>
              <a:t>LFL</a:t>
            </a:r>
            <a:endParaRPr kumimoji="1" lang="ja-JP" altLang="en-US" dirty="0"/>
          </a:p>
        </p:txBody>
      </p:sp>
      <p:sp>
        <p:nvSpPr>
          <p:cNvPr id="3" name="テキスト ボックス 2"/>
          <p:cNvSpPr txBox="1"/>
          <p:nvPr/>
        </p:nvSpPr>
        <p:spPr>
          <a:xfrm>
            <a:off x="7221252" y="1327190"/>
            <a:ext cx="18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dirty="0" smtClean="0"/>
              <a:t>リンクコスト値</a:t>
            </a:r>
            <a:endParaRPr kumimoji="1" lang="ja-JP" altLang="en-US" dirty="0"/>
          </a:p>
        </p:txBody>
      </p:sp>
      <p:cxnSp>
        <p:nvCxnSpPr>
          <p:cNvPr id="38" name="直線コネクタ 37"/>
          <p:cNvCxnSpPr/>
          <p:nvPr/>
        </p:nvCxnSpPr>
        <p:spPr bwMode="auto">
          <a:xfrm>
            <a:off x="7294016" y="2137502"/>
            <a:ext cx="431292" cy="0"/>
          </a:xfrm>
          <a:prstGeom prst="line">
            <a:avLst/>
          </a:prstGeom>
          <a:ln>
            <a:headEnd type="none" w="med" len="med"/>
            <a:tailEnd type="none" w="med" len="med"/>
          </a:ln>
          <a:extLst/>
        </p:spPr>
        <p:style>
          <a:lnRef idx="2">
            <a:schemeClr val="accent3"/>
          </a:lnRef>
          <a:fillRef idx="0">
            <a:schemeClr val="accent3"/>
          </a:fillRef>
          <a:effectRef idx="1">
            <a:schemeClr val="accent3"/>
          </a:effectRef>
          <a:fontRef idx="minor">
            <a:schemeClr val="tx1"/>
          </a:fontRef>
        </p:style>
      </p:cxnSp>
      <p:sp>
        <p:nvSpPr>
          <p:cNvPr id="52" name="テキスト ボックス 51"/>
          <p:cNvSpPr txBox="1"/>
          <p:nvPr/>
        </p:nvSpPr>
        <p:spPr>
          <a:xfrm>
            <a:off x="7761312" y="1952836"/>
            <a:ext cx="1223412" cy="369332"/>
          </a:xfrm>
          <a:prstGeom prst="rect">
            <a:avLst/>
          </a:prstGeom>
          <a:noFill/>
        </p:spPr>
        <p:txBody>
          <a:bodyPr wrap="none" rtlCol="0">
            <a:spAutoFit/>
          </a:bodyPr>
          <a:lstStyle/>
          <a:p>
            <a:r>
              <a:rPr kumimoji="1" lang="ja-JP" altLang="en-US" dirty="0" smtClean="0"/>
              <a:t>：選択経路</a:t>
            </a:r>
            <a:endParaRPr kumimoji="1" lang="ja-JP" altLang="en-US" dirty="0"/>
          </a:p>
        </p:txBody>
      </p:sp>
      <p:sp>
        <p:nvSpPr>
          <p:cNvPr id="37" name="日付プレースホルダー 36"/>
          <p:cNvSpPr>
            <a:spLocks noGrp="1"/>
          </p:cNvSpPr>
          <p:nvPr>
            <p:ph type="dt" sz="half" idx="10"/>
          </p:nvPr>
        </p:nvSpPr>
        <p:spPr/>
        <p:txBody>
          <a:bodyPr/>
          <a:lstStyle/>
          <a:p>
            <a:r>
              <a:rPr lang="en-US" altLang="ja-JP" smtClean="0"/>
              <a:t>2015/1/28</a:t>
            </a:r>
            <a:endParaRPr lang="en-US" altLang="ja-JP"/>
          </a:p>
        </p:txBody>
      </p:sp>
    </p:spTree>
    <p:extLst>
      <p:ext uri="{BB962C8B-B14F-4D97-AF65-F5344CB8AC3E}">
        <p14:creationId xmlns:p14="http://schemas.microsoft.com/office/powerpoint/2010/main" val="15750066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優先</a:t>
            </a:r>
            <a:r>
              <a:rPr kumimoji="1" lang="ja-JP" altLang="en-US" dirty="0" smtClean="0"/>
              <a:t>対象とするフロー</a:t>
            </a:r>
            <a:endParaRPr kumimoji="1" lang="en-US" altLang="ja-JP" dirty="0" smtClean="0"/>
          </a:p>
          <a:p>
            <a:pPr lvl="1"/>
            <a:r>
              <a:rPr lang="ja-JP" altLang="en-US" dirty="0">
                <a:latin typeface="+mn-ea"/>
                <a:ea typeface="+mn-ea"/>
              </a:rPr>
              <a:t>通信時間</a:t>
            </a:r>
            <a:r>
              <a:rPr lang="ja-JP" altLang="en-US" dirty="0" smtClean="0">
                <a:latin typeface="+mn-ea"/>
                <a:ea typeface="+mn-ea"/>
              </a:rPr>
              <a:t>ベースでの優先付け：通信開始時は優先度が最大</a:t>
            </a:r>
            <a:endParaRPr lang="en-US" altLang="ja-JP" dirty="0" smtClean="0">
              <a:latin typeface="+mn-ea"/>
              <a:ea typeface="+mn-ea"/>
            </a:endParaRPr>
          </a:p>
          <a:p>
            <a:pPr lvl="1"/>
            <a:r>
              <a:rPr kumimoji="1" lang="ja-JP" altLang="en-US" dirty="0">
                <a:latin typeface="+mn-ea"/>
                <a:ea typeface="+mn-ea"/>
              </a:rPr>
              <a:t>通信</a:t>
            </a:r>
            <a:r>
              <a:rPr kumimoji="1" lang="ja-JP" altLang="en-US" dirty="0" smtClean="0">
                <a:latin typeface="+mn-ea"/>
                <a:ea typeface="+mn-ea"/>
              </a:rPr>
              <a:t>時間</a:t>
            </a:r>
            <a:r>
              <a:rPr lang="ja-JP" altLang="en-US" dirty="0" smtClean="0">
                <a:latin typeface="+mn-ea"/>
                <a:ea typeface="+mn-ea"/>
              </a:rPr>
              <a:t>が長くなれば</a:t>
            </a:r>
            <a:r>
              <a:rPr lang="en-US" altLang="ja-JP" dirty="0" smtClean="0">
                <a:latin typeface="+mn-ea"/>
                <a:ea typeface="+mn-ea"/>
              </a:rPr>
              <a:t>, LFL</a:t>
            </a:r>
            <a:r>
              <a:rPr lang="ja-JP" altLang="en-US" dirty="0" smtClean="0">
                <a:latin typeface="+mn-ea"/>
                <a:ea typeface="+mn-ea"/>
              </a:rPr>
              <a:t>へ移動</a:t>
            </a:r>
            <a:r>
              <a:rPr lang="en-US" altLang="ja-JP" dirty="0" smtClean="0">
                <a:latin typeface="+mn-ea"/>
                <a:ea typeface="+mn-ea"/>
              </a:rPr>
              <a:t>(</a:t>
            </a:r>
            <a:r>
              <a:rPr lang="ja-JP" altLang="en-US" dirty="0" smtClean="0">
                <a:latin typeface="+mn-ea"/>
                <a:ea typeface="+mn-ea"/>
              </a:rPr>
              <a:t>デッドラインベース</a:t>
            </a:r>
            <a:r>
              <a:rPr lang="en-US" altLang="ja-JP" dirty="0" smtClean="0">
                <a:latin typeface="+mn-ea"/>
                <a:ea typeface="+mn-ea"/>
              </a:rPr>
              <a:t>)</a:t>
            </a:r>
          </a:p>
          <a:p>
            <a:r>
              <a:rPr lang="ja-JP" altLang="en-US" dirty="0" smtClean="0">
                <a:latin typeface="+mn-ea"/>
              </a:rPr>
              <a:t>リンクコストの更新</a:t>
            </a:r>
            <a:endParaRPr lang="en-US" altLang="ja-JP" dirty="0" smtClean="0">
              <a:latin typeface="+mn-ea"/>
            </a:endParaRPr>
          </a:p>
          <a:p>
            <a:pPr lvl="1"/>
            <a:r>
              <a:rPr kumimoji="1" lang="en-US" altLang="ja-JP" dirty="0" smtClean="0">
                <a:latin typeface="+mn-ea"/>
                <a:ea typeface="+mn-ea"/>
              </a:rPr>
              <a:t>RTT</a:t>
            </a:r>
            <a:r>
              <a:rPr kumimoji="1" lang="ja-JP" altLang="en-US" dirty="0" smtClean="0">
                <a:latin typeface="+mn-ea"/>
                <a:ea typeface="+mn-ea"/>
              </a:rPr>
              <a:t>を用いて中継スイッチの</a:t>
            </a:r>
            <a:r>
              <a:rPr kumimoji="1" lang="en-US" altLang="ja-JP" dirty="0" smtClean="0">
                <a:latin typeface="+mn-ea"/>
                <a:ea typeface="+mn-ea"/>
              </a:rPr>
              <a:t>NIC</a:t>
            </a:r>
            <a:r>
              <a:rPr kumimoji="1" lang="ja-JP" altLang="en-US" dirty="0" smtClean="0">
                <a:latin typeface="+mn-ea"/>
                <a:ea typeface="+mn-ea"/>
              </a:rPr>
              <a:t>キュー長の影響を考慮</a:t>
            </a:r>
            <a:endParaRPr kumimoji="1" lang="en-US" altLang="ja-JP" dirty="0" smtClean="0">
              <a:latin typeface="+mn-ea"/>
              <a:ea typeface="+mn-ea"/>
            </a:endParaRPr>
          </a:p>
          <a:p>
            <a:pPr lvl="1"/>
            <a:r>
              <a:rPr lang="ja-JP" altLang="en-US" dirty="0">
                <a:latin typeface="+mn-ea"/>
                <a:ea typeface="+mn-ea"/>
              </a:rPr>
              <a:t>通信が行われていない</a:t>
            </a:r>
            <a:r>
              <a:rPr lang="ja-JP" altLang="en-US" dirty="0" smtClean="0">
                <a:latin typeface="+mn-ea"/>
                <a:ea typeface="+mn-ea"/>
              </a:rPr>
              <a:t>経路</a:t>
            </a:r>
            <a:r>
              <a:rPr lang="ja-JP" altLang="en-US" dirty="0">
                <a:latin typeface="+mn-ea"/>
                <a:ea typeface="+mn-ea"/>
              </a:rPr>
              <a:t>について</a:t>
            </a:r>
            <a:r>
              <a:rPr lang="ja-JP" altLang="en-US" dirty="0" smtClean="0">
                <a:latin typeface="+mn-ea"/>
                <a:ea typeface="+mn-ea"/>
              </a:rPr>
              <a:t>は定期的に監視</a:t>
            </a:r>
            <a:endParaRPr lang="en-US" altLang="ja-JP" dirty="0" smtClean="0">
              <a:latin typeface="+mn-ea"/>
              <a:ea typeface="+mn-ea"/>
            </a:endParaRPr>
          </a:p>
          <a:p>
            <a:r>
              <a:rPr kumimoji="1" lang="ja-JP" altLang="en-US" dirty="0">
                <a:latin typeface="+mn-ea"/>
              </a:rPr>
              <a:t>実装</a:t>
            </a:r>
            <a:r>
              <a:rPr kumimoji="1" lang="ja-JP" altLang="en-US" dirty="0" smtClean="0">
                <a:latin typeface="+mn-ea"/>
              </a:rPr>
              <a:t>方法</a:t>
            </a:r>
            <a:r>
              <a:rPr kumimoji="1" lang="ja-JP" altLang="en-US" dirty="0">
                <a:latin typeface="+mn-ea"/>
              </a:rPr>
              <a:t>に</a:t>
            </a:r>
            <a:r>
              <a:rPr kumimoji="1" lang="ja-JP" altLang="en-US" dirty="0" smtClean="0">
                <a:latin typeface="+mn-ea"/>
              </a:rPr>
              <a:t>ついて</a:t>
            </a:r>
            <a:endParaRPr kumimoji="1" lang="en-US" altLang="ja-JP" dirty="0" smtClean="0">
              <a:latin typeface="+mn-ea"/>
            </a:endParaRPr>
          </a:p>
          <a:p>
            <a:pPr lvl="1"/>
            <a:r>
              <a:rPr lang="en-US" altLang="ja-JP" dirty="0" smtClean="0">
                <a:latin typeface="+mn-ea"/>
                <a:ea typeface="+mn-ea"/>
              </a:rPr>
              <a:t>Multipath TCP</a:t>
            </a:r>
            <a:r>
              <a:rPr lang="ja-JP" altLang="en-US" dirty="0" smtClean="0">
                <a:latin typeface="+mn-ea"/>
                <a:ea typeface="+mn-ea"/>
              </a:rPr>
              <a:t>を用いて経路情報を保持</a:t>
            </a:r>
            <a:r>
              <a:rPr lang="en-US" altLang="ja-JP" dirty="0" smtClean="0">
                <a:latin typeface="+mn-ea"/>
                <a:ea typeface="+mn-ea"/>
              </a:rPr>
              <a:t>, </a:t>
            </a:r>
            <a:r>
              <a:rPr lang="ja-JP" altLang="en-US" dirty="0" smtClean="0">
                <a:latin typeface="+mn-ea"/>
                <a:ea typeface="+mn-ea"/>
              </a:rPr>
              <a:t>リンクコストに基づき用いる経路を選択する</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45</a:t>
            </a:fld>
            <a:endParaRPr lang="en-US" altLang="ja-JP"/>
          </a:p>
        </p:txBody>
      </p:sp>
    </p:spTree>
    <p:extLst>
      <p:ext uri="{BB962C8B-B14F-4D97-AF65-F5344CB8AC3E}">
        <p14:creationId xmlns:p14="http://schemas.microsoft.com/office/powerpoint/2010/main" val="30979048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提案手法の実現可能性について</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TCP/IP</a:t>
            </a:r>
            <a:r>
              <a:rPr lang="ja-JP" altLang="en-US" dirty="0" smtClean="0"/>
              <a:t>層のみの実装</a:t>
            </a:r>
            <a:endParaRPr lang="en-US" altLang="ja-JP" dirty="0" smtClean="0"/>
          </a:p>
          <a:p>
            <a:pPr lvl="1"/>
            <a:r>
              <a:rPr kumimoji="1" lang="ja-JP" altLang="en-US" dirty="0">
                <a:latin typeface="+mn-ea"/>
                <a:ea typeface="+mn-ea"/>
              </a:rPr>
              <a:t>既存</a:t>
            </a:r>
            <a:r>
              <a:rPr kumimoji="1" lang="ja-JP" altLang="en-US" dirty="0" smtClean="0">
                <a:latin typeface="+mn-ea"/>
                <a:ea typeface="+mn-ea"/>
              </a:rPr>
              <a:t>のアプリケーションも意識せずに通信ができる</a:t>
            </a:r>
            <a:endParaRPr kumimoji="1" lang="en-US" altLang="ja-JP" dirty="0" smtClean="0">
              <a:latin typeface="+mn-ea"/>
              <a:ea typeface="+mn-ea"/>
            </a:endParaRPr>
          </a:p>
          <a:p>
            <a:pPr lvl="1"/>
            <a:r>
              <a:rPr lang="ja-JP" altLang="en-US" dirty="0" smtClean="0">
                <a:latin typeface="+mn-ea"/>
                <a:ea typeface="+mn-ea"/>
              </a:rPr>
              <a:t>エンドノード同士の情報のみ使用</a:t>
            </a:r>
            <a:endParaRPr lang="en-US" altLang="ja-JP" dirty="0" smtClean="0">
              <a:latin typeface="+mn-ea"/>
              <a:ea typeface="+mn-ea"/>
            </a:endParaRPr>
          </a:p>
          <a:p>
            <a:pPr lvl="2"/>
            <a:r>
              <a:rPr kumimoji="1" lang="ja-JP" altLang="en-US" dirty="0" smtClean="0">
                <a:latin typeface="+mn-ea"/>
                <a:ea typeface="+mn-ea"/>
              </a:rPr>
              <a:t>スイッチに対して特別な実装を必要としない</a:t>
            </a:r>
            <a:endParaRPr kumimoji="1" lang="en-US" altLang="ja-JP" dirty="0" smtClean="0">
              <a:latin typeface="+mn-ea"/>
              <a:ea typeface="+mn-ea"/>
            </a:endParaRPr>
          </a:p>
          <a:p>
            <a:pPr lvl="1"/>
            <a:r>
              <a:rPr lang="ja-JP" altLang="en-US" dirty="0" smtClean="0">
                <a:latin typeface="+mn-ea"/>
                <a:ea typeface="+mn-ea"/>
              </a:rPr>
              <a:t>データセンター内トラフィック経路のみに適用</a:t>
            </a:r>
            <a:endParaRPr kumimoji="1" lang="ja-JP" altLang="en-US" dirty="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46</a:t>
            </a:fld>
            <a:endParaRPr lang="en-US" altLang="ja-JP"/>
          </a:p>
        </p:txBody>
      </p:sp>
    </p:spTree>
    <p:extLst>
      <p:ext uri="{BB962C8B-B14F-4D97-AF65-F5344CB8AC3E}">
        <p14:creationId xmlns:p14="http://schemas.microsoft.com/office/powerpoint/2010/main" val="7981042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RTT</a:t>
            </a:r>
            <a:r>
              <a:rPr kumimoji="1" lang="ja-JP" altLang="en-US" dirty="0" smtClean="0"/>
              <a:t>モデル化</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47</a:t>
            </a:fld>
            <a:endParaRPr lang="en-US" altLang="ja-JP" dirty="0"/>
          </a:p>
        </p:txBody>
      </p:sp>
      <p:pic>
        <p:nvPicPr>
          <p:cNvPr id="1026"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48" y="1556792"/>
            <a:ext cx="4858504" cy="9237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16" y="24559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126" y="2491093"/>
            <a:ext cx="742062"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40" y="2491093"/>
            <a:ext cx="790940"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810" y="2479723"/>
            <a:ext cx="764278" cy="346592"/>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552" y="3016521"/>
            <a:ext cx="346592" cy="1732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57" y="4105009"/>
            <a:ext cx="3613085" cy="101617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1461336" y="2479723"/>
            <a:ext cx="1223412" cy="369332"/>
          </a:xfrm>
          <a:prstGeom prst="rect">
            <a:avLst/>
          </a:prstGeom>
          <a:noFill/>
        </p:spPr>
        <p:txBody>
          <a:bodyPr wrap="none" rtlCol="0">
            <a:spAutoFit/>
          </a:bodyPr>
          <a:lstStyle/>
          <a:p>
            <a:r>
              <a:rPr kumimoji="1" lang="ja-JP" altLang="en-US" dirty="0" smtClean="0"/>
              <a:t>：</a:t>
            </a:r>
            <a:r>
              <a:rPr kumimoji="1" lang="ja-JP" altLang="en-US" dirty="0"/>
              <a:t>伝播</a:t>
            </a:r>
            <a:r>
              <a:rPr kumimoji="1" lang="ja-JP" altLang="en-US" dirty="0" smtClean="0"/>
              <a:t>遅延</a:t>
            </a:r>
            <a:endParaRPr kumimoji="1" lang="ja-JP" altLang="en-US" dirty="0"/>
          </a:p>
        </p:txBody>
      </p:sp>
      <p:sp>
        <p:nvSpPr>
          <p:cNvPr id="16" name="テキスト ボックス 15"/>
          <p:cNvSpPr txBox="1"/>
          <p:nvPr/>
        </p:nvSpPr>
        <p:spPr>
          <a:xfrm>
            <a:off x="3260812" y="2479723"/>
            <a:ext cx="1779654" cy="369332"/>
          </a:xfrm>
          <a:prstGeom prst="rect">
            <a:avLst/>
          </a:prstGeom>
          <a:noFill/>
        </p:spPr>
        <p:txBody>
          <a:bodyPr wrap="none" rtlCol="0">
            <a:spAutoFit/>
          </a:bodyPr>
          <a:lstStyle/>
          <a:p>
            <a:r>
              <a:rPr kumimoji="1" lang="ja-JP" altLang="en-US" dirty="0" smtClean="0"/>
              <a:t>：リンク伝送遅延</a:t>
            </a:r>
            <a:endParaRPr kumimoji="1" lang="ja-JP" altLang="en-US" dirty="0"/>
          </a:p>
        </p:txBody>
      </p:sp>
      <p:sp>
        <p:nvSpPr>
          <p:cNvPr id="17" name="テキスト ボックス 16"/>
          <p:cNvSpPr txBox="1"/>
          <p:nvPr/>
        </p:nvSpPr>
        <p:spPr>
          <a:xfrm>
            <a:off x="5578220" y="2447600"/>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8" name="テキスト ボックス 17"/>
          <p:cNvSpPr txBox="1"/>
          <p:nvPr/>
        </p:nvSpPr>
        <p:spPr>
          <a:xfrm>
            <a:off x="7305688" y="2430363"/>
            <a:ext cx="1391728" cy="369332"/>
          </a:xfrm>
          <a:prstGeom prst="rect">
            <a:avLst/>
          </a:prstGeom>
          <a:noFill/>
        </p:spPr>
        <p:txBody>
          <a:bodyPr wrap="none" rtlCol="0">
            <a:spAutoFit/>
          </a:bodyPr>
          <a:lstStyle/>
          <a:p>
            <a:r>
              <a:rPr kumimoji="1" lang="ja-JP" altLang="en-US" dirty="0" smtClean="0"/>
              <a:t>：キュー遅延</a:t>
            </a:r>
            <a:endParaRPr kumimoji="1" lang="ja-JP" altLang="en-US" dirty="0"/>
          </a:p>
        </p:txBody>
      </p:sp>
      <p:sp>
        <p:nvSpPr>
          <p:cNvPr id="19" name="テキスト ボックス 18"/>
          <p:cNvSpPr txBox="1"/>
          <p:nvPr/>
        </p:nvSpPr>
        <p:spPr>
          <a:xfrm>
            <a:off x="1101296" y="2879648"/>
            <a:ext cx="1988045" cy="369332"/>
          </a:xfrm>
          <a:prstGeom prst="rect">
            <a:avLst/>
          </a:prstGeom>
          <a:noFill/>
        </p:spPr>
        <p:txBody>
          <a:bodyPr wrap="none" rtlCol="0">
            <a:spAutoFit/>
          </a:bodyPr>
          <a:lstStyle/>
          <a:p>
            <a:r>
              <a:rPr kumimoji="1" lang="ja-JP" altLang="en-US" dirty="0" smtClean="0"/>
              <a:t>：リンク上のパス数</a:t>
            </a:r>
            <a:endParaRPr kumimoji="1" lang="ja-JP" altLang="en-US" dirty="0"/>
          </a:p>
        </p:txBody>
      </p:sp>
      <p:sp>
        <p:nvSpPr>
          <p:cNvPr id="9" name="正方形/長方形 8"/>
          <p:cNvSpPr/>
          <p:nvPr/>
        </p:nvSpPr>
        <p:spPr bwMode="auto">
          <a:xfrm>
            <a:off x="4088904" y="1700808"/>
            <a:ext cx="1980220"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1" name="正方形/長方形 20"/>
          <p:cNvSpPr/>
          <p:nvPr/>
        </p:nvSpPr>
        <p:spPr bwMode="auto">
          <a:xfrm>
            <a:off x="6429164" y="1700808"/>
            <a:ext cx="792088" cy="540060"/>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10" name="下矢印 9"/>
          <p:cNvSpPr/>
          <p:nvPr/>
        </p:nvSpPr>
        <p:spPr bwMode="auto">
          <a:xfrm>
            <a:off x="3211662" y="3312921"/>
            <a:ext cx="3482676" cy="68407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dirty="0">
                <a:solidFill>
                  <a:schemeClr val="bg1"/>
                </a:solidFill>
              </a:rPr>
              <a:t>単純化</a:t>
            </a:r>
            <a:endParaRPr kumimoji="0" lang="ja-JP" altLang="en-US" sz="1800" b="0" i="0" u="none" strike="noStrike" cap="none" normalizeH="0" baseline="0" dirty="0" smtClean="0">
              <a:ln>
                <a:noFill/>
              </a:ln>
              <a:solidFill>
                <a:schemeClr val="bg1"/>
              </a:solidFill>
              <a:effectLst/>
            </a:endParaRPr>
          </a:p>
        </p:txBody>
      </p:sp>
      <p:pic>
        <p:nvPicPr>
          <p:cNvPr id="1033" name="Picture 9"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8804" y="5331775"/>
            <a:ext cx="762501" cy="3812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Users\admin\Downloads\eq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3616" y="5435308"/>
            <a:ext cx="298158" cy="24439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3798706" y="5337212"/>
            <a:ext cx="1160895" cy="369332"/>
          </a:xfrm>
          <a:prstGeom prst="rect">
            <a:avLst/>
          </a:prstGeom>
          <a:noFill/>
        </p:spPr>
        <p:txBody>
          <a:bodyPr wrap="none" rtlCol="0">
            <a:spAutoFit/>
          </a:bodyPr>
          <a:lstStyle/>
          <a:p>
            <a:r>
              <a:rPr kumimoji="1" lang="ja-JP" altLang="en-US" dirty="0" smtClean="0"/>
              <a:t>：キュー長</a:t>
            </a:r>
            <a:endParaRPr kumimoji="1" lang="ja-JP" altLang="en-US" dirty="0"/>
          </a:p>
        </p:txBody>
      </p:sp>
      <p:sp>
        <p:nvSpPr>
          <p:cNvPr id="26" name="テキスト ボックス 25"/>
          <p:cNvSpPr txBox="1"/>
          <p:nvPr/>
        </p:nvSpPr>
        <p:spPr>
          <a:xfrm>
            <a:off x="5130130" y="5337212"/>
            <a:ext cx="1317990" cy="369332"/>
          </a:xfrm>
          <a:prstGeom prst="rect">
            <a:avLst/>
          </a:prstGeom>
          <a:noFill/>
        </p:spPr>
        <p:txBody>
          <a:bodyPr wrap="none" rtlCol="0">
            <a:spAutoFit/>
          </a:bodyPr>
          <a:lstStyle/>
          <a:p>
            <a:r>
              <a:rPr kumimoji="1" lang="ja-JP" altLang="en-US" dirty="0" smtClean="0"/>
              <a:t>：リンク容量</a:t>
            </a:r>
            <a:endParaRPr kumimoji="1" lang="ja-JP" altLang="en-US" dirty="0"/>
          </a:p>
        </p:txBody>
      </p:sp>
      <p:sp>
        <p:nvSpPr>
          <p:cNvPr id="27" name="正方形/長方形 26"/>
          <p:cNvSpPr/>
          <p:nvPr/>
        </p:nvSpPr>
        <p:spPr bwMode="auto">
          <a:xfrm>
            <a:off x="5979838" y="4293096"/>
            <a:ext cx="779704" cy="540060"/>
          </a:xfrm>
          <a:prstGeom prst="rect">
            <a:avLst/>
          </a:prstGeom>
          <a:noFill/>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
        <p:nvSpPr>
          <p:cNvPr id="28" name="正方形/長方形 27"/>
          <p:cNvSpPr/>
          <p:nvPr/>
        </p:nvSpPr>
        <p:spPr bwMode="auto">
          <a:xfrm>
            <a:off x="4788898" y="4105008"/>
            <a:ext cx="884181" cy="944171"/>
          </a:xfrm>
          <a:prstGeom prst="rect">
            <a:avLst/>
          </a:prstGeom>
          <a:noFill/>
          <a:ln>
            <a:solidFill>
              <a:srgbClr val="E03253"/>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92482024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相対キュー遅延</a:t>
            </a:r>
            <a:endParaRPr kumimoji="1" lang="en-US" altLang="ja-JP" dirty="0" smtClean="0"/>
          </a:p>
          <a:p>
            <a:endParaRPr lang="en-US" altLang="ja-JP" dirty="0"/>
          </a:p>
          <a:p>
            <a:endParaRPr lang="en-US" altLang="ja-JP" dirty="0" smtClean="0"/>
          </a:p>
          <a:p>
            <a:r>
              <a:rPr lang="ja-JP" altLang="en-US" dirty="0"/>
              <a:t>リンクコスト関数</a:t>
            </a: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48</a:t>
            </a:fld>
            <a:endParaRPr lang="en-US" altLang="ja-JP" dirty="0"/>
          </a:p>
        </p:txBody>
      </p:sp>
      <p:pic>
        <p:nvPicPr>
          <p:cNvPr id="2050" name="Picture 2" descr="E:\Users\admin\Downloads\eq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213" y="1671542"/>
            <a:ext cx="4335165" cy="4613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Users\admin\Downloads\eq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519" y="2276828"/>
            <a:ext cx="542105" cy="3465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Users\admin\Downloads\eq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850" y="2312876"/>
            <a:ext cx="297714" cy="2221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Users\admin\Downloads\eq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3351" y="2237337"/>
            <a:ext cx="297714" cy="29771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30738" y="2240868"/>
            <a:ext cx="1454244" cy="369332"/>
          </a:xfrm>
          <a:prstGeom prst="rect">
            <a:avLst/>
          </a:prstGeom>
          <a:noFill/>
        </p:spPr>
        <p:txBody>
          <a:bodyPr wrap="none" rtlCol="0">
            <a:spAutoFit/>
          </a:bodyPr>
          <a:lstStyle/>
          <a:p>
            <a:r>
              <a:rPr kumimoji="1" lang="ja-JP" altLang="en-US" dirty="0" smtClean="0"/>
              <a:t>：</a:t>
            </a:r>
            <a:r>
              <a:rPr kumimoji="1" lang="ja-JP" altLang="en-US" dirty="0"/>
              <a:t>相対遅延量</a:t>
            </a:r>
          </a:p>
        </p:txBody>
      </p:sp>
      <p:sp>
        <p:nvSpPr>
          <p:cNvPr id="11" name="テキスト ボックス 10"/>
          <p:cNvSpPr txBox="1"/>
          <p:nvPr/>
        </p:nvSpPr>
        <p:spPr>
          <a:xfrm>
            <a:off x="4343371" y="2204864"/>
            <a:ext cx="1206421" cy="369332"/>
          </a:xfrm>
          <a:prstGeom prst="rect">
            <a:avLst/>
          </a:prstGeom>
          <a:noFill/>
        </p:spPr>
        <p:txBody>
          <a:bodyPr wrap="none" rtlCol="0">
            <a:spAutoFit/>
          </a:bodyPr>
          <a:lstStyle/>
          <a:p>
            <a:r>
              <a:rPr kumimoji="1" lang="ja-JP" altLang="en-US" dirty="0" smtClean="0"/>
              <a:t>：最小</a:t>
            </a:r>
            <a:r>
              <a:rPr kumimoji="1" lang="en-US" altLang="ja-JP" dirty="0" smtClean="0"/>
              <a:t>RTT</a:t>
            </a:r>
            <a:endParaRPr kumimoji="1" lang="ja-JP" altLang="en-US" dirty="0"/>
          </a:p>
        </p:txBody>
      </p:sp>
      <p:sp>
        <p:nvSpPr>
          <p:cNvPr id="12" name="テキスト ボックス 11"/>
          <p:cNvSpPr txBox="1"/>
          <p:nvPr/>
        </p:nvSpPr>
        <p:spPr>
          <a:xfrm>
            <a:off x="5727900" y="2195572"/>
            <a:ext cx="1853392" cy="369332"/>
          </a:xfrm>
          <a:prstGeom prst="rect">
            <a:avLst/>
          </a:prstGeom>
          <a:noFill/>
        </p:spPr>
        <p:txBody>
          <a:bodyPr wrap="none" rtlCol="0">
            <a:spAutoFit/>
          </a:bodyPr>
          <a:lstStyle/>
          <a:p>
            <a:r>
              <a:rPr kumimoji="1" lang="ja-JP" altLang="en-US" dirty="0" smtClean="0"/>
              <a:t>：最小</a:t>
            </a:r>
            <a:r>
              <a:rPr kumimoji="1" lang="ja-JP" altLang="en-US" dirty="0"/>
              <a:t>キュー遅延</a:t>
            </a:r>
          </a:p>
        </p:txBody>
      </p:sp>
      <p:pic>
        <p:nvPicPr>
          <p:cNvPr id="2055" name="Picture 7" descr="E:\Users\admin\Downloads\eq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7627" y="3774829"/>
            <a:ext cx="4150746" cy="4462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E:\Users\admin\Downloads\eq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5470" y="4365104"/>
            <a:ext cx="650082" cy="381251"/>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E:\Users\admin\Downloads\eq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692" y="4436278"/>
            <a:ext cx="405690" cy="29815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163338" y="3313806"/>
            <a:ext cx="1133644" cy="369332"/>
          </a:xfrm>
          <a:prstGeom prst="rect">
            <a:avLst/>
          </a:prstGeom>
          <a:noFill/>
        </p:spPr>
        <p:txBody>
          <a:bodyPr wrap="none" rtlCol="0">
            <a:spAutoFit/>
          </a:bodyPr>
          <a:lstStyle/>
          <a:p>
            <a:r>
              <a:rPr kumimoji="1" lang="en-US" altLang="ja-JP" dirty="0" smtClean="0"/>
              <a:t>For SFL</a:t>
            </a:r>
            <a:r>
              <a:rPr kumimoji="1" lang="ja-JP" altLang="en-US" dirty="0" smtClean="0"/>
              <a:t>：</a:t>
            </a:r>
            <a:endParaRPr kumimoji="1" lang="ja-JP" altLang="en-US" dirty="0"/>
          </a:p>
        </p:txBody>
      </p:sp>
      <p:sp>
        <p:nvSpPr>
          <p:cNvPr id="19" name="テキスト ボックス 18"/>
          <p:cNvSpPr txBox="1"/>
          <p:nvPr/>
        </p:nvSpPr>
        <p:spPr>
          <a:xfrm>
            <a:off x="1185875" y="3851756"/>
            <a:ext cx="1133644" cy="369332"/>
          </a:xfrm>
          <a:prstGeom prst="rect">
            <a:avLst/>
          </a:prstGeom>
          <a:noFill/>
        </p:spPr>
        <p:txBody>
          <a:bodyPr wrap="none" rtlCol="0">
            <a:spAutoFit/>
          </a:bodyPr>
          <a:lstStyle/>
          <a:p>
            <a:r>
              <a:rPr kumimoji="1" lang="en-US" altLang="ja-JP" dirty="0" smtClean="0"/>
              <a:t>For LFL</a:t>
            </a:r>
            <a:r>
              <a:rPr kumimoji="1" lang="ja-JP" altLang="en-US" dirty="0" smtClean="0"/>
              <a:t>：</a:t>
            </a:r>
            <a:endParaRPr kumimoji="1" lang="ja-JP" altLang="en-US" dirty="0"/>
          </a:p>
        </p:txBody>
      </p:sp>
      <p:sp>
        <p:nvSpPr>
          <p:cNvPr id="8" name="テキスト ボックス 7"/>
          <p:cNvSpPr txBox="1"/>
          <p:nvPr/>
        </p:nvSpPr>
        <p:spPr>
          <a:xfrm>
            <a:off x="2475552"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sp>
        <p:nvSpPr>
          <p:cNvPr id="21" name="テキスト ボックス 20"/>
          <p:cNvSpPr txBox="1"/>
          <p:nvPr/>
        </p:nvSpPr>
        <p:spPr>
          <a:xfrm>
            <a:off x="4147179" y="4365104"/>
            <a:ext cx="1398140" cy="369332"/>
          </a:xfrm>
          <a:prstGeom prst="rect">
            <a:avLst/>
          </a:prstGeom>
          <a:noFill/>
        </p:spPr>
        <p:txBody>
          <a:bodyPr wrap="none" rtlCol="0">
            <a:spAutoFit/>
          </a:bodyPr>
          <a:lstStyle/>
          <a:p>
            <a:r>
              <a:rPr kumimoji="1" lang="ja-JP" altLang="en-US" dirty="0" smtClean="0"/>
              <a:t>：リンクコスト</a:t>
            </a:r>
            <a:endParaRPr kumimoji="1" lang="ja-JP" altLang="en-US" dirty="0"/>
          </a:p>
        </p:txBody>
      </p:sp>
      <p:pic>
        <p:nvPicPr>
          <p:cNvPr id="2058" name="Picture 10" descr="E:\Users\admin\Downloads\eq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2700" y="3284984"/>
            <a:ext cx="6383508" cy="405690"/>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p:cNvSpPr txBox="1"/>
          <p:nvPr/>
        </p:nvSpPr>
        <p:spPr>
          <a:xfrm>
            <a:off x="5499076" y="4365104"/>
            <a:ext cx="1677062" cy="369332"/>
          </a:xfrm>
          <a:prstGeom prst="rect">
            <a:avLst/>
          </a:prstGeom>
          <a:noFill/>
        </p:spPr>
        <p:txBody>
          <a:bodyPr wrap="none" rtlCol="0">
            <a:spAutoFit/>
          </a:bodyPr>
          <a:lstStyle/>
          <a:p>
            <a:r>
              <a:rPr kumimoji="1" lang="en-US" altLang="ja-JP" dirty="0" smtClean="0"/>
              <a:t>α~δ</a:t>
            </a:r>
            <a:r>
              <a:rPr kumimoji="1" lang="ja-JP" altLang="en-US" dirty="0" smtClean="0"/>
              <a:t>：パラメータ</a:t>
            </a:r>
            <a:endParaRPr kumimoji="1" lang="ja-JP" altLang="en-US" dirty="0"/>
          </a:p>
        </p:txBody>
      </p:sp>
      <p:pic>
        <p:nvPicPr>
          <p:cNvPr id="2059" name="Picture 11" descr="E:\Users\admin\Downloads\BPR1.png"/>
          <p:cNvPicPr>
            <a:picLocks noChangeAspect="1" noChangeArrowheads="1"/>
          </p:cNvPicPr>
          <p:nvPr/>
        </p:nvPicPr>
        <p:blipFill rotWithShape="1">
          <a:blip r:embed="rId10">
            <a:extLst>
              <a:ext uri="{28A0092B-C50C-407E-A947-70E740481C1C}">
                <a14:useLocalDpi xmlns:a14="http://schemas.microsoft.com/office/drawing/2010/main" val="0"/>
              </a:ext>
            </a:extLst>
          </a:blip>
          <a:srcRect l="26235" t="30873" r="16563" b="11050"/>
          <a:stretch/>
        </p:blipFill>
        <p:spPr bwMode="auto">
          <a:xfrm>
            <a:off x="7567201" y="4255699"/>
            <a:ext cx="1789897" cy="1775552"/>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7234708" y="4176601"/>
            <a:ext cx="458780" cy="276999"/>
          </a:xfrm>
          <a:prstGeom prst="rect">
            <a:avLst/>
          </a:prstGeom>
          <a:noFill/>
        </p:spPr>
        <p:txBody>
          <a:bodyPr wrap="none" rtlCol="0">
            <a:spAutoFit/>
          </a:bodyPr>
          <a:lstStyle/>
          <a:p>
            <a:r>
              <a:rPr kumimoji="1" lang="en-US" altLang="ja-JP" sz="1200" dirty="0"/>
              <a:t>t</a:t>
            </a:r>
            <a:r>
              <a:rPr kumimoji="1" lang="en-US" altLang="ja-JP" sz="1200" dirty="0" smtClean="0"/>
              <a:t>a(t)</a:t>
            </a:r>
            <a:endParaRPr kumimoji="1" lang="ja-JP" altLang="en-US" sz="1200" dirty="0"/>
          </a:p>
        </p:txBody>
      </p:sp>
      <p:sp>
        <p:nvSpPr>
          <p:cNvPr id="26" name="テキスト ボックス 25"/>
          <p:cNvSpPr txBox="1"/>
          <p:nvPr/>
        </p:nvSpPr>
        <p:spPr>
          <a:xfrm>
            <a:off x="9028588" y="5949280"/>
            <a:ext cx="407484" cy="276999"/>
          </a:xfrm>
          <a:prstGeom prst="rect">
            <a:avLst/>
          </a:prstGeom>
          <a:noFill/>
        </p:spPr>
        <p:txBody>
          <a:bodyPr wrap="none" rtlCol="0">
            <a:spAutoFit/>
          </a:bodyPr>
          <a:lstStyle/>
          <a:p>
            <a:r>
              <a:rPr kumimoji="1" lang="en-US" altLang="ja-JP" sz="1200" dirty="0" smtClean="0"/>
              <a:t>ν(t)</a:t>
            </a:r>
            <a:endParaRPr kumimoji="1" lang="ja-JP" altLang="en-US" sz="1200" dirty="0"/>
          </a:p>
        </p:txBody>
      </p:sp>
      <p:sp>
        <p:nvSpPr>
          <p:cNvPr id="9" name="テキスト ボックス 8"/>
          <p:cNvSpPr txBox="1"/>
          <p:nvPr/>
        </p:nvSpPr>
        <p:spPr>
          <a:xfrm>
            <a:off x="1964668" y="5157192"/>
            <a:ext cx="4144083"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dirty="0" smtClean="0"/>
              <a:t>リンクコスト値によって経路を決定し、</a:t>
            </a:r>
            <a:endParaRPr kumimoji="1" lang="en-US" altLang="ja-JP" dirty="0" smtClean="0"/>
          </a:p>
          <a:p>
            <a:r>
              <a:rPr kumimoji="1" lang="ja-JP" altLang="en-US" dirty="0" smtClean="0"/>
              <a:t>ロングフローであるかどうかの判定を行う</a:t>
            </a:r>
            <a:endParaRPr kumimoji="1" lang="ja-JP" altLang="en-US" dirty="0"/>
          </a:p>
        </p:txBody>
      </p:sp>
    </p:spTree>
    <p:extLst>
      <p:ext uri="{BB962C8B-B14F-4D97-AF65-F5344CB8AC3E}">
        <p14:creationId xmlns:p14="http://schemas.microsoft.com/office/powerpoint/2010/main" val="150890426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今後の課題</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49</a:t>
            </a:fld>
            <a:endParaRPr lang="en-US" altLang="ja-JP"/>
          </a:p>
        </p:txBody>
      </p:sp>
    </p:spTree>
    <p:extLst>
      <p:ext uri="{BB962C8B-B14F-4D97-AF65-F5344CB8AC3E}">
        <p14:creationId xmlns:p14="http://schemas.microsoft.com/office/powerpoint/2010/main" val="35359861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a:t>
            </a:fld>
            <a:endParaRPr lang="en-US" altLang="ja-JP"/>
          </a:p>
        </p:txBody>
      </p:sp>
      <p:sp>
        <p:nvSpPr>
          <p:cNvPr id="7" name="コンテンツ プレースホルダー 2"/>
          <p:cNvSpPr txBox="1">
            <a:spLocks/>
          </p:cNvSpPr>
          <p:nvPr/>
        </p:nvSpPr>
        <p:spPr bwMode="auto">
          <a:xfrm>
            <a:off x="812800" y="1124535"/>
            <a:ext cx="8280400" cy="133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eaLnBrk="0" hangingPunct="0">
              <a:lnSpc>
                <a:spcPct val="100000"/>
              </a:lnSpc>
              <a:spcBef>
                <a:spcPct val="0"/>
              </a:spcBef>
              <a:spcAft>
                <a:spcPct val="0"/>
              </a:spcAft>
              <a:buClrTx/>
              <a:buSzTx/>
              <a:buNone/>
            </a:pPr>
            <a:r>
              <a:rPr lang="ja-JP" altLang="en-US" sz="2200" b="1" dirty="0">
                <a:solidFill>
                  <a:schemeClr val="tx1"/>
                </a:solidFill>
                <a:ea typeface="ＭＳ Ｐゴシック" charset="-128"/>
              </a:rPr>
              <a:t>既存の</a:t>
            </a:r>
            <a:r>
              <a:rPr lang="en-US" altLang="ja-JP" sz="2200" b="1" dirty="0">
                <a:solidFill>
                  <a:schemeClr val="tx1"/>
                </a:solidFill>
                <a:ea typeface="ＭＳ Ｐゴシック" charset="-128"/>
              </a:rPr>
              <a:t>TCP</a:t>
            </a:r>
            <a:r>
              <a:rPr lang="ja-JP" altLang="en-US" sz="2200" b="1" dirty="0">
                <a:solidFill>
                  <a:schemeClr val="tx1"/>
                </a:solidFill>
                <a:ea typeface="ＭＳ Ｐゴシック" charset="-128"/>
              </a:rPr>
              <a:t>ではサイズの小さいフロー</a:t>
            </a:r>
            <a:r>
              <a:rPr lang="en-US" altLang="ja-JP" sz="2200" b="1" dirty="0">
                <a:solidFill>
                  <a:schemeClr val="tx1"/>
                </a:solidFill>
                <a:ea typeface="ＭＳ Ｐゴシック" charset="-128"/>
              </a:rPr>
              <a:t>(</a:t>
            </a:r>
            <a:r>
              <a:rPr lang="ja-JP" altLang="en-US" sz="2200" b="1" dirty="0">
                <a:solidFill>
                  <a:schemeClr val="tx1"/>
                </a:solidFill>
                <a:ea typeface="ＭＳ Ｐゴシック" charset="-128"/>
              </a:rPr>
              <a:t>ショートフロー</a:t>
            </a:r>
            <a:r>
              <a:rPr lang="en-US" altLang="ja-JP" sz="2200" b="1" dirty="0">
                <a:solidFill>
                  <a:schemeClr val="tx1"/>
                </a:solidFill>
                <a:ea typeface="ＭＳ Ｐゴシック" charset="-128"/>
              </a:rPr>
              <a:t>)</a:t>
            </a:r>
            <a:r>
              <a:rPr lang="ja-JP" altLang="en-US" sz="2200" b="1" dirty="0">
                <a:solidFill>
                  <a:schemeClr val="tx1"/>
                </a:solidFill>
                <a:ea typeface="ＭＳ Ｐゴシック" charset="-128"/>
              </a:rPr>
              <a:t>が圧迫</a:t>
            </a:r>
            <a:r>
              <a:rPr lang="ja-JP" altLang="en-US" sz="2200" b="1" dirty="0" smtClean="0">
                <a:solidFill>
                  <a:schemeClr val="tx1"/>
                </a:solidFill>
                <a:ea typeface="ＭＳ Ｐゴシック" charset="-128"/>
              </a:rPr>
              <a:t>される</a:t>
            </a:r>
            <a:endParaRPr lang="en-US" altLang="ja-JP" sz="2200" b="1" dirty="0" smtClean="0">
              <a:solidFill>
                <a:schemeClr val="tx1"/>
              </a:solidFill>
              <a:ea typeface="ＭＳ Ｐゴシック" charset="-128"/>
            </a:endParaRPr>
          </a:p>
          <a:p>
            <a:pPr marL="0" indent="0" eaLnBrk="0" hangingPunct="0">
              <a:lnSpc>
                <a:spcPct val="100000"/>
              </a:lnSpc>
              <a:spcBef>
                <a:spcPct val="0"/>
              </a:spcBef>
              <a:spcAft>
                <a:spcPct val="0"/>
              </a:spcAft>
              <a:buClrTx/>
              <a:buSzTx/>
              <a:buNone/>
            </a:pPr>
            <a:endParaRPr lang="en-US" altLang="ja-JP" sz="2200" b="1" dirty="0">
              <a:solidFill>
                <a:schemeClr val="tx1"/>
              </a:solidFill>
              <a:ea typeface="ＭＳ Ｐゴシック" charset="-128"/>
            </a:endParaRPr>
          </a:p>
          <a:p>
            <a:pPr marL="0" indent="0" algn="ctr" eaLnBrk="0" hangingPunct="0">
              <a:lnSpc>
                <a:spcPct val="100000"/>
              </a:lnSpc>
              <a:spcBef>
                <a:spcPct val="0"/>
              </a:spcBef>
              <a:spcAft>
                <a:spcPct val="0"/>
              </a:spcAft>
              <a:buClrTx/>
              <a:buSzTx/>
              <a:buNone/>
            </a:pPr>
            <a:r>
              <a:rPr lang="en-US" altLang="ja-JP" sz="2200" dirty="0" smtClean="0">
                <a:solidFill>
                  <a:schemeClr val="tx1"/>
                </a:solidFill>
                <a:ea typeface="ＭＳ Ｐゴシック" charset="-128"/>
              </a:rPr>
              <a:t>Amazon EC2 us-west-2</a:t>
            </a:r>
            <a:r>
              <a:rPr lang="ja-JP" altLang="en-US" sz="2200" dirty="0" smtClean="0">
                <a:solidFill>
                  <a:schemeClr val="tx1"/>
                </a:solidFill>
                <a:ea typeface="ＭＳ Ｐゴシック" charset="-128"/>
              </a:rPr>
              <a:t>内で異なるインスタンス間の</a:t>
            </a:r>
            <a:r>
              <a:rPr lang="en-US" altLang="ja-JP" sz="2200" dirty="0" smtClean="0">
                <a:solidFill>
                  <a:schemeClr val="tx1"/>
                </a:solidFill>
                <a:ea typeface="ＭＳ Ｐゴシック" charset="-128"/>
              </a:rPr>
              <a:t>RTT</a:t>
            </a:r>
            <a:r>
              <a:rPr lang="ja-JP" altLang="en-US" sz="2200" dirty="0" smtClean="0">
                <a:solidFill>
                  <a:schemeClr val="tx1"/>
                </a:solidFill>
                <a:ea typeface="ＭＳ Ｐゴシック" charset="-128"/>
              </a:rPr>
              <a:t>を計測</a:t>
            </a:r>
            <a:r>
              <a:rPr lang="en-US" altLang="ja-JP" sz="1600" dirty="0" smtClean="0">
                <a:solidFill>
                  <a:schemeClr val="tx1"/>
                </a:solidFill>
                <a:ea typeface="ＭＳ Ｐゴシック" charset="-128"/>
              </a:rPr>
              <a:t>[</a:t>
            </a:r>
            <a:r>
              <a:rPr lang="en-US" altLang="en-US" sz="1600" dirty="0" smtClean="0">
                <a:solidFill>
                  <a:schemeClr val="tx1"/>
                </a:solidFill>
                <a:ea typeface="ＭＳ Ｐゴシック" charset="-128"/>
              </a:rPr>
              <a:t>45</a:t>
            </a:r>
            <a:r>
              <a:rPr lang="en-US" altLang="ja-JP" sz="1600" dirty="0" smtClean="0">
                <a:solidFill>
                  <a:schemeClr val="tx1"/>
                </a:solidFill>
                <a:ea typeface="ＭＳ Ｐゴシック" charset="-128"/>
              </a:rPr>
              <a:t>]</a:t>
            </a:r>
            <a:endParaRPr lang="en-US" altLang="ja-JP" sz="2200" dirty="0">
              <a:solidFill>
                <a:schemeClr val="tx1"/>
              </a:solidFill>
              <a:ea typeface="ＭＳ Ｐゴシック"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597" y="2279614"/>
            <a:ext cx="8050807" cy="2569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2244198" y="4918340"/>
            <a:ext cx="1736694" cy="369332"/>
          </a:xfrm>
          <a:prstGeom prst="rect">
            <a:avLst/>
          </a:prstGeom>
          <a:noFill/>
        </p:spPr>
        <p:txBody>
          <a:bodyPr wrap="none" rtlCol="0">
            <a:spAutoFit/>
          </a:bodyPr>
          <a:lstStyle/>
          <a:p>
            <a:r>
              <a:rPr kumimoji="1" lang="ja-JP" altLang="en-US" dirty="0" smtClean="0"/>
              <a:t>平均</a:t>
            </a:r>
            <a:r>
              <a:rPr kumimoji="1" lang="en-US" altLang="ja-JP" dirty="0" smtClean="0">
                <a:latin typeface="+mn-lt"/>
              </a:rPr>
              <a:t>RTT: 0.5ms</a:t>
            </a:r>
            <a:endParaRPr kumimoji="1" lang="ja-JP" altLang="en-US" dirty="0">
              <a:latin typeface="+mn-lt"/>
            </a:endParaRPr>
          </a:p>
        </p:txBody>
      </p:sp>
      <p:sp>
        <p:nvSpPr>
          <p:cNvPr id="12" name="テキスト ボックス 11"/>
          <p:cNvSpPr txBox="1"/>
          <p:nvPr/>
        </p:nvSpPr>
        <p:spPr>
          <a:xfrm>
            <a:off x="6429164" y="4918340"/>
            <a:ext cx="1794466" cy="369332"/>
          </a:xfrm>
          <a:prstGeom prst="rect">
            <a:avLst/>
          </a:prstGeom>
          <a:noFill/>
        </p:spPr>
        <p:txBody>
          <a:bodyPr wrap="none" rtlCol="0">
            <a:spAutoFit/>
          </a:bodyPr>
          <a:lstStyle/>
          <a:p>
            <a:r>
              <a:rPr kumimoji="1" lang="en-US" altLang="ja-JP" b="1" dirty="0" smtClean="0">
                <a:solidFill>
                  <a:srgbClr val="E03253"/>
                </a:solidFill>
                <a:latin typeface="+mn-lt"/>
              </a:rPr>
              <a:t>99-thRTT: 17ms</a:t>
            </a:r>
            <a:endParaRPr kumimoji="1" lang="ja-JP" altLang="en-US" b="1" dirty="0">
              <a:solidFill>
                <a:srgbClr val="E03253"/>
              </a:solidFill>
              <a:latin typeface="+mn-lt"/>
            </a:endParaRPr>
          </a:p>
        </p:txBody>
      </p:sp>
      <p:sp>
        <p:nvSpPr>
          <p:cNvPr id="11" name="テキスト ボックス 10"/>
          <p:cNvSpPr txBox="1"/>
          <p:nvPr/>
        </p:nvSpPr>
        <p:spPr>
          <a:xfrm>
            <a:off x="3237210" y="5694224"/>
            <a:ext cx="5891356" cy="215444"/>
          </a:xfrm>
          <a:prstGeom prst="rect">
            <a:avLst/>
          </a:prstGeom>
          <a:noFill/>
        </p:spPr>
        <p:txBody>
          <a:bodyPr wrap="none" rtlCol="0">
            <a:spAutoFit/>
          </a:bodyPr>
          <a:lstStyle/>
          <a:p>
            <a:pPr algn="ctr"/>
            <a:r>
              <a:rPr lang="en-US" altLang="ja-JP" sz="800" dirty="0" smtClean="0">
                <a:latin typeface="+mn-lt"/>
              </a:rPr>
              <a:t>[45] </a:t>
            </a:r>
            <a:r>
              <a:rPr lang="en-US" altLang="ja-JP" sz="800" dirty="0">
                <a:latin typeface="+mn-lt"/>
              </a:rPr>
              <a:t>H. </a:t>
            </a:r>
            <a:r>
              <a:rPr lang="en-US" altLang="ja-JP" sz="800" dirty="0" err="1">
                <a:latin typeface="+mn-lt"/>
              </a:rPr>
              <a:t>Xu</a:t>
            </a:r>
            <a:r>
              <a:rPr lang="en-US" altLang="ja-JP" sz="800" dirty="0">
                <a:latin typeface="+mn-lt"/>
              </a:rPr>
              <a:t> and B. Li. </a:t>
            </a:r>
            <a:r>
              <a:rPr lang="en-US" altLang="ja-JP" sz="800" dirty="0" err="1">
                <a:latin typeface="+mn-lt"/>
              </a:rPr>
              <a:t>RepFlow</a:t>
            </a:r>
            <a:r>
              <a:rPr lang="en-US" altLang="ja-JP" sz="800" dirty="0">
                <a:latin typeface="+mn-lt"/>
              </a:rPr>
              <a:t>: Minimizing flow completion times with replicated flows in data centers. In Proc. IEEE INFOCOM, 2014.</a:t>
            </a:r>
          </a:p>
        </p:txBody>
      </p:sp>
      <p:sp>
        <p:nvSpPr>
          <p:cNvPr id="13" name="テキスト ボックス 12"/>
          <p:cNvSpPr txBox="1"/>
          <p:nvPr/>
        </p:nvSpPr>
        <p:spPr>
          <a:xfrm>
            <a:off x="2842392" y="5284309"/>
            <a:ext cx="4260371" cy="276999"/>
          </a:xfrm>
          <a:prstGeom prst="rect">
            <a:avLst/>
          </a:prstGeom>
          <a:noFill/>
        </p:spPr>
        <p:txBody>
          <a:bodyPr wrap="square" rtlCol="0">
            <a:spAutoFit/>
          </a:bodyPr>
          <a:lstStyle/>
          <a:p>
            <a:pPr algn="ctr"/>
            <a:r>
              <a:rPr kumimoji="1" lang="en-US" altLang="ja-JP" sz="1200" dirty="0" smtClean="0">
                <a:latin typeface="+mj-lt"/>
              </a:rPr>
              <a:t>Fig</a:t>
            </a:r>
            <a:r>
              <a:rPr kumimoji="1" lang="en-US" altLang="ja-JP" sz="1200" dirty="0">
                <a:latin typeface="+mj-lt"/>
              </a:rPr>
              <a:t>2</a:t>
            </a:r>
            <a:r>
              <a:rPr kumimoji="1" lang="en-US" altLang="ja-JP" sz="1200" dirty="0" smtClean="0">
                <a:latin typeface="+mj-lt"/>
              </a:rPr>
              <a:t>.</a:t>
            </a:r>
            <a:r>
              <a:rPr kumimoji="1" lang="ja-JP" altLang="en-US" sz="1200" dirty="0" smtClean="0">
                <a:latin typeface="+mj-lt"/>
              </a:rPr>
              <a:t>　</a:t>
            </a:r>
            <a:r>
              <a:rPr kumimoji="1" lang="en-US" altLang="ja-JP" sz="1200" dirty="0" smtClean="0">
                <a:latin typeface="+mj-lt"/>
              </a:rPr>
              <a:t>EC2</a:t>
            </a:r>
            <a:r>
              <a:rPr kumimoji="1" lang="ja-JP" altLang="en-US" sz="1200" dirty="0" smtClean="0">
                <a:latin typeface="+mj-lt"/>
              </a:rPr>
              <a:t>同一リージョン内での異なるインスタンス間の</a:t>
            </a:r>
            <a:r>
              <a:rPr kumimoji="1" lang="en-US" altLang="ja-JP" sz="1200" dirty="0" smtClean="0">
                <a:latin typeface="+mj-lt"/>
              </a:rPr>
              <a:t>RTT</a:t>
            </a:r>
            <a:endParaRPr kumimoji="1" lang="ja-JP" altLang="en-US" sz="1200" dirty="0">
              <a:latin typeface="+mj-lt"/>
            </a:endParaRPr>
          </a:p>
        </p:txBody>
      </p:sp>
    </p:spTree>
    <p:extLst>
      <p:ext uri="{BB962C8B-B14F-4D97-AF65-F5344CB8AC3E}">
        <p14:creationId xmlns:p14="http://schemas.microsoft.com/office/powerpoint/2010/main" val="300602658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提案手法</a:t>
            </a:r>
            <a:endParaRPr kumimoji="1" lang="en-US" altLang="ja-JP" dirty="0" smtClean="0"/>
          </a:p>
          <a:p>
            <a:pPr lvl="1"/>
            <a:r>
              <a:rPr kumimoji="1" lang="en-US" altLang="ja-JP" dirty="0" smtClean="0"/>
              <a:t>RTT</a:t>
            </a:r>
            <a:r>
              <a:rPr kumimoji="1" lang="ja-JP" altLang="en-US" dirty="0" smtClean="0">
                <a:latin typeface="+mn-ea"/>
                <a:ea typeface="+mn-ea"/>
              </a:rPr>
              <a:t>を用いたリンクコストベースのマルチパス選択手法</a:t>
            </a:r>
            <a:endParaRPr kumimoji="1" lang="en-US" altLang="ja-JP" dirty="0" smtClean="0">
              <a:latin typeface="+mn-ea"/>
              <a:ea typeface="+mn-ea"/>
            </a:endParaRPr>
          </a:p>
          <a:p>
            <a:pPr lvl="1"/>
            <a:r>
              <a:rPr lang="ja-JP" altLang="en-US" dirty="0">
                <a:latin typeface="+mn-ea"/>
                <a:ea typeface="+mn-ea"/>
              </a:rPr>
              <a:t>データセンター</a:t>
            </a:r>
            <a:r>
              <a:rPr kumimoji="1" lang="ja-JP" altLang="en-US" dirty="0" smtClean="0">
                <a:latin typeface="+mn-ea"/>
                <a:ea typeface="+mn-ea"/>
              </a:rPr>
              <a:t>モデル：レーンごとの通信切り分け</a:t>
            </a:r>
            <a:endParaRPr kumimoji="1" lang="en-US" altLang="ja-JP" dirty="0" smtClean="0">
              <a:latin typeface="+mn-ea"/>
              <a:ea typeface="+mn-ea"/>
            </a:endParaRPr>
          </a:p>
          <a:p>
            <a:pPr lvl="2"/>
            <a:r>
              <a:rPr lang="ja-JP" altLang="en-US" dirty="0">
                <a:latin typeface="+mn-ea"/>
                <a:ea typeface="+mn-ea"/>
              </a:rPr>
              <a:t>有効性の</a:t>
            </a:r>
            <a:r>
              <a:rPr lang="ja-JP" altLang="en-US" dirty="0" smtClean="0">
                <a:latin typeface="+mn-ea"/>
                <a:ea typeface="+mn-ea"/>
              </a:rPr>
              <a:t>検証</a:t>
            </a:r>
            <a:endParaRPr kumimoji="1" lang="en-US" altLang="ja-JP" dirty="0" smtClean="0">
              <a:latin typeface="+mn-ea"/>
              <a:ea typeface="+mn-ea"/>
            </a:endParaRPr>
          </a:p>
          <a:p>
            <a:r>
              <a:rPr kumimoji="1" lang="ja-JP" altLang="en-US" dirty="0" smtClean="0"/>
              <a:t>今後の課題</a:t>
            </a:r>
            <a:endParaRPr kumimoji="1" lang="en-US" altLang="ja-JP" dirty="0" smtClean="0"/>
          </a:p>
          <a:p>
            <a:pPr lvl="1"/>
            <a:r>
              <a:rPr kumimoji="1" lang="ja-JP" altLang="en-US" dirty="0" smtClean="0">
                <a:latin typeface="+mn-ea"/>
                <a:ea typeface="+mn-ea"/>
              </a:rPr>
              <a:t>理論に基づいた</a:t>
            </a:r>
            <a:r>
              <a:rPr lang="ja-JP" altLang="en-US" sz="1800" dirty="0">
                <a:latin typeface="+mn-ea"/>
              </a:rPr>
              <a:t>提案手法</a:t>
            </a:r>
            <a:r>
              <a:rPr kumimoji="1" lang="ja-JP" altLang="en-US" dirty="0" smtClean="0">
                <a:latin typeface="+mn-ea"/>
                <a:ea typeface="+mn-ea"/>
              </a:rPr>
              <a:t>の有効性の検証</a:t>
            </a:r>
            <a:endParaRPr kumimoji="1" lang="en-US" altLang="ja-JP" dirty="0" smtClean="0">
              <a:latin typeface="+mn-ea"/>
              <a:ea typeface="+mn-ea"/>
            </a:endParaRPr>
          </a:p>
          <a:p>
            <a:pPr lvl="1"/>
            <a:r>
              <a:rPr kumimoji="1" lang="ja-JP" altLang="en-US" dirty="0" smtClean="0">
                <a:latin typeface="+mn-ea"/>
                <a:ea typeface="+mn-ea"/>
              </a:rPr>
              <a:t>提案手法の実装</a:t>
            </a:r>
            <a:endParaRPr kumimoji="1" lang="en-US" altLang="ja-JP" dirty="0" smtClean="0">
              <a:latin typeface="+mn-ea"/>
              <a:ea typeface="+mn-ea"/>
            </a:endParaRPr>
          </a:p>
          <a:p>
            <a:pPr lvl="1"/>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50</a:t>
            </a:fld>
            <a:endParaRPr lang="en-US" altLang="ja-JP"/>
          </a:p>
        </p:txBody>
      </p:sp>
    </p:spTree>
    <p:extLst>
      <p:ext uri="{BB962C8B-B14F-4D97-AF65-F5344CB8AC3E}">
        <p14:creationId xmlns:p14="http://schemas.microsoft.com/office/powerpoint/2010/main" val="298491140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51</a:t>
            </a:fld>
            <a:endParaRPr lang="en-US" altLang="ja-JP"/>
          </a:p>
        </p:txBody>
      </p:sp>
    </p:spTree>
    <p:extLst>
      <p:ext uri="{BB962C8B-B14F-4D97-AF65-F5344CB8AC3E}">
        <p14:creationId xmlns:p14="http://schemas.microsoft.com/office/powerpoint/2010/main" val="301932433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52</a:t>
            </a:fld>
            <a:endParaRPr lang="en-US" altLang="ja-JP"/>
          </a:p>
        </p:txBody>
      </p:sp>
    </p:spTree>
    <p:extLst>
      <p:ext uri="{BB962C8B-B14F-4D97-AF65-F5344CB8AC3E}">
        <p14:creationId xmlns:p14="http://schemas.microsoft.com/office/powerpoint/2010/main" val="5709240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a:t>
            </a:r>
            <a:r>
              <a:rPr kumimoji="1" lang="ja-JP" altLang="en-US" dirty="0" smtClean="0"/>
              <a:t>定常状態</a:t>
            </a:r>
            <a:endParaRPr kumimoji="1" lang="ja-JP" altLang="en-US" dirty="0"/>
          </a:p>
        </p:txBody>
      </p:sp>
      <p:sp>
        <p:nvSpPr>
          <p:cNvPr id="3" name="コンテンツ プレースホルダー 2"/>
          <p:cNvSpPr>
            <a:spLocks noGrp="1"/>
          </p:cNvSpPr>
          <p:nvPr>
            <p:ph idx="1"/>
          </p:nvPr>
        </p:nvSpPr>
        <p:spPr>
          <a:xfrm>
            <a:off x="812800" y="4833156"/>
            <a:ext cx="8280400" cy="1475569"/>
          </a:xfrm>
          <a:ln>
            <a:solidFill>
              <a:srgbClr val="0071BC"/>
            </a:solidFill>
          </a:ln>
        </p:spPr>
        <p:txBody>
          <a:bodyPr>
            <a:normAutofit lnSpcReduction="10000"/>
          </a:bodyPr>
          <a:lstStyle/>
          <a:p>
            <a:r>
              <a:rPr lang="ja-JP" altLang="en-US" dirty="0"/>
              <a:t>管理</a:t>
            </a:r>
            <a:r>
              <a:rPr lang="ja-JP" altLang="en-US" dirty="0" smtClean="0"/>
              <a:t>ノードへのトラフィック量が多く、比較的通信時間が短いフローが存在している</a:t>
            </a:r>
            <a:endParaRPr lang="en-US" altLang="ja-JP" dirty="0" smtClean="0"/>
          </a:p>
          <a:p>
            <a:r>
              <a:rPr lang="ja-JP" altLang="en-US" dirty="0" smtClean="0"/>
              <a:t>長時間通信を行うフローが固定的に存在している</a:t>
            </a:r>
            <a:endParaRPr lang="en-US" altLang="ja-JP" dirty="0" smtClean="0"/>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53</a:t>
            </a:fld>
            <a:endParaRPr lang="en-US" altLang="ja-JP" dirty="0"/>
          </a:p>
        </p:txBody>
      </p:sp>
      <p:sp>
        <p:nvSpPr>
          <p:cNvPr id="8" name="テキスト ボックス 7"/>
          <p:cNvSpPr txBox="1"/>
          <p:nvPr/>
        </p:nvSpPr>
        <p:spPr>
          <a:xfrm>
            <a:off x="1375017" y="3962091"/>
            <a:ext cx="2930610" cy="461665"/>
          </a:xfrm>
          <a:prstGeom prst="rect">
            <a:avLst/>
          </a:prstGeom>
          <a:noFill/>
        </p:spPr>
        <p:txBody>
          <a:bodyPr wrap="none" rtlCol="0">
            <a:spAutoFit/>
          </a:bodyPr>
          <a:lstStyle/>
          <a:p>
            <a:r>
              <a:rPr kumimoji="1" lang="en-US" altLang="ja-JP" sz="1200" dirty="0" smtClean="0">
                <a:latin typeface="+mj-lt"/>
              </a:rPr>
              <a:t>Fig5.</a:t>
            </a:r>
            <a:r>
              <a:rPr lang="ja-JP" altLang="en-US" sz="1200" dirty="0"/>
              <a:t>管理ノードから見た定常時のトラフィッ</a:t>
            </a:r>
          </a:p>
          <a:p>
            <a:r>
              <a:rPr lang="ja-JP" altLang="en-US" sz="1200" dirty="0"/>
              <a:t>ク累積分布</a:t>
            </a:r>
            <a:endParaRPr kumimoji="1" lang="ja-JP" altLang="en-US" sz="12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04" y="1268760"/>
            <a:ext cx="4489473" cy="266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テキスト ボックス 12"/>
          <p:cNvSpPr txBox="1"/>
          <p:nvPr/>
        </p:nvSpPr>
        <p:spPr>
          <a:xfrm>
            <a:off x="5674892" y="3962091"/>
            <a:ext cx="2927404" cy="276999"/>
          </a:xfrm>
          <a:prstGeom prst="rect">
            <a:avLst/>
          </a:prstGeom>
          <a:noFill/>
        </p:spPr>
        <p:txBody>
          <a:bodyPr wrap="none" rtlCol="0">
            <a:spAutoFit/>
          </a:bodyPr>
          <a:lstStyle/>
          <a:p>
            <a:r>
              <a:rPr kumimoji="1" lang="en-US" altLang="ja-JP" sz="1200" dirty="0" smtClean="0">
                <a:latin typeface="+mj-lt"/>
              </a:rPr>
              <a:t>Fig6.</a:t>
            </a:r>
            <a:r>
              <a:rPr lang="ja-JP" altLang="en-US" sz="1200" dirty="0"/>
              <a:t>定常時トラフィック</a:t>
            </a:r>
            <a:r>
              <a:rPr lang="en-US" altLang="ja-JP" sz="1200" dirty="0"/>
              <a:t>:</a:t>
            </a:r>
            <a:r>
              <a:rPr lang="ja-JP" altLang="en-US" sz="1200" dirty="0"/>
              <a:t>同時接続数の分布</a:t>
            </a:r>
            <a:endParaRPr kumimoji="1" lang="ja-JP" altLang="en-US" sz="1200" dirty="0">
              <a:latin typeface="+mj-lt"/>
            </a:endParaRPr>
          </a:p>
        </p:txBody>
      </p:sp>
      <p:pic>
        <p:nvPicPr>
          <p:cNvPr id="7" name="図 6" descr="constant_cdf.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9004" y="1196752"/>
            <a:ext cx="4581592" cy="2752110"/>
          </a:xfrm>
          <a:prstGeom prst="rect">
            <a:avLst/>
          </a:prstGeom>
        </p:spPr>
      </p:pic>
    </p:spTree>
    <p:extLst>
      <p:ext uri="{BB962C8B-B14F-4D97-AF65-F5344CB8AC3E}">
        <p14:creationId xmlns:p14="http://schemas.microsoft.com/office/powerpoint/2010/main" val="360810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実トラフィック</a:t>
            </a:r>
            <a:r>
              <a:rPr lang="ja-JP" altLang="en-US" dirty="0" smtClean="0"/>
              <a:t>解析：フロー完結時間</a:t>
            </a:r>
            <a:endParaRPr kumimoji="1" lang="ja-JP" altLang="en-US" dirty="0"/>
          </a:p>
        </p:txBody>
      </p:sp>
      <p:sp>
        <p:nvSpPr>
          <p:cNvPr id="3" name="コンテンツ プレースホルダー 2"/>
          <p:cNvSpPr>
            <a:spLocks noGrp="1"/>
          </p:cNvSpPr>
          <p:nvPr>
            <p:ph idx="1"/>
          </p:nvPr>
        </p:nvSpPr>
        <p:spPr>
          <a:xfrm>
            <a:off x="812800" y="4976813"/>
            <a:ext cx="8280400" cy="1331912"/>
          </a:xfrm>
          <a:ln>
            <a:solidFill>
              <a:srgbClr val="0071BC"/>
            </a:solidFill>
          </a:ln>
        </p:spPr>
        <p:txBody>
          <a:bodyPr>
            <a:normAutofit/>
          </a:bodyPr>
          <a:lstStyle/>
          <a:p>
            <a:r>
              <a:rPr lang="ja-JP" altLang="en-US" dirty="0"/>
              <a:t>サイズが小さい</a:t>
            </a:r>
            <a:r>
              <a:rPr lang="ja-JP" altLang="en-US" dirty="0" smtClean="0"/>
              <a:t>フローであっても遅延が生じている</a:t>
            </a:r>
            <a:endParaRPr lang="ja-JP" altLang="en-US" dirty="0"/>
          </a:p>
          <a:p>
            <a:r>
              <a:rPr kumimoji="1" lang="ja-JP" altLang="en-US" dirty="0" smtClean="0"/>
              <a:t>ショートフローの遅延問題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6" name="スライド番号プレースホルダー 5"/>
          <p:cNvSpPr>
            <a:spLocks noGrp="1"/>
          </p:cNvSpPr>
          <p:nvPr>
            <p:ph type="sldNum" sz="quarter" idx="12"/>
          </p:nvPr>
        </p:nvSpPr>
        <p:spPr/>
        <p:txBody>
          <a:bodyPr/>
          <a:lstStyle/>
          <a:p>
            <a:fld id="{0D266AD3-7610-493D-8208-10424DEE3EA2}" type="slidenum">
              <a:rPr lang="ja-JP" altLang="en-US" smtClean="0"/>
              <a:pPr/>
              <a:t>54</a:t>
            </a:fld>
            <a:endParaRPr lang="en-US" altLang="ja-JP"/>
          </a:p>
        </p:txBody>
      </p:sp>
      <p:sp>
        <p:nvSpPr>
          <p:cNvPr id="9" name="テキスト ボックス 8"/>
          <p:cNvSpPr txBox="1"/>
          <p:nvPr/>
        </p:nvSpPr>
        <p:spPr>
          <a:xfrm>
            <a:off x="3332868" y="4596260"/>
            <a:ext cx="3240265" cy="276999"/>
          </a:xfrm>
          <a:prstGeom prst="rect">
            <a:avLst/>
          </a:prstGeom>
          <a:noFill/>
        </p:spPr>
        <p:txBody>
          <a:bodyPr wrap="none" rtlCol="0">
            <a:spAutoFit/>
          </a:bodyPr>
          <a:lstStyle/>
          <a:p>
            <a:r>
              <a:rPr kumimoji="1" lang="en-US" altLang="ja-JP" sz="1200" dirty="0" smtClean="0">
                <a:latin typeface="+mj-lt"/>
              </a:rPr>
              <a:t>Fig</a:t>
            </a:r>
            <a:r>
              <a:rPr kumimoji="1" lang="ja-JP" altLang="ja-JP" sz="1200" dirty="0">
                <a:latin typeface="+mn-lt"/>
              </a:rPr>
              <a:t>9</a:t>
            </a:r>
            <a:r>
              <a:rPr kumimoji="1" lang="en-US" altLang="ja-JP" sz="1200" dirty="0" smtClean="0">
                <a:latin typeface="+mj-lt"/>
              </a:rPr>
              <a:t>. </a:t>
            </a:r>
            <a:r>
              <a:rPr lang="en-US" altLang="ja-JP" sz="1200" dirty="0">
                <a:latin typeface="+mn-lt"/>
              </a:rPr>
              <a:t>Presto</a:t>
            </a:r>
            <a:r>
              <a:rPr lang="en-US" altLang="ja-JP" sz="1200" dirty="0"/>
              <a:t> </a:t>
            </a:r>
            <a:r>
              <a:rPr lang="ja-JP" altLang="en-US" sz="1200" dirty="0"/>
              <a:t>クラスタ</a:t>
            </a:r>
            <a:r>
              <a:rPr lang="ja-JP" altLang="en-US" sz="1200" dirty="0" smtClean="0"/>
              <a:t>の</a:t>
            </a:r>
            <a:r>
              <a:rPr lang="en-US" altLang="ja-JP" sz="1200" dirty="0" smtClean="0">
                <a:latin typeface="+mn-lt"/>
              </a:rPr>
              <a:t>2KB</a:t>
            </a:r>
            <a:r>
              <a:rPr lang="ja-JP" altLang="en-US" sz="1200" dirty="0" smtClean="0"/>
              <a:t>以下のフローの</a:t>
            </a:r>
            <a:r>
              <a:rPr lang="en-US" altLang="ja-JP" sz="1200" dirty="0" smtClean="0">
                <a:latin typeface="+mn-lt"/>
              </a:rPr>
              <a:t>FCT</a:t>
            </a:r>
            <a:endParaRPr kumimoji="1" lang="ja-JP" altLang="en-US" sz="1200" dirty="0">
              <a:latin typeface="+mn-lt"/>
            </a:endParaRPr>
          </a:p>
        </p:txBody>
      </p:sp>
      <p:pic>
        <p:nvPicPr>
          <p:cNvPr id="7" name="図 6" descr="delay_graph.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28" y="1052736"/>
            <a:ext cx="5868145" cy="3520886"/>
          </a:xfrm>
          <a:prstGeom prst="rect">
            <a:avLst/>
          </a:prstGeom>
        </p:spPr>
      </p:pic>
    </p:spTree>
    <p:extLst>
      <p:ext uri="{BB962C8B-B14F-4D97-AF65-F5344CB8AC3E}">
        <p14:creationId xmlns:p14="http://schemas.microsoft.com/office/powerpoint/2010/main" val="608263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 </a:t>
            </a:r>
            <a:r>
              <a:rPr lang="ja-JP" altLang="en-US" dirty="0" smtClean="0"/>
              <a:t>オフロード</a:t>
            </a:r>
            <a:endParaRPr lang="en-US" altLang="ja-JP" dirty="0" smtClean="0"/>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endParaRPr lang="en-US" altLang="ja-JP" dirty="0" smtClean="0">
              <a:latin typeface="+mn-ea"/>
              <a:ea typeface="+mn-ea"/>
            </a:endParaRPr>
          </a:p>
          <a:p>
            <a:pPr lvl="1"/>
            <a:r>
              <a:rPr lang="en-US" altLang="ja-JP" dirty="0" smtClean="0">
                <a:ea typeface="+mn-ea"/>
              </a:rPr>
              <a:t>CPU</a:t>
            </a:r>
            <a:r>
              <a:rPr lang="ja-JP" altLang="en-US" dirty="0" smtClean="0">
                <a:latin typeface="+mn-ea"/>
                <a:ea typeface="+mn-ea"/>
              </a:rPr>
              <a:t>にかかるネットワーク処理の負荷を軽減</a:t>
            </a:r>
            <a:endParaRPr lang="en-US" altLang="ja-JP" dirty="0" smtClean="0">
              <a:latin typeface="+mn-ea"/>
              <a:ea typeface="+mn-ea"/>
            </a:endParaRPr>
          </a:p>
          <a:p>
            <a:pPr lvl="1"/>
            <a:r>
              <a:rPr lang="ja-JP" altLang="en-US" dirty="0" smtClean="0">
                <a:solidFill>
                  <a:srgbClr val="E03253"/>
                </a:solidFill>
                <a:latin typeface="+mn-ea"/>
                <a:ea typeface="+mn-ea"/>
              </a:rPr>
              <a:t>構造の複雑化</a:t>
            </a:r>
            <a:r>
              <a:rPr lang="en-US" altLang="ja-JP" dirty="0" smtClean="0">
                <a:solidFill>
                  <a:srgbClr val="E03253"/>
                </a:solidFill>
                <a:latin typeface="+mn-ea"/>
                <a:ea typeface="+mn-ea"/>
              </a:rPr>
              <a:t>, </a:t>
            </a:r>
            <a:r>
              <a:rPr lang="ja-JP" altLang="en-US" dirty="0" smtClean="0">
                <a:solidFill>
                  <a:srgbClr val="E03253"/>
                </a:solidFill>
                <a:latin typeface="+mn-ea"/>
                <a:ea typeface="+mn-ea"/>
              </a:rPr>
              <a:t>即座に処理できない</a:t>
            </a:r>
            <a:endParaRPr lang="en-US" altLang="ja-JP" dirty="0" smtClean="0">
              <a:solidFill>
                <a:srgbClr val="E03253"/>
              </a:solidFill>
              <a:latin typeface="+mn-ea"/>
              <a:ea typeface="+mn-ea"/>
            </a:endParaRPr>
          </a:p>
          <a:p>
            <a:pPr lvl="1"/>
            <a:endParaRPr lang="ja-JP" altLang="en-US" dirty="0" smtClean="0">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55</a:t>
            </a:fld>
            <a:endParaRPr lang="en-US" altLang="ja-JP" dirty="0"/>
          </a:p>
        </p:txBody>
      </p:sp>
    </p:spTree>
    <p:extLst>
      <p:ext uri="{BB962C8B-B14F-4D97-AF65-F5344CB8AC3E}">
        <p14:creationId xmlns:p14="http://schemas.microsoft.com/office/powerpoint/2010/main" val="2292956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性能障害：エンドノード</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u="sng" dirty="0" smtClean="0"/>
              <a:t>エンドノードでのボトルネック：受信処理での割り込み</a:t>
            </a:r>
            <a:endParaRPr kumimoji="1" lang="en-US" altLang="ja-JP" b="1" u="sng" dirty="0" smtClean="0"/>
          </a:p>
          <a:p>
            <a:pPr lvl="1"/>
            <a:r>
              <a:rPr lang="en-US" altLang="ja-JP" dirty="0" smtClean="0"/>
              <a:t>i.e. 1GbE</a:t>
            </a:r>
            <a:r>
              <a:rPr lang="ja-JP" altLang="en-US" dirty="0">
                <a:latin typeface="+mn-ea"/>
                <a:ea typeface="+mn-ea"/>
              </a:rPr>
              <a:t>の</a:t>
            </a:r>
            <a:r>
              <a:rPr lang="en-US" altLang="ja-JP" dirty="0" smtClean="0">
                <a:ea typeface="+mn-ea"/>
              </a:rPr>
              <a:t>64</a:t>
            </a:r>
            <a:r>
              <a:rPr lang="ja-JP" altLang="en-US" dirty="0" smtClean="0">
                <a:latin typeface="+mn-ea"/>
                <a:ea typeface="+mn-ea"/>
              </a:rPr>
              <a:t>バイトフレームの最大受信可能数：毎秒</a:t>
            </a:r>
            <a:r>
              <a:rPr lang="en-US" altLang="ja-JP" dirty="0" smtClean="0">
                <a:latin typeface="+mn-ea"/>
                <a:ea typeface="+mn-ea"/>
              </a:rPr>
              <a:t>150</a:t>
            </a:r>
            <a:r>
              <a:rPr lang="ja-JP" altLang="en-US" dirty="0" smtClean="0">
                <a:latin typeface="+mn-ea"/>
                <a:ea typeface="+mn-ea"/>
              </a:rPr>
              <a:t>万</a:t>
            </a:r>
            <a:endParaRPr lang="en-US" altLang="ja-JP" dirty="0" smtClean="0">
              <a:latin typeface="+mn-ea"/>
              <a:ea typeface="+mn-ea"/>
            </a:endParaRPr>
          </a:p>
          <a:p>
            <a:pPr marL="0" indent="0" algn="ctr">
              <a:buNone/>
            </a:pPr>
            <a:r>
              <a:rPr kumimoji="1" lang="ja-JP" altLang="en-US" dirty="0" smtClean="0">
                <a:latin typeface="+mn-ea"/>
                <a:ea typeface="+mn-ea"/>
              </a:rPr>
              <a:t>割り込み回数を抑え、</a:t>
            </a:r>
            <a:r>
              <a:rPr kumimoji="1" lang="en-US" altLang="ja-JP" dirty="0" smtClean="0">
                <a:ea typeface="+mn-ea"/>
              </a:rPr>
              <a:t>CPU</a:t>
            </a:r>
            <a:r>
              <a:rPr lang="ja-JP" altLang="en-US" dirty="0" smtClean="0">
                <a:latin typeface="+mn-ea"/>
              </a:rPr>
              <a:t>リソースを効率的に利用する</a:t>
            </a:r>
            <a:endParaRPr lang="en-US" altLang="ja-JP" dirty="0" smtClean="0">
              <a:latin typeface="+mn-ea"/>
            </a:endParaRPr>
          </a:p>
          <a:p>
            <a:r>
              <a:rPr kumimoji="1" lang="ja-JP" altLang="en-US" dirty="0" smtClean="0">
                <a:latin typeface="+mn-ea"/>
                <a:ea typeface="+mn-ea"/>
              </a:rPr>
              <a:t>割り込み処理：</a:t>
            </a:r>
            <a:r>
              <a:rPr kumimoji="1" lang="en-US" altLang="ja-JP" dirty="0" smtClean="0">
                <a:ea typeface="+mn-ea"/>
              </a:rPr>
              <a:t>interrupt coalescing</a:t>
            </a:r>
            <a:r>
              <a:rPr kumimoji="1" lang="en-US" altLang="ja-JP" dirty="0" smtClean="0">
                <a:latin typeface="+mn-ea"/>
                <a:ea typeface="+mn-ea"/>
              </a:rPr>
              <a:t>, </a:t>
            </a:r>
            <a:r>
              <a:rPr kumimoji="1" lang="ja-JP" altLang="en-US" dirty="0" smtClean="0">
                <a:latin typeface="+mn-ea"/>
                <a:ea typeface="+mn-ea"/>
              </a:rPr>
              <a:t>ポーリング</a:t>
            </a:r>
            <a:endParaRPr lang="en-US" altLang="ja-JP" dirty="0">
              <a:latin typeface="+mn-ea"/>
            </a:endParaRPr>
          </a:p>
          <a:p>
            <a:pPr lvl="1"/>
            <a:r>
              <a:rPr kumimoji="1" lang="ja-JP" altLang="en-US" dirty="0" smtClean="0">
                <a:latin typeface="+mn-ea"/>
                <a:ea typeface="+mn-ea"/>
              </a:rPr>
              <a:t>一定期間待ってからまとめて割り込ませる</a:t>
            </a:r>
            <a:endParaRPr kumimoji="1" lang="en-US" altLang="ja-JP" dirty="0" smtClean="0">
              <a:latin typeface="+mn-ea"/>
              <a:ea typeface="+mn-ea"/>
            </a:endParaRPr>
          </a:p>
          <a:p>
            <a:pPr lvl="1"/>
            <a:r>
              <a:rPr lang="ja-JP" altLang="en-US" dirty="0" smtClean="0">
                <a:solidFill>
                  <a:srgbClr val="E03253"/>
                </a:solidFill>
                <a:latin typeface="+mn-ea"/>
                <a:ea typeface="+mn-ea"/>
              </a:rPr>
              <a:t>高負荷時に即座に処理することができない</a:t>
            </a:r>
            <a:endParaRPr kumimoji="1" lang="en-US" altLang="ja-JP" dirty="0" smtClean="0">
              <a:solidFill>
                <a:srgbClr val="E03253"/>
              </a:solidFill>
              <a:latin typeface="+mn-ea"/>
              <a:ea typeface="+mn-ea"/>
            </a:endParaRPr>
          </a:p>
          <a:p>
            <a:r>
              <a:rPr lang="ja-JP" altLang="en-US" dirty="0" smtClean="0">
                <a:latin typeface="+mn-ea"/>
              </a:rPr>
              <a:t>プロトコル処理：</a:t>
            </a:r>
            <a:r>
              <a:rPr lang="en-US" altLang="ja-JP" dirty="0" smtClean="0"/>
              <a:t>Receive Side Scaling(RSS),</a:t>
            </a:r>
          </a:p>
          <a:p>
            <a:pPr lvl="1"/>
            <a:r>
              <a:rPr lang="ja-JP" altLang="en-US" dirty="0" smtClean="0">
                <a:latin typeface="+mn-ea"/>
                <a:ea typeface="+mn-ea"/>
              </a:rPr>
              <a:t>複数の受信</a:t>
            </a:r>
            <a:r>
              <a:rPr lang="ja-JP" altLang="en-US" dirty="0">
                <a:latin typeface="+mn-ea"/>
                <a:ea typeface="+mn-ea"/>
              </a:rPr>
              <a:t>キューを</a:t>
            </a:r>
            <a:r>
              <a:rPr lang="ja-JP" altLang="en-US" dirty="0" smtClean="0">
                <a:latin typeface="+mn-ea"/>
                <a:ea typeface="+mn-ea"/>
              </a:rPr>
              <a:t>持った</a:t>
            </a:r>
            <a:r>
              <a:rPr lang="en-US" altLang="ja-JP" dirty="0" smtClean="0">
                <a:ea typeface="+mn-ea"/>
              </a:rPr>
              <a:t>NIC</a:t>
            </a:r>
            <a:r>
              <a:rPr lang="ja-JP" altLang="en-US" dirty="0" smtClean="0">
                <a:latin typeface="+mn-ea"/>
                <a:ea typeface="+mn-ea"/>
              </a:rPr>
              <a:t>を用いてキューを分散させる</a:t>
            </a:r>
          </a:p>
          <a:p>
            <a:pPr lvl="1"/>
            <a:r>
              <a:rPr kumimoji="1" lang="ja-JP" altLang="en-US" dirty="0" smtClean="0">
                <a:latin typeface="+mn-ea"/>
                <a:ea typeface="+mn-ea"/>
              </a:rPr>
              <a:t>マルチコア</a:t>
            </a:r>
            <a:r>
              <a:rPr kumimoji="1" lang="en-US" altLang="ja-JP" dirty="0" smtClean="0">
                <a:latin typeface="+mn-ea"/>
                <a:ea typeface="+mn-ea"/>
              </a:rPr>
              <a:t>CPU</a:t>
            </a:r>
            <a:r>
              <a:rPr kumimoji="1" lang="ja-JP" altLang="en-US" dirty="0" smtClean="0">
                <a:latin typeface="+mn-ea"/>
                <a:ea typeface="+mn-ea"/>
              </a:rPr>
              <a:t>環境では</a:t>
            </a:r>
            <a:r>
              <a:rPr kumimoji="1" lang="en-US" altLang="ja-JP" dirty="0" smtClean="0">
                <a:latin typeface="+mn-ea"/>
                <a:ea typeface="+mn-ea"/>
              </a:rPr>
              <a:t>CPU</a:t>
            </a:r>
            <a:r>
              <a:rPr kumimoji="1" lang="ja-JP" altLang="en-US" dirty="0" smtClean="0">
                <a:latin typeface="+mn-ea"/>
                <a:ea typeface="+mn-ea"/>
              </a:rPr>
              <a:t>を効率的に利用できる</a:t>
            </a:r>
            <a:endParaRPr kumimoji="1" lang="en-US" altLang="ja-JP" dirty="0" smtClean="0">
              <a:latin typeface="+mn-ea"/>
              <a:ea typeface="+mn-ea"/>
            </a:endParaRPr>
          </a:p>
          <a:p>
            <a:pPr lvl="1"/>
            <a:r>
              <a:rPr lang="ja-JP" altLang="en-US" dirty="0" smtClean="0">
                <a:solidFill>
                  <a:srgbClr val="E03253"/>
                </a:solidFill>
                <a:latin typeface="+mn-ea"/>
                <a:ea typeface="+mn-ea"/>
              </a:rPr>
              <a:t>一般に</a:t>
            </a:r>
            <a:r>
              <a:rPr lang="en-US" altLang="ja-JP" dirty="0" smtClean="0">
                <a:solidFill>
                  <a:srgbClr val="E03253"/>
                </a:solidFill>
                <a:latin typeface="+mn-ea"/>
                <a:ea typeface="+mn-ea"/>
              </a:rPr>
              <a:t>RSS</a:t>
            </a:r>
            <a:r>
              <a:rPr lang="ja-JP" altLang="en-US" dirty="0" smtClean="0">
                <a:solidFill>
                  <a:srgbClr val="E03253"/>
                </a:solidFill>
                <a:latin typeface="+mn-ea"/>
                <a:ea typeface="+mn-ea"/>
              </a:rPr>
              <a:t>機能を持つ</a:t>
            </a:r>
            <a:r>
              <a:rPr lang="en-US" altLang="ja-JP" dirty="0" smtClean="0">
                <a:solidFill>
                  <a:srgbClr val="E03253"/>
                </a:solidFill>
                <a:latin typeface="+mn-ea"/>
                <a:ea typeface="+mn-ea"/>
              </a:rPr>
              <a:t>NIC</a:t>
            </a:r>
            <a:r>
              <a:rPr lang="ja-JP" altLang="en-US" dirty="0" smtClean="0">
                <a:solidFill>
                  <a:srgbClr val="E03253"/>
                </a:solidFill>
                <a:latin typeface="+mn-ea"/>
                <a:ea typeface="+mn-ea"/>
              </a:rPr>
              <a:t>は高価である</a:t>
            </a:r>
            <a:endParaRPr kumimoji="1" lang="ja-JP" altLang="en-US" dirty="0">
              <a:solidFill>
                <a:srgbClr val="E03253"/>
              </a:solidFill>
              <a:latin typeface="+mn-ea"/>
              <a:ea typeface="+mn-ea"/>
            </a:endParaRPr>
          </a:p>
        </p:txBody>
      </p:sp>
      <p:sp>
        <p:nvSpPr>
          <p:cNvPr id="4" name="日付プレースホルダー 3"/>
          <p:cNvSpPr>
            <a:spLocks noGrp="1"/>
          </p:cNvSpPr>
          <p:nvPr>
            <p:ph type="dt" sz="half" idx="10"/>
          </p:nvPr>
        </p:nvSpPr>
        <p:spPr/>
        <p:txBody>
          <a:bodyPr/>
          <a:lstStyle/>
          <a:p>
            <a:r>
              <a:rPr lang="en-US" altLang="ja-JP" smtClean="0"/>
              <a:t>2015/1/28</a:t>
            </a:r>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56</a:t>
            </a:fld>
            <a:endParaRPr lang="en-US" altLang="ja-JP" dirty="0"/>
          </a:p>
        </p:txBody>
      </p:sp>
    </p:spTree>
    <p:extLst>
      <p:ext uri="{BB962C8B-B14F-4D97-AF65-F5344CB8AC3E}">
        <p14:creationId xmlns:p14="http://schemas.microsoft.com/office/powerpoint/2010/main" val="2068377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研究背景</a:t>
            </a:r>
            <a:endParaRPr kumimoji="1" lang="ja-JP" altLang="en-US" dirty="0"/>
          </a:p>
        </p:txBody>
      </p:sp>
      <p:sp>
        <p:nvSpPr>
          <p:cNvPr id="5" name="コンテンツ プレースホルダー 4"/>
          <p:cNvSpPr>
            <a:spLocks noGrp="1"/>
          </p:cNvSpPr>
          <p:nvPr>
            <p:ph idx="1"/>
          </p:nvPr>
        </p:nvSpPr>
        <p:spPr>
          <a:xfrm>
            <a:off x="704528" y="1157535"/>
            <a:ext cx="8460940" cy="4813231"/>
          </a:xfrm>
        </p:spPr>
        <p:txBody>
          <a:bodyPr/>
          <a:lstStyle/>
          <a:p>
            <a:pPr marL="0" indent="0">
              <a:buNone/>
            </a:pPr>
            <a:r>
              <a:rPr lang="ja-JP" altLang="en-US" b="1" dirty="0" smtClean="0">
                <a:solidFill>
                  <a:srgbClr val="E03253"/>
                </a:solidFill>
              </a:rPr>
              <a:t>なぜ、ショートフローに着目するのか</a:t>
            </a:r>
            <a:r>
              <a:rPr lang="en-US" altLang="ja-JP" b="1" dirty="0" smtClean="0">
                <a:solidFill>
                  <a:srgbClr val="E03253"/>
                </a:solidFill>
              </a:rPr>
              <a:t>?</a:t>
            </a:r>
            <a:endParaRPr kumimoji="1" lang="en-US" altLang="ja-JP" b="1" dirty="0" smtClean="0">
              <a:solidFill>
                <a:srgbClr val="E03253"/>
              </a:solidFill>
            </a:endParaRPr>
          </a:p>
          <a:p>
            <a:pPr marL="0" indent="0">
              <a:buNone/>
            </a:pPr>
            <a:r>
              <a:rPr lang="ja-JP" altLang="en-US" sz="2000" dirty="0" smtClean="0">
                <a:solidFill>
                  <a:srgbClr val="0071BC"/>
                </a:solidFill>
              </a:rPr>
              <a:t>分散・並列処理技術</a:t>
            </a:r>
            <a:r>
              <a:rPr lang="en-US" altLang="ja-JP" sz="2000" dirty="0" smtClean="0">
                <a:solidFill>
                  <a:srgbClr val="0071BC"/>
                </a:solidFill>
              </a:rPr>
              <a:t> </a:t>
            </a:r>
            <a:r>
              <a:rPr lang="en-US" altLang="ja-JP" sz="2000" dirty="0" smtClean="0"/>
              <a:t>: </a:t>
            </a:r>
            <a:r>
              <a:rPr lang="ja-JP" altLang="en-US" sz="2000" dirty="0" smtClean="0"/>
              <a:t>ビッグデータ、大量の計算資源の活用</a:t>
            </a:r>
            <a:endParaRPr lang="en-US" altLang="ja-JP" sz="2000" dirty="0" smtClean="0"/>
          </a:p>
          <a:p>
            <a:pPr marL="0" indent="0">
              <a:buNone/>
            </a:pPr>
            <a:r>
              <a:rPr lang="ja-JP" altLang="en-US" dirty="0" smtClean="0"/>
              <a:t>分散・並列処理では大量のショートフローを生成してしまう</a:t>
            </a:r>
            <a:r>
              <a:rPr lang="en-US" altLang="ja-JP" dirty="0" smtClean="0"/>
              <a:t>!! </a:t>
            </a:r>
          </a:p>
          <a:p>
            <a:pPr marL="0" indent="0" algn="ctr">
              <a:buNone/>
            </a:pPr>
            <a:r>
              <a:rPr lang="ja-JP" altLang="en-US" sz="2000" dirty="0" smtClean="0"/>
              <a:t>データセンタートラフィックの</a:t>
            </a:r>
            <a:r>
              <a:rPr lang="en-US" altLang="ja-JP" sz="2000" dirty="0" smtClean="0"/>
              <a:t>80%</a:t>
            </a:r>
            <a:r>
              <a:rPr lang="ja-JP" altLang="en-US" sz="2000" dirty="0" smtClean="0"/>
              <a:t>がショートフロー</a:t>
            </a:r>
            <a:r>
              <a:rPr lang="en-US" altLang="ja-JP" sz="1800" dirty="0" smtClean="0"/>
              <a:t>[14].</a:t>
            </a:r>
          </a:p>
          <a:p>
            <a:pPr marL="0" indent="0" algn="ctr">
              <a:buNone/>
            </a:pPr>
            <a:r>
              <a:rPr lang="ja-JP" altLang="en-US" sz="1800" dirty="0" smtClean="0"/>
              <a:t>ショートフローは大規模計算処理の高速化のために極めて重要な要素</a:t>
            </a:r>
            <a:endParaRPr lang="en-US" altLang="ja-JP" sz="1800" dirty="0" smtClean="0"/>
          </a:p>
          <a:p>
            <a:pPr marL="0" indent="0" algn="ctr">
              <a:buNone/>
            </a:pPr>
            <a:endParaRPr kumimoji="1" lang="en-US" altLang="ja-JP" sz="2200" b="1" dirty="0" smtClean="0">
              <a:solidFill>
                <a:srgbClr val="0071BC"/>
              </a:solidFill>
            </a:endParaRPr>
          </a:p>
          <a:p>
            <a:pPr marL="0" indent="0" algn="ctr">
              <a:buNone/>
            </a:pPr>
            <a:r>
              <a:rPr lang="ja-JP" altLang="en-US" b="1" dirty="0">
                <a:solidFill>
                  <a:srgbClr val="0071BC"/>
                </a:solidFill>
              </a:rPr>
              <a:t>既存の</a:t>
            </a:r>
            <a:r>
              <a:rPr kumimoji="1" lang="ja-JP" altLang="en-US" b="1" dirty="0" smtClean="0">
                <a:solidFill>
                  <a:srgbClr val="0071BC"/>
                </a:solidFill>
              </a:rPr>
              <a:t>データセンターネットワーク</a:t>
            </a:r>
            <a:r>
              <a:rPr lang="ja-JP" altLang="en-US" b="1" dirty="0" smtClean="0">
                <a:solidFill>
                  <a:srgbClr val="0071BC"/>
                </a:solidFill>
              </a:rPr>
              <a:t>を改善する上で</a:t>
            </a:r>
            <a:endParaRPr lang="en-US" altLang="ja-JP" b="1" dirty="0" smtClean="0">
              <a:solidFill>
                <a:srgbClr val="0071BC"/>
              </a:solidFill>
            </a:endParaRPr>
          </a:p>
          <a:p>
            <a:pPr marL="0" indent="0" algn="ctr">
              <a:buNone/>
            </a:pPr>
            <a:r>
              <a:rPr lang="ja-JP" altLang="en-US" b="1" dirty="0" smtClean="0">
                <a:solidFill>
                  <a:srgbClr val="0071BC"/>
                </a:solidFill>
              </a:rPr>
              <a:t>ショートフロー遅延の問題は重要</a:t>
            </a:r>
            <a:endParaRPr lang="en-US" altLang="ja-JP" sz="2200" b="1" dirty="0" smtClean="0">
              <a:solidFill>
                <a:srgbClr val="0071BC"/>
              </a:solidFill>
            </a:endParaRPr>
          </a:p>
          <a:p>
            <a:pPr marL="0" indent="0">
              <a:buNone/>
            </a:pPr>
            <a:endParaRPr kumimoji="1" lang="ja-JP" altLang="en-US" dirty="0"/>
          </a:p>
        </p:txBody>
      </p:sp>
      <p:sp>
        <p:nvSpPr>
          <p:cNvPr id="2" name="日付プレースホルダー 1"/>
          <p:cNvSpPr>
            <a:spLocks noGrp="1"/>
          </p:cNvSpPr>
          <p:nvPr>
            <p:ph type="dt" sz="half" idx="10"/>
          </p:nvPr>
        </p:nvSpPr>
        <p:spPr/>
        <p:txBody>
          <a:bodyPr/>
          <a:lstStyle/>
          <a:p>
            <a:r>
              <a:rPr lang="en-US" altLang="ja-JP" smtClean="0"/>
              <a:t>2015/1/28</a:t>
            </a:r>
            <a:endParaRPr lang="en-US" altLang="ja-JP"/>
          </a:p>
        </p:txBody>
      </p:sp>
      <p:sp>
        <p:nvSpPr>
          <p:cNvPr id="3" name="スライド番号プレースホルダー 2"/>
          <p:cNvSpPr>
            <a:spLocks noGrp="1"/>
          </p:cNvSpPr>
          <p:nvPr>
            <p:ph type="sldNum" sz="quarter" idx="12"/>
          </p:nvPr>
        </p:nvSpPr>
        <p:spPr/>
        <p:txBody>
          <a:bodyPr/>
          <a:lstStyle/>
          <a:p>
            <a:fld id="{5C5C2A6E-2954-4E38-AD66-154544EB6822}" type="slidenum">
              <a:rPr lang="ja-JP" altLang="en-US" smtClean="0"/>
              <a:pPr/>
              <a:t>6</a:t>
            </a:fld>
            <a:endParaRPr lang="en-US" altLang="ja-JP"/>
          </a:p>
        </p:txBody>
      </p:sp>
      <p:sp>
        <p:nvSpPr>
          <p:cNvPr id="7" name="正方形/長方形 6"/>
          <p:cNvSpPr/>
          <p:nvPr/>
        </p:nvSpPr>
        <p:spPr>
          <a:xfrm>
            <a:off x="4124908" y="5970766"/>
            <a:ext cx="4953000" cy="338554"/>
          </a:xfrm>
          <a:prstGeom prst="rect">
            <a:avLst/>
          </a:prstGeom>
        </p:spPr>
        <p:txBody>
          <a:bodyPr>
            <a:spAutoFit/>
          </a:bodyPr>
          <a:lstStyle/>
          <a:p>
            <a:r>
              <a:rPr lang="en-US" altLang="ja-JP" sz="800" dirty="0" smtClean="0">
                <a:latin typeface="+mn-lt"/>
              </a:rPr>
              <a:t>[14]Benson</a:t>
            </a:r>
            <a:r>
              <a:rPr lang="en-US" altLang="ja-JP" sz="800" dirty="0">
                <a:latin typeface="+mn-lt"/>
              </a:rPr>
              <a:t>, </a:t>
            </a:r>
            <a:r>
              <a:rPr lang="en-US" altLang="ja-JP" sz="800" dirty="0" err="1">
                <a:latin typeface="+mn-lt"/>
              </a:rPr>
              <a:t>Theophilus</a:t>
            </a:r>
            <a:r>
              <a:rPr lang="en-US" altLang="ja-JP" sz="800" dirty="0">
                <a:latin typeface="+mn-lt"/>
              </a:rPr>
              <a:t>, </a:t>
            </a:r>
            <a:r>
              <a:rPr lang="en-US" altLang="ja-JP" sz="800" dirty="0" err="1">
                <a:latin typeface="+mn-lt"/>
              </a:rPr>
              <a:t>Aditya</a:t>
            </a:r>
            <a:r>
              <a:rPr lang="en-US" altLang="ja-JP" sz="800" dirty="0">
                <a:latin typeface="+mn-lt"/>
              </a:rPr>
              <a:t> </a:t>
            </a:r>
            <a:r>
              <a:rPr lang="en-US" altLang="ja-JP" sz="800" dirty="0" err="1">
                <a:latin typeface="+mn-lt"/>
              </a:rPr>
              <a:t>Akella</a:t>
            </a:r>
            <a:r>
              <a:rPr lang="en-US" altLang="ja-JP" sz="800" dirty="0">
                <a:latin typeface="+mn-lt"/>
              </a:rPr>
              <a:t>, and David A. </a:t>
            </a:r>
            <a:r>
              <a:rPr lang="en-US" altLang="ja-JP" sz="800" dirty="0" err="1">
                <a:latin typeface="+mn-lt"/>
              </a:rPr>
              <a:t>Maltz</a:t>
            </a:r>
            <a:r>
              <a:rPr lang="en-US" altLang="ja-JP" sz="800" dirty="0">
                <a:latin typeface="+mn-lt"/>
              </a:rPr>
              <a:t>. "Network </a:t>
            </a:r>
            <a:r>
              <a:rPr lang="en-US" altLang="ja-JP" sz="800" dirty="0" smtClean="0">
                <a:latin typeface="+mn-lt"/>
              </a:rPr>
              <a:t>traffic characteristics </a:t>
            </a:r>
            <a:r>
              <a:rPr lang="en-US" altLang="ja-JP" sz="800" dirty="0">
                <a:latin typeface="+mn-lt"/>
              </a:rPr>
              <a:t>of data centers in the wild." Proceedings of the 10th ACM SIGCOMM conference on Internet measurement. ACM, 2010.</a:t>
            </a:r>
            <a:endParaRPr lang="ja-JP" altLang="en-US" sz="800" dirty="0">
              <a:latin typeface="+mn-lt"/>
            </a:endParaRPr>
          </a:p>
        </p:txBody>
      </p:sp>
    </p:spTree>
    <p:extLst>
      <p:ext uri="{BB962C8B-B14F-4D97-AF65-F5344CB8AC3E}">
        <p14:creationId xmlns:p14="http://schemas.microsoft.com/office/powerpoint/2010/main" val="40347433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低レイテンシなデータセンター</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7</a:t>
            </a:fld>
            <a:endParaRPr lang="en-US" altLang="ja-JP"/>
          </a:p>
        </p:txBody>
      </p:sp>
      <p:graphicFrame>
        <p:nvGraphicFramePr>
          <p:cNvPr id="6" name="表 5"/>
          <p:cNvGraphicFramePr>
            <a:graphicFrameLocks noGrp="1"/>
          </p:cNvGraphicFramePr>
          <p:nvPr>
            <p:extLst>
              <p:ext uri="{D42A27DB-BD31-4B8C-83A1-F6EECF244321}">
                <p14:modId xmlns:p14="http://schemas.microsoft.com/office/powerpoint/2010/main" val="434736111"/>
              </p:ext>
            </p:extLst>
          </p:nvPr>
        </p:nvGraphicFramePr>
        <p:xfrm>
          <a:off x="800484" y="1232756"/>
          <a:ext cx="8280400" cy="4905752"/>
        </p:xfrm>
        <a:graphic>
          <a:graphicData uri="http://schemas.openxmlformats.org/drawingml/2006/table">
            <a:tbl>
              <a:tblPr firstRow="1">
                <a:tableStyleId>{3B4B98B0-60AC-42C2-AFA5-B58CD77FA1E5}</a:tableStyleId>
              </a:tblPr>
              <a:tblGrid>
                <a:gridCol w="1035050"/>
                <a:gridCol w="1035050"/>
                <a:gridCol w="1035050"/>
                <a:gridCol w="1035050"/>
                <a:gridCol w="1035050"/>
                <a:gridCol w="1035050"/>
                <a:gridCol w="1035050"/>
                <a:gridCol w="1035050"/>
              </a:tblGrid>
              <a:tr h="288032">
                <a:tc rowSpan="2" gridSpan="2">
                  <a:txBody>
                    <a:bodyPr/>
                    <a:lstStyle/>
                    <a:p>
                      <a:pPr algn="ctr"/>
                      <a:r>
                        <a:rPr kumimoji="1" lang="ja-JP" altLang="en-US" sz="1200" dirty="0" smtClean="0"/>
                        <a:t>カテゴリー</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lang="ja-JP" altLang="en-US" dirty="0"/>
                    </a:p>
                  </a:txBody>
                  <a:tcPr/>
                </a:tc>
                <a:tc rowSpan="2">
                  <a:txBody>
                    <a:bodyPr/>
                    <a:lstStyle/>
                    <a:p>
                      <a:pPr algn="ctr"/>
                      <a:r>
                        <a:rPr kumimoji="1" lang="ja-JP" altLang="en-US" sz="1200" dirty="0" smtClean="0"/>
                        <a:t>提案</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algn="ctr"/>
                      <a:r>
                        <a:rPr kumimoji="1" lang="ja-JP" altLang="en-US" sz="1200" dirty="0" smtClean="0"/>
                        <a:t>対象</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gridSpan="3">
                  <a:txBody>
                    <a:bodyPr/>
                    <a:lstStyle/>
                    <a:p>
                      <a:pPr algn="ctr"/>
                      <a:r>
                        <a:rPr kumimoji="1" lang="ja-JP" altLang="en-US" sz="1200" dirty="0" smtClean="0"/>
                        <a:t>修正箇所</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kumimoji="1" lang="ja-JP" altLang="en-US" dirty="0"/>
                    </a:p>
                  </a:txBody>
                  <a:tcPr/>
                </a:tc>
                <a:tc hMerge="1">
                  <a:txBody>
                    <a:bodyPr/>
                    <a:lstStyle/>
                    <a:p>
                      <a:endParaRPr kumimoji="1" lang="ja-JP" altLang="en-US" dirty="0"/>
                    </a:p>
                  </a:txBody>
                  <a:tcPr/>
                </a:tc>
              </a:tr>
              <a:tr h="241228">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FCT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Deadline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200" dirty="0" smtClean="0"/>
                        <a:t>スイッチ</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algn="ctr"/>
                      <a:r>
                        <a:rPr kumimoji="1" lang="ja-JP" altLang="en-US" sz="1200" dirty="0" smtClean="0"/>
                        <a:t>アプリケーション</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キュー長の縮小</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DCTCP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HULL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6">
                  <a:txBody>
                    <a:bodyPr/>
                    <a:lstStyle/>
                    <a:p>
                      <a:pPr algn="ctr"/>
                      <a:r>
                        <a:rPr kumimoji="1" lang="ja-JP" altLang="en-US" sz="1200" dirty="0" smtClean="0"/>
                        <a:t>優先度付け</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4">
                  <a:txBody>
                    <a:bodyPr/>
                    <a:lstStyle/>
                    <a:p>
                      <a:pPr algn="ctr"/>
                      <a:r>
                        <a:rPr kumimoji="1" lang="ja-JP" altLang="en-US" sz="1200" dirty="0" smtClean="0"/>
                        <a:t>しきい値ベース</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PDQ</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none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endParaRPr kumimoji="1" lang="ja-JP" altLang="en-US"/>
                    </a:p>
                  </a:txBody>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ja-JP" altLang="en-US" sz="1200" dirty="0" smtClean="0"/>
                        <a:t>アプリケーションによる定義</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pFabric</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Detail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gridSpan="2">
                  <a:txBody>
                    <a:bodyPr/>
                    <a:lstStyle/>
                    <a:p>
                      <a:pPr algn="ctr"/>
                      <a:r>
                        <a:rPr kumimoji="1" lang="ja-JP" altLang="en-US" sz="1200" dirty="0" smtClean="0"/>
                        <a:t>マルチパスの利用</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2" h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err="1" smtClean="0"/>
                        <a:t>RepFlow</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algn="ctr"/>
                      <a:r>
                        <a:rPr kumimoji="1" lang="en-US" altLang="ja-JP" sz="1200" dirty="0" smtClean="0"/>
                        <a:t>mean &amp; 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lumMod val="40000"/>
                        <a:lumOff val="60000"/>
                      </a:schemeClr>
                    </a:solidFill>
                  </a:tcPr>
                </a:tc>
              </a:tr>
              <a:tr h="320040">
                <a:tc rowSpan="3" gridSpan="2">
                  <a:txBody>
                    <a:bodyPr/>
                    <a:lstStyle/>
                    <a:p>
                      <a:pPr algn="ctr"/>
                      <a:r>
                        <a:rPr kumimoji="1" lang="ja-JP" altLang="en-US" sz="1200" dirty="0" smtClean="0"/>
                        <a:t>再送制御の高速化</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rowSpan="3" hMerge="1">
                  <a:txBody>
                    <a:bodyPr/>
                    <a:lstStyle/>
                    <a:p>
                      <a:endParaRPr kumimoji="1" lang="ja-JP" altLang="en-US"/>
                    </a:p>
                  </a:txBody>
                  <a:tcPr/>
                </a:tc>
                <a:tc>
                  <a:txBody>
                    <a:bodyPr/>
                    <a:lstStyle/>
                    <a:p>
                      <a:pPr algn="ctr"/>
                      <a:r>
                        <a:rPr kumimoji="1" lang="en-US" altLang="ja-JP" sz="1200" dirty="0" smtClean="0"/>
                        <a:t>DIBS</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err="1" smtClean="0"/>
                        <a:t>FastLane</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gridSpan="2" vMerge="1">
                  <a:txBody>
                    <a:bodyPr/>
                    <a:lstStyle/>
                    <a:p>
                      <a:pPr algn="ctr"/>
                      <a:endParaRPr kumimoji="1"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vMerge="1">
                  <a:txBody>
                    <a:bodyPr/>
                    <a:lstStyle/>
                    <a:p>
                      <a:endParaRPr kumimoji="1" lang="ja-JP" altLang="en-US"/>
                    </a:p>
                  </a:txBody>
                  <a:tcPr/>
                </a:tc>
                <a:tc>
                  <a:txBody>
                    <a:bodyPr/>
                    <a:lstStyle/>
                    <a:p>
                      <a:pPr algn="ctr"/>
                      <a:r>
                        <a:rPr kumimoji="1" lang="en-US" altLang="ja-JP" sz="1200" dirty="0" smtClean="0"/>
                        <a:t>CP</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dirty="0" smtClean="0"/>
                        <a:t>tail</a:t>
                      </a:r>
                      <a:endParaRPr kumimoji="1" lang="ja-JP" altLang="en-US" sz="12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0606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a:t>
                      </a:r>
                      <a:endParaRPr kumimoji="1" lang="ja-JP" altLang="en-US" sz="1200" dirty="0" smtClean="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オブジェクト 7"/>
          <p:cNvGraphicFramePr>
            <a:graphicFrameLocks noChangeAspect="1"/>
          </p:cNvGraphicFramePr>
          <p:nvPr>
            <p:extLst>
              <p:ext uri="{D42A27DB-BD31-4B8C-83A1-F6EECF244321}">
                <p14:modId xmlns:p14="http://schemas.microsoft.com/office/powerpoint/2010/main" val="2423800065"/>
              </p:ext>
            </p:extLst>
          </p:nvPr>
        </p:nvGraphicFramePr>
        <p:xfrm>
          <a:off x="3262092" y="2600908"/>
          <a:ext cx="268197" cy="236645"/>
        </p:xfrm>
        <a:graphic>
          <a:graphicData uri="http://schemas.openxmlformats.org/presentationml/2006/ole">
            <mc:AlternateContent xmlns:mc="http://schemas.openxmlformats.org/markup-compatibility/2006">
              <mc:Choice xmlns:v="urn:schemas-microsoft-com:vml" Requires="v">
                <p:oleObj spid="_x0000_s1257" name="数式" r:id="rId3" imgW="215900" imgH="190500" progId="Equation.3">
                  <p:embed/>
                </p:oleObj>
              </mc:Choice>
              <mc:Fallback>
                <p:oleObj name="数式" r:id="rId3" imgW="215900" imgH="190500" progId="Equation.3">
                  <p:embed/>
                  <p:pic>
                    <p:nvPicPr>
                      <p:cNvPr id="0" name=""/>
                      <p:cNvPicPr/>
                      <p:nvPr/>
                    </p:nvPicPr>
                    <p:blipFill>
                      <a:blip r:embed="rId4"/>
                      <a:stretch>
                        <a:fillRect/>
                      </a:stretch>
                    </p:blipFill>
                    <p:spPr>
                      <a:xfrm>
                        <a:off x="3262092" y="2600908"/>
                        <a:ext cx="268197" cy="236645"/>
                      </a:xfrm>
                      <a:prstGeom prst="rect">
                        <a:avLst/>
                      </a:prstGeom>
                    </p:spPr>
                  </p:pic>
                </p:oleObj>
              </mc:Fallback>
            </mc:AlternateContent>
          </a:graphicData>
        </a:graphic>
      </p:graphicFrame>
      <p:graphicFrame>
        <p:nvGraphicFramePr>
          <p:cNvPr id="10" name="オブジェクト 9"/>
          <p:cNvGraphicFramePr>
            <a:graphicFrameLocks noChangeAspect="1"/>
          </p:cNvGraphicFramePr>
          <p:nvPr>
            <p:extLst>
              <p:ext uri="{D42A27DB-BD31-4B8C-83A1-F6EECF244321}">
                <p14:modId xmlns:p14="http://schemas.microsoft.com/office/powerpoint/2010/main" val="3164890066"/>
              </p:ext>
            </p:extLst>
          </p:nvPr>
        </p:nvGraphicFramePr>
        <p:xfrm>
          <a:off x="3084007" y="3297654"/>
          <a:ext cx="642361" cy="262691"/>
        </p:xfrm>
        <a:graphic>
          <a:graphicData uri="http://schemas.openxmlformats.org/presentationml/2006/ole">
            <mc:AlternateContent xmlns:mc="http://schemas.openxmlformats.org/markup-compatibility/2006">
              <mc:Choice xmlns:v="urn:schemas-microsoft-com:vml" Requires="v">
                <p:oleObj spid="_x0000_s1258" name="数式" r:id="rId5" imgW="495300" imgH="203200" progId="Equation.3">
                  <p:embed/>
                </p:oleObj>
              </mc:Choice>
              <mc:Fallback>
                <p:oleObj name="数式" r:id="rId5" imgW="495300" imgH="203200" progId="Equation.3">
                  <p:embed/>
                  <p:pic>
                    <p:nvPicPr>
                      <p:cNvPr id="0" name=""/>
                      <p:cNvPicPr/>
                      <p:nvPr/>
                    </p:nvPicPr>
                    <p:blipFill>
                      <a:blip r:embed="rId6"/>
                      <a:stretch>
                        <a:fillRect/>
                      </a:stretch>
                    </p:blipFill>
                    <p:spPr>
                      <a:xfrm>
                        <a:off x="3084007" y="3297654"/>
                        <a:ext cx="642361" cy="262691"/>
                      </a:xfrm>
                      <a:prstGeom prst="rect">
                        <a:avLst/>
                      </a:prstGeom>
                    </p:spPr>
                  </p:pic>
                </p:oleObj>
              </mc:Fallback>
            </mc:AlternateContent>
          </a:graphicData>
        </a:graphic>
      </p:graphicFrame>
    </p:spTree>
    <p:extLst>
      <p:ext uri="{BB962C8B-B14F-4D97-AF65-F5344CB8AC3E}">
        <p14:creationId xmlns:p14="http://schemas.microsoft.com/office/powerpoint/2010/main" val="283276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関連研究</a:t>
            </a:r>
            <a:r>
              <a:rPr kumimoji="1" lang="en-US" altLang="ja-JP" dirty="0" smtClean="0"/>
              <a:t> : </a:t>
            </a:r>
            <a:r>
              <a:rPr kumimoji="1" lang="ja-JP" altLang="en-US" dirty="0" smtClean="0"/>
              <a:t>エンドノードへのアプローチ</a:t>
            </a:r>
            <a:endParaRPr kumimoji="1" lang="ja-JP" altLang="en-US" dirty="0"/>
          </a:p>
        </p:txBody>
      </p:sp>
      <p:sp>
        <p:nvSpPr>
          <p:cNvPr id="3" name="コンテンツ プレースホルダー 2"/>
          <p:cNvSpPr>
            <a:spLocks noGrp="1"/>
          </p:cNvSpPr>
          <p:nvPr>
            <p:ph idx="1"/>
          </p:nvPr>
        </p:nvSpPr>
        <p:spPr>
          <a:xfrm>
            <a:off x="812800" y="1088740"/>
            <a:ext cx="8280400" cy="723654"/>
          </a:xfrm>
        </p:spPr>
        <p:style>
          <a:lnRef idx="2">
            <a:schemeClr val="dk1"/>
          </a:lnRef>
          <a:fillRef idx="1">
            <a:schemeClr val="lt1"/>
          </a:fillRef>
          <a:effectRef idx="0">
            <a:schemeClr val="dk1"/>
          </a:effectRef>
          <a:fontRef idx="minor">
            <a:schemeClr val="dk1"/>
          </a:fontRef>
        </p:style>
        <p:txBody>
          <a:bodyPr/>
          <a:lstStyle/>
          <a:p>
            <a:pPr marL="0" indent="0">
              <a:buNone/>
            </a:pPr>
            <a:r>
              <a:rPr lang="en-US" altLang="ja-JP" sz="1600" dirty="0" err="1"/>
              <a:t>Xu</a:t>
            </a:r>
            <a:r>
              <a:rPr lang="en-US" altLang="ja-JP" sz="1600" dirty="0"/>
              <a:t>, Hong, and </a:t>
            </a:r>
            <a:r>
              <a:rPr lang="en-US" altLang="ja-JP" sz="1600" dirty="0" err="1"/>
              <a:t>Baochun</a:t>
            </a:r>
            <a:r>
              <a:rPr lang="en-US" altLang="ja-JP" sz="1600" dirty="0"/>
              <a:t> Li. "</a:t>
            </a:r>
            <a:r>
              <a:rPr lang="en-US" altLang="ja-JP" sz="1600" dirty="0" err="1"/>
              <a:t>RepFlow</a:t>
            </a:r>
            <a:r>
              <a:rPr lang="en-US" altLang="ja-JP" sz="1600" dirty="0"/>
              <a:t>: Minimizing flow completion times with replicated flows in data centers." </a:t>
            </a:r>
            <a:r>
              <a:rPr lang="en-US" altLang="ja-JP" sz="1600" i="1" dirty="0" err="1"/>
              <a:t>arXiv</a:t>
            </a:r>
            <a:r>
              <a:rPr lang="en-US" altLang="ja-JP" sz="1600" i="1" dirty="0"/>
              <a:t> preprint arXiv:1307.7451</a:t>
            </a:r>
            <a:r>
              <a:rPr lang="en-US" altLang="ja-JP" sz="1600" dirty="0"/>
              <a:t> (2013).</a:t>
            </a:r>
          </a:p>
        </p:txBody>
      </p:sp>
      <p:sp>
        <p:nvSpPr>
          <p:cNvPr id="4" name="日付プレースホルダー 3"/>
          <p:cNvSpPr>
            <a:spLocks noGrp="1"/>
          </p:cNvSpPr>
          <p:nvPr>
            <p:ph type="dt" sz="half" idx="10"/>
          </p:nvPr>
        </p:nvSpPr>
        <p:spPr/>
        <p:txBody>
          <a:bodyPr/>
          <a:lstStyle/>
          <a:p>
            <a:fld id="{725DEE3D-81FD-A24C-BBC9-307AFE505EB8}" type="datetime1">
              <a:rPr lang="ja-JP" altLang="en-US" smtClean="0"/>
              <a:t>15/01/28</a:t>
            </a:fld>
            <a:endParaRPr lang="en-US" altLang="ja-JP" dirty="0"/>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8</a:t>
            </a:fld>
            <a:endParaRPr lang="en-US" altLang="ja-JP"/>
          </a:p>
        </p:txBody>
      </p:sp>
      <p:sp>
        <p:nvSpPr>
          <p:cNvPr id="6" name="テキスト ボックス 5"/>
          <p:cNvSpPr txBox="1"/>
          <p:nvPr/>
        </p:nvSpPr>
        <p:spPr>
          <a:xfrm>
            <a:off x="827938" y="1881188"/>
            <a:ext cx="8265262" cy="1384995"/>
          </a:xfrm>
          <a:prstGeom prst="rect">
            <a:avLst/>
          </a:prstGeom>
          <a:noFill/>
        </p:spPr>
        <p:txBody>
          <a:bodyPr wrap="square" rtlCol="0">
            <a:spAutoFit/>
          </a:bodyPr>
          <a:lstStyle/>
          <a:p>
            <a:r>
              <a:rPr kumimoji="1" lang="en-US" altLang="ja-JP" sz="2400" dirty="0" smtClean="0">
                <a:solidFill>
                  <a:srgbClr val="0071BC"/>
                </a:solidFill>
                <a:latin typeface="+mj-lt"/>
              </a:rPr>
              <a:t>Motivation:</a:t>
            </a:r>
            <a:endParaRPr kumimoji="1" lang="en-US" altLang="ja-JP" dirty="0" smtClean="0">
              <a:latin typeface="+mj-lt"/>
            </a:endParaRPr>
          </a:p>
          <a:p>
            <a:pPr marL="742950" lvl="1" indent="-285750">
              <a:buFont typeface="Arial"/>
              <a:buChar char="•"/>
            </a:pPr>
            <a:r>
              <a:rPr kumimoji="1" lang="ja-JP" altLang="en-US" dirty="0" smtClean="0">
                <a:solidFill>
                  <a:srgbClr val="E03253"/>
                </a:solidFill>
                <a:latin typeface="+mj-lt"/>
              </a:rPr>
              <a:t>スイッチやプロトコルの変更なし</a:t>
            </a:r>
            <a:r>
              <a:rPr kumimoji="1" lang="ja-JP" altLang="en-US" dirty="0" smtClean="0">
                <a:solidFill>
                  <a:srgbClr val="4D4D4D"/>
                </a:solidFill>
                <a:latin typeface="+mj-lt"/>
              </a:rPr>
              <a:t>で</a:t>
            </a:r>
            <a:r>
              <a:rPr kumimoji="1" lang="en-US" altLang="ja-JP" dirty="0" smtClean="0">
                <a:solidFill>
                  <a:srgbClr val="4D4D4D"/>
                </a:solidFill>
                <a:latin typeface="+mj-lt"/>
              </a:rPr>
              <a:t>FCT</a:t>
            </a:r>
            <a:r>
              <a:rPr kumimoji="1" lang="ja-JP" altLang="en-US" dirty="0" smtClean="0">
                <a:solidFill>
                  <a:srgbClr val="4D4D4D"/>
                </a:solidFill>
                <a:latin typeface="+mj-lt"/>
              </a:rPr>
              <a:t>を改善</a:t>
            </a:r>
            <a:endParaRPr kumimoji="1" lang="en-US" altLang="ja-JP" dirty="0" smtClean="0">
              <a:solidFill>
                <a:srgbClr val="4D4D4D"/>
              </a:solidFill>
              <a:latin typeface="+mj-lt"/>
            </a:endParaRPr>
          </a:p>
          <a:p>
            <a:r>
              <a:rPr kumimoji="1" lang="en-US" altLang="ja-JP" sz="2400" dirty="0" smtClean="0">
                <a:solidFill>
                  <a:srgbClr val="0071BC"/>
                </a:solidFill>
                <a:latin typeface="+mj-lt"/>
              </a:rPr>
              <a:t>Target : </a:t>
            </a:r>
          </a:p>
          <a:p>
            <a:pPr marL="742950" lvl="1" indent="-285750">
              <a:buFont typeface="Arial"/>
              <a:buChar char="•"/>
            </a:pPr>
            <a:r>
              <a:rPr kumimoji="1" lang="ja-JP" altLang="en-US" dirty="0" smtClean="0">
                <a:solidFill>
                  <a:srgbClr val="4D4D4D"/>
                </a:solidFill>
                <a:latin typeface="+mj-lt"/>
              </a:rPr>
              <a:t>複数経路利用による通信負荷分散</a:t>
            </a:r>
            <a:endParaRPr kumimoji="1" lang="en-US" altLang="ja-JP" dirty="0">
              <a:solidFill>
                <a:srgbClr val="4D4D4D"/>
              </a:solidFill>
              <a:latin typeface="+mj-lt"/>
            </a:endParaRPr>
          </a:p>
        </p:txBody>
      </p:sp>
      <p:sp>
        <p:nvSpPr>
          <p:cNvPr id="9" name="正方形/長方形 8"/>
          <p:cNvSpPr/>
          <p:nvPr/>
        </p:nvSpPr>
        <p:spPr>
          <a:xfrm>
            <a:off x="836318" y="3112226"/>
            <a:ext cx="4116682" cy="677108"/>
          </a:xfrm>
          <a:prstGeom prst="rect">
            <a:avLst/>
          </a:prstGeom>
        </p:spPr>
        <p:txBody>
          <a:bodyPr wrap="square">
            <a:spAutoFit/>
          </a:bodyPr>
          <a:lstStyle/>
          <a:p>
            <a:r>
              <a:rPr kumimoji="1" lang="en-US" altLang="ja-JP" sz="2000" dirty="0" smtClean="0">
                <a:solidFill>
                  <a:srgbClr val="0071BC"/>
                </a:solidFill>
                <a:latin typeface="+mj-lt"/>
              </a:rPr>
              <a:t>Solution </a:t>
            </a:r>
            <a:r>
              <a:rPr kumimoji="1" lang="en-US" altLang="ja-JP" sz="2000" dirty="0">
                <a:solidFill>
                  <a:srgbClr val="0071BC"/>
                </a:solidFill>
                <a:latin typeface="+mj-lt"/>
              </a:rPr>
              <a:t>: </a:t>
            </a:r>
          </a:p>
          <a:p>
            <a:r>
              <a:rPr kumimoji="1" lang="ja-JP" altLang="en-US" dirty="0" smtClean="0">
                <a:solidFill>
                  <a:srgbClr val="4D4D4D"/>
                </a:solidFill>
                <a:latin typeface="+mj-lt"/>
              </a:rPr>
              <a:t>ショートフローに対してフローを複製</a:t>
            </a:r>
            <a:endParaRPr kumimoji="1" lang="en-US" altLang="ja-JP" dirty="0">
              <a:solidFill>
                <a:srgbClr val="4D4D4D"/>
              </a:solidFill>
              <a:latin typeface="+mj-lt"/>
            </a:endParaRPr>
          </a:p>
        </p:txBody>
      </p:sp>
      <p:sp>
        <p:nvSpPr>
          <p:cNvPr id="10" name="テキスト ボックス 9"/>
          <p:cNvSpPr txBox="1"/>
          <p:nvPr/>
        </p:nvSpPr>
        <p:spPr>
          <a:xfrm>
            <a:off x="1766329" y="5996317"/>
            <a:ext cx="2022459" cy="276999"/>
          </a:xfrm>
          <a:prstGeom prst="rect">
            <a:avLst/>
          </a:prstGeom>
          <a:noFill/>
        </p:spPr>
        <p:txBody>
          <a:bodyPr wrap="none" rtlCol="0">
            <a:spAutoFit/>
          </a:bodyPr>
          <a:lstStyle/>
          <a:p>
            <a:r>
              <a:rPr kumimoji="1" lang="en-US" altLang="ja-JP" sz="1200" dirty="0" smtClean="0">
                <a:latin typeface="+mj-lt"/>
              </a:rPr>
              <a:t>Fig. Scenario on </a:t>
            </a:r>
            <a:r>
              <a:rPr kumimoji="1" lang="en-US" altLang="ja-JP" sz="1200" dirty="0" err="1" smtClean="0">
                <a:latin typeface="+mj-lt"/>
              </a:rPr>
              <a:t>Repflow</a:t>
            </a:r>
            <a:r>
              <a:rPr kumimoji="1" lang="en-US" altLang="ja-JP" sz="1200" dirty="0" smtClean="0">
                <a:latin typeface="+mj-lt"/>
              </a:rPr>
              <a:t>[45]</a:t>
            </a:r>
            <a:endParaRPr kumimoji="1" lang="ja-JP" altLang="en-US" sz="1200" dirty="0">
              <a:latin typeface="+mj-lt"/>
            </a:endParaRPr>
          </a:p>
        </p:txBody>
      </p:sp>
      <p:sp>
        <p:nvSpPr>
          <p:cNvPr id="11" name="正方形/長方形 10"/>
          <p:cNvSpPr/>
          <p:nvPr/>
        </p:nvSpPr>
        <p:spPr>
          <a:xfrm>
            <a:off x="4976518" y="3104964"/>
            <a:ext cx="4116682" cy="954107"/>
          </a:xfrm>
          <a:prstGeom prst="rect">
            <a:avLst/>
          </a:prstGeom>
        </p:spPr>
        <p:txBody>
          <a:bodyPr wrap="square">
            <a:spAutoFit/>
          </a:bodyPr>
          <a:lstStyle/>
          <a:p>
            <a:r>
              <a:rPr kumimoji="1" lang="en-US" altLang="ja-JP" sz="2000" dirty="0" smtClean="0">
                <a:solidFill>
                  <a:srgbClr val="0071BC"/>
                </a:solidFill>
                <a:latin typeface="+mj-lt"/>
              </a:rPr>
              <a:t>Resu</a:t>
            </a:r>
            <a:r>
              <a:rPr kumimoji="1" lang="en-US" altLang="ja-JP" sz="2000" dirty="0">
                <a:solidFill>
                  <a:srgbClr val="0071BC"/>
                </a:solidFill>
                <a:latin typeface="+mj-lt"/>
              </a:rPr>
              <a:t>l</a:t>
            </a:r>
            <a:r>
              <a:rPr kumimoji="1" lang="en-US" altLang="ja-JP" sz="2000" dirty="0" smtClean="0">
                <a:solidFill>
                  <a:srgbClr val="0071BC"/>
                </a:solidFill>
                <a:latin typeface="+mj-lt"/>
              </a:rPr>
              <a:t>t </a:t>
            </a:r>
            <a:r>
              <a:rPr kumimoji="1" lang="en-US" altLang="ja-JP" sz="2000" dirty="0">
                <a:solidFill>
                  <a:srgbClr val="0071BC"/>
                </a:solidFill>
                <a:latin typeface="+mj-lt"/>
              </a:rPr>
              <a:t>: </a:t>
            </a:r>
          </a:p>
          <a:p>
            <a:r>
              <a:rPr kumimoji="1" lang="ja-JP" altLang="en-US" dirty="0" smtClean="0">
                <a:solidFill>
                  <a:srgbClr val="E03253"/>
                </a:solidFill>
                <a:latin typeface="+mj-lt"/>
              </a:rPr>
              <a:t>ショートフロー</a:t>
            </a:r>
            <a:r>
              <a:rPr kumimoji="1" lang="ja-JP" altLang="en-US" dirty="0" smtClean="0">
                <a:solidFill>
                  <a:srgbClr val="4D4D4D"/>
                </a:solidFill>
                <a:latin typeface="+mj-lt"/>
              </a:rPr>
              <a:t>の</a:t>
            </a:r>
            <a:r>
              <a:rPr kumimoji="1" lang="en-US" altLang="ja-JP" dirty="0" smtClean="0">
                <a:solidFill>
                  <a:srgbClr val="4D4D4D"/>
                </a:solidFill>
                <a:latin typeface="+mj-lt"/>
              </a:rPr>
              <a:t>99</a:t>
            </a:r>
            <a:r>
              <a:rPr kumimoji="1" lang="ja-JP" altLang="en-US" dirty="0" smtClean="0">
                <a:solidFill>
                  <a:srgbClr val="4D4D4D"/>
                </a:solidFill>
                <a:latin typeface="+mj-lt"/>
              </a:rPr>
              <a:t>パーセンタイル</a:t>
            </a:r>
            <a:r>
              <a:rPr kumimoji="1" lang="en-US" altLang="ja-JP" dirty="0" smtClean="0">
                <a:solidFill>
                  <a:srgbClr val="4D4D4D"/>
                </a:solidFill>
                <a:latin typeface="+mj-lt"/>
              </a:rPr>
              <a:t>FCT</a:t>
            </a:r>
            <a:r>
              <a:rPr kumimoji="1" lang="ja-JP" altLang="en-US" dirty="0" smtClean="0">
                <a:solidFill>
                  <a:srgbClr val="4D4D4D"/>
                </a:solidFill>
                <a:latin typeface="+mj-lt"/>
              </a:rPr>
              <a:t>の</a:t>
            </a:r>
            <a:r>
              <a:rPr kumimoji="1" lang="en-US" altLang="ja-JP" dirty="0" smtClean="0">
                <a:solidFill>
                  <a:srgbClr val="4D4D4D"/>
                </a:solidFill>
                <a:latin typeface="+mj-lt"/>
              </a:rPr>
              <a:t>40%</a:t>
            </a:r>
            <a:r>
              <a:rPr kumimoji="1" lang="ja-JP" altLang="en-US" dirty="0" smtClean="0">
                <a:solidFill>
                  <a:srgbClr val="4D4D4D"/>
                </a:solidFill>
                <a:latin typeface="+mj-lt"/>
              </a:rPr>
              <a:t>の改善</a:t>
            </a:r>
            <a:endParaRPr kumimoji="1" lang="en-US" altLang="ja-JP" dirty="0">
              <a:solidFill>
                <a:srgbClr val="4D4D4D"/>
              </a:solidFill>
              <a:latin typeface="+mj-lt"/>
            </a:endParaRPr>
          </a:p>
        </p:txBody>
      </p:sp>
      <p:sp>
        <p:nvSpPr>
          <p:cNvPr id="13" name="テキスト ボックス 12"/>
          <p:cNvSpPr txBox="1"/>
          <p:nvPr/>
        </p:nvSpPr>
        <p:spPr>
          <a:xfrm>
            <a:off x="5206720" y="5719318"/>
            <a:ext cx="1582484" cy="276999"/>
          </a:xfrm>
          <a:prstGeom prst="rect">
            <a:avLst/>
          </a:prstGeom>
          <a:noFill/>
        </p:spPr>
        <p:txBody>
          <a:bodyPr wrap="none" rtlCol="0">
            <a:spAutoFit/>
          </a:bodyPr>
          <a:lstStyle/>
          <a:p>
            <a:r>
              <a:rPr kumimoji="1" lang="en-US" altLang="ja-JP" sz="1200" dirty="0" smtClean="0">
                <a:latin typeface="+mj-lt"/>
              </a:rPr>
              <a:t>Fig. FCT of short flow</a:t>
            </a:r>
            <a:endParaRPr kumimoji="1" lang="ja-JP" altLang="en-US" sz="1200" dirty="0">
              <a:latin typeface="+mj-lt"/>
            </a:endParaRPr>
          </a:p>
        </p:txBody>
      </p:sp>
      <p:sp>
        <p:nvSpPr>
          <p:cNvPr id="14" name="正方形/長方形 13"/>
          <p:cNvSpPr/>
          <p:nvPr/>
        </p:nvSpPr>
        <p:spPr>
          <a:xfrm>
            <a:off x="3711844" y="6160658"/>
            <a:ext cx="6209708" cy="200055"/>
          </a:xfrm>
          <a:prstGeom prst="rect">
            <a:avLst/>
          </a:prstGeom>
        </p:spPr>
        <p:txBody>
          <a:bodyPr wrap="square">
            <a:spAutoFit/>
          </a:bodyPr>
          <a:lstStyle/>
          <a:p>
            <a:pPr marL="0" indent="0">
              <a:buNone/>
            </a:pPr>
            <a:r>
              <a:rPr lang="en-US" altLang="ja-JP" sz="700" dirty="0" smtClean="0">
                <a:latin typeface="+mj-lt"/>
              </a:rPr>
              <a:t>[45]</a:t>
            </a:r>
            <a:r>
              <a:rPr lang="en-US" altLang="ja-JP" sz="700" dirty="0" err="1" smtClean="0">
                <a:latin typeface="+mj-lt"/>
              </a:rPr>
              <a:t>Xu</a:t>
            </a:r>
            <a:r>
              <a:rPr lang="en-US" altLang="ja-JP" sz="700" dirty="0">
                <a:latin typeface="+mj-lt"/>
              </a:rPr>
              <a:t>, Hong, and </a:t>
            </a:r>
            <a:r>
              <a:rPr lang="en-US" altLang="ja-JP" sz="700" dirty="0" err="1">
                <a:latin typeface="+mj-lt"/>
              </a:rPr>
              <a:t>Baochun</a:t>
            </a:r>
            <a:r>
              <a:rPr lang="en-US" altLang="ja-JP" sz="700" dirty="0">
                <a:latin typeface="+mj-lt"/>
              </a:rPr>
              <a:t> Li. "</a:t>
            </a:r>
            <a:r>
              <a:rPr lang="en-US" altLang="ja-JP" sz="700" dirty="0" err="1">
                <a:latin typeface="+mj-lt"/>
              </a:rPr>
              <a:t>RepFlow</a:t>
            </a:r>
            <a:r>
              <a:rPr lang="en-US" altLang="ja-JP" sz="700" dirty="0">
                <a:latin typeface="+mj-lt"/>
              </a:rPr>
              <a:t>: Minimizing flow completion times with replicated flows in data centers." </a:t>
            </a:r>
            <a:r>
              <a:rPr lang="en-US" altLang="ja-JP" sz="700" i="1" dirty="0" err="1">
                <a:latin typeface="+mj-lt"/>
              </a:rPr>
              <a:t>arXiv</a:t>
            </a:r>
            <a:r>
              <a:rPr lang="en-US" altLang="ja-JP" sz="700" i="1" dirty="0">
                <a:latin typeface="+mj-lt"/>
              </a:rPr>
              <a:t> preprint arXiv:1307.7451</a:t>
            </a:r>
            <a:r>
              <a:rPr lang="en-US" altLang="ja-JP" sz="700" dirty="0">
                <a:latin typeface="+mj-lt"/>
              </a:rPr>
              <a:t> (2013).</a:t>
            </a:r>
          </a:p>
        </p:txBody>
      </p:sp>
      <p:grpSp>
        <p:nvGrpSpPr>
          <p:cNvPr id="15" name="図形グループ 14"/>
          <p:cNvGrpSpPr/>
          <p:nvPr/>
        </p:nvGrpSpPr>
        <p:grpSpPr>
          <a:xfrm>
            <a:off x="1610190" y="3933056"/>
            <a:ext cx="2337479" cy="2101378"/>
            <a:chOff x="107504" y="4207942"/>
            <a:chExt cx="2829272" cy="2543497"/>
          </a:xfrm>
        </p:grpSpPr>
        <p:pic>
          <p:nvPicPr>
            <p:cNvPr id="16"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511"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18" name="直線コネクタ 17"/>
            <p:cNvCxnSpPr>
              <a:stCxn id="30" idx="2"/>
              <a:endCxn id="16" idx="0"/>
            </p:cNvCxnSpPr>
            <p:nvPr/>
          </p:nvCxnSpPr>
          <p:spPr>
            <a:xfrm flipH="1">
              <a:off x="321000" y="5589240"/>
              <a:ext cx="283094"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30" idx="2"/>
              <a:endCxn id="17" idx="0"/>
            </p:cNvCxnSpPr>
            <p:nvPr/>
          </p:nvCxnSpPr>
          <p:spPr>
            <a:xfrm>
              <a:off x="604094" y="5589240"/>
              <a:ext cx="287913"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778" y="6067175"/>
              <a:ext cx="426991" cy="671847"/>
            </a:xfrm>
            <a:prstGeom prst="rect">
              <a:avLst/>
            </a:prstGeom>
            <a:noFill/>
            <a:ln w="25400">
              <a:solidFill>
                <a:srgbClr val="E03253"/>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4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9785" y="6079592"/>
              <a:ext cx="426991" cy="671847"/>
            </a:xfrm>
            <a:prstGeom prst="rect">
              <a:avLst/>
            </a:prstGeom>
            <a:noFill/>
            <a:ln w="25400">
              <a:solidFill>
                <a:srgbClr val="0071BC"/>
              </a:solidFill>
              <a:miter lim="800000"/>
              <a:headEnd/>
              <a:tailEnd/>
            </a:ln>
            <a:extLst>
              <a:ext uri="{909E8E84-426E-40dd-AFC4-6F175D3DCCD1}">
                <a14:hiddenFill xmlns:a14="http://schemas.microsoft.com/office/drawing/2010/main">
                  <a:solidFill>
                    <a:srgbClr val="FFFFFF"/>
                  </a:solidFill>
                </a14:hiddenFill>
              </a:ext>
            </a:extLst>
          </p:spPr>
        </p:pic>
        <p:cxnSp>
          <p:nvCxnSpPr>
            <p:cNvPr id="22" name="直線コネクタ 21"/>
            <p:cNvCxnSpPr>
              <a:stCxn id="31" idx="2"/>
              <a:endCxn id="20" idx="0"/>
            </p:cNvCxnSpPr>
            <p:nvPr/>
          </p:nvCxnSpPr>
          <p:spPr>
            <a:xfrm flipH="1">
              <a:off x="2152274" y="5589240"/>
              <a:ext cx="231660" cy="477935"/>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31" idx="2"/>
              <a:endCxn id="21" idx="0"/>
            </p:cNvCxnSpPr>
            <p:nvPr/>
          </p:nvCxnSpPr>
          <p:spPr>
            <a:xfrm>
              <a:off x="2383934" y="5589240"/>
              <a:ext cx="339347" cy="490352"/>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8" idx="2"/>
              <a:endCxn id="30" idx="0"/>
            </p:cNvCxnSpPr>
            <p:nvPr/>
          </p:nvCxnSpPr>
          <p:spPr>
            <a:xfrm flipH="1">
              <a:off x="60409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28" idx="2"/>
              <a:endCxn id="31" idx="0"/>
            </p:cNvCxnSpPr>
            <p:nvPr/>
          </p:nvCxnSpPr>
          <p:spPr>
            <a:xfrm>
              <a:off x="619027" y="4522267"/>
              <a:ext cx="1764907"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9" idx="2"/>
              <a:endCxn id="31" idx="0"/>
            </p:cNvCxnSpPr>
            <p:nvPr/>
          </p:nvCxnSpPr>
          <p:spPr>
            <a:xfrm flipH="1">
              <a:off x="2383934" y="4522267"/>
              <a:ext cx="1493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29" idx="2"/>
              <a:endCxn id="30" idx="0"/>
            </p:cNvCxnSpPr>
            <p:nvPr/>
          </p:nvCxnSpPr>
          <p:spPr>
            <a:xfrm flipH="1">
              <a:off x="604094" y="4522267"/>
              <a:ext cx="1794773" cy="752648"/>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8"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60" y="4207942"/>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8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427" y="5274915"/>
              <a:ext cx="7350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 name="直線コネクタ 31"/>
          <p:cNvCxnSpPr/>
          <p:nvPr/>
        </p:nvCxnSpPr>
        <p:spPr bwMode="auto">
          <a:xfrm flipV="1">
            <a:off x="1858162" y="4047936"/>
            <a:ext cx="0" cy="95795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p:cNvCxnSpPr/>
          <p:nvPr/>
        </p:nvCxnSpPr>
        <p:spPr bwMode="auto">
          <a:xfrm flipH="1" flipV="1">
            <a:off x="1822326" y="4047936"/>
            <a:ext cx="1582862" cy="663642"/>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コネクタ 33"/>
          <p:cNvCxnSpPr/>
          <p:nvPr/>
        </p:nvCxnSpPr>
        <p:spPr bwMode="auto">
          <a:xfrm rot="900000" flipV="1">
            <a:off x="1786679" y="4944009"/>
            <a:ext cx="0" cy="540739"/>
          </a:xfrm>
          <a:prstGeom prst="line">
            <a:avLst/>
          </a:prstGeom>
          <a:solidFill>
            <a:schemeClr val="accent1"/>
          </a:solidFill>
          <a:ln w="25400" cap="flat" cmpd="sng" algn="ctr">
            <a:solidFill>
              <a:srgbClr val="E03253"/>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矢印コネクタ 34"/>
          <p:cNvCxnSpPr>
            <a:endCxn id="20" idx="0"/>
          </p:cNvCxnSpPr>
          <p:nvPr/>
        </p:nvCxnSpPr>
        <p:spPr bwMode="auto">
          <a:xfrm flipH="1">
            <a:off x="3299531" y="4698447"/>
            <a:ext cx="123659" cy="770664"/>
          </a:xfrm>
          <a:prstGeom prst="straightConnector1">
            <a:avLst/>
          </a:prstGeom>
          <a:solidFill>
            <a:schemeClr val="accent1"/>
          </a:solidFill>
          <a:ln w="25400" cap="flat" cmpd="sng" algn="ctr">
            <a:solidFill>
              <a:srgbClr val="E03253"/>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 name="図形グループ 35"/>
          <p:cNvGrpSpPr/>
          <p:nvPr/>
        </p:nvGrpSpPr>
        <p:grpSpPr>
          <a:xfrm>
            <a:off x="2081943" y="4308100"/>
            <a:ext cx="1689341" cy="1161011"/>
            <a:chOff x="2081943" y="4474974"/>
            <a:chExt cx="1689341" cy="1161011"/>
          </a:xfrm>
        </p:grpSpPr>
        <p:cxnSp>
          <p:nvCxnSpPr>
            <p:cNvPr id="37" name="直線コネクタ 36"/>
            <p:cNvCxnSpPr/>
            <p:nvPr/>
          </p:nvCxnSpPr>
          <p:spPr bwMode="auto">
            <a:xfrm flipH="1" flipV="1">
              <a:off x="2081943" y="5120095"/>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p:cNvCxnSpPr/>
            <p:nvPr/>
          </p:nvCxnSpPr>
          <p:spPr bwMode="auto">
            <a:xfrm flipV="1">
              <a:off x="2081943" y="4509120"/>
              <a:ext cx="1512956" cy="610976"/>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矢印コネクタ 38"/>
            <p:cNvCxnSpPr/>
            <p:nvPr/>
          </p:nvCxnSpPr>
          <p:spPr bwMode="auto">
            <a:xfrm>
              <a:off x="3594899" y="4474974"/>
              <a:ext cx="176385" cy="1137124"/>
            </a:xfrm>
            <a:prstGeom prst="straightConnector1">
              <a:avLst/>
            </a:prstGeom>
            <a:solidFill>
              <a:schemeClr val="accent1"/>
            </a:solidFill>
            <a:ln w="25400" cap="flat" cmpd="sng" algn="ctr">
              <a:solidFill>
                <a:srgbClr val="0071B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 name="図形グループ 41"/>
          <p:cNvGrpSpPr/>
          <p:nvPr/>
        </p:nvGrpSpPr>
        <p:grpSpPr>
          <a:xfrm>
            <a:off x="1962960" y="4047936"/>
            <a:ext cx="256189" cy="1385171"/>
            <a:chOff x="1962960" y="4214810"/>
            <a:chExt cx="256189" cy="1385171"/>
          </a:xfrm>
        </p:grpSpPr>
        <p:cxnSp>
          <p:nvCxnSpPr>
            <p:cNvPr id="43" name="直線コネクタ 42"/>
            <p:cNvCxnSpPr/>
            <p:nvPr/>
          </p:nvCxnSpPr>
          <p:spPr bwMode="auto">
            <a:xfrm flipH="1" flipV="1">
              <a:off x="1964668" y="5084091"/>
              <a:ext cx="254481" cy="515890"/>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コネクタ 43"/>
            <p:cNvCxnSpPr/>
            <p:nvPr/>
          </p:nvCxnSpPr>
          <p:spPr bwMode="auto">
            <a:xfrm flipH="1" flipV="1">
              <a:off x="1962960" y="4214810"/>
              <a:ext cx="920" cy="869282"/>
            </a:xfrm>
            <a:prstGeom prst="line">
              <a:avLst/>
            </a:prstGeom>
            <a:solidFill>
              <a:schemeClr val="accent1"/>
            </a:solidFill>
            <a:ln w="25400" cap="flat" cmpd="sng" algn="ctr">
              <a:solidFill>
                <a:srgbClr val="0071B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6" name="爆発 2 45"/>
          <p:cNvSpPr/>
          <p:nvPr/>
        </p:nvSpPr>
        <p:spPr bwMode="auto">
          <a:xfrm>
            <a:off x="1628152" y="4306242"/>
            <a:ext cx="624548" cy="567771"/>
          </a:xfrm>
          <a:prstGeom prst="irregularSeal2">
            <a:avLst/>
          </a:prstGeom>
          <a:solidFill>
            <a:srgbClr val="C0504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dirty="0" smtClean="0">
              <a:ln>
                <a:noFill/>
              </a:ln>
              <a:solidFill>
                <a:schemeClr val="tx1"/>
              </a:solidFill>
              <a:effectLst/>
              <a:latin typeface="Arial" charset="0"/>
              <a:ea typeface="ＭＳ Ｐゴシック" charset="-128"/>
            </a:endParaRPr>
          </a:p>
        </p:txBody>
      </p:sp>
      <p:pic>
        <p:nvPicPr>
          <p:cNvPr id="12" name="図 11"/>
          <p:cNvPicPr>
            <a:picLocks noChangeAspect="1"/>
          </p:cNvPicPr>
          <p:nvPr/>
        </p:nvPicPr>
        <p:blipFill>
          <a:blip r:embed="rId4"/>
          <a:stretch>
            <a:fillRect/>
          </a:stretch>
        </p:blipFill>
        <p:spPr>
          <a:xfrm>
            <a:off x="4765910" y="4221319"/>
            <a:ext cx="4571342" cy="1439929"/>
          </a:xfrm>
          <a:prstGeom prst="rect">
            <a:avLst/>
          </a:prstGeom>
        </p:spPr>
      </p:pic>
      <p:sp>
        <p:nvSpPr>
          <p:cNvPr id="48" name="テキスト ボックス 47"/>
          <p:cNvSpPr txBox="1"/>
          <p:nvPr/>
        </p:nvSpPr>
        <p:spPr>
          <a:xfrm>
            <a:off x="7475837" y="5697252"/>
            <a:ext cx="1545615" cy="276999"/>
          </a:xfrm>
          <a:prstGeom prst="rect">
            <a:avLst/>
          </a:prstGeom>
          <a:noFill/>
        </p:spPr>
        <p:txBody>
          <a:bodyPr wrap="none" rtlCol="0">
            <a:spAutoFit/>
          </a:bodyPr>
          <a:lstStyle/>
          <a:p>
            <a:r>
              <a:rPr kumimoji="1" lang="en-US" altLang="ja-JP" sz="1200" dirty="0" smtClean="0">
                <a:latin typeface="+mj-lt"/>
              </a:rPr>
              <a:t>Fig. FCT of long flow</a:t>
            </a:r>
            <a:endParaRPr kumimoji="1" lang="ja-JP" altLang="en-US" sz="1200" dirty="0">
              <a:latin typeface="+mj-lt"/>
            </a:endParaRPr>
          </a:p>
        </p:txBody>
      </p:sp>
    </p:spTree>
    <p:extLst>
      <p:ext uri="{BB962C8B-B14F-4D97-AF65-F5344CB8AC3E}">
        <p14:creationId xmlns:p14="http://schemas.microsoft.com/office/powerpoint/2010/main" val="1589082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checkerboard(across)">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研究について</a:t>
            </a:r>
            <a:endParaRPr kumimoji="1" lang="ja-JP" altLang="en-US" dirty="0"/>
          </a:p>
        </p:txBody>
      </p:sp>
      <p:sp>
        <p:nvSpPr>
          <p:cNvPr id="3" name="コンテンツ プレースホルダー 2"/>
          <p:cNvSpPr>
            <a:spLocks noGrp="1"/>
          </p:cNvSpPr>
          <p:nvPr>
            <p:ph idx="1"/>
          </p:nvPr>
        </p:nvSpPr>
        <p:spPr>
          <a:xfrm>
            <a:off x="812800" y="944724"/>
            <a:ext cx="8280400" cy="4356484"/>
          </a:xfrm>
        </p:spPr>
        <p:txBody>
          <a:bodyPr>
            <a:normAutofit fontScale="92500"/>
          </a:bodyPr>
          <a:lstStyle/>
          <a:p>
            <a:pPr marL="0" indent="0">
              <a:lnSpc>
                <a:spcPct val="120000"/>
              </a:lnSpc>
              <a:buNone/>
            </a:pPr>
            <a:r>
              <a:rPr lang="ja-JP" altLang="en-US" sz="2000" u="sng" dirty="0" smtClean="0"/>
              <a:t>想定</a:t>
            </a:r>
            <a:r>
              <a:rPr lang="en-US" altLang="ja-JP" sz="2000" u="sng" dirty="0" smtClean="0"/>
              <a:t>: </a:t>
            </a:r>
            <a:r>
              <a:rPr lang="ja-JP" altLang="en-US" sz="2000" u="sng" dirty="0" smtClean="0"/>
              <a:t>既存のネットワークと大量の計算資源でビッグデータを処理する</a:t>
            </a:r>
            <a:endParaRPr lang="en-US" altLang="ja-JP" u="sng" dirty="0" smtClean="0"/>
          </a:p>
          <a:p>
            <a:pPr marL="0" indent="0">
              <a:lnSpc>
                <a:spcPct val="120000"/>
              </a:lnSpc>
              <a:buNone/>
            </a:pPr>
            <a:r>
              <a:rPr lang="ja-JP" altLang="en-US" dirty="0" smtClean="0">
                <a:solidFill>
                  <a:srgbClr val="0071BC"/>
                </a:solidFill>
              </a:rPr>
              <a:t>データセンターネットワークの</a:t>
            </a:r>
            <a:r>
              <a:rPr lang="ja-JP" altLang="en-US" b="1" dirty="0" smtClean="0">
                <a:solidFill>
                  <a:srgbClr val="0071BC"/>
                </a:solidFill>
              </a:rPr>
              <a:t>要求案件</a:t>
            </a:r>
            <a:endParaRPr lang="en-US" altLang="ja-JP" b="1" dirty="0" smtClean="0">
              <a:solidFill>
                <a:srgbClr val="0071BC"/>
              </a:solidFill>
            </a:endParaRPr>
          </a:p>
          <a:p>
            <a:pPr marL="457200" indent="-457200">
              <a:lnSpc>
                <a:spcPct val="120000"/>
              </a:lnSpc>
              <a:buFont typeface="+mj-lt"/>
              <a:buAutoNum type="arabicPeriod"/>
            </a:pPr>
            <a:r>
              <a:rPr lang="ja-JP" altLang="en-US" sz="2000" dirty="0" smtClean="0"/>
              <a:t>大量の計算資源を有効活用するトポロジー</a:t>
            </a:r>
            <a:endParaRPr lang="en-US" altLang="ja-JP" sz="2000" dirty="0" smtClean="0"/>
          </a:p>
          <a:p>
            <a:pPr marL="457200" indent="-457200">
              <a:buFont typeface="+mj-lt"/>
              <a:buAutoNum type="arabicPeriod"/>
            </a:pPr>
            <a:r>
              <a:rPr lang="ja-JP" altLang="en-US" sz="2000" dirty="0" smtClean="0"/>
              <a:t>デプロイメント性</a:t>
            </a:r>
            <a:r>
              <a:rPr lang="en-US" altLang="ja-JP" sz="2000" dirty="0" smtClean="0"/>
              <a:t> : </a:t>
            </a:r>
            <a:r>
              <a:rPr lang="ja-JP" altLang="en-US" sz="2000" dirty="0" smtClean="0"/>
              <a:t>特殊な実装、デバイスを用いず容易に導入できる</a:t>
            </a:r>
            <a:endParaRPr lang="en-US" altLang="ja-JP" sz="2000" dirty="0"/>
          </a:p>
          <a:p>
            <a:pPr marL="457200" indent="-457200">
              <a:buFont typeface="+mj-lt"/>
              <a:buAutoNum type="arabicPeriod"/>
            </a:pPr>
            <a:r>
              <a:rPr lang="ja-JP" altLang="en-US" sz="2000" dirty="0" smtClean="0"/>
              <a:t>並列分散処理を想定したアプリケーション性能向上を目的とした改善</a:t>
            </a:r>
            <a:endParaRPr lang="en-US" altLang="ja-JP" sz="2000" dirty="0" smtClean="0"/>
          </a:p>
          <a:p>
            <a:pPr marL="0" indent="0">
              <a:lnSpc>
                <a:spcPct val="120000"/>
              </a:lnSpc>
              <a:buNone/>
            </a:pPr>
            <a:r>
              <a:rPr lang="ja-JP" altLang="en-US" b="1" dirty="0" smtClean="0">
                <a:solidFill>
                  <a:srgbClr val="0071BC"/>
                </a:solidFill>
              </a:rPr>
              <a:t>アプローチ</a:t>
            </a:r>
            <a:r>
              <a:rPr lang="en-US" altLang="ja-JP" b="1" dirty="0" smtClean="0">
                <a:solidFill>
                  <a:srgbClr val="0071BC"/>
                </a:solidFill>
              </a:rPr>
              <a:t>: </a:t>
            </a:r>
          </a:p>
          <a:p>
            <a:pPr marL="457200" indent="-457200">
              <a:lnSpc>
                <a:spcPct val="120000"/>
              </a:lnSpc>
              <a:buFont typeface="+mj-lt"/>
              <a:buAutoNum type="arabicPeriod"/>
            </a:pPr>
            <a:r>
              <a:rPr lang="ja-JP" altLang="en-US" sz="2000" b="1" dirty="0" smtClean="0"/>
              <a:t>マルチパスネットワークモデル：</a:t>
            </a:r>
            <a:r>
              <a:rPr lang="en-US" altLang="ja-JP" sz="2000" b="1" dirty="0" err="1" smtClean="0"/>
              <a:t>FatTree</a:t>
            </a:r>
            <a:r>
              <a:rPr lang="ja-JP" altLang="en-US" sz="2000" b="1" dirty="0" smtClean="0"/>
              <a:t>トポロジー</a:t>
            </a:r>
            <a:endParaRPr kumimoji="1" lang="en-US" altLang="ja-JP" sz="2000" b="1" dirty="0" smtClean="0"/>
          </a:p>
          <a:p>
            <a:pPr marL="457200" indent="-457200">
              <a:buFont typeface="+mj-lt"/>
              <a:buAutoNum type="arabicPeriod"/>
            </a:pPr>
            <a:r>
              <a:rPr lang="ja-JP" altLang="en-US" sz="2000" b="1" dirty="0"/>
              <a:t>エンドノード</a:t>
            </a:r>
            <a:r>
              <a:rPr lang="en-US" altLang="ja-JP" sz="2000" b="1" dirty="0"/>
              <a:t>OS</a:t>
            </a:r>
            <a:r>
              <a:rPr lang="ja-JP" altLang="en-US" sz="2000" b="1" dirty="0"/>
              <a:t>のみ</a:t>
            </a:r>
            <a:r>
              <a:rPr lang="ja-JP" altLang="en-US" sz="2000" b="1" dirty="0" smtClean="0"/>
              <a:t>改良</a:t>
            </a:r>
            <a:r>
              <a:rPr lang="en-US" altLang="ja-JP" sz="2000" b="1" dirty="0" smtClean="0"/>
              <a:t> : MPTCP</a:t>
            </a:r>
            <a:r>
              <a:rPr lang="ja-JP" altLang="en-US" sz="2000" b="1" dirty="0" smtClean="0"/>
              <a:t>を利用</a:t>
            </a:r>
            <a:endParaRPr lang="en-US" altLang="ja-JP" sz="2000" b="1" dirty="0" smtClean="0"/>
          </a:p>
          <a:p>
            <a:pPr marL="457200" indent="-457200">
              <a:lnSpc>
                <a:spcPct val="120000"/>
              </a:lnSpc>
              <a:buFont typeface="+mj-lt"/>
              <a:buAutoNum type="arabicPeriod"/>
            </a:pPr>
            <a:r>
              <a:rPr kumimoji="1" lang="ja-JP" altLang="en-US" sz="2000" b="1" dirty="0" smtClean="0"/>
              <a:t>ショートフローの完結時間を改善</a:t>
            </a:r>
            <a:r>
              <a:rPr lang="en-US" altLang="ja-JP" sz="2000" b="1" dirty="0"/>
              <a:t> </a:t>
            </a:r>
            <a:r>
              <a:rPr lang="en-US" altLang="ja-JP" sz="2000" b="1" dirty="0" smtClean="0"/>
              <a:t>: tail</a:t>
            </a:r>
            <a:r>
              <a:rPr lang="ja-JP" altLang="en-US" sz="2000" b="1" dirty="0" smtClean="0"/>
              <a:t>部分</a:t>
            </a:r>
            <a:endParaRPr kumimoji="1" lang="en-US" altLang="ja-JP" sz="2000" b="1" dirty="0" smtClean="0"/>
          </a:p>
        </p:txBody>
      </p:sp>
      <p:sp>
        <p:nvSpPr>
          <p:cNvPr id="4" name="日付プレースホルダー 3"/>
          <p:cNvSpPr>
            <a:spLocks noGrp="1"/>
          </p:cNvSpPr>
          <p:nvPr>
            <p:ph type="dt" sz="half" idx="10"/>
          </p:nvPr>
        </p:nvSpPr>
        <p:spPr/>
        <p:txBody>
          <a:bodyPr/>
          <a:lstStyle/>
          <a:p>
            <a:r>
              <a:rPr lang="en-US" altLang="ja-JP" smtClean="0"/>
              <a:t>2015/1/28</a:t>
            </a:r>
            <a:endParaRPr lang="en-US" altLang="ja-JP"/>
          </a:p>
        </p:txBody>
      </p:sp>
      <p:sp>
        <p:nvSpPr>
          <p:cNvPr id="5" name="スライド番号プレースホルダー 4"/>
          <p:cNvSpPr>
            <a:spLocks noGrp="1"/>
          </p:cNvSpPr>
          <p:nvPr>
            <p:ph type="sldNum" sz="quarter" idx="12"/>
          </p:nvPr>
        </p:nvSpPr>
        <p:spPr/>
        <p:txBody>
          <a:bodyPr/>
          <a:lstStyle/>
          <a:p>
            <a:fld id="{0D266AD3-7610-493D-8208-10424DEE3EA2}" type="slidenum">
              <a:rPr lang="ja-JP" altLang="en-US" smtClean="0"/>
              <a:pPr/>
              <a:t>9</a:t>
            </a:fld>
            <a:endParaRPr lang="en-US" altLang="ja-JP"/>
          </a:p>
        </p:txBody>
      </p:sp>
      <p:sp>
        <p:nvSpPr>
          <p:cNvPr id="6" name="コンテンツ プレースホルダー 4"/>
          <p:cNvSpPr txBox="1">
            <a:spLocks/>
          </p:cNvSpPr>
          <p:nvPr/>
        </p:nvSpPr>
        <p:spPr bwMode="auto">
          <a:xfrm>
            <a:off x="246429" y="5263509"/>
            <a:ext cx="9397044" cy="107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ts val="600"/>
              </a:spcBef>
              <a:spcAft>
                <a:spcPts val="0"/>
              </a:spcAft>
              <a:buClr>
                <a:schemeClr val="folHlink"/>
              </a:buClr>
              <a:buSzPct val="60000"/>
              <a:buFont typeface="Wingdings" pitchFamily="2" charset="2"/>
              <a:buChar char="n"/>
              <a:defRPr kumimoji="1" sz="2400" i="0">
                <a:solidFill>
                  <a:srgbClr val="4D4D4D"/>
                </a:solidFill>
                <a:latin typeface="+mn-lt"/>
                <a:ea typeface="+mn-ea"/>
                <a:cs typeface="+mn-cs"/>
              </a:defRPr>
            </a:lvl1pPr>
            <a:lvl2pPr marL="742950" indent="-285750" algn="l" rtl="0" eaLnBrk="1" fontAlgn="base" hangingPunct="1">
              <a:lnSpc>
                <a:spcPct val="120000"/>
              </a:lnSpc>
              <a:spcBef>
                <a:spcPts val="600"/>
              </a:spcBef>
              <a:spcAft>
                <a:spcPts val="0"/>
              </a:spcAft>
              <a:buClr>
                <a:schemeClr val="hlink"/>
              </a:buClr>
              <a:buSzPct val="55000"/>
              <a:buFont typeface="Wingdings" pitchFamily="2" charset="2"/>
              <a:buChar char="n"/>
              <a:defRPr kumimoji="1" sz="2000" i="0">
                <a:solidFill>
                  <a:srgbClr val="4D4D4D"/>
                </a:solidFill>
                <a:latin typeface="+mn-lt"/>
              </a:defRPr>
            </a:lvl2pPr>
            <a:lvl3pPr marL="1143000" indent="-228600" algn="l" rtl="0" eaLnBrk="1" fontAlgn="base" hangingPunct="1">
              <a:lnSpc>
                <a:spcPct val="120000"/>
              </a:lnSpc>
              <a:spcBef>
                <a:spcPts val="600"/>
              </a:spcBef>
              <a:spcAft>
                <a:spcPts val="0"/>
              </a:spcAft>
              <a:buClr>
                <a:schemeClr val="folHlink"/>
              </a:buClr>
              <a:buSzPct val="50000"/>
              <a:buFont typeface="Wingdings" pitchFamily="2" charset="2"/>
              <a:buChar char="n"/>
              <a:defRPr kumimoji="1" sz="1800" i="0">
                <a:solidFill>
                  <a:srgbClr val="4D4D4D"/>
                </a:solidFill>
                <a:latin typeface="+mn-lt"/>
              </a:defRPr>
            </a:lvl3pPr>
            <a:lvl4pPr marL="1600200" indent="-228600" algn="l" rtl="0" eaLnBrk="1" fontAlgn="base" hangingPunct="1">
              <a:lnSpc>
                <a:spcPct val="120000"/>
              </a:lnSpc>
              <a:spcBef>
                <a:spcPts val="600"/>
              </a:spcBef>
              <a:spcAft>
                <a:spcPts val="0"/>
              </a:spcAft>
              <a:buClr>
                <a:schemeClr val="accent2"/>
              </a:buClr>
              <a:buSzPct val="55000"/>
              <a:buFont typeface="Wingdings" pitchFamily="2" charset="2"/>
              <a:buChar char="n"/>
              <a:defRPr kumimoji="1" sz="1600" i="0">
                <a:solidFill>
                  <a:srgbClr val="4D4D4D"/>
                </a:solidFill>
                <a:latin typeface="+mn-lt"/>
              </a:defRPr>
            </a:lvl4pPr>
            <a:lvl5pPr marL="2057400" indent="-228600" algn="l" rtl="0" eaLnBrk="1" fontAlgn="base" hangingPunct="1">
              <a:lnSpc>
                <a:spcPct val="120000"/>
              </a:lnSpc>
              <a:spcBef>
                <a:spcPts val="600"/>
              </a:spcBef>
              <a:spcAft>
                <a:spcPts val="0"/>
              </a:spcAft>
              <a:buClr>
                <a:schemeClr val="accent1"/>
              </a:buClr>
              <a:buSzPct val="50000"/>
              <a:buFont typeface="Wingdings" pitchFamily="2" charset="2"/>
              <a:buChar char="n"/>
              <a:defRPr kumimoji="1" sz="1600" i="0">
                <a:solidFill>
                  <a:srgbClr val="4D4D4D"/>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marL="0" indent="0" algn="ctr">
              <a:buNone/>
            </a:pPr>
            <a:r>
              <a:rPr lang="ja-JP" altLang="en-US" b="1" u="sng" dirty="0" smtClean="0"/>
              <a:t>コンスタントに性能の出せるデータセンターネットワークを目指す</a:t>
            </a:r>
          </a:p>
        </p:txBody>
      </p:sp>
    </p:spTree>
    <p:extLst>
      <p:ext uri="{BB962C8B-B14F-4D97-AF65-F5344CB8AC3E}">
        <p14:creationId xmlns:p14="http://schemas.microsoft.com/office/powerpoint/2010/main" val="28317081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taff training presentation">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Research">
      <a:majorFont>
        <a:latin typeface="Times New Roman"/>
        <a:ea typeface="MS P ゴシック"/>
        <a:cs typeface=""/>
      </a:majorFont>
      <a:minorFont>
        <a:latin typeface="Times New Roman"/>
        <a:ea typeface="MS P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ja-JP" sz="18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StfDevPres_TP0101302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fDevPres_TP0101302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fDevPres_TP0101302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fDevPres_TP0101302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fDevPres_TP0101302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fDevPres_TP0101302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12637</TotalTime>
  <Words>3475</Words>
  <Application>Microsoft Macintosh PowerPoint</Application>
  <PresentationFormat>A4 210x297 mm</PresentationFormat>
  <Paragraphs>709</Paragraphs>
  <Slides>56</Slides>
  <Notes>9</Notes>
  <HiddenSlides>6</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56</vt:i4>
      </vt:variant>
    </vt:vector>
  </HeadingPairs>
  <TitlesOfParts>
    <vt:vector size="58" baseType="lpstr">
      <vt:lpstr>Staff training presentation</vt:lpstr>
      <vt:lpstr>数式</vt:lpstr>
      <vt:lpstr>Multipath TCPによる経路切り替え手法を用いた データセンターネットワークにおける ショートフロー完結時間の改善</vt:lpstr>
      <vt:lpstr>PowerPoint プレゼンテーション</vt:lpstr>
      <vt:lpstr>研究背景</vt:lpstr>
      <vt:lpstr>研究背景</vt:lpstr>
      <vt:lpstr>研究背景</vt:lpstr>
      <vt:lpstr>研究背景</vt:lpstr>
      <vt:lpstr>関連研究 : 低レイテンシなデータセンター</vt:lpstr>
      <vt:lpstr>関連研究 : エンドノードへのアプローチ</vt:lpstr>
      <vt:lpstr>研究について</vt:lpstr>
      <vt:lpstr>Motivated work</vt:lpstr>
      <vt:lpstr>コンスタントな性能を実現するために</vt:lpstr>
      <vt:lpstr>実トラフィック解析</vt:lpstr>
      <vt:lpstr>実トラフィック解析環境</vt:lpstr>
      <vt:lpstr>実トラフィック解析：トラフィック量</vt:lpstr>
      <vt:lpstr>実トラフィック解析：並列分散処理実行時</vt:lpstr>
      <vt:lpstr>実トラフィック解析：考察</vt:lpstr>
      <vt:lpstr>性能障害：スイッチ</vt:lpstr>
      <vt:lpstr>提案手法</vt:lpstr>
      <vt:lpstr>提案手法：想定環境</vt:lpstr>
      <vt:lpstr>データセンターレーンモデル</vt:lpstr>
      <vt:lpstr>提案手法 : シナリオ</vt:lpstr>
      <vt:lpstr>提案手法 : リンクコスト値を用いた経路切り替え手法</vt:lpstr>
      <vt:lpstr>提案手法</vt:lpstr>
      <vt:lpstr>提案手法 : シナリオ</vt:lpstr>
      <vt:lpstr>提案手法まとめ</vt:lpstr>
      <vt:lpstr>評価実験</vt:lpstr>
      <vt:lpstr>評価実験環境</vt:lpstr>
      <vt:lpstr>提案手法：基本性能</vt:lpstr>
      <vt:lpstr>スループット検証</vt:lpstr>
      <vt:lpstr>評価実験: Queue buildup</vt:lpstr>
      <vt:lpstr>評価実験: Queue buildup</vt:lpstr>
      <vt:lpstr>Queue buildup 評価結果</vt:lpstr>
      <vt:lpstr>Queue buildup 評価結果</vt:lpstr>
      <vt:lpstr>評価実験 : ベンチマークトラフィック</vt:lpstr>
      <vt:lpstr>評価実験: ベンチマークトラフィック</vt:lpstr>
      <vt:lpstr>結論</vt:lpstr>
      <vt:lpstr>PowerPoint プレゼンテーション</vt:lpstr>
      <vt:lpstr>PowerPoint プレゼンテーション</vt:lpstr>
      <vt:lpstr>スループット検証</vt:lpstr>
      <vt:lpstr>提案手法：想定環境</vt:lpstr>
      <vt:lpstr>提案手法</vt:lpstr>
      <vt:lpstr>提案手法</vt:lpstr>
      <vt:lpstr>FatTreeトポロジー</vt:lpstr>
      <vt:lpstr>想定するシナリオ</vt:lpstr>
      <vt:lpstr>提案手法</vt:lpstr>
      <vt:lpstr>提案手法の実現可能性について</vt:lpstr>
      <vt:lpstr>提案手法</vt:lpstr>
      <vt:lpstr>提案手法</vt:lpstr>
      <vt:lpstr>今後の課題</vt:lpstr>
      <vt:lpstr>今後の課題</vt:lpstr>
      <vt:lpstr>PowerPoint プレゼンテーション</vt:lpstr>
      <vt:lpstr>PowerPoint プレゼンテーション</vt:lpstr>
      <vt:lpstr>実トラフィック解析：定常状態</vt:lpstr>
      <vt:lpstr>実トラフィック解析：フロー完結時間</vt:lpstr>
      <vt:lpstr>性能障害：エンドノード</vt:lpstr>
      <vt:lpstr>性能障害：エンドノード</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スタッフ トレーニング</dc:title>
  <dc:subject/>
  <dc:creator>admin</dc:creator>
  <cp:keywords/>
  <dc:description/>
  <cp:lastModifiedBy>Fujii Shogo</cp:lastModifiedBy>
  <cp:revision>2320</cp:revision>
  <dcterms:created xsi:type="dcterms:W3CDTF">2013-12-01T06:00:42Z</dcterms:created>
  <dcterms:modified xsi:type="dcterms:W3CDTF">2015-01-28T07:57:48Z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TC010130221041</vt:lpwstr>
  </property>
</Properties>
</file>