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67" r:id="rId4"/>
    <p:sldId id="258" r:id="rId5"/>
    <p:sldId id="268" r:id="rId6"/>
    <p:sldId id="270" r:id="rId7"/>
    <p:sldId id="260" r:id="rId8"/>
    <p:sldId id="274" r:id="rId9"/>
    <p:sldId id="259" r:id="rId10"/>
    <p:sldId id="271" r:id="rId11"/>
    <p:sldId id="273" r:id="rId12"/>
    <p:sldId id="261" r:id="rId13"/>
    <p:sldId id="262" r:id="rId14"/>
    <p:sldId id="263" r:id="rId15"/>
    <p:sldId id="266" r:id="rId16"/>
    <p:sldId id="276" r:id="rId17"/>
    <p:sldId id="264" r:id="rId18"/>
    <p:sldId id="277" r:id="rId19"/>
    <p:sldId id="26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72"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6A6E-F4EB-B34A-8513-308E398E3AB1}" type="datetimeFigureOut">
              <a:rPr kumimoji="1" lang="ja-JP" altLang="en-US" smtClean="0"/>
              <a:t>2013/05/09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65A5C-B929-0143-928D-F4818C8F8F7B}" type="slidenum">
              <a:rPr kumimoji="1" lang="ja-JP" altLang="en-US" smtClean="0"/>
              <a:t>‹#›</a:t>
            </a:fld>
            <a:endParaRPr kumimoji="1" lang="ja-JP" altLang="en-US"/>
          </a:p>
        </p:txBody>
      </p:sp>
    </p:spTree>
    <p:extLst>
      <p:ext uri="{BB962C8B-B14F-4D97-AF65-F5344CB8AC3E}">
        <p14:creationId xmlns:p14="http://schemas.microsoft.com/office/powerpoint/2010/main" val="132736547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1365A5C-B929-0143-928D-F4818C8F8F7B}" type="slidenum">
              <a:rPr kumimoji="1" lang="ja-JP" altLang="en-US" smtClean="0"/>
              <a:t>9</a:t>
            </a:fld>
            <a:endParaRPr kumimoji="1" lang="ja-JP" altLang="en-US"/>
          </a:p>
        </p:txBody>
      </p:sp>
    </p:spTree>
    <p:extLst>
      <p:ext uri="{BB962C8B-B14F-4D97-AF65-F5344CB8AC3E}">
        <p14:creationId xmlns:p14="http://schemas.microsoft.com/office/powerpoint/2010/main" val="247235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297344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31618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321430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1057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251126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154801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303642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387453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214515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289070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F03F68-A5A7-4D6F-A994-816914EE6FDB}" type="datetimeFigureOut">
              <a:rPr kumimoji="1" lang="ja-JP" altLang="en-US" smtClean="0"/>
              <a:t>2013/05/09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1920843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03F68-A5A7-4D6F-A994-816914EE6FDB}" type="datetimeFigureOut">
              <a:rPr kumimoji="1" lang="ja-JP" altLang="en-US" smtClean="0"/>
              <a:t>2013/05/09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E241F-0FA1-4B14-86A8-C35624FF1AF9}" type="slidenum">
              <a:rPr kumimoji="1" lang="ja-JP" altLang="en-US" smtClean="0"/>
              <a:t>‹#›</a:t>
            </a:fld>
            <a:endParaRPr kumimoji="1" lang="ja-JP" altLang="en-US"/>
          </a:p>
        </p:txBody>
      </p:sp>
    </p:spTree>
    <p:extLst>
      <p:ext uri="{BB962C8B-B14F-4D97-AF65-F5344CB8AC3E}">
        <p14:creationId xmlns:p14="http://schemas.microsoft.com/office/powerpoint/2010/main" val="321264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jp/intl/ja/services/" TargetMode="External"/><Relationship Id="rId3" Type="http://schemas.openxmlformats.org/officeDocument/2006/relationships/hyperlink" Target="http://www.google.co.j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インターネットの仕組み</a:t>
            </a:r>
            <a:r>
              <a:rPr lang="en-US" altLang="ja-JP" dirty="0"/>
              <a:t/>
            </a:r>
            <a:br>
              <a:rPr lang="en-US" altLang="ja-JP" dirty="0"/>
            </a:br>
            <a:r>
              <a:rPr lang="en-US" altLang="ja-JP" sz="2800" dirty="0" smtClean="0"/>
              <a:t>Web</a:t>
            </a:r>
            <a:r>
              <a:rPr lang="ja-JP" altLang="en-US" sz="2800" dirty="0" smtClean="0"/>
              <a:t>で家からアメリカのサーバまで</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2013/05/02</a:t>
            </a:r>
          </a:p>
          <a:p>
            <a:r>
              <a:rPr kumimoji="1" lang="ja-JP" altLang="en-US" dirty="0" smtClean="0"/>
              <a:t>藤居翔吾</a:t>
            </a:r>
            <a:endParaRPr kumimoji="1" lang="ja-JP" altLang="en-US" dirty="0"/>
          </a:p>
        </p:txBody>
      </p:sp>
    </p:spTree>
    <p:extLst>
      <p:ext uri="{BB962C8B-B14F-4D97-AF65-F5344CB8AC3E}">
        <p14:creationId xmlns:p14="http://schemas.microsoft.com/office/powerpoint/2010/main" val="27953343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699792" y="1268760"/>
            <a:ext cx="3816424"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2699792" y="899428"/>
            <a:ext cx="962824" cy="369332"/>
          </a:xfrm>
          <a:prstGeom prst="rect">
            <a:avLst/>
          </a:prstGeom>
          <a:noFill/>
        </p:spPr>
        <p:txBody>
          <a:bodyPr wrap="none" rtlCol="0">
            <a:spAutoFit/>
          </a:bodyPr>
          <a:lstStyle/>
          <a:p>
            <a:r>
              <a:rPr kumimoji="1" lang="ja-JP" altLang="en-US" dirty="0" smtClean="0"/>
              <a:t>スイッチ</a:t>
            </a:r>
            <a:endParaRPr kumimoji="1" lang="ja-JP" altLang="en-US" dirty="0"/>
          </a:p>
        </p:txBody>
      </p:sp>
      <p:sp>
        <p:nvSpPr>
          <p:cNvPr id="6" name="正方形/長方形 5"/>
          <p:cNvSpPr/>
          <p:nvPr/>
        </p:nvSpPr>
        <p:spPr>
          <a:xfrm>
            <a:off x="3203848" y="1772816"/>
            <a:ext cx="504056"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1</a:t>
            </a:r>
            <a:endParaRPr kumimoji="1" lang="ja-JP" altLang="en-US" dirty="0"/>
          </a:p>
        </p:txBody>
      </p:sp>
      <p:sp>
        <p:nvSpPr>
          <p:cNvPr id="7" name="正方形/長方形 6"/>
          <p:cNvSpPr/>
          <p:nvPr/>
        </p:nvSpPr>
        <p:spPr>
          <a:xfrm>
            <a:off x="3923928" y="1772816"/>
            <a:ext cx="504056"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a:t>2</a:t>
            </a:r>
            <a:endParaRPr kumimoji="1" lang="ja-JP" altLang="en-US" dirty="0"/>
          </a:p>
        </p:txBody>
      </p:sp>
      <p:sp>
        <p:nvSpPr>
          <p:cNvPr id="8" name="正方形/長方形 7"/>
          <p:cNvSpPr/>
          <p:nvPr/>
        </p:nvSpPr>
        <p:spPr>
          <a:xfrm>
            <a:off x="4644008" y="1772816"/>
            <a:ext cx="504056"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smtClean="0"/>
              <a:t>3</a:t>
            </a:r>
            <a:endParaRPr kumimoji="1" lang="ja-JP" altLang="en-US" dirty="0"/>
          </a:p>
        </p:txBody>
      </p:sp>
      <p:sp>
        <p:nvSpPr>
          <p:cNvPr id="9" name="正方形/長方形 8"/>
          <p:cNvSpPr/>
          <p:nvPr/>
        </p:nvSpPr>
        <p:spPr>
          <a:xfrm>
            <a:off x="5364088" y="1772816"/>
            <a:ext cx="504056" cy="5040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smtClean="0"/>
              <a:t>4</a:t>
            </a:r>
            <a:endParaRPr kumimoji="1" lang="ja-JP" altLang="en-US" dirty="0"/>
          </a:p>
        </p:txBody>
      </p:sp>
      <p:pic>
        <p:nvPicPr>
          <p:cNvPr id="10"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1639" y="3559924"/>
            <a:ext cx="1374698" cy="13746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553378"/>
            <a:ext cx="1374698" cy="13746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5734" y="3566470"/>
            <a:ext cx="1374698" cy="137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3686" y="3559924"/>
            <a:ext cx="1374698" cy="137469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p:cNvCxnSpPr>
            <a:stCxn id="11" idx="0"/>
            <a:endCxn id="6" idx="2"/>
          </p:cNvCxnSpPr>
          <p:nvPr/>
        </p:nvCxnSpPr>
        <p:spPr>
          <a:xfrm flipV="1">
            <a:off x="1586941" y="2276872"/>
            <a:ext cx="1868935" cy="1276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線コネクタ 16"/>
          <p:cNvCxnSpPr>
            <a:stCxn id="10" idx="0"/>
            <a:endCxn id="7" idx="2"/>
          </p:cNvCxnSpPr>
          <p:nvPr/>
        </p:nvCxnSpPr>
        <p:spPr>
          <a:xfrm flipV="1">
            <a:off x="3648988" y="2276872"/>
            <a:ext cx="526968" cy="1283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8" idx="2"/>
            <a:endCxn id="13" idx="0"/>
          </p:cNvCxnSpPr>
          <p:nvPr/>
        </p:nvCxnSpPr>
        <p:spPr>
          <a:xfrm>
            <a:off x="4896036" y="2276872"/>
            <a:ext cx="814999" cy="1283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線コネクタ 20"/>
          <p:cNvCxnSpPr>
            <a:stCxn id="9" idx="2"/>
            <a:endCxn id="12" idx="0"/>
          </p:cNvCxnSpPr>
          <p:nvPr/>
        </p:nvCxnSpPr>
        <p:spPr>
          <a:xfrm>
            <a:off x="5616116" y="2276872"/>
            <a:ext cx="2156967" cy="1289598"/>
          </a:xfrm>
          <a:prstGeom prst="line">
            <a:avLst/>
          </a:prstGeom>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539552" y="3707740"/>
            <a:ext cx="318229" cy="369332"/>
          </a:xfrm>
          <a:prstGeom prst="rect">
            <a:avLst/>
          </a:prstGeom>
          <a:noFill/>
        </p:spPr>
        <p:txBody>
          <a:bodyPr wrap="none" rtlCol="0">
            <a:spAutoFit/>
          </a:bodyPr>
          <a:lstStyle/>
          <a:p>
            <a:r>
              <a:rPr kumimoji="1" lang="en-US" altLang="ja-JP" dirty="0" smtClean="0"/>
              <a:t>A</a:t>
            </a:r>
            <a:endParaRPr kumimoji="1" lang="ja-JP" altLang="en-US" dirty="0"/>
          </a:p>
        </p:txBody>
      </p:sp>
      <p:sp>
        <p:nvSpPr>
          <p:cNvPr id="23" name="テキスト ボックス 22"/>
          <p:cNvSpPr txBox="1"/>
          <p:nvPr/>
        </p:nvSpPr>
        <p:spPr>
          <a:xfrm>
            <a:off x="2843808" y="3707740"/>
            <a:ext cx="312906" cy="369332"/>
          </a:xfrm>
          <a:prstGeom prst="rect">
            <a:avLst/>
          </a:prstGeom>
          <a:noFill/>
        </p:spPr>
        <p:txBody>
          <a:bodyPr wrap="none" rtlCol="0">
            <a:spAutoFit/>
          </a:bodyPr>
          <a:lstStyle/>
          <a:p>
            <a:r>
              <a:rPr lang="en-US" altLang="ja-JP" dirty="0"/>
              <a:t>B</a:t>
            </a:r>
            <a:endParaRPr kumimoji="1" lang="ja-JP" altLang="en-US" dirty="0"/>
          </a:p>
        </p:txBody>
      </p:sp>
      <p:sp>
        <p:nvSpPr>
          <p:cNvPr id="24" name="テキスト ボックス 23"/>
          <p:cNvSpPr txBox="1"/>
          <p:nvPr/>
        </p:nvSpPr>
        <p:spPr>
          <a:xfrm>
            <a:off x="4829835" y="3707740"/>
            <a:ext cx="318229" cy="369332"/>
          </a:xfrm>
          <a:prstGeom prst="rect">
            <a:avLst/>
          </a:prstGeom>
          <a:noFill/>
        </p:spPr>
        <p:txBody>
          <a:bodyPr wrap="none" rtlCol="0">
            <a:spAutoFit/>
          </a:bodyPr>
          <a:lstStyle/>
          <a:p>
            <a:r>
              <a:rPr kumimoji="1" lang="en-US" altLang="ja-JP" dirty="0" smtClean="0"/>
              <a:t>C</a:t>
            </a:r>
            <a:endParaRPr kumimoji="1" lang="ja-JP" altLang="en-US" dirty="0"/>
          </a:p>
        </p:txBody>
      </p:sp>
      <p:sp>
        <p:nvSpPr>
          <p:cNvPr id="25" name="テキスト ボックス 24"/>
          <p:cNvSpPr txBox="1"/>
          <p:nvPr/>
        </p:nvSpPr>
        <p:spPr>
          <a:xfrm>
            <a:off x="7134091" y="3707740"/>
            <a:ext cx="326682" cy="369332"/>
          </a:xfrm>
          <a:prstGeom prst="rect">
            <a:avLst/>
          </a:prstGeom>
          <a:noFill/>
        </p:spPr>
        <p:txBody>
          <a:bodyPr wrap="none" rtlCol="0">
            <a:spAutoFit/>
          </a:bodyPr>
          <a:lstStyle/>
          <a:p>
            <a:r>
              <a:rPr kumimoji="1" lang="en-US" altLang="ja-JP" dirty="0" smtClean="0"/>
              <a:t>D</a:t>
            </a:r>
            <a:endParaRPr kumimoji="1" lang="ja-JP" altLang="en-US" dirty="0"/>
          </a:p>
        </p:txBody>
      </p:sp>
      <p:graphicFrame>
        <p:nvGraphicFramePr>
          <p:cNvPr id="27" name="表 26"/>
          <p:cNvGraphicFramePr>
            <a:graphicFrameLocks noGrp="1"/>
          </p:cNvGraphicFramePr>
          <p:nvPr>
            <p:extLst>
              <p:ext uri="{D42A27DB-BD31-4B8C-83A1-F6EECF244321}">
                <p14:modId xmlns:p14="http://schemas.microsoft.com/office/powerpoint/2010/main" val="2393691631"/>
              </p:ext>
            </p:extLst>
          </p:nvPr>
        </p:nvGraphicFramePr>
        <p:xfrm>
          <a:off x="5004048" y="5013176"/>
          <a:ext cx="3240360" cy="1523999"/>
        </p:xfrm>
        <a:graphic>
          <a:graphicData uri="http://schemas.openxmlformats.org/drawingml/2006/table">
            <a:tbl>
              <a:tblPr firstRow="1" bandRow="1">
                <a:tableStyleId>{5C22544A-7EE6-4342-B048-85BDC9FD1C3A}</a:tableStyleId>
              </a:tblPr>
              <a:tblGrid>
                <a:gridCol w="1620180"/>
                <a:gridCol w="1620180"/>
              </a:tblGrid>
              <a:tr h="158041">
                <a:tc>
                  <a:txBody>
                    <a:bodyPr/>
                    <a:lstStyle/>
                    <a:p>
                      <a:pPr algn="ctr"/>
                      <a:r>
                        <a:rPr kumimoji="1" lang="en-US" altLang="ja-JP" sz="1400" dirty="0" smtClean="0"/>
                        <a:t>MAC</a:t>
                      </a:r>
                      <a:r>
                        <a:rPr kumimoji="1" lang="ja-JP" altLang="en-US" sz="1400" dirty="0" smtClean="0"/>
                        <a:t>アドレス</a:t>
                      </a:r>
                      <a:endParaRPr kumimoji="1" lang="ja-JP" altLang="en-US" sz="1400" dirty="0"/>
                    </a:p>
                  </a:txBody>
                  <a:tcPr/>
                </a:tc>
                <a:tc>
                  <a:txBody>
                    <a:bodyPr/>
                    <a:lstStyle/>
                    <a:p>
                      <a:pPr algn="ctr"/>
                      <a:r>
                        <a:rPr kumimoji="1" lang="en-US" altLang="ja-JP" sz="1400" dirty="0" smtClean="0"/>
                        <a:t>VLAN</a:t>
                      </a:r>
                      <a:endParaRPr kumimoji="1" lang="ja-JP" altLang="en-US" sz="1400" dirty="0"/>
                    </a:p>
                  </a:txBody>
                  <a:tcPr/>
                </a:tc>
              </a:tr>
              <a:tr h="158041">
                <a:tc>
                  <a:txBody>
                    <a:bodyPr/>
                    <a:lstStyle/>
                    <a:p>
                      <a:pPr algn="ctr"/>
                      <a:r>
                        <a:rPr kumimoji="1" lang="en-US" altLang="ja-JP" sz="1400" dirty="0" smtClean="0"/>
                        <a:t>A</a:t>
                      </a:r>
                      <a:endParaRPr kumimoji="1" lang="ja-JP" altLang="en-US" sz="1400" dirty="0"/>
                    </a:p>
                  </a:txBody>
                  <a:tcPr/>
                </a:tc>
                <a:tc>
                  <a:txBody>
                    <a:bodyPr/>
                    <a:lstStyle/>
                    <a:p>
                      <a:pPr algn="ctr"/>
                      <a:r>
                        <a:rPr kumimoji="1" lang="en-US" altLang="ja-JP" sz="1400" dirty="0" smtClean="0"/>
                        <a:t>10</a:t>
                      </a:r>
                      <a:endParaRPr kumimoji="1" lang="ja-JP" altLang="en-US" sz="1400" dirty="0"/>
                    </a:p>
                  </a:txBody>
                  <a:tcPr/>
                </a:tc>
              </a:tr>
              <a:tr h="158041">
                <a:tc>
                  <a:txBody>
                    <a:bodyPr/>
                    <a:lstStyle/>
                    <a:p>
                      <a:pPr algn="ctr"/>
                      <a:r>
                        <a:rPr kumimoji="1" lang="en-US" altLang="ja-JP" sz="1400" dirty="0" smtClean="0"/>
                        <a:t>B</a:t>
                      </a:r>
                      <a:endParaRPr kumimoji="1" lang="ja-JP" altLang="en-US" sz="1400" dirty="0"/>
                    </a:p>
                  </a:txBody>
                  <a:tcPr/>
                </a:tc>
                <a:tc>
                  <a:txBody>
                    <a:bodyPr/>
                    <a:lstStyle/>
                    <a:p>
                      <a:pPr algn="ctr"/>
                      <a:r>
                        <a:rPr kumimoji="1" lang="en-US" altLang="ja-JP" sz="1400" dirty="0" smtClean="0"/>
                        <a:t>10</a:t>
                      </a:r>
                      <a:endParaRPr kumimoji="1" lang="ja-JP" altLang="en-US" sz="1400" dirty="0"/>
                    </a:p>
                  </a:txBody>
                  <a:tcPr/>
                </a:tc>
              </a:tr>
              <a:tr h="158041">
                <a:tc>
                  <a:txBody>
                    <a:bodyPr/>
                    <a:lstStyle/>
                    <a:p>
                      <a:pPr algn="ctr"/>
                      <a:r>
                        <a:rPr kumimoji="1" lang="en-US" altLang="ja-JP" sz="1400" dirty="0" smtClean="0"/>
                        <a:t>C</a:t>
                      </a:r>
                      <a:endParaRPr kumimoji="1" lang="ja-JP" altLang="en-US" sz="1400" dirty="0"/>
                    </a:p>
                  </a:txBody>
                  <a:tcPr/>
                </a:tc>
                <a:tc>
                  <a:txBody>
                    <a:bodyPr/>
                    <a:lstStyle/>
                    <a:p>
                      <a:pPr algn="ctr"/>
                      <a:r>
                        <a:rPr kumimoji="1" lang="en-US" altLang="ja-JP" sz="1400" dirty="0" smtClean="0"/>
                        <a:t>20</a:t>
                      </a:r>
                      <a:endParaRPr kumimoji="1" lang="ja-JP" altLang="en-US" sz="1400" dirty="0"/>
                    </a:p>
                  </a:txBody>
                  <a:tcPr/>
                </a:tc>
              </a:tr>
              <a:tr h="158041">
                <a:tc>
                  <a:txBody>
                    <a:bodyPr/>
                    <a:lstStyle/>
                    <a:p>
                      <a:pPr algn="ctr"/>
                      <a:r>
                        <a:rPr kumimoji="1" lang="en-US" altLang="ja-JP" sz="1400" dirty="0" smtClean="0"/>
                        <a:t>D</a:t>
                      </a:r>
                      <a:endParaRPr kumimoji="1" lang="ja-JP" altLang="en-US" sz="1400" dirty="0"/>
                    </a:p>
                  </a:txBody>
                  <a:tcPr/>
                </a:tc>
                <a:tc>
                  <a:txBody>
                    <a:bodyPr/>
                    <a:lstStyle/>
                    <a:p>
                      <a:pPr algn="ctr"/>
                      <a:r>
                        <a:rPr kumimoji="1" lang="en-US" altLang="ja-JP" sz="1400" dirty="0" smtClean="0"/>
                        <a:t>20</a:t>
                      </a:r>
                      <a:endParaRPr kumimoji="1" lang="ja-JP" altLang="en-US" sz="1400" dirty="0"/>
                    </a:p>
                  </a:txBody>
                  <a:tcPr/>
                </a:tc>
              </a:tr>
            </a:tbl>
          </a:graphicData>
        </a:graphic>
      </p:graphicFrame>
      <p:sp>
        <p:nvSpPr>
          <p:cNvPr id="28" name="テキスト ボックス 27"/>
          <p:cNvSpPr txBox="1"/>
          <p:nvPr/>
        </p:nvSpPr>
        <p:spPr>
          <a:xfrm>
            <a:off x="323528" y="5013176"/>
            <a:ext cx="4560789" cy="646331"/>
          </a:xfrm>
          <a:prstGeom prst="rect">
            <a:avLst/>
          </a:prstGeom>
          <a:noFill/>
        </p:spPr>
        <p:txBody>
          <a:bodyPr wrap="none" rtlCol="0">
            <a:spAutoFit/>
          </a:bodyPr>
          <a:lstStyle/>
          <a:p>
            <a:r>
              <a:rPr lang="ja-JP" altLang="en-US" dirty="0" smtClean="0"/>
              <a:t>スイッチは同じ</a:t>
            </a:r>
            <a:r>
              <a:rPr lang="en-US" altLang="ja-JP" dirty="0" smtClean="0"/>
              <a:t>VLAN</a:t>
            </a:r>
            <a:r>
              <a:rPr lang="ja-JP" altLang="en-US" dirty="0" smtClean="0"/>
              <a:t>に接続しているかチェック</a:t>
            </a:r>
            <a:endParaRPr lang="en-US" altLang="ja-JP" dirty="0" smtClean="0"/>
          </a:p>
          <a:p>
            <a:r>
              <a:rPr kumimoji="1" lang="ja-JP" altLang="en-US" dirty="0" smtClean="0"/>
              <a:t>するだけで、</a:t>
            </a:r>
            <a:r>
              <a:rPr kumimoji="1" lang="en-US" altLang="ja-JP" dirty="0" smtClean="0"/>
              <a:t>IP</a:t>
            </a:r>
            <a:r>
              <a:rPr kumimoji="1" lang="ja-JP" altLang="en-US" dirty="0" smtClean="0"/>
              <a:t>アドレスはチェックしない</a:t>
            </a:r>
            <a:endParaRPr kumimoji="1" lang="ja-JP" altLang="en-US" dirty="0"/>
          </a:p>
        </p:txBody>
      </p:sp>
      <p:sp>
        <p:nvSpPr>
          <p:cNvPr id="29" name="テキスト ボックス 28"/>
          <p:cNvSpPr txBox="1"/>
          <p:nvPr/>
        </p:nvSpPr>
        <p:spPr>
          <a:xfrm>
            <a:off x="323528" y="5877272"/>
            <a:ext cx="2984749" cy="369332"/>
          </a:xfrm>
          <a:prstGeom prst="rect">
            <a:avLst/>
          </a:prstGeom>
          <a:noFill/>
        </p:spPr>
        <p:txBody>
          <a:bodyPr wrap="none" rtlCol="0">
            <a:spAutoFit/>
          </a:bodyPr>
          <a:lstStyle/>
          <a:p>
            <a:r>
              <a:rPr lang="en-US" altLang="ja-JP" dirty="0" smtClean="0"/>
              <a:t>VLAN ID</a:t>
            </a:r>
            <a:r>
              <a:rPr lang="ja-JP" altLang="en-US" dirty="0" smtClean="0"/>
              <a:t>の範囲</a:t>
            </a:r>
            <a:r>
              <a:rPr lang="en-US" altLang="en-US" dirty="0" smtClean="0"/>
              <a:t>は1~4095</a:t>
            </a:r>
            <a:r>
              <a:rPr lang="ja-JP" altLang="en-US" dirty="0" smtClean="0"/>
              <a:t>まで</a:t>
            </a:r>
            <a:endParaRPr kumimoji="1" lang="ja-JP" altLang="en-US" dirty="0"/>
          </a:p>
        </p:txBody>
      </p:sp>
    </p:spTree>
    <p:extLst>
      <p:ext uri="{BB962C8B-B14F-4D97-AF65-F5344CB8AC3E}">
        <p14:creationId xmlns:p14="http://schemas.microsoft.com/office/powerpoint/2010/main" val="206856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楕円 35"/>
          <p:cNvSpPr/>
          <p:nvPr/>
        </p:nvSpPr>
        <p:spPr>
          <a:xfrm>
            <a:off x="4644008" y="3170585"/>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860032" y="2780928"/>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
        <p:nvSpPr>
          <p:cNvPr id="17" name="円/楕円 16"/>
          <p:cNvSpPr/>
          <p:nvPr/>
        </p:nvSpPr>
        <p:spPr>
          <a:xfrm>
            <a:off x="3275856" y="3140968"/>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028" name="Picture 4" descr="E:\Users\admin\Downloads\DSC_00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503795"/>
            <a:ext cx="1318183" cy="877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S1265484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261475" cy="1261475"/>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a:xfrm>
            <a:off x="107504"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円/楕円 9"/>
          <p:cNvSpPr/>
          <p:nvPr/>
        </p:nvSpPr>
        <p:spPr>
          <a:xfrm>
            <a:off x="323528" y="5445224"/>
            <a:ext cx="2736304" cy="11521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323528"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概要図</a:t>
            </a:r>
            <a:endParaRPr kumimoji="1" lang="ja-JP" altLang="en-US" dirty="0"/>
          </a:p>
        </p:txBody>
      </p:sp>
      <p:pic>
        <p:nvPicPr>
          <p:cNvPr id="1026" name="Picture 2" descr="E:\Users\admin\AppData\Local\Microsoft\Windows\Temporary Internet Files\Content.IE5\E3TBRE60\MC90043163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551723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23528" y="1455167"/>
            <a:ext cx="800219" cy="461665"/>
          </a:xfrm>
          <a:prstGeom prst="rect">
            <a:avLst/>
          </a:prstGeom>
          <a:noFill/>
        </p:spPr>
        <p:txBody>
          <a:bodyPr wrap="none" rtlCol="0">
            <a:spAutoFit/>
          </a:bodyPr>
          <a:lstStyle/>
          <a:p>
            <a:r>
              <a:rPr lang="ja-JP" altLang="en-US" sz="2400" u="sng" dirty="0"/>
              <a:t>日本</a:t>
            </a:r>
            <a:endParaRPr kumimoji="1" lang="ja-JP" altLang="en-US" sz="2400" u="sng" dirty="0"/>
          </a:p>
        </p:txBody>
      </p:sp>
      <p:sp>
        <p:nvSpPr>
          <p:cNvPr id="8" name="正方形/長方形 7"/>
          <p:cNvSpPr/>
          <p:nvPr/>
        </p:nvSpPr>
        <p:spPr>
          <a:xfrm>
            <a:off x="5220072"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11941" y="1455167"/>
            <a:ext cx="1165704" cy="461665"/>
          </a:xfrm>
          <a:prstGeom prst="rect">
            <a:avLst/>
          </a:prstGeom>
          <a:noFill/>
        </p:spPr>
        <p:txBody>
          <a:bodyPr wrap="none" rtlCol="0">
            <a:spAutoFit/>
          </a:bodyPr>
          <a:lstStyle/>
          <a:p>
            <a:r>
              <a:rPr kumimoji="1" lang="ja-JP" altLang="en-US" sz="2400" u="sng" dirty="0" smtClean="0"/>
              <a:t>アメリカ</a:t>
            </a:r>
            <a:endParaRPr kumimoji="1" lang="ja-JP" altLang="en-US" sz="2400" u="sng" dirty="0"/>
          </a:p>
        </p:txBody>
      </p:sp>
      <p:pic>
        <p:nvPicPr>
          <p:cNvPr id="1029" name="Picture 5" descr="E:\Users\admin\AppData\Local\Microsoft\Windows\Temporary Internet Files\Content.IE5\4B6013HW\MC9004247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482" y="4869160"/>
            <a:ext cx="1631950" cy="1778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39552" y="6237312"/>
            <a:ext cx="620683" cy="369332"/>
          </a:xfrm>
          <a:prstGeom prst="rect">
            <a:avLst/>
          </a:prstGeom>
          <a:noFill/>
        </p:spPr>
        <p:txBody>
          <a:bodyPr wrap="none" rtlCol="0">
            <a:spAutoFit/>
          </a:bodyPr>
          <a:lstStyle/>
          <a:p>
            <a:r>
              <a:rPr kumimoji="1" lang="en-US" altLang="ja-JP" dirty="0" smtClean="0"/>
              <a:t>Host</a:t>
            </a:r>
          </a:p>
        </p:txBody>
      </p:sp>
      <p:sp>
        <p:nvSpPr>
          <p:cNvPr id="6" name="テキスト ボックス 5"/>
          <p:cNvSpPr txBox="1"/>
          <p:nvPr/>
        </p:nvSpPr>
        <p:spPr>
          <a:xfrm>
            <a:off x="1619672" y="6237312"/>
            <a:ext cx="814045" cy="369332"/>
          </a:xfrm>
          <a:prstGeom prst="rect">
            <a:avLst/>
          </a:prstGeom>
          <a:noFill/>
        </p:spPr>
        <p:txBody>
          <a:bodyPr wrap="none" rtlCol="0">
            <a:spAutoFit/>
          </a:bodyPr>
          <a:lstStyle/>
          <a:p>
            <a:r>
              <a:rPr lang="ja-JP" altLang="en-US" dirty="0" smtClean="0"/>
              <a:t>ルータ</a:t>
            </a:r>
            <a:endParaRPr lang="en-US" altLang="ja-JP" dirty="0" smtClean="0"/>
          </a:p>
        </p:txBody>
      </p:sp>
      <p:sp>
        <p:nvSpPr>
          <p:cNvPr id="7" name="正方形/長方形 6"/>
          <p:cNvSpPr/>
          <p:nvPr/>
        </p:nvSpPr>
        <p:spPr>
          <a:xfrm>
            <a:off x="2987824" y="6237312"/>
            <a:ext cx="634609" cy="369332"/>
          </a:xfrm>
          <a:prstGeom prst="rect">
            <a:avLst/>
          </a:prstGeom>
        </p:spPr>
        <p:txBody>
          <a:bodyPr wrap="none">
            <a:spAutoFit/>
          </a:bodyPr>
          <a:lstStyle/>
          <a:p>
            <a:r>
              <a:rPr lang="en-US" altLang="ja-JP" dirty="0" smtClean="0"/>
              <a:t>ONU</a:t>
            </a:r>
          </a:p>
        </p:txBody>
      </p:sp>
      <p:cxnSp>
        <p:nvCxnSpPr>
          <p:cNvPr id="11" name="直線矢印コネクタ 10"/>
          <p:cNvCxnSpPr>
            <a:stCxn id="1026" idx="3"/>
          </p:cNvCxnSpPr>
          <p:nvPr/>
        </p:nvCxnSpPr>
        <p:spPr>
          <a:xfrm>
            <a:off x="1259632" y="5985284"/>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339752" y="5949280"/>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539552" y="4293096"/>
            <a:ext cx="93610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OLT</a:t>
            </a:r>
          </a:p>
        </p:txBody>
      </p:sp>
      <p:cxnSp>
        <p:nvCxnSpPr>
          <p:cNvPr id="14" name="直線矢印コネクタ 13"/>
          <p:cNvCxnSpPr/>
          <p:nvPr/>
        </p:nvCxnSpPr>
        <p:spPr>
          <a:xfrm flipH="1" flipV="1">
            <a:off x="1043608" y="4797152"/>
            <a:ext cx="2243268" cy="79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1547664" y="4941168"/>
            <a:ext cx="1224136"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光分配器</a:t>
            </a:r>
            <a:endParaRPr kumimoji="1" lang="ja-JP" altLang="en-US" dirty="0"/>
          </a:p>
        </p:txBody>
      </p:sp>
      <p:sp>
        <p:nvSpPr>
          <p:cNvPr id="21" name="正方形/長方形 20"/>
          <p:cNvSpPr/>
          <p:nvPr/>
        </p:nvSpPr>
        <p:spPr>
          <a:xfrm>
            <a:off x="539552"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L2−SW</a:t>
            </a:r>
            <a:endParaRPr kumimoji="1" lang="ja-JP" altLang="en-US" dirty="0"/>
          </a:p>
        </p:txBody>
      </p:sp>
      <p:sp>
        <p:nvSpPr>
          <p:cNvPr id="22" name="正方形/長方形 21"/>
          <p:cNvSpPr/>
          <p:nvPr/>
        </p:nvSpPr>
        <p:spPr>
          <a:xfrm>
            <a:off x="3491880"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endParaRPr kumimoji="1" lang="ja-JP" altLang="en-US" dirty="0"/>
          </a:p>
        </p:txBody>
      </p:sp>
      <p:sp>
        <p:nvSpPr>
          <p:cNvPr id="23" name="正方形/長方形 22"/>
          <p:cNvSpPr/>
          <p:nvPr/>
        </p:nvSpPr>
        <p:spPr>
          <a:xfrm>
            <a:off x="4809728"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p>
        </p:txBody>
      </p:sp>
      <p:sp>
        <p:nvSpPr>
          <p:cNvPr id="27" name="正方形/長方形 26"/>
          <p:cNvSpPr/>
          <p:nvPr/>
        </p:nvSpPr>
        <p:spPr>
          <a:xfrm>
            <a:off x="2051720"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ルータ</a:t>
            </a:r>
            <a:endParaRPr kumimoji="1" lang="en-US" altLang="ja-JP" dirty="0" smtClean="0"/>
          </a:p>
        </p:txBody>
      </p:sp>
      <p:cxnSp>
        <p:nvCxnSpPr>
          <p:cNvPr id="32" name="直線矢印コネクタ 31"/>
          <p:cNvCxnSpPr>
            <a:stCxn id="12" idx="0"/>
            <a:endCxn id="21" idx="2"/>
          </p:cNvCxnSpPr>
          <p:nvPr/>
        </p:nvCxnSpPr>
        <p:spPr>
          <a:xfrm flipH="1" flipV="1">
            <a:off x="996752" y="3573016"/>
            <a:ext cx="10852"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1" idx="3"/>
            <a:endCxn id="27" idx="1"/>
          </p:cNvCxnSpPr>
          <p:nvPr/>
        </p:nvCxnSpPr>
        <p:spPr>
          <a:xfrm>
            <a:off x="1453952" y="3392996"/>
            <a:ext cx="597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27" idx="3"/>
            <a:endCxn id="22" idx="1"/>
          </p:cNvCxnSpPr>
          <p:nvPr/>
        </p:nvCxnSpPr>
        <p:spPr>
          <a:xfrm>
            <a:off x="2966120" y="3392996"/>
            <a:ext cx="52576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2" idx="3"/>
            <a:endCxn id="23" idx="1"/>
          </p:cNvCxnSpPr>
          <p:nvPr/>
        </p:nvCxnSpPr>
        <p:spPr>
          <a:xfrm>
            <a:off x="4406280" y="3681028"/>
            <a:ext cx="403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23" idx="3"/>
            <a:endCxn id="1029" idx="0"/>
          </p:cNvCxnSpPr>
          <p:nvPr/>
        </p:nvCxnSpPr>
        <p:spPr>
          <a:xfrm>
            <a:off x="5724128" y="3681028"/>
            <a:ext cx="1920329" cy="118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雲 41"/>
          <p:cNvSpPr/>
          <p:nvPr/>
        </p:nvSpPr>
        <p:spPr>
          <a:xfrm>
            <a:off x="5724128" y="3645024"/>
            <a:ext cx="2232248" cy="792088"/>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同様のもの</a:t>
            </a:r>
            <a:endParaRPr kumimoji="1" lang="ja-JP" altLang="en-US" dirty="0"/>
          </a:p>
        </p:txBody>
      </p:sp>
      <p:sp>
        <p:nvSpPr>
          <p:cNvPr id="13" name="テキスト ボックス 12"/>
          <p:cNvSpPr txBox="1"/>
          <p:nvPr/>
        </p:nvSpPr>
        <p:spPr>
          <a:xfrm>
            <a:off x="467544" y="5055567"/>
            <a:ext cx="704039" cy="461665"/>
          </a:xfrm>
          <a:prstGeom prst="rect">
            <a:avLst/>
          </a:prstGeom>
          <a:noFill/>
        </p:spPr>
        <p:txBody>
          <a:bodyPr wrap="none" rtlCol="0">
            <a:spAutoFit/>
          </a:bodyPr>
          <a:lstStyle/>
          <a:p>
            <a:r>
              <a:rPr kumimoji="1" lang="en-US" altLang="ja-JP" sz="2400" b="1" u="sng" dirty="0" smtClean="0"/>
              <a:t>LAN</a:t>
            </a:r>
          </a:p>
        </p:txBody>
      </p:sp>
      <p:sp>
        <p:nvSpPr>
          <p:cNvPr id="19" name="テキスト ボックス 18"/>
          <p:cNvSpPr txBox="1"/>
          <p:nvPr/>
        </p:nvSpPr>
        <p:spPr>
          <a:xfrm>
            <a:off x="539552" y="2236802"/>
            <a:ext cx="964176" cy="523220"/>
          </a:xfrm>
          <a:prstGeom prst="rect">
            <a:avLst/>
          </a:prstGeom>
          <a:noFill/>
        </p:spPr>
        <p:txBody>
          <a:bodyPr wrap="none" rtlCol="0">
            <a:spAutoFit/>
          </a:bodyPr>
          <a:lstStyle/>
          <a:p>
            <a:r>
              <a:rPr kumimoji="1" lang="en-US" altLang="ja-JP" sz="2800" b="1" u="sng" dirty="0" smtClean="0">
                <a:solidFill>
                  <a:srgbClr val="FF0000"/>
                </a:solidFill>
              </a:rPr>
              <a:t>WAN</a:t>
            </a:r>
            <a:endParaRPr kumimoji="1" lang="ja-JP" altLang="en-US" sz="2000" b="1" u="sng" dirty="0">
              <a:solidFill>
                <a:srgbClr val="FF0000"/>
              </a:solidFill>
            </a:endParaRPr>
          </a:p>
        </p:txBody>
      </p:sp>
      <p:sp>
        <p:nvSpPr>
          <p:cNvPr id="20" name="テキスト ボックス 19"/>
          <p:cNvSpPr txBox="1"/>
          <p:nvPr/>
        </p:nvSpPr>
        <p:spPr>
          <a:xfrm>
            <a:off x="3491880" y="2751311"/>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
        <p:nvSpPr>
          <p:cNvPr id="40" name="円/楕円 39"/>
          <p:cNvSpPr/>
          <p:nvPr/>
        </p:nvSpPr>
        <p:spPr>
          <a:xfrm>
            <a:off x="5292080"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5724128" y="2236802"/>
            <a:ext cx="964176" cy="523220"/>
          </a:xfrm>
          <a:prstGeom prst="rect">
            <a:avLst/>
          </a:prstGeom>
          <a:noFill/>
        </p:spPr>
        <p:txBody>
          <a:bodyPr wrap="none" rtlCol="0">
            <a:spAutoFit/>
          </a:bodyPr>
          <a:lstStyle/>
          <a:p>
            <a:r>
              <a:rPr kumimoji="1" lang="en-US" altLang="ja-JP" sz="2800" b="1" u="sng" dirty="0" smtClean="0">
                <a:solidFill>
                  <a:srgbClr val="FF0000"/>
                </a:solidFill>
              </a:rPr>
              <a:t>WAN</a:t>
            </a:r>
            <a:endParaRPr kumimoji="1" lang="ja-JP" altLang="en-US" sz="2000" b="1" u="sng" dirty="0">
              <a:solidFill>
                <a:srgbClr val="FF0000"/>
              </a:solidFill>
            </a:endParaRPr>
          </a:p>
        </p:txBody>
      </p:sp>
    </p:spTree>
    <p:extLst>
      <p:ext uri="{BB962C8B-B14F-4D97-AF65-F5344CB8AC3E}">
        <p14:creationId xmlns:p14="http://schemas.microsoft.com/office/powerpoint/2010/main" val="13241127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WAN</a:t>
            </a:r>
            <a:r>
              <a:rPr kumimoji="1" lang="ja-JP" altLang="en-US" dirty="0" smtClean="0"/>
              <a:t>周辺の技術　</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smtClean="0"/>
              <a:t>WAN:</a:t>
            </a:r>
            <a:r>
              <a:rPr kumimoji="1" lang="ja-JP" altLang="en-US" sz="2000" dirty="0" smtClean="0"/>
              <a:t>プロバイダの</a:t>
            </a:r>
            <a:r>
              <a:rPr kumimoji="1" lang="en-US" altLang="ja-JP" sz="2000" dirty="0" smtClean="0"/>
              <a:t>WAN</a:t>
            </a:r>
            <a:r>
              <a:rPr kumimoji="1" lang="ja-JP" altLang="en-US" sz="2000" dirty="0" smtClean="0"/>
              <a:t>サービスを利用し</a:t>
            </a:r>
            <a:r>
              <a:rPr lang="ja-JP" altLang="en-US" sz="2000" dirty="0" smtClean="0"/>
              <a:t>、地理的に離れた拠点の</a:t>
            </a:r>
            <a:r>
              <a:rPr lang="en-US" altLang="ja-JP" sz="2000" dirty="0" smtClean="0"/>
              <a:t>LAN</a:t>
            </a:r>
            <a:r>
              <a:rPr lang="ja-JP" altLang="en-US" sz="2000" dirty="0" smtClean="0"/>
              <a:t>を相互に接続するためのネットワーク</a:t>
            </a:r>
            <a:endParaRPr lang="en-US" altLang="ja-JP" sz="2000" dirty="0" smtClean="0"/>
          </a:p>
          <a:p>
            <a:pPr lvl="1"/>
            <a:r>
              <a:rPr lang="ja-JP" altLang="en-US" sz="1600" dirty="0" smtClean="0"/>
              <a:t>回線交換方式</a:t>
            </a:r>
            <a:endParaRPr lang="en-US" altLang="ja-JP" sz="1600" dirty="0" smtClean="0"/>
          </a:p>
          <a:p>
            <a:pPr lvl="2"/>
            <a:r>
              <a:rPr lang="ja-JP" altLang="en-US" sz="1200" dirty="0" smtClean="0"/>
              <a:t>プロバイダが用意したネットワークを共有して利用する。</a:t>
            </a:r>
            <a:r>
              <a:rPr lang="en-US" altLang="ja-JP" sz="1200" dirty="0" smtClean="0"/>
              <a:t>Web</a:t>
            </a:r>
            <a:r>
              <a:rPr lang="ja-JP" altLang="en-US" sz="1200" dirty="0" smtClean="0"/>
              <a:t>アプリケーションでは、パケット交換モードにより、回線を占有しないモードが使われる</a:t>
            </a:r>
            <a:endParaRPr lang="en-US" altLang="ja-JP" sz="1200" dirty="0"/>
          </a:p>
          <a:p>
            <a:r>
              <a:rPr lang="ja-JP" altLang="en-US" sz="2000" dirty="0" smtClean="0"/>
              <a:t>カプセル化プロトコル</a:t>
            </a:r>
            <a:r>
              <a:rPr lang="ja-JP" altLang="en-US" sz="1600" dirty="0" smtClean="0"/>
              <a:t>：</a:t>
            </a:r>
            <a:r>
              <a:rPr lang="en-US" altLang="ja-JP" sz="1600" dirty="0" smtClean="0"/>
              <a:t>WAN</a:t>
            </a:r>
            <a:r>
              <a:rPr lang="ja-JP" altLang="en-US" sz="1600" dirty="0" smtClean="0"/>
              <a:t>の回線にデータを送信するためには、接続先の回線に応じてヘッダやフッダを付ける（カプセル化）必要がある。</a:t>
            </a:r>
            <a:endParaRPr lang="en-US" altLang="ja-JP" sz="1600" dirty="0" smtClean="0"/>
          </a:p>
          <a:p>
            <a:pPr lvl="1"/>
            <a:r>
              <a:rPr lang="en-US" altLang="ja-JP" sz="1600" dirty="0" smtClean="0"/>
              <a:t>HDLC(High-level Data Link Control)</a:t>
            </a:r>
            <a:r>
              <a:rPr lang="ja-JP" altLang="en-US" sz="1600" dirty="0" smtClean="0"/>
              <a:t>：</a:t>
            </a:r>
            <a:r>
              <a:rPr lang="en-US" altLang="ja-JP" sz="1600" dirty="0" smtClean="0"/>
              <a:t>L2</a:t>
            </a:r>
            <a:r>
              <a:rPr lang="ja-JP" altLang="en-US" sz="1600" dirty="0" smtClean="0"/>
              <a:t>プロトコル、</a:t>
            </a:r>
            <a:r>
              <a:rPr lang="en-US" altLang="ja-JP" sz="1600" dirty="0" smtClean="0"/>
              <a:t>HDLC</a:t>
            </a:r>
            <a:r>
              <a:rPr lang="ja-JP" altLang="en-US" sz="1600" dirty="0" smtClean="0"/>
              <a:t>ヘッダにはネットワーク層プロトコルを識別できないため、</a:t>
            </a:r>
            <a:r>
              <a:rPr lang="en-US" altLang="ja-JP" sz="1600" dirty="0" smtClean="0"/>
              <a:t>L3</a:t>
            </a:r>
            <a:r>
              <a:rPr lang="ja-JP" altLang="en-US" sz="1600" dirty="0" smtClean="0"/>
              <a:t>でマルチプロトコルを扱えない、実際にはベンダごとに拡張され、異なるベンダでは</a:t>
            </a:r>
            <a:r>
              <a:rPr lang="en-US" altLang="ja-JP" sz="1600" dirty="0" smtClean="0"/>
              <a:t>HDLC</a:t>
            </a:r>
            <a:r>
              <a:rPr lang="ja-JP" altLang="en-US" sz="1600" dirty="0" smtClean="0"/>
              <a:t>による接続を確立できないことがある</a:t>
            </a:r>
            <a:endParaRPr lang="en-US" altLang="ja-JP" sz="1600" dirty="0" smtClean="0"/>
          </a:p>
          <a:p>
            <a:pPr lvl="1"/>
            <a:r>
              <a:rPr lang="en-US" altLang="ja-JP" sz="1600" dirty="0" smtClean="0"/>
              <a:t>PPP:L2</a:t>
            </a:r>
            <a:r>
              <a:rPr lang="ja-JP" altLang="en-US" sz="1600" dirty="0" smtClean="0"/>
              <a:t>プロトコル標準化されたプロトコルで、異なるベンダ間でも接続可能、</a:t>
            </a:r>
            <a:r>
              <a:rPr lang="ja-JP" altLang="en-US" sz="1600" dirty="0"/>
              <a:t>ネットワーク層プロトコルを</a:t>
            </a:r>
            <a:r>
              <a:rPr lang="ja-JP" altLang="en-US" sz="1600" dirty="0" smtClean="0"/>
              <a:t>識別が可能で</a:t>
            </a:r>
            <a:r>
              <a:rPr lang="en-US" altLang="ja-JP" sz="1600" dirty="0" smtClean="0"/>
              <a:t>L3</a:t>
            </a:r>
            <a:r>
              <a:rPr lang="ja-JP" altLang="en-US" sz="1600" dirty="0"/>
              <a:t>でマルチプロトコルを</a:t>
            </a:r>
            <a:r>
              <a:rPr lang="ja-JP" altLang="en-US" sz="1600" dirty="0" smtClean="0"/>
              <a:t>扱える、認証、マルチリンク等のオプション</a:t>
            </a:r>
            <a:r>
              <a:rPr lang="en-US" altLang="ja-JP" sz="1600" dirty="0" smtClean="0"/>
              <a:t>(LCP, NCP)</a:t>
            </a:r>
            <a:r>
              <a:rPr lang="ja-JP" altLang="en-US" sz="1600" dirty="0" smtClean="0"/>
              <a:t>がある</a:t>
            </a:r>
            <a:endParaRPr lang="en-US" altLang="ja-JP" sz="1600" dirty="0" smtClean="0"/>
          </a:p>
        </p:txBody>
      </p:sp>
    </p:spTree>
    <p:extLst>
      <p:ext uri="{BB962C8B-B14F-4D97-AF65-F5344CB8AC3E}">
        <p14:creationId xmlns:p14="http://schemas.microsoft.com/office/powerpoint/2010/main" val="4554959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WAN</a:t>
            </a:r>
            <a:r>
              <a:rPr kumimoji="1" lang="ja-JP" altLang="en-US" dirty="0" smtClean="0"/>
              <a:t>サービス</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IP−VPN</a:t>
            </a:r>
            <a:r>
              <a:rPr lang="ja-JP" altLang="en-US" sz="2000" dirty="0" smtClean="0"/>
              <a:t>サービス：キャリアが構築した</a:t>
            </a:r>
            <a:r>
              <a:rPr lang="en-US" altLang="ja-JP" sz="2000" dirty="0" smtClean="0"/>
              <a:t>IP</a:t>
            </a:r>
            <a:r>
              <a:rPr lang="ja-JP" altLang="en-US" sz="2000" dirty="0" smtClean="0"/>
              <a:t>網を介して拠点間のトラフィックを中継する</a:t>
            </a:r>
            <a:r>
              <a:rPr lang="en-US" altLang="ja-JP" sz="2000" dirty="0" smtClean="0"/>
              <a:t>VPN</a:t>
            </a:r>
            <a:r>
              <a:rPr lang="ja-JP" altLang="en-US" sz="2000" dirty="0" smtClean="0"/>
              <a:t>サービス</a:t>
            </a:r>
            <a:endParaRPr lang="en-US" altLang="ja-JP" sz="2000" dirty="0" smtClean="0"/>
          </a:p>
          <a:p>
            <a:pPr lvl="1"/>
            <a:r>
              <a:rPr kumimoji="1" lang="ja-JP" altLang="en-US" sz="1600" dirty="0" smtClean="0"/>
              <a:t>レイヤー</a:t>
            </a:r>
            <a:r>
              <a:rPr kumimoji="1" lang="en-US" altLang="ja-JP" sz="1600" dirty="0" smtClean="0"/>
              <a:t>3VPN</a:t>
            </a:r>
            <a:r>
              <a:rPr kumimoji="1" lang="ja-JP" altLang="en-US" sz="1600" dirty="0" smtClean="0"/>
              <a:t>サービス</a:t>
            </a:r>
            <a:r>
              <a:rPr lang="ja-JP" altLang="en-US" sz="1600" dirty="0" smtClean="0"/>
              <a:t>：設定や運用は通信事業者に依存、自由度は低い（送信プロトコルは</a:t>
            </a:r>
            <a:r>
              <a:rPr lang="en-US" altLang="ja-JP" sz="1600" dirty="0" smtClean="0"/>
              <a:t>IP,</a:t>
            </a:r>
            <a:r>
              <a:rPr lang="ja-JP" altLang="en-US" sz="1600" dirty="0"/>
              <a:t>ルーティングプロトコルも</a:t>
            </a:r>
            <a:r>
              <a:rPr lang="en-US" altLang="ja-JP" sz="1600" dirty="0"/>
              <a:t>Static</a:t>
            </a:r>
            <a:r>
              <a:rPr lang="ja-JP" altLang="en-US" sz="1600" dirty="0"/>
              <a:t>もしくは</a:t>
            </a:r>
            <a:r>
              <a:rPr lang="en-US" altLang="ja-JP" sz="1600" dirty="0"/>
              <a:t>BGP</a:t>
            </a:r>
            <a:r>
              <a:rPr lang="ja-JP" altLang="en-US" sz="1600" dirty="0"/>
              <a:t>のみ</a:t>
            </a:r>
            <a:r>
              <a:rPr lang="ja-JP" altLang="en-US" sz="1600" dirty="0" smtClean="0"/>
              <a:t>）</a:t>
            </a:r>
            <a:endParaRPr kumimoji="1" lang="en-US" altLang="ja-JP" sz="2000" dirty="0" smtClean="0"/>
          </a:p>
          <a:p>
            <a:r>
              <a:rPr kumimoji="1" lang="ja-JP" altLang="en-US" sz="2000" dirty="0" smtClean="0"/>
              <a:t>広域イーサネット：ネットワーク構成の自由度が高いため、柔軟なネットワーク設計が可能とな</a:t>
            </a:r>
            <a:r>
              <a:rPr lang="ja-JP" altLang="en-US" sz="2000" dirty="0" smtClean="0"/>
              <a:t>る</a:t>
            </a:r>
            <a:endParaRPr lang="en-US" altLang="ja-JP" sz="2000" dirty="0" smtClean="0"/>
          </a:p>
          <a:p>
            <a:pPr lvl="1"/>
            <a:r>
              <a:rPr kumimoji="1" lang="ja-JP" altLang="en-US" sz="1600" dirty="0" smtClean="0"/>
              <a:t>レイヤー</a:t>
            </a:r>
            <a:r>
              <a:rPr kumimoji="1" lang="en-US" altLang="ja-JP" sz="1600" dirty="0" smtClean="0"/>
              <a:t>2VPN</a:t>
            </a:r>
            <a:r>
              <a:rPr kumimoji="1" lang="ja-JP" altLang="en-US" sz="1600" dirty="0" smtClean="0"/>
              <a:t>サービス：</a:t>
            </a:r>
            <a:r>
              <a:rPr lang="ja-JP" altLang="en-US" sz="1600" dirty="0"/>
              <a:t>接続拠点全てのルーティング情報を全拠点の</a:t>
            </a:r>
            <a:r>
              <a:rPr lang="en-US" altLang="ja-JP" sz="1600" dirty="0"/>
              <a:t>CPE</a:t>
            </a:r>
            <a:r>
              <a:rPr lang="ja-JP" altLang="en-US" sz="1600" dirty="0"/>
              <a:t>に設定する必要が</a:t>
            </a:r>
            <a:r>
              <a:rPr lang="ja-JP" altLang="en-US" sz="1600" dirty="0" smtClean="0"/>
              <a:t>あるが、多様なルーティングプロトコルを設定可能</a:t>
            </a:r>
            <a:r>
              <a:rPr lang="en-US" altLang="ja-JP" sz="1600" dirty="0" smtClean="0"/>
              <a:t>,</a:t>
            </a:r>
            <a:r>
              <a:rPr lang="ja-JP" altLang="en-US" sz="1600" dirty="0" smtClean="0"/>
              <a:t>自由度が高い</a:t>
            </a:r>
            <a:endParaRPr lang="en-US" altLang="ja-JP" sz="1600" dirty="0" smtClean="0"/>
          </a:p>
          <a:p>
            <a:r>
              <a:rPr lang="en-US" altLang="ja-JP" sz="2000" dirty="0"/>
              <a:t>MPLS(</a:t>
            </a:r>
            <a:r>
              <a:rPr lang="en-US" altLang="ja-JP" sz="2000" dirty="0" err="1"/>
              <a:t>MultiProtocol</a:t>
            </a:r>
            <a:r>
              <a:rPr lang="en-US" altLang="ja-JP" sz="2000" dirty="0"/>
              <a:t> Label Switching)</a:t>
            </a:r>
            <a:r>
              <a:rPr lang="en-US" altLang="ja-JP" sz="2000" dirty="0" smtClean="0"/>
              <a:t>:IP</a:t>
            </a:r>
            <a:r>
              <a:rPr lang="ja-JP" altLang="en-US" sz="2000" dirty="0" smtClean="0"/>
              <a:t>パケットの前方にヘッダ（ラベル）を付加し、</a:t>
            </a:r>
            <a:r>
              <a:rPr lang="en-US" altLang="ja-JP" sz="2000" dirty="0" smtClean="0"/>
              <a:t>MPLS</a:t>
            </a:r>
            <a:r>
              <a:rPr lang="ja-JP" altLang="en-US" sz="2000" dirty="0" smtClean="0"/>
              <a:t>ルータは</a:t>
            </a:r>
            <a:r>
              <a:rPr lang="en-US" altLang="ja-JP" sz="2000" dirty="0" smtClean="0"/>
              <a:t>IP</a:t>
            </a:r>
            <a:r>
              <a:rPr lang="ja-JP" altLang="en-US" sz="2000" dirty="0" smtClean="0"/>
              <a:t>ヘッダではなく、ラベルを見て転送処理する。これによりパケットを高速に転送することができる。また、ラベルにより経路を制御できるため、トラフィックの分散なども可能。</a:t>
            </a:r>
            <a:endParaRPr lang="en-US" altLang="ja-JP" sz="2000" dirty="0" smtClean="0"/>
          </a:p>
          <a:p>
            <a:r>
              <a:rPr lang="en-US" altLang="ja-JP" sz="2000" dirty="0" smtClean="0"/>
              <a:t>MPLS</a:t>
            </a:r>
            <a:r>
              <a:rPr lang="ja-JP" altLang="en-US" sz="2000" dirty="0" smtClean="0"/>
              <a:t>は、</a:t>
            </a:r>
            <a:r>
              <a:rPr lang="en-US" altLang="ja-JP" sz="2000" dirty="0" smtClean="0"/>
              <a:t>IP</a:t>
            </a:r>
            <a:r>
              <a:rPr lang="ja-JP" altLang="en-US" sz="2000" dirty="0" smtClean="0"/>
              <a:t>でも</a:t>
            </a:r>
            <a:r>
              <a:rPr lang="en-US" altLang="ja-JP" sz="2000" dirty="0" smtClean="0"/>
              <a:t>Ethernet</a:t>
            </a:r>
            <a:r>
              <a:rPr lang="ja-JP" altLang="en-US" sz="2000" dirty="0" smtClean="0"/>
              <a:t>でも使え、最近では主に</a:t>
            </a:r>
            <a:r>
              <a:rPr lang="en-US" altLang="ja-JP" sz="2000" dirty="0" smtClean="0"/>
              <a:t>VPN</a:t>
            </a:r>
            <a:r>
              <a:rPr lang="ja-JP" altLang="en-US" sz="2000" dirty="0" smtClean="0"/>
              <a:t>や</a:t>
            </a:r>
            <a:r>
              <a:rPr lang="en-US" altLang="ja-JP" sz="2000" dirty="0" err="1" smtClean="0"/>
              <a:t>QoS</a:t>
            </a:r>
            <a:r>
              <a:rPr lang="en-US" altLang="ja-JP" sz="2000" dirty="0" smtClean="0"/>
              <a:t>(</a:t>
            </a:r>
            <a:r>
              <a:rPr lang="ja-JP" altLang="en-US" sz="2000" dirty="0" smtClean="0"/>
              <a:t>優先サービス</a:t>
            </a:r>
            <a:r>
              <a:rPr lang="en-US" altLang="ja-JP" sz="2000" dirty="0" smtClean="0"/>
              <a:t>)</a:t>
            </a:r>
            <a:r>
              <a:rPr lang="ja-JP" altLang="en-US" sz="2000" dirty="0" smtClean="0"/>
              <a:t>として使われる（ルータのハードウェア化に伴う転送速度改善の呷り）</a:t>
            </a:r>
            <a:endParaRPr lang="en-US" altLang="ja-JP" sz="2000" dirty="0" smtClean="0"/>
          </a:p>
        </p:txBody>
      </p:sp>
    </p:spTree>
    <p:extLst>
      <p:ext uri="{BB962C8B-B14F-4D97-AF65-F5344CB8AC3E}">
        <p14:creationId xmlns:p14="http://schemas.microsoft.com/office/powerpoint/2010/main" val="21224084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WAN</a:t>
            </a:r>
            <a:r>
              <a:rPr kumimoji="1" lang="ja-JP" altLang="en-US" dirty="0" smtClean="0"/>
              <a:t>内でのルーティング</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2000" dirty="0" smtClean="0"/>
              <a:t>ルーティング：あて先ホストまでパケットを届けるために経路制御を行い、中継する機能。基本的には、ルータはパケットのルーティングの際に、ルーティングテーブルを参照する。</a:t>
            </a:r>
            <a:endParaRPr lang="en-US" altLang="ja-JP" sz="2000" dirty="0" smtClean="0"/>
          </a:p>
          <a:p>
            <a:r>
              <a:rPr lang="ja-JP" altLang="en-US" sz="2000" dirty="0" smtClean="0"/>
              <a:t>ロンゲストマッチ（最長一致詮索）：</a:t>
            </a:r>
            <a:r>
              <a:rPr lang="en-US" altLang="ja-JP" sz="2000" dirty="0" smtClean="0"/>
              <a:t>IP</a:t>
            </a:r>
            <a:r>
              <a:rPr lang="ja-JP" altLang="en-US" sz="2000" dirty="0" smtClean="0"/>
              <a:t>パケットを転送するための複数のルート情報が存在するとき、あて先ネットワークアドレスのビットが最も長く一致するルートを最適ルートとする。</a:t>
            </a:r>
            <a:endParaRPr lang="en-US" altLang="ja-JP" sz="2000" dirty="0" smtClean="0"/>
          </a:p>
          <a:p>
            <a:r>
              <a:rPr lang="ja-JP" altLang="en-US" sz="2000" dirty="0" smtClean="0"/>
              <a:t>スタティック・ルーティング</a:t>
            </a:r>
            <a:endParaRPr lang="en-US" altLang="ja-JP" sz="2000" dirty="0" smtClean="0"/>
          </a:p>
          <a:p>
            <a:pPr lvl="1"/>
            <a:r>
              <a:rPr lang="ja-JP" altLang="en-US" sz="1600" dirty="0" smtClean="0"/>
              <a:t>経路選択を手動で設定するため、ルート決定のための</a:t>
            </a:r>
            <a:r>
              <a:rPr lang="en-US" altLang="ja-JP" sz="1600" dirty="0" smtClean="0"/>
              <a:t>CPU</a:t>
            </a:r>
            <a:r>
              <a:rPr lang="ja-JP" altLang="en-US" sz="1600" dirty="0" smtClean="0"/>
              <a:t>処理やトラフィックが発生しない。</a:t>
            </a:r>
            <a:endParaRPr lang="en-US" altLang="ja-JP" sz="1600" dirty="0" smtClean="0"/>
          </a:p>
          <a:p>
            <a:pPr lvl="1"/>
            <a:r>
              <a:rPr lang="ja-JP" altLang="en-US" sz="1600" dirty="0" smtClean="0"/>
              <a:t>指定したルートがダウンした場合、他の有効なルートに切り替えられない</a:t>
            </a:r>
            <a:endParaRPr lang="en-US" altLang="ja-JP" sz="1600" dirty="0" smtClean="0"/>
          </a:p>
          <a:p>
            <a:r>
              <a:rPr lang="ja-JP" altLang="en-US" sz="2000" dirty="0" smtClean="0"/>
              <a:t>ダイナミック・ルーティング</a:t>
            </a:r>
            <a:endParaRPr lang="en-US" altLang="ja-JP" sz="2000" dirty="0" smtClean="0"/>
          </a:p>
          <a:p>
            <a:pPr lvl="1"/>
            <a:r>
              <a:rPr lang="ja-JP" altLang="en-US" sz="1600" dirty="0" smtClean="0"/>
              <a:t>ルーティングプロトコルを利用し、ルート情報を自動的にルーティングテーブルに追加する。障害発生時にも、ルート変更により対処できる</a:t>
            </a:r>
            <a:endParaRPr lang="en-US" altLang="ja-JP" sz="1600" dirty="0" smtClean="0"/>
          </a:p>
          <a:p>
            <a:pPr lvl="1"/>
            <a:r>
              <a:rPr lang="ja-JP" altLang="en-US" sz="1600" dirty="0" smtClean="0"/>
              <a:t>設定ミスや機器障害により誤った経路が決定されると、通信不通になる</a:t>
            </a:r>
            <a:endParaRPr lang="en-US" altLang="ja-JP" sz="1600" dirty="0" smtClean="0"/>
          </a:p>
          <a:p>
            <a:pPr lvl="1"/>
            <a:r>
              <a:rPr lang="ja-JP" altLang="en-US" sz="1600" dirty="0" smtClean="0"/>
              <a:t>最悪、経路ループを引き起こし、</a:t>
            </a:r>
            <a:r>
              <a:rPr lang="en-US" altLang="ja-JP" sz="1600" dirty="0" smtClean="0"/>
              <a:t>CPU</a:t>
            </a:r>
            <a:r>
              <a:rPr lang="ja-JP" altLang="en-US" sz="1600" dirty="0" smtClean="0"/>
              <a:t>負荷やトラフィックが増大し、ダウンしてしまう</a:t>
            </a:r>
            <a:endParaRPr lang="en-US" altLang="ja-JP" sz="1600" dirty="0" smtClean="0"/>
          </a:p>
          <a:p>
            <a:pPr lvl="1"/>
            <a:endParaRPr lang="en-US" altLang="ja-JP" sz="1600" dirty="0"/>
          </a:p>
          <a:p>
            <a:endParaRPr lang="en-US" altLang="ja-JP" sz="2000" dirty="0" smtClean="0"/>
          </a:p>
          <a:p>
            <a:endParaRPr lang="en-US" altLang="ja-JP" sz="2000" dirty="0" smtClean="0"/>
          </a:p>
        </p:txBody>
      </p:sp>
    </p:spTree>
    <p:extLst>
      <p:ext uri="{BB962C8B-B14F-4D97-AF65-F5344CB8AC3E}">
        <p14:creationId xmlns:p14="http://schemas.microsoft.com/office/powerpoint/2010/main" val="12290333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ルーティングプロトコル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内部ゲートウェイプロトコル</a:t>
            </a:r>
            <a:r>
              <a:rPr kumimoji="1" lang="en-US" altLang="ja-JP" sz="2000" dirty="0" smtClean="0"/>
              <a:t>(</a:t>
            </a:r>
            <a:r>
              <a:rPr kumimoji="1" lang="en-US" altLang="ja-JP" sz="2000" dirty="0" err="1" smtClean="0"/>
              <a:t>IGP:Interior</a:t>
            </a:r>
            <a:r>
              <a:rPr kumimoji="1" lang="en-US" altLang="ja-JP" sz="2000" dirty="0" smtClean="0"/>
              <a:t> </a:t>
            </a:r>
            <a:r>
              <a:rPr kumimoji="1" lang="en-US" altLang="ja-JP" sz="2000" dirty="0" err="1" smtClean="0"/>
              <a:t>Gateeway</a:t>
            </a:r>
            <a:r>
              <a:rPr kumimoji="1" lang="en-US" altLang="ja-JP" sz="2000" dirty="0" smtClean="0"/>
              <a:t> Protocol)</a:t>
            </a:r>
          </a:p>
          <a:p>
            <a:pPr marL="0" indent="0">
              <a:buNone/>
            </a:pPr>
            <a:r>
              <a:rPr lang="en-US" altLang="ja-JP" sz="2000" dirty="0"/>
              <a:t>	</a:t>
            </a:r>
            <a:r>
              <a:rPr lang="en-US" altLang="ja-JP" sz="1600" dirty="0" smtClean="0"/>
              <a:t>AS</a:t>
            </a:r>
            <a:r>
              <a:rPr lang="ja-JP" altLang="en-US" sz="1600" dirty="0" smtClean="0"/>
              <a:t>内で使用するプロトコル</a:t>
            </a:r>
            <a:endParaRPr lang="en-US" altLang="ja-JP" sz="1200" dirty="0" smtClean="0"/>
          </a:p>
          <a:p>
            <a:pPr marL="342900" lvl="1" indent="-342900">
              <a:buFont typeface="Arial" pitchFamily="34" charset="0"/>
              <a:buChar char="•"/>
            </a:pPr>
            <a:r>
              <a:rPr lang="en-US" altLang="ja-JP" sz="2000" dirty="0" smtClean="0"/>
              <a:t>RIP−</a:t>
            </a:r>
            <a:r>
              <a:rPr lang="ja-JP" altLang="en-US" sz="2000" dirty="0" smtClean="0"/>
              <a:t>距離ベクトル型ルーティングプロトコル。メトリックとしてホップ数を使用（ホップ数が少ないルートが最適）。</a:t>
            </a:r>
            <a:r>
              <a:rPr lang="ja-JP" altLang="en-US" sz="2000" dirty="0"/>
              <a:t>定期的</a:t>
            </a:r>
            <a:r>
              <a:rPr lang="ja-JP" altLang="en-US" sz="2000" dirty="0" smtClean="0"/>
              <a:t>に隣接するルータにルート</a:t>
            </a:r>
            <a:r>
              <a:rPr lang="ja-JP" altLang="en-US" sz="2000" dirty="0"/>
              <a:t>情報を通知</a:t>
            </a:r>
            <a:r>
              <a:rPr lang="ja-JP" altLang="en-US" sz="2000" dirty="0" smtClean="0"/>
              <a:t>する</a:t>
            </a:r>
            <a:endParaRPr lang="en-US" altLang="ja-JP" sz="2000" dirty="0" smtClean="0"/>
          </a:p>
          <a:p>
            <a:pPr marL="342900" lvl="1" indent="-342900">
              <a:buFont typeface="Arial" pitchFamily="34" charset="0"/>
              <a:buChar char="•"/>
            </a:pPr>
            <a:r>
              <a:rPr lang="en-US" altLang="ja-JP" sz="2000" dirty="0" smtClean="0"/>
              <a:t>OSPF-</a:t>
            </a:r>
            <a:r>
              <a:rPr lang="ja-JP" altLang="en-US" sz="2000" dirty="0" smtClean="0"/>
              <a:t>リンクステートプロトコルにより、ネットワーク全体の構成図を再現して最適なルートを決定する</a:t>
            </a:r>
            <a:endParaRPr lang="en-US" altLang="ja-JP" sz="2000" dirty="0" smtClean="0"/>
          </a:p>
          <a:p>
            <a:pPr marL="742950" lvl="2" indent="-342900"/>
            <a:r>
              <a:rPr lang="ja-JP" altLang="en-US" sz="1600" dirty="0" smtClean="0"/>
              <a:t>メトリックはパスコスト。パスコストは管理者が手動で設定もできるし、帯域幅を元に自動算出も可能</a:t>
            </a:r>
            <a:endParaRPr lang="en-US" altLang="ja-JP" sz="1600" dirty="0" smtClean="0"/>
          </a:p>
          <a:p>
            <a:pPr marL="742950" lvl="2" indent="-342900"/>
            <a:r>
              <a:rPr lang="ja-JP" altLang="en-US" sz="1600" dirty="0" smtClean="0"/>
              <a:t>ルータ</a:t>
            </a:r>
            <a:r>
              <a:rPr lang="en-US" altLang="ja-JP" sz="1600" dirty="0" smtClean="0"/>
              <a:t>ID</a:t>
            </a:r>
            <a:r>
              <a:rPr lang="ja-JP" altLang="en-US" sz="1600" dirty="0" smtClean="0"/>
              <a:t>やパスコスト値等のリンクステート情報</a:t>
            </a:r>
            <a:r>
              <a:rPr lang="en-US" altLang="ja-JP" sz="1600" dirty="0" smtClean="0"/>
              <a:t>(LSA)</a:t>
            </a:r>
            <a:r>
              <a:rPr lang="ja-JP" altLang="en-US" sz="1600" dirty="0" smtClean="0"/>
              <a:t>をマルチキャストで通知。故に、すべての</a:t>
            </a:r>
            <a:r>
              <a:rPr lang="en-US" altLang="ja-JP" sz="1600" dirty="0" smtClean="0"/>
              <a:t>OSPF</a:t>
            </a:r>
            <a:r>
              <a:rPr lang="ja-JP" altLang="en-US" sz="1600" dirty="0" smtClean="0"/>
              <a:t>ルータが同じ</a:t>
            </a:r>
            <a:r>
              <a:rPr lang="en-US" altLang="ja-JP" sz="1600" dirty="0" smtClean="0"/>
              <a:t>DB</a:t>
            </a:r>
            <a:r>
              <a:rPr lang="ja-JP" altLang="en-US" sz="1600" dirty="0" smtClean="0"/>
              <a:t>を持つ。</a:t>
            </a:r>
            <a:r>
              <a:rPr lang="en-US" altLang="ja-JP" sz="1600" dirty="0" smtClean="0"/>
              <a:t>DB</a:t>
            </a:r>
            <a:r>
              <a:rPr lang="ja-JP" altLang="en-US" sz="1600" dirty="0" smtClean="0"/>
              <a:t>から</a:t>
            </a:r>
            <a:r>
              <a:rPr lang="en-US" altLang="ja-JP" sz="1600" dirty="0" smtClean="0"/>
              <a:t>SPF</a:t>
            </a:r>
            <a:r>
              <a:rPr lang="ja-JP" altLang="en-US" sz="1600" dirty="0" smtClean="0"/>
              <a:t>ツリーを作成し、最適ルートを決定する</a:t>
            </a:r>
            <a:endParaRPr lang="en-US" altLang="ja-JP" sz="1600" dirty="0" smtClean="0"/>
          </a:p>
          <a:p>
            <a:pPr marL="742950" lvl="2" indent="-342900"/>
            <a:r>
              <a:rPr lang="en-US" altLang="ja-JP" sz="1600" dirty="0" smtClean="0"/>
              <a:t>SPF</a:t>
            </a:r>
            <a:r>
              <a:rPr lang="ja-JP" altLang="en-US" sz="1600" dirty="0" smtClean="0"/>
              <a:t>ツリーは、ダイクストラアルゴリズムを用いる</a:t>
            </a:r>
            <a:endParaRPr lang="en-US" altLang="ja-JP" sz="1600" dirty="0" smtClean="0"/>
          </a:p>
          <a:p>
            <a:pPr marL="742950" lvl="2" indent="-342900"/>
            <a:r>
              <a:rPr lang="ja-JP" altLang="en-US" sz="1600" dirty="0" smtClean="0"/>
              <a:t>ダイクストラアルゴリズムは二木探索みたいな感じ</a:t>
            </a:r>
            <a:endParaRPr lang="en-US" altLang="ja-JP" sz="1600" dirty="0" smtClean="0"/>
          </a:p>
        </p:txBody>
      </p:sp>
    </p:spTree>
    <p:extLst>
      <p:ext uri="{BB962C8B-B14F-4D97-AF65-F5344CB8AC3E}">
        <p14:creationId xmlns:p14="http://schemas.microsoft.com/office/powerpoint/2010/main" val="409646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楕円 35"/>
          <p:cNvSpPr/>
          <p:nvPr/>
        </p:nvSpPr>
        <p:spPr>
          <a:xfrm>
            <a:off x="4644008" y="3170585"/>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860032" y="2780928"/>
            <a:ext cx="627295" cy="584776"/>
          </a:xfrm>
          <a:prstGeom prst="rect">
            <a:avLst/>
          </a:prstGeom>
          <a:noFill/>
        </p:spPr>
        <p:txBody>
          <a:bodyPr wrap="none" rtlCol="0">
            <a:spAutoFit/>
          </a:bodyPr>
          <a:lstStyle/>
          <a:p>
            <a:r>
              <a:rPr kumimoji="1" lang="en-US" altLang="ja-JP" sz="3200" b="1" u="sng" dirty="0" smtClean="0">
                <a:solidFill>
                  <a:srgbClr val="FF0000"/>
                </a:solidFill>
              </a:rPr>
              <a:t>AS</a:t>
            </a:r>
            <a:endParaRPr kumimoji="1" lang="ja-JP" altLang="en-US" sz="3200" b="1" u="sng" dirty="0">
              <a:solidFill>
                <a:srgbClr val="FF0000"/>
              </a:solidFill>
            </a:endParaRPr>
          </a:p>
        </p:txBody>
      </p:sp>
      <p:sp>
        <p:nvSpPr>
          <p:cNvPr id="17" name="円/楕円 16"/>
          <p:cNvSpPr/>
          <p:nvPr/>
        </p:nvSpPr>
        <p:spPr>
          <a:xfrm>
            <a:off x="3275856" y="3140968"/>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028" name="Picture 4" descr="E:\Users\admin\Downloads\DSC_00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503795"/>
            <a:ext cx="1318183" cy="877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S1265484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261475" cy="1261475"/>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a:xfrm>
            <a:off x="107504"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円/楕円 9"/>
          <p:cNvSpPr/>
          <p:nvPr/>
        </p:nvSpPr>
        <p:spPr>
          <a:xfrm>
            <a:off x="323528" y="5445224"/>
            <a:ext cx="2736304" cy="11521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323528"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概要図</a:t>
            </a:r>
            <a:endParaRPr kumimoji="1" lang="ja-JP" altLang="en-US" dirty="0"/>
          </a:p>
        </p:txBody>
      </p:sp>
      <p:pic>
        <p:nvPicPr>
          <p:cNvPr id="1026" name="Picture 2" descr="E:\Users\admin\AppData\Local\Microsoft\Windows\Temporary Internet Files\Content.IE5\E3TBRE60\MC90043163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551723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23528" y="1455167"/>
            <a:ext cx="800219" cy="461665"/>
          </a:xfrm>
          <a:prstGeom prst="rect">
            <a:avLst/>
          </a:prstGeom>
          <a:noFill/>
        </p:spPr>
        <p:txBody>
          <a:bodyPr wrap="none" rtlCol="0">
            <a:spAutoFit/>
          </a:bodyPr>
          <a:lstStyle/>
          <a:p>
            <a:r>
              <a:rPr lang="ja-JP" altLang="en-US" sz="2400" u="sng" dirty="0"/>
              <a:t>日本</a:t>
            </a:r>
            <a:endParaRPr kumimoji="1" lang="ja-JP" altLang="en-US" sz="2400" u="sng" dirty="0"/>
          </a:p>
        </p:txBody>
      </p:sp>
      <p:sp>
        <p:nvSpPr>
          <p:cNvPr id="8" name="正方形/長方形 7"/>
          <p:cNvSpPr/>
          <p:nvPr/>
        </p:nvSpPr>
        <p:spPr>
          <a:xfrm>
            <a:off x="5220072"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11941" y="1455167"/>
            <a:ext cx="1165704" cy="461665"/>
          </a:xfrm>
          <a:prstGeom prst="rect">
            <a:avLst/>
          </a:prstGeom>
          <a:noFill/>
        </p:spPr>
        <p:txBody>
          <a:bodyPr wrap="none" rtlCol="0">
            <a:spAutoFit/>
          </a:bodyPr>
          <a:lstStyle/>
          <a:p>
            <a:r>
              <a:rPr kumimoji="1" lang="ja-JP" altLang="en-US" sz="2400" u="sng" dirty="0" smtClean="0"/>
              <a:t>アメリカ</a:t>
            </a:r>
            <a:endParaRPr kumimoji="1" lang="ja-JP" altLang="en-US" sz="2400" u="sng" dirty="0"/>
          </a:p>
        </p:txBody>
      </p:sp>
      <p:pic>
        <p:nvPicPr>
          <p:cNvPr id="1029" name="Picture 5" descr="E:\Users\admin\AppData\Local\Microsoft\Windows\Temporary Internet Files\Content.IE5\4B6013HW\MC9004247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482" y="4869160"/>
            <a:ext cx="1631950" cy="1778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39552" y="6237312"/>
            <a:ext cx="620683" cy="369332"/>
          </a:xfrm>
          <a:prstGeom prst="rect">
            <a:avLst/>
          </a:prstGeom>
          <a:noFill/>
        </p:spPr>
        <p:txBody>
          <a:bodyPr wrap="none" rtlCol="0">
            <a:spAutoFit/>
          </a:bodyPr>
          <a:lstStyle/>
          <a:p>
            <a:r>
              <a:rPr kumimoji="1" lang="en-US" altLang="ja-JP" dirty="0" smtClean="0"/>
              <a:t>Host</a:t>
            </a:r>
          </a:p>
        </p:txBody>
      </p:sp>
      <p:sp>
        <p:nvSpPr>
          <p:cNvPr id="6" name="テキスト ボックス 5"/>
          <p:cNvSpPr txBox="1"/>
          <p:nvPr/>
        </p:nvSpPr>
        <p:spPr>
          <a:xfrm>
            <a:off x="1619672" y="6237312"/>
            <a:ext cx="814045" cy="369332"/>
          </a:xfrm>
          <a:prstGeom prst="rect">
            <a:avLst/>
          </a:prstGeom>
          <a:noFill/>
        </p:spPr>
        <p:txBody>
          <a:bodyPr wrap="none" rtlCol="0">
            <a:spAutoFit/>
          </a:bodyPr>
          <a:lstStyle/>
          <a:p>
            <a:r>
              <a:rPr lang="ja-JP" altLang="en-US" dirty="0" smtClean="0"/>
              <a:t>ルータ</a:t>
            </a:r>
            <a:endParaRPr lang="en-US" altLang="ja-JP" dirty="0" smtClean="0"/>
          </a:p>
        </p:txBody>
      </p:sp>
      <p:sp>
        <p:nvSpPr>
          <p:cNvPr id="7" name="正方形/長方形 6"/>
          <p:cNvSpPr/>
          <p:nvPr/>
        </p:nvSpPr>
        <p:spPr>
          <a:xfrm>
            <a:off x="2987824" y="6237312"/>
            <a:ext cx="634609" cy="369332"/>
          </a:xfrm>
          <a:prstGeom prst="rect">
            <a:avLst/>
          </a:prstGeom>
        </p:spPr>
        <p:txBody>
          <a:bodyPr wrap="none">
            <a:spAutoFit/>
          </a:bodyPr>
          <a:lstStyle/>
          <a:p>
            <a:r>
              <a:rPr lang="en-US" altLang="ja-JP" dirty="0" smtClean="0"/>
              <a:t>ONU</a:t>
            </a:r>
          </a:p>
        </p:txBody>
      </p:sp>
      <p:cxnSp>
        <p:nvCxnSpPr>
          <p:cNvPr id="11" name="直線矢印コネクタ 10"/>
          <p:cNvCxnSpPr>
            <a:stCxn id="1026" idx="3"/>
          </p:cNvCxnSpPr>
          <p:nvPr/>
        </p:nvCxnSpPr>
        <p:spPr>
          <a:xfrm>
            <a:off x="1259632" y="5985284"/>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339752" y="5949280"/>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539552" y="4293096"/>
            <a:ext cx="93610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OLT</a:t>
            </a:r>
          </a:p>
        </p:txBody>
      </p:sp>
      <p:cxnSp>
        <p:nvCxnSpPr>
          <p:cNvPr id="14" name="直線矢印コネクタ 13"/>
          <p:cNvCxnSpPr/>
          <p:nvPr/>
        </p:nvCxnSpPr>
        <p:spPr>
          <a:xfrm flipH="1" flipV="1">
            <a:off x="1043608" y="4797152"/>
            <a:ext cx="2243268" cy="79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1547664" y="4941168"/>
            <a:ext cx="1224136"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光分配器</a:t>
            </a:r>
            <a:endParaRPr kumimoji="1" lang="ja-JP" altLang="en-US" dirty="0"/>
          </a:p>
        </p:txBody>
      </p:sp>
      <p:sp>
        <p:nvSpPr>
          <p:cNvPr id="21" name="正方形/長方形 20"/>
          <p:cNvSpPr/>
          <p:nvPr/>
        </p:nvSpPr>
        <p:spPr>
          <a:xfrm>
            <a:off x="539552"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L2−SW</a:t>
            </a:r>
            <a:endParaRPr kumimoji="1" lang="ja-JP" altLang="en-US" dirty="0"/>
          </a:p>
        </p:txBody>
      </p:sp>
      <p:sp>
        <p:nvSpPr>
          <p:cNvPr id="22" name="正方形/長方形 21"/>
          <p:cNvSpPr/>
          <p:nvPr/>
        </p:nvSpPr>
        <p:spPr>
          <a:xfrm>
            <a:off x="3491880"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endParaRPr kumimoji="1" lang="ja-JP" altLang="en-US" dirty="0"/>
          </a:p>
        </p:txBody>
      </p:sp>
      <p:sp>
        <p:nvSpPr>
          <p:cNvPr id="23" name="正方形/長方形 22"/>
          <p:cNvSpPr/>
          <p:nvPr/>
        </p:nvSpPr>
        <p:spPr>
          <a:xfrm>
            <a:off x="4809728"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p>
        </p:txBody>
      </p:sp>
      <p:sp>
        <p:nvSpPr>
          <p:cNvPr id="27" name="正方形/長方形 26"/>
          <p:cNvSpPr/>
          <p:nvPr/>
        </p:nvSpPr>
        <p:spPr>
          <a:xfrm>
            <a:off x="2051720"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ルータ</a:t>
            </a:r>
            <a:endParaRPr kumimoji="1" lang="en-US" altLang="ja-JP" dirty="0" smtClean="0"/>
          </a:p>
        </p:txBody>
      </p:sp>
      <p:cxnSp>
        <p:nvCxnSpPr>
          <p:cNvPr id="32" name="直線矢印コネクタ 31"/>
          <p:cNvCxnSpPr>
            <a:stCxn id="12" idx="0"/>
            <a:endCxn id="21" idx="2"/>
          </p:cNvCxnSpPr>
          <p:nvPr/>
        </p:nvCxnSpPr>
        <p:spPr>
          <a:xfrm flipH="1" flipV="1">
            <a:off x="996752" y="3573016"/>
            <a:ext cx="10852"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1" idx="3"/>
            <a:endCxn id="27" idx="1"/>
          </p:cNvCxnSpPr>
          <p:nvPr/>
        </p:nvCxnSpPr>
        <p:spPr>
          <a:xfrm>
            <a:off x="1453952" y="3392996"/>
            <a:ext cx="597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27" idx="3"/>
            <a:endCxn id="22" idx="1"/>
          </p:cNvCxnSpPr>
          <p:nvPr/>
        </p:nvCxnSpPr>
        <p:spPr>
          <a:xfrm>
            <a:off x="2966120" y="3392996"/>
            <a:ext cx="52576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2" idx="3"/>
            <a:endCxn id="23" idx="1"/>
          </p:cNvCxnSpPr>
          <p:nvPr/>
        </p:nvCxnSpPr>
        <p:spPr>
          <a:xfrm>
            <a:off x="4406280" y="3681028"/>
            <a:ext cx="403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23" idx="3"/>
            <a:endCxn id="1029" idx="0"/>
          </p:cNvCxnSpPr>
          <p:nvPr/>
        </p:nvCxnSpPr>
        <p:spPr>
          <a:xfrm>
            <a:off x="5724128" y="3681028"/>
            <a:ext cx="1920329" cy="118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雲 41"/>
          <p:cNvSpPr/>
          <p:nvPr/>
        </p:nvSpPr>
        <p:spPr>
          <a:xfrm>
            <a:off x="5724128" y="3645024"/>
            <a:ext cx="2232248" cy="792088"/>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同様のもの</a:t>
            </a:r>
            <a:endParaRPr kumimoji="1" lang="ja-JP" altLang="en-US" dirty="0"/>
          </a:p>
        </p:txBody>
      </p:sp>
      <p:sp>
        <p:nvSpPr>
          <p:cNvPr id="13" name="テキスト ボックス 12"/>
          <p:cNvSpPr txBox="1"/>
          <p:nvPr/>
        </p:nvSpPr>
        <p:spPr>
          <a:xfrm>
            <a:off x="467544" y="5055567"/>
            <a:ext cx="704039" cy="461665"/>
          </a:xfrm>
          <a:prstGeom prst="rect">
            <a:avLst/>
          </a:prstGeom>
          <a:noFill/>
        </p:spPr>
        <p:txBody>
          <a:bodyPr wrap="none" rtlCol="0">
            <a:spAutoFit/>
          </a:bodyPr>
          <a:lstStyle/>
          <a:p>
            <a:r>
              <a:rPr kumimoji="1" lang="en-US" altLang="ja-JP" sz="2400" b="1" u="sng" dirty="0" smtClean="0">
                <a:solidFill>
                  <a:srgbClr val="000000"/>
                </a:solidFill>
              </a:rPr>
              <a:t>LAN</a:t>
            </a:r>
            <a:endParaRPr kumimoji="1" lang="en-US" altLang="ja-JP" b="1" u="sng" dirty="0" smtClean="0">
              <a:solidFill>
                <a:srgbClr val="000000"/>
              </a:solidFill>
            </a:endParaRPr>
          </a:p>
        </p:txBody>
      </p:sp>
      <p:sp>
        <p:nvSpPr>
          <p:cNvPr id="19" name="テキスト ボックス 18"/>
          <p:cNvSpPr txBox="1"/>
          <p:nvPr/>
        </p:nvSpPr>
        <p:spPr>
          <a:xfrm>
            <a:off x="539552" y="2236802"/>
            <a:ext cx="835235" cy="461665"/>
          </a:xfrm>
          <a:prstGeom prst="rect">
            <a:avLst/>
          </a:prstGeom>
          <a:noFill/>
        </p:spPr>
        <p:txBody>
          <a:bodyPr wrap="none" rtlCol="0">
            <a:spAutoFit/>
          </a:bodyPr>
          <a:lstStyle/>
          <a:p>
            <a:r>
              <a:rPr kumimoji="1" lang="en-US" altLang="ja-JP" sz="2400" u="sng" dirty="0" smtClean="0"/>
              <a:t>WAN</a:t>
            </a:r>
            <a:endParaRPr kumimoji="1" lang="ja-JP" altLang="en-US" sz="2000" u="sng" dirty="0"/>
          </a:p>
        </p:txBody>
      </p:sp>
      <p:sp>
        <p:nvSpPr>
          <p:cNvPr id="20" name="テキスト ボックス 19"/>
          <p:cNvSpPr txBox="1"/>
          <p:nvPr/>
        </p:nvSpPr>
        <p:spPr>
          <a:xfrm>
            <a:off x="3491880" y="2751311"/>
            <a:ext cx="627295" cy="584776"/>
          </a:xfrm>
          <a:prstGeom prst="rect">
            <a:avLst/>
          </a:prstGeom>
          <a:noFill/>
        </p:spPr>
        <p:txBody>
          <a:bodyPr wrap="none" rtlCol="0">
            <a:spAutoFit/>
          </a:bodyPr>
          <a:lstStyle/>
          <a:p>
            <a:r>
              <a:rPr kumimoji="1" lang="en-US" altLang="ja-JP" sz="3200" b="1" u="sng" dirty="0" smtClean="0">
                <a:solidFill>
                  <a:srgbClr val="FF0000"/>
                </a:solidFill>
              </a:rPr>
              <a:t>AS</a:t>
            </a:r>
            <a:endParaRPr kumimoji="1" lang="ja-JP" altLang="en-US" sz="3200" b="1" u="sng" dirty="0">
              <a:solidFill>
                <a:srgbClr val="FF0000"/>
              </a:solidFill>
            </a:endParaRPr>
          </a:p>
        </p:txBody>
      </p:sp>
    </p:spTree>
    <p:extLst>
      <p:ext uri="{BB962C8B-B14F-4D97-AF65-F5344CB8AC3E}">
        <p14:creationId xmlns:p14="http://schemas.microsoft.com/office/powerpoint/2010/main" val="3684092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インターネット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a:t>インターネットでは、様々な組織が構築したネットワークを相互接続したネットワークである。各</a:t>
            </a:r>
            <a:r>
              <a:rPr lang="en-US" altLang="ja-JP" sz="2000" dirty="0"/>
              <a:t>AS</a:t>
            </a:r>
            <a:r>
              <a:rPr lang="ja-JP" altLang="en-US" sz="2000" dirty="0"/>
              <a:t>は自身のネットワークは管理するが、他の</a:t>
            </a:r>
            <a:r>
              <a:rPr lang="en-US" altLang="ja-JP" sz="2000" dirty="0"/>
              <a:t>AS</a:t>
            </a:r>
            <a:r>
              <a:rPr lang="ja-JP" altLang="en-US" sz="2000" dirty="0"/>
              <a:t>の管理はしない</a:t>
            </a:r>
            <a:r>
              <a:rPr lang="ja-JP" altLang="en-US" sz="2000" dirty="0" smtClean="0"/>
              <a:t>。</a:t>
            </a:r>
            <a:endParaRPr lang="en-US" altLang="ja-JP" dirty="0"/>
          </a:p>
          <a:p>
            <a:r>
              <a:rPr lang="en-US" altLang="ja-JP" sz="2000" dirty="0" smtClean="0"/>
              <a:t>AS</a:t>
            </a:r>
            <a:r>
              <a:rPr lang="ja-JP" altLang="en-US" sz="2000" dirty="0" smtClean="0"/>
              <a:t>間のルーティングプロトコルとして、外部ゲートウェイプロトコル</a:t>
            </a:r>
            <a:r>
              <a:rPr lang="en-US" altLang="ja-JP" sz="2000" dirty="0" smtClean="0"/>
              <a:t>(EGP)</a:t>
            </a:r>
            <a:r>
              <a:rPr lang="ja-JP" altLang="en-US" sz="2000" dirty="0" smtClean="0"/>
              <a:t>野一つとして</a:t>
            </a:r>
            <a:r>
              <a:rPr lang="en-US" altLang="ja-JP" sz="2000" dirty="0" smtClean="0"/>
              <a:t>BGP</a:t>
            </a:r>
            <a:r>
              <a:rPr lang="ja-JP" altLang="en-US" sz="2000" dirty="0" smtClean="0"/>
              <a:t>がある</a:t>
            </a:r>
            <a:endParaRPr lang="en-US" altLang="ja-JP" sz="2000" dirty="0" smtClean="0"/>
          </a:p>
          <a:p>
            <a:r>
              <a:rPr lang="en-US" altLang="ja-JP" sz="2000" dirty="0" smtClean="0"/>
              <a:t>BGP</a:t>
            </a:r>
            <a:r>
              <a:rPr lang="ja-JP" altLang="en-US" sz="2000" dirty="0"/>
              <a:t>（</a:t>
            </a:r>
            <a:r>
              <a:rPr lang="en-US" altLang="ja-JP" sz="2000" dirty="0"/>
              <a:t>Border Gateway Protocol</a:t>
            </a:r>
            <a:r>
              <a:rPr lang="ja-JP" altLang="en-US" sz="2000" dirty="0"/>
              <a:t>）</a:t>
            </a:r>
            <a:endParaRPr lang="en-US" altLang="ja-JP" sz="2000" dirty="0"/>
          </a:p>
          <a:p>
            <a:pPr lvl="1"/>
            <a:r>
              <a:rPr lang="ja-JP" altLang="en-US" sz="1600" dirty="0" smtClean="0"/>
              <a:t>パスベクトル型ルーティングプロトコル</a:t>
            </a:r>
            <a:endParaRPr lang="en-US" altLang="ja-JP" sz="1600" dirty="0" smtClean="0"/>
          </a:p>
          <a:p>
            <a:pPr lvl="1"/>
            <a:r>
              <a:rPr lang="ja-JP" altLang="en-US" sz="1600" dirty="0" smtClean="0"/>
              <a:t>パス属性は</a:t>
            </a:r>
            <a:r>
              <a:rPr lang="en-US" altLang="ja-JP" sz="1600" dirty="0" smtClean="0"/>
              <a:t>10</a:t>
            </a:r>
            <a:r>
              <a:rPr lang="ja-JP" altLang="en-US" sz="1600" dirty="0" smtClean="0"/>
              <a:t>種類以上あり、詳細なポリシによりループのないルーティングを実現</a:t>
            </a:r>
            <a:endParaRPr lang="en-US" altLang="ja-JP" sz="1600" dirty="0" smtClean="0"/>
          </a:p>
          <a:p>
            <a:pPr lvl="1"/>
            <a:r>
              <a:rPr lang="ja-JP" altLang="en-US" sz="1600" dirty="0" smtClean="0"/>
              <a:t>ネットワークに変更が発生したときのみ、差分情報を</a:t>
            </a:r>
            <a:r>
              <a:rPr lang="en-US" altLang="ja-JP" sz="1600" dirty="0" smtClean="0"/>
              <a:t>BGP</a:t>
            </a:r>
            <a:r>
              <a:rPr lang="ja-JP" altLang="en-US" sz="1600" dirty="0" smtClean="0"/>
              <a:t>アップデートする</a:t>
            </a:r>
            <a:endParaRPr lang="en-US" altLang="ja-JP" sz="1600" dirty="0" smtClean="0"/>
          </a:p>
          <a:p>
            <a:pPr lvl="1"/>
            <a:r>
              <a:rPr lang="ja-JP" altLang="en-US" sz="1600" dirty="0" smtClean="0"/>
              <a:t>クラスレスアドレスによりルート集約を行うことにより、ルート情報の量を減らすことができる</a:t>
            </a:r>
            <a:endParaRPr lang="en-US" altLang="ja-JP" sz="1600" dirty="0" smtClean="0"/>
          </a:p>
          <a:p>
            <a:pPr lvl="1"/>
            <a:r>
              <a:rPr lang="en-US" altLang="ja-JP" sz="1600" dirty="0" smtClean="0"/>
              <a:t>TCP</a:t>
            </a:r>
            <a:r>
              <a:rPr lang="ja-JP" altLang="en-US" sz="1600" dirty="0" smtClean="0"/>
              <a:t>接続により信頼性のあるルーティング情報の通知ができる</a:t>
            </a:r>
            <a:endParaRPr lang="en-US" altLang="ja-JP" sz="1600" dirty="0" smtClean="0"/>
          </a:p>
          <a:p>
            <a:pPr lvl="1"/>
            <a:r>
              <a:rPr lang="ja-JP" altLang="en-US" sz="1600" dirty="0" smtClean="0"/>
              <a:t>各</a:t>
            </a:r>
            <a:r>
              <a:rPr lang="en-US" altLang="ja-JP" sz="1600" dirty="0" smtClean="0"/>
              <a:t>AS</a:t>
            </a:r>
            <a:r>
              <a:rPr lang="ja-JP" altLang="en-US" sz="1600" dirty="0" smtClean="0"/>
              <a:t>に</a:t>
            </a:r>
            <a:r>
              <a:rPr lang="en-US" altLang="ja-JP" sz="1600" dirty="0" smtClean="0"/>
              <a:t>AS</a:t>
            </a:r>
            <a:r>
              <a:rPr lang="ja-JP" altLang="en-US" sz="1600" dirty="0" smtClean="0"/>
              <a:t>番号を割り当て、経由してきた</a:t>
            </a:r>
            <a:r>
              <a:rPr lang="en-US" altLang="ja-JP" sz="1600" dirty="0" smtClean="0"/>
              <a:t>AS</a:t>
            </a:r>
            <a:r>
              <a:rPr lang="ja-JP" altLang="en-US" sz="1600" dirty="0" smtClean="0"/>
              <a:t>番号を運ぶことで、最適な経路決定や、ループを検知する</a:t>
            </a:r>
            <a:endParaRPr lang="en-US" altLang="ja-JP" sz="1600" dirty="0"/>
          </a:p>
        </p:txBody>
      </p:sp>
    </p:spTree>
    <p:extLst>
      <p:ext uri="{BB962C8B-B14F-4D97-AF65-F5344CB8AC3E}">
        <p14:creationId xmlns:p14="http://schemas.microsoft.com/office/powerpoint/2010/main" val="13508254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5724128" y="4509120"/>
            <a:ext cx="3024336"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6" name="円/楕円 35"/>
          <p:cNvSpPr/>
          <p:nvPr/>
        </p:nvSpPr>
        <p:spPr>
          <a:xfrm>
            <a:off x="4644008" y="3170585"/>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860032" y="2780928"/>
            <a:ext cx="518091" cy="461665"/>
          </a:xfrm>
          <a:prstGeom prst="rect">
            <a:avLst/>
          </a:prstGeom>
          <a:noFill/>
        </p:spPr>
        <p:txBody>
          <a:bodyPr wrap="none" rtlCol="0">
            <a:spAutoFit/>
          </a:bodyPr>
          <a:lstStyle/>
          <a:p>
            <a:r>
              <a:rPr kumimoji="1" lang="en-US" altLang="ja-JP" sz="2400" b="1" u="sng" dirty="0" smtClean="0"/>
              <a:t>AS</a:t>
            </a:r>
            <a:endParaRPr kumimoji="1" lang="ja-JP" altLang="en-US" sz="2400" b="1" u="sng" dirty="0"/>
          </a:p>
        </p:txBody>
      </p:sp>
      <p:sp>
        <p:nvSpPr>
          <p:cNvPr id="17" name="円/楕円 16"/>
          <p:cNvSpPr/>
          <p:nvPr/>
        </p:nvSpPr>
        <p:spPr>
          <a:xfrm>
            <a:off x="3275856" y="3140968"/>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028" name="Picture 4" descr="E:\Users\admin\Downloads\DSC_00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503795"/>
            <a:ext cx="1318183" cy="877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S1265484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261475" cy="1261475"/>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a:xfrm>
            <a:off x="107504"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円/楕円 9"/>
          <p:cNvSpPr/>
          <p:nvPr/>
        </p:nvSpPr>
        <p:spPr>
          <a:xfrm>
            <a:off x="323528" y="5445224"/>
            <a:ext cx="2736304" cy="11521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323528"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概要図</a:t>
            </a:r>
            <a:endParaRPr kumimoji="1" lang="ja-JP" altLang="en-US" dirty="0"/>
          </a:p>
        </p:txBody>
      </p:sp>
      <p:pic>
        <p:nvPicPr>
          <p:cNvPr id="1026" name="Picture 2" descr="E:\Users\admin\AppData\Local\Microsoft\Windows\Temporary Internet Files\Content.IE5\E3TBRE60\MC90043163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551723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23528" y="1455167"/>
            <a:ext cx="800219" cy="461665"/>
          </a:xfrm>
          <a:prstGeom prst="rect">
            <a:avLst/>
          </a:prstGeom>
          <a:noFill/>
        </p:spPr>
        <p:txBody>
          <a:bodyPr wrap="none" rtlCol="0">
            <a:spAutoFit/>
          </a:bodyPr>
          <a:lstStyle/>
          <a:p>
            <a:r>
              <a:rPr lang="ja-JP" altLang="en-US" sz="2400" u="sng" dirty="0"/>
              <a:t>日本</a:t>
            </a:r>
            <a:endParaRPr kumimoji="1" lang="ja-JP" altLang="en-US" sz="2400" u="sng" dirty="0"/>
          </a:p>
        </p:txBody>
      </p:sp>
      <p:sp>
        <p:nvSpPr>
          <p:cNvPr id="8" name="正方形/長方形 7"/>
          <p:cNvSpPr/>
          <p:nvPr/>
        </p:nvSpPr>
        <p:spPr>
          <a:xfrm>
            <a:off x="5220072"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11941" y="1455167"/>
            <a:ext cx="1165704" cy="461665"/>
          </a:xfrm>
          <a:prstGeom prst="rect">
            <a:avLst/>
          </a:prstGeom>
          <a:noFill/>
        </p:spPr>
        <p:txBody>
          <a:bodyPr wrap="none" rtlCol="0">
            <a:spAutoFit/>
          </a:bodyPr>
          <a:lstStyle/>
          <a:p>
            <a:r>
              <a:rPr kumimoji="1" lang="ja-JP" altLang="en-US" sz="2400" u="sng" dirty="0" smtClean="0"/>
              <a:t>アメリカ</a:t>
            </a:r>
            <a:endParaRPr kumimoji="1" lang="ja-JP" altLang="en-US" sz="2400" u="sng" dirty="0"/>
          </a:p>
        </p:txBody>
      </p:sp>
      <p:pic>
        <p:nvPicPr>
          <p:cNvPr id="1029" name="Picture 5" descr="E:\Users\admin\AppData\Local\Microsoft\Windows\Temporary Internet Files\Content.IE5\4B6013HW\MC9004247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482" y="4869160"/>
            <a:ext cx="1631950" cy="1778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39552" y="6237312"/>
            <a:ext cx="620683" cy="369332"/>
          </a:xfrm>
          <a:prstGeom prst="rect">
            <a:avLst/>
          </a:prstGeom>
          <a:noFill/>
        </p:spPr>
        <p:txBody>
          <a:bodyPr wrap="none" rtlCol="0">
            <a:spAutoFit/>
          </a:bodyPr>
          <a:lstStyle/>
          <a:p>
            <a:r>
              <a:rPr kumimoji="1" lang="en-US" altLang="ja-JP" dirty="0" smtClean="0"/>
              <a:t>Host</a:t>
            </a:r>
          </a:p>
        </p:txBody>
      </p:sp>
      <p:sp>
        <p:nvSpPr>
          <p:cNvPr id="6" name="テキスト ボックス 5"/>
          <p:cNvSpPr txBox="1"/>
          <p:nvPr/>
        </p:nvSpPr>
        <p:spPr>
          <a:xfrm>
            <a:off x="1619672" y="6237312"/>
            <a:ext cx="814045" cy="369332"/>
          </a:xfrm>
          <a:prstGeom prst="rect">
            <a:avLst/>
          </a:prstGeom>
          <a:noFill/>
        </p:spPr>
        <p:txBody>
          <a:bodyPr wrap="none" rtlCol="0">
            <a:spAutoFit/>
          </a:bodyPr>
          <a:lstStyle/>
          <a:p>
            <a:r>
              <a:rPr lang="ja-JP" altLang="en-US" dirty="0" smtClean="0"/>
              <a:t>ルータ</a:t>
            </a:r>
            <a:endParaRPr lang="en-US" altLang="ja-JP" dirty="0" smtClean="0"/>
          </a:p>
        </p:txBody>
      </p:sp>
      <p:sp>
        <p:nvSpPr>
          <p:cNvPr id="7" name="正方形/長方形 6"/>
          <p:cNvSpPr/>
          <p:nvPr/>
        </p:nvSpPr>
        <p:spPr>
          <a:xfrm>
            <a:off x="2987824" y="6237312"/>
            <a:ext cx="634609" cy="369332"/>
          </a:xfrm>
          <a:prstGeom prst="rect">
            <a:avLst/>
          </a:prstGeom>
        </p:spPr>
        <p:txBody>
          <a:bodyPr wrap="none">
            <a:spAutoFit/>
          </a:bodyPr>
          <a:lstStyle/>
          <a:p>
            <a:r>
              <a:rPr lang="en-US" altLang="ja-JP" dirty="0" smtClean="0"/>
              <a:t>ONU</a:t>
            </a:r>
          </a:p>
        </p:txBody>
      </p:sp>
      <p:cxnSp>
        <p:nvCxnSpPr>
          <p:cNvPr id="11" name="直線矢印コネクタ 10"/>
          <p:cNvCxnSpPr>
            <a:stCxn id="1026" idx="3"/>
          </p:cNvCxnSpPr>
          <p:nvPr/>
        </p:nvCxnSpPr>
        <p:spPr>
          <a:xfrm>
            <a:off x="1259632" y="5985284"/>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339752" y="5949280"/>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539552" y="4293096"/>
            <a:ext cx="93610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OLT</a:t>
            </a:r>
          </a:p>
        </p:txBody>
      </p:sp>
      <p:cxnSp>
        <p:nvCxnSpPr>
          <p:cNvPr id="14" name="直線矢印コネクタ 13"/>
          <p:cNvCxnSpPr/>
          <p:nvPr/>
        </p:nvCxnSpPr>
        <p:spPr>
          <a:xfrm flipH="1" flipV="1">
            <a:off x="1043608" y="4797152"/>
            <a:ext cx="2243268" cy="79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1547664" y="4941168"/>
            <a:ext cx="1224136"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光分配器</a:t>
            </a:r>
            <a:endParaRPr kumimoji="1" lang="ja-JP" altLang="en-US" dirty="0"/>
          </a:p>
        </p:txBody>
      </p:sp>
      <p:sp>
        <p:nvSpPr>
          <p:cNvPr id="21" name="正方形/長方形 20"/>
          <p:cNvSpPr/>
          <p:nvPr/>
        </p:nvSpPr>
        <p:spPr>
          <a:xfrm>
            <a:off x="539552"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L2−SW</a:t>
            </a:r>
            <a:endParaRPr kumimoji="1" lang="ja-JP" altLang="en-US" dirty="0"/>
          </a:p>
        </p:txBody>
      </p:sp>
      <p:sp>
        <p:nvSpPr>
          <p:cNvPr id="22" name="正方形/長方形 21"/>
          <p:cNvSpPr/>
          <p:nvPr/>
        </p:nvSpPr>
        <p:spPr>
          <a:xfrm>
            <a:off x="3491880"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endParaRPr kumimoji="1" lang="ja-JP" altLang="en-US" dirty="0"/>
          </a:p>
        </p:txBody>
      </p:sp>
      <p:sp>
        <p:nvSpPr>
          <p:cNvPr id="23" name="正方形/長方形 22"/>
          <p:cNvSpPr/>
          <p:nvPr/>
        </p:nvSpPr>
        <p:spPr>
          <a:xfrm>
            <a:off x="4809728"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p>
        </p:txBody>
      </p:sp>
      <p:sp>
        <p:nvSpPr>
          <p:cNvPr id="27" name="正方形/長方形 26"/>
          <p:cNvSpPr/>
          <p:nvPr/>
        </p:nvSpPr>
        <p:spPr>
          <a:xfrm>
            <a:off x="2051720"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ルータ</a:t>
            </a:r>
            <a:endParaRPr kumimoji="1" lang="en-US" altLang="ja-JP" dirty="0" smtClean="0"/>
          </a:p>
        </p:txBody>
      </p:sp>
      <p:cxnSp>
        <p:nvCxnSpPr>
          <p:cNvPr id="32" name="直線矢印コネクタ 31"/>
          <p:cNvCxnSpPr>
            <a:stCxn id="12" idx="0"/>
            <a:endCxn id="21" idx="2"/>
          </p:cNvCxnSpPr>
          <p:nvPr/>
        </p:nvCxnSpPr>
        <p:spPr>
          <a:xfrm flipH="1" flipV="1">
            <a:off x="996752" y="3573016"/>
            <a:ext cx="10852"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1" idx="3"/>
            <a:endCxn id="27" idx="1"/>
          </p:cNvCxnSpPr>
          <p:nvPr/>
        </p:nvCxnSpPr>
        <p:spPr>
          <a:xfrm>
            <a:off x="1453952" y="3392996"/>
            <a:ext cx="597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27" idx="3"/>
            <a:endCxn id="22" idx="1"/>
          </p:cNvCxnSpPr>
          <p:nvPr/>
        </p:nvCxnSpPr>
        <p:spPr>
          <a:xfrm>
            <a:off x="2966120" y="3392996"/>
            <a:ext cx="52576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2" idx="3"/>
            <a:endCxn id="23" idx="1"/>
          </p:cNvCxnSpPr>
          <p:nvPr/>
        </p:nvCxnSpPr>
        <p:spPr>
          <a:xfrm>
            <a:off x="4406280" y="3681028"/>
            <a:ext cx="403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23" idx="3"/>
            <a:endCxn id="1029" idx="0"/>
          </p:cNvCxnSpPr>
          <p:nvPr/>
        </p:nvCxnSpPr>
        <p:spPr>
          <a:xfrm>
            <a:off x="5724128" y="3681028"/>
            <a:ext cx="1920329" cy="118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雲 41"/>
          <p:cNvSpPr/>
          <p:nvPr/>
        </p:nvSpPr>
        <p:spPr>
          <a:xfrm>
            <a:off x="5724128" y="3645024"/>
            <a:ext cx="2232248" cy="792088"/>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同様のもの</a:t>
            </a:r>
            <a:endParaRPr kumimoji="1" lang="ja-JP" altLang="en-US" dirty="0"/>
          </a:p>
        </p:txBody>
      </p:sp>
      <p:sp>
        <p:nvSpPr>
          <p:cNvPr id="13" name="テキスト ボックス 12"/>
          <p:cNvSpPr txBox="1"/>
          <p:nvPr/>
        </p:nvSpPr>
        <p:spPr>
          <a:xfrm>
            <a:off x="467544" y="5055567"/>
            <a:ext cx="790601" cy="523220"/>
          </a:xfrm>
          <a:prstGeom prst="rect">
            <a:avLst/>
          </a:prstGeom>
          <a:noFill/>
        </p:spPr>
        <p:txBody>
          <a:bodyPr wrap="none" rtlCol="0">
            <a:spAutoFit/>
          </a:bodyPr>
          <a:lstStyle/>
          <a:p>
            <a:r>
              <a:rPr kumimoji="1" lang="en-US" altLang="ja-JP" sz="2800" b="1" u="sng" dirty="0" smtClean="0">
                <a:solidFill>
                  <a:srgbClr val="000000"/>
                </a:solidFill>
              </a:rPr>
              <a:t>LAN</a:t>
            </a:r>
            <a:endParaRPr kumimoji="1" lang="en-US" altLang="ja-JP" sz="2000" b="1" u="sng" dirty="0" smtClean="0">
              <a:solidFill>
                <a:srgbClr val="000000"/>
              </a:solidFill>
            </a:endParaRPr>
          </a:p>
        </p:txBody>
      </p:sp>
      <p:sp>
        <p:nvSpPr>
          <p:cNvPr id="19" name="テキスト ボックス 18"/>
          <p:cNvSpPr txBox="1"/>
          <p:nvPr/>
        </p:nvSpPr>
        <p:spPr>
          <a:xfrm>
            <a:off x="539552" y="2236802"/>
            <a:ext cx="835235" cy="461665"/>
          </a:xfrm>
          <a:prstGeom prst="rect">
            <a:avLst/>
          </a:prstGeom>
          <a:noFill/>
        </p:spPr>
        <p:txBody>
          <a:bodyPr wrap="none" rtlCol="0">
            <a:spAutoFit/>
          </a:bodyPr>
          <a:lstStyle/>
          <a:p>
            <a:r>
              <a:rPr kumimoji="1" lang="en-US" altLang="ja-JP" sz="2400" u="sng" dirty="0" smtClean="0"/>
              <a:t>WAN</a:t>
            </a:r>
            <a:endParaRPr kumimoji="1" lang="ja-JP" altLang="en-US" sz="2000" u="sng" dirty="0"/>
          </a:p>
        </p:txBody>
      </p:sp>
      <p:sp>
        <p:nvSpPr>
          <p:cNvPr id="20" name="テキスト ボックス 19"/>
          <p:cNvSpPr txBox="1"/>
          <p:nvPr/>
        </p:nvSpPr>
        <p:spPr>
          <a:xfrm>
            <a:off x="3491880" y="2751311"/>
            <a:ext cx="518091" cy="461665"/>
          </a:xfrm>
          <a:prstGeom prst="rect">
            <a:avLst/>
          </a:prstGeom>
          <a:noFill/>
        </p:spPr>
        <p:txBody>
          <a:bodyPr wrap="none" rtlCol="0">
            <a:spAutoFit/>
          </a:bodyPr>
          <a:lstStyle/>
          <a:p>
            <a:r>
              <a:rPr kumimoji="1" lang="en-US" altLang="ja-JP" sz="2400" b="1" u="sng" dirty="0" smtClean="0"/>
              <a:t>AS</a:t>
            </a:r>
            <a:endParaRPr kumimoji="1" lang="ja-JP" altLang="en-US" sz="2400" b="1" u="sng" dirty="0"/>
          </a:p>
        </p:txBody>
      </p:sp>
    </p:spTree>
    <p:extLst>
      <p:ext uri="{BB962C8B-B14F-4D97-AF65-F5344CB8AC3E}">
        <p14:creationId xmlns:p14="http://schemas.microsoft.com/office/powerpoint/2010/main" val="281169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アクセス</a:t>
            </a:r>
            <a:endParaRPr kumimoji="1" lang="ja-JP" altLang="en-US" dirty="0"/>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r>
              <a:rPr kumimoji="1" lang="en-US" altLang="ja-JP" sz="2000" dirty="0" smtClean="0"/>
              <a:t>HTTP-Web</a:t>
            </a:r>
            <a:r>
              <a:rPr kumimoji="1" lang="ja-JP" altLang="en-US" sz="2000" dirty="0" smtClean="0"/>
              <a:t>アクセスを行うためのプロトコル、</a:t>
            </a:r>
            <a:r>
              <a:rPr kumimoji="1" lang="en-US" altLang="ja-JP" sz="2000" dirty="0" smtClean="0"/>
              <a:t>TCP/IP</a:t>
            </a:r>
            <a:r>
              <a:rPr kumimoji="1" lang="ja-JP" altLang="en-US" sz="2000" dirty="0" smtClean="0"/>
              <a:t>により接続</a:t>
            </a:r>
            <a:endParaRPr kumimoji="1" lang="en-US" altLang="ja-JP" sz="2000" dirty="0" smtClean="0"/>
          </a:p>
          <a:p>
            <a:r>
              <a:rPr lang="en-US" altLang="ja-JP" sz="2000" dirty="0" smtClean="0"/>
              <a:t>HTTP</a:t>
            </a:r>
            <a:r>
              <a:rPr lang="ja-JP" altLang="en-US" sz="2000" dirty="0" smtClean="0"/>
              <a:t>により</a:t>
            </a:r>
            <a:r>
              <a:rPr lang="en-US" altLang="ja-JP" sz="2000" dirty="0" smtClean="0"/>
              <a:t>Web</a:t>
            </a:r>
            <a:r>
              <a:rPr lang="ja-JP" altLang="en-US" sz="2000" dirty="0" smtClean="0"/>
              <a:t>サイトへアクセスする。</a:t>
            </a:r>
            <a:r>
              <a:rPr lang="en-US" altLang="ja-JP" sz="2000" dirty="0" smtClean="0"/>
              <a:t>Web</a:t>
            </a:r>
            <a:r>
              <a:rPr lang="ja-JP" altLang="en-US" sz="2000" dirty="0" smtClean="0"/>
              <a:t>アクセスは以下のようなシークエンスで行われる</a:t>
            </a:r>
            <a:endParaRPr lang="en-US" altLang="ja-JP" sz="2000" dirty="0" smtClean="0"/>
          </a:p>
          <a:p>
            <a:pPr marL="800100" lvl="1" indent="-342900">
              <a:buFont typeface="+mj-lt"/>
              <a:buAutoNum type="arabicPeriod"/>
            </a:pPr>
            <a:r>
              <a:rPr kumimoji="1" lang="ja-JP" altLang="en-US" sz="1600" dirty="0" smtClean="0"/>
              <a:t>ユーザが</a:t>
            </a:r>
            <a:r>
              <a:rPr kumimoji="1" lang="en-US" altLang="ja-JP" sz="1600" dirty="0" smtClean="0"/>
              <a:t>Web</a:t>
            </a:r>
            <a:r>
              <a:rPr kumimoji="1" lang="ja-JP" altLang="en-US" sz="1600" dirty="0" smtClean="0"/>
              <a:t>ブラウザに</a:t>
            </a:r>
            <a:r>
              <a:rPr kumimoji="1" lang="en-US" altLang="ja-JP" sz="1600" dirty="0" smtClean="0"/>
              <a:t>URL</a:t>
            </a:r>
            <a:r>
              <a:rPr kumimoji="1" lang="ja-JP" altLang="en-US" sz="1600" dirty="0" smtClean="0"/>
              <a:t>を入力する</a:t>
            </a:r>
            <a:endParaRPr kumimoji="1" lang="en-US" altLang="ja-JP" sz="1600" dirty="0" smtClean="0"/>
          </a:p>
          <a:p>
            <a:pPr marL="800100" lvl="1" indent="-342900">
              <a:buFont typeface="+mj-lt"/>
              <a:buAutoNum type="arabicPeriod"/>
            </a:pPr>
            <a:r>
              <a:rPr lang="en-US" altLang="ja-JP" sz="1600" dirty="0" smtClean="0"/>
              <a:t>Web</a:t>
            </a:r>
            <a:r>
              <a:rPr lang="ja-JP" altLang="en-US" sz="1600" dirty="0" smtClean="0"/>
              <a:t>ブラウザが</a:t>
            </a:r>
            <a:r>
              <a:rPr lang="en-US" altLang="ja-JP" sz="1600" dirty="0" smtClean="0"/>
              <a:t>HTTP</a:t>
            </a:r>
            <a:r>
              <a:rPr lang="ja-JP" altLang="en-US" sz="1600" dirty="0" smtClean="0"/>
              <a:t>リクエストを</a:t>
            </a:r>
            <a:r>
              <a:rPr lang="en-US" altLang="ja-JP" sz="1600" dirty="0" smtClean="0"/>
              <a:t>URL</a:t>
            </a:r>
            <a:r>
              <a:rPr lang="ja-JP" altLang="en-US" sz="1600" dirty="0" smtClean="0"/>
              <a:t>で指定された</a:t>
            </a:r>
            <a:r>
              <a:rPr lang="en-US" altLang="ja-JP" sz="1600" dirty="0" smtClean="0"/>
              <a:t>Web</a:t>
            </a:r>
            <a:r>
              <a:rPr lang="ja-JP" altLang="en-US" sz="1600" dirty="0" smtClean="0"/>
              <a:t>サーバへ送信する</a:t>
            </a:r>
            <a:endParaRPr lang="en-US" altLang="ja-JP" sz="1600" dirty="0" smtClean="0"/>
          </a:p>
          <a:p>
            <a:pPr marL="800100" lvl="1" indent="-342900">
              <a:buFont typeface="+mj-lt"/>
              <a:buAutoNum type="arabicPeriod"/>
            </a:pPr>
            <a:r>
              <a:rPr kumimoji="1" lang="en-US" altLang="ja-JP" sz="1600" dirty="0" smtClean="0"/>
              <a:t>Web</a:t>
            </a:r>
            <a:r>
              <a:rPr kumimoji="1" lang="ja-JP" altLang="en-US" sz="1600" dirty="0" smtClean="0"/>
              <a:t>サーバがリクエストを解析する</a:t>
            </a:r>
            <a:endParaRPr kumimoji="1" lang="en-US" altLang="ja-JP" sz="1600" dirty="0" smtClean="0"/>
          </a:p>
          <a:p>
            <a:pPr marL="800100" lvl="1" indent="-342900">
              <a:buFont typeface="+mj-lt"/>
              <a:buAutoNum type="arabicPeriod"/>
            </a:pPr>
            <a:r>
              <a:rPr lang="en-US" altLang="ja-JP" sz="1600" dirty="0" smtClean="0"/>
              <a:t>Web</a:t>
            </a:r>
            <a:r>
              <a:rPr lang="ja-JP" altLang="en-US" sz="1600" dirty="0" smtClean="0"/>
              <a:t>サーバが</a:t>
            </a:r>
            <a:r>
              <a:rPr lang="en-US" altLang="ja-JP" sz="1600" dirty="0" smtClean="0"/>
              <a:t>HTTP</a:t>
            </a:r>
            <a:r>
              <a:rPr lang="ja-JP" altLang="en-US" sz="1600" dirty="0" smtClean="0"/>
              <a:t>レスポンスと要求されたファイルを</a:t>
            </a:r>
            <a:r>
              <a:rPr lang="en-US" altLang="ja-JP" sz="1600" dirty="0" smtClean="0"/>
              <a:t>Web</a:t>
            </a:r>
            <a:r>
              <a:rPr lang="ja-JP" altLang="en-US" sz="1600" dirty="0" smtClean="0"/>
              <a:t>ブラウザへ返信する</a:t>
            </a:r>
            <a:endParaRPr lang="en-US" altLang="ja-JP" sz="1600" dirty="0" smtClean="0"/>
          </a:p>
          <a:p>
            <a:pPr marL="800100" lvl="1" indent="-342900">
              <a:buFont typeface="+mj-lt"/>
              <a:buAutoNum type="arabicPeriod"/>
            </a:pPr>
            <a:r>
              <a:rPr kumimoji="1" lang="en-US" altLang="ja-JP" sz="1600" dirty="0" smtClean="0"/>
              <a:t>Web</a:t>
            </a:r>
            <a:r>
              <a:rPr kumimoji="1" lang="ja-JP" altLang="en-US" sz="1600" dirty="0" smtClean="0"/>
              <a:t>ブラウザが受信したデータを解析して表示する</a:t>
            </a:r>
            <a:endParaRPr kumimoji="1" lang="en-US" altLang="ja-JP" sz="1600" dirty="0" smtClean="0"/>
          </a:p>
          <a:p>
            <a:r>
              <a:rPr kumimoji="1" lang="en-US" altLang="ja-JP" sz="2000" dirty="0" smtClean="0"/>
              <a:t>URL</a:t>
            </a:r>
            <a:r>
              <a:rPr kumimoji="1" lang="ja-JP" altLang="en-US" sz="2000" dirty="0" smtClean="0"/>
              <a:t>：インターネット上のデータの場所を示す。</a:t>
            </a:r>
            <a:endParaRPr kumimoji="1" lang="en-US" altLang="ja-JP" sz="2000" dirty="0" smtClean="0"/>
          </a:p>
          <a:p>
            <a:pPr lvl="1"/>
            <a:r>
              <a:rPr lang="en-US" altLang="ja-JP" sz="1600" dirty="0" err="1" smtClean="0"/>
              <a:t>e.</a:t>
            </a:r>
            <a:r>
              <a:rPr kumimoji="1" lang="en-US" altLang="ja-JP" sz="1600" dirty="0" err="1" smtClean="0"/>
              <a:t>x</a:t>
            </a:r>
            <a:r>
              <a:rPr lang="en-US" altLang="ja-JP" sz="1600" dirty="0"/>
              <a:t>) </a:t>
            </a:r>
            <a:r>
              <a:rPr lang="ja-JP" altLang="en-US" sz="1600" dirty="0" smtClean="0"/>
              <a:t>「</a:t>
            </a:r>
            <a:r>
              <a:rPr lang="en-US" altLang="ja-JP" sz="1600" dirty="0" smtClean="0">
                <a:hlinkClick r:id="rId2"/>
              </a:rPr>
              <a:t>http</a:t>
            </a:r>
            <a:r>
              <a:rPr lang="en-US" altLang="ja-JP" sz="1600" dirty="0">
                <a:hlinkClick r:id="rId2"/>
              </a:rPr>
              <a:t>://www.google.co.jp/intl/ja/services</a:t>
            </a:r>
            <a:r>
              <a:rPr lang="en-US" altLang="ja-JP" sz="1600" dirty="0" smtClean="0">
                <a:hlinkClick r:id="rId2"/>
              </a:rPr>
              <a:t>/</a:t>
            </a:r>
            <a:r>
              <a:rPr lang="ja-JP" altLang="en-US" sz="1600" dirty="0" smtClean="0"/>
              <a:t>」なら、</a:t>
            </a:r>
            <a:r>
              <a:rPr lang="en-US" altLang="ja-JP" sz="1600" dirty="0" smtClean="0">
                <a:hlinkClick r:id="rId3"/>
              </a:rPr>
              <a:t>www.google.co.jp</a:t>
            </a:r>
            <a:r>
              <a:rPr lang="ja-JP" altLang="en-US" sz="1600" dirty="0" smtClean="0"/>
              <a:t>がホスト名、それ以下はパス名</a:t>
            </a:r>
            <a:endParaRPr kumimoji="1" lang="en-US" altLang="ja-JP" sz="1600" dirty="0" smtClean="0"/>
          </a:p>
          <a:p>
            <a:r>
              <a:rPr kumimoji="1" lang="en-US" altLang="ja-JP" sz="2000" dirty="0" smtClean="0"/>
              <a:t>DNS</a:t>
            </a:r>
            <a:r>
              <a:rPr lang="en-US" altLang="ja-JP" sz="2000" dirty="0" smtClean="0"/>
              <a:t>−</a:t>
            </a:r>
            <a:r>
              <a:rPr lang="ja-JP" altLang="en-US" sz="2000" dirty="0" smtClean="0"/>
              <a:t>ホスト名と</a:t>
            </a:r>
            <a:r>
              <a:rPr lang="en-US" altLang="ja-JP" sz="2000" dirty="0" smtClean="0"/>
              <a:t>IP</a:t>
            </a:r>
            <a:r>
              <a:rPr lang="ja-JP" altLang="en-US" sz="2000" dirty="0" smtClean="0"/>
              <a:t>アドレスの対応付け</a:t>
            </a:r>
            <a:endParaRPr lang="en-US" altLang="ja-JP" sz="2000" dirty="0" smtClean="0"/>
          </a:p>
          <a:p>
            <a:pPr lvl="1"/>
            <a:r>
              <a:rPr kumimoji="1" lang="ja-JP" altLang="en-US" sz="1600" dirty="0" smtClean="0"/>
              <a:t>ホスト名とは</a:t>
            </a:r>
            <a:r>
              <a:rPr kumimoji="1" lang="en-US" altLang="ja-JP" sz="1600" dirty="0" smtClean="0"/>
              <a:t>TCP/IP</a:t>
            </a:r>
            <a:r>
              <a:rPr kumimoji="1" lang="ja-JP" altLang="en-US" sz="1600" dirty="0" smtClean="0"/>
              <a:t>の世界で人間が理解</a:t>
            </a:r>
            <a:r>
              <a:rPr lang="ja-JP" altLang="en-US" sz="1600" dirty="0" smtClean="0"/>
              <a:t>しやすいようにつけられたコンピュータの名前である。ホスト名と</a:t>
            </a:r>
            <a:r>
              <a:rPr lang="en-US" altLang="ja-JP" sz="1600" dirty="0" smtClean="0"/>
              <a:t>IP</a:t>
            </a:r>
            <a:r>
              <a:rPr lang="ja-JP" altLang="en-US" sz="1600" dirty="0" smtClean="0"/>
              <a:t>アドレスの対応付けを行うことを名前解決という</a:t>
            </a:r>
            <a:endParaRPr lang="en-US" altLang="ja-JP" sz="1600" dirty="0" smtClean="0"/>
          </a:p>
          <a:p>
            <a:pPr lvl="1"/>
            <a:r>
              <a:rPr kumimoji="1" lang="ja-JP" altLang="en-US" sz="1600" dirty="0" smtClean="0"/>
              <a:t>一般に</a:t>
            </a:r>
            <a:r>
              <a:rPr kumimoji="1" lang="en-US" altLang="ja-JP" sz="1600" dirty="0" smtClean="0"/>
              <a:t>DNS</a:t>
            </a:r>
            <a:r>
              <a:rPr kumimoji="1" lang="ja-JP" altLang="en-US" sz="1600" dirty="0" smtClean="0"/>
              <a:t>は</a:t>
            </a:r>
            <a:r>
              <a:rPr kumimoji="1" lang="en-US" altLang="ja-JP" sz="1600" dirty="0" smtClean="0"/>
              <a:t>DNS</a:t>
            </a:r>
            <a:r>
              <a:rPr kumimoji="1" lang="ja-JP" altLang="en-US" sz="1600" dirty="0" smtClean="0"/>
              <a:t>サーバで対応付けが一元管理されている</a:t>
            </a:r>
            <a:endParaRPr kumimoji="1" lang="en-US" altLang="ja-JP" sz="1600" dirty="0" smtClean="0"/>
          </a:p>
          <a:p>
            <a:pPr lvl="1"/>
            <a:r>
              <a:rPr lang="ja-JP" altLang="en-US" sz="1600" dirty="0" smtClean="0"/>
              <a:t>しかし、</a:t>
            </a:r>
            <a:r>
              <a:rPr lang="en-US" altLang="ja-JP" sz="1600" dirty="0" smtClean="0"/>
              <a:t>DHCP</a:t>
            </a:r>
            <a:r>
              <a:rPr lang="ja-JP" altLang="en-US" sz="1600" dirty="0" smtClean="0"/>
              <a:t>等で動的に</a:t>
            </a:r>
            <a:r>
              <a:rPr lang="en-US" altLang="ja-JP" sz="1600" dirty="0" smtClean="0"/>
              <a:t>IP</a:t>
            </a:r>
            <a:r>
              <a:rPr lang="ja-JP" altLang="en-US" sz="1600" dirty="0" smtClean="0"/>
              <a:t>アドレスが割り当てられている場合、</a:t>
            </a:r>
            <a:r>
              <a:rPr lang="en-US" altLang="ja-JP" sz="1600" dirty="0" smtClean="0"/>
              <a:t>DNS</a:t>
            </a:r>
            <a:r>
              <a:rPr lang="ja-JP" altLang="en-US" sz="1600" dirty="0" smtClean="0"/>
              <a:t>サーバの更新が必要。</a:t>
            </a:r>
            <a:r>
              <a:rPr kumimoji="1" lang="ja-JP" altLang="en-US" sz="1600" dirty="0" smtClean="0"/>
              <a:t>ダイナミック</a:t>
            </a:r>
            <a:r>
              <a:rPr kumimoji="1" lang="en-US" altLang="ja-JP" sz="1600" dirty="0" smtClean="0"/>
              <a:t>DNS</a:t>
            </a:r>
            <a:r>
              <a:rPr kumimoji="1" lang="ja-JP" altLang="en-US" sz="1600" dirty="0" smtClean="0"/>
              <a:t>により、</a:t>
            </a:r>
            <a:r>
              <a:rPr lang="en-US" altLang="ja-JP" sz="1600" dirty="0" smtClean="0"/>
              <a:t>DNS</a:t>
            </a:r>
            <a:r>
              <a:rPr kumimoji="1" lang="ja-JP" altLang="en-US" sz="1600" dirty="0" smtClean="0"/>
              <a:t>クライアントから更新要求があった場合、動的に対応することができる</a:t>
            </a:r>
            <a:endParaRPr kumimoji="1" lang="en-US" altLang="ja-JP" sz="1600" dirty="0" smtClean="0"/>
          </a:p>
        </p:txBody>
      </p:sp>
    </p:spTree>
    <p:extLst>
      <p:ext uri="{BB962C8B-B14F-4D97-AF65-F5344CB8AC3E}">
        <p14:creationId xmlns:p14="http://schemas.microsoft.com/office/powerpoint/2010/main" val="283897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楕円 35"/>
          <p:cNvSpPr/>
          <p:nvPr/>
        </p:nvSpPr>
        <p:spPr>
          <a:xfrm>
            <a:off x="4644008" y="3170585"/>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860032" y="2780928"/>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
        <p:nvSpPr>
          <p:cNvPr id="17" name="円/楕円 16"/>
          <p:cNvSpPr/>
          <p:nvPr/>
        </p:nvSpPr>
        <p:spPr>
          <a:xfrm>
            <a:off x="3275856" y="3140968"/>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028" name="Picture 4" descr="E:\Users\admin\Downloads\DSC_00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503795"/>
            <a:ext cx="1318183" cy="877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S1265484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261475" cy="1261475"/>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a:xfrm>
            <a:off x="107504"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円/楕円 9"/>
          <p:cNvSpPr/>
          <p:nvPr/>
        </p:nvSpPr>
        <p:spPr>
          <a:xfrm>
            <a:off x="323528" y="5445224"/>
            <a:ext cx="2736304" cy="11521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323528"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概要図</a:t>
            </a:r>
            <a:endParaRPr kumimoji="1" lang="ja-JP" altLang="en-US" dirty="0"/>
          </a:p>
        </p:txBody>
      </p:sp>
      <p:pic>
        <p:nvPicPr>
          <p:cNvPr id="1026" name="Picture 2" descr="E:\Users\admin\AppData\Local\Microsoft\Windows\Temporary Internet Files\Content.IE5\E3TBRE60\MC90043163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551723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23528" y="1455167"/>
            <a:ext cx="800219" cy="461665"/>
          </a:xfrm>
          <a:prstGeom prst="rect">
            <a:avLst/>
          </a:prstGeom>
          <a:noFill/>
        </p:spPr>
        <p:txBody>
          <a:bodyPr wrap="none" rtlCol="0">
            <a:spAutoFit/>
          </a:bodyPr>
          <a:lstStyle/>
          <a:p>
            <a:r>
              <a:rPr lang="ja-JP" altLang="en-US" sz="2400" u="sng" dirty="0"/>
              <a:t>日本</a:t>
            </a:r>
            <a:endParaRPr kumimoji="1" lang="ja-JP" altLang="en-US" sz="2400" u="sng" dirty="0"/>
          </a:p>
        </p:txBody>
      </p:sp>
      <p:sp>
        <p:nvSpPr>
          <p:cNvPr id="8" name="正方形/長方形 7"/>
          <p:cNvSpPr/>
          <p:nvPr/>
        </p:nvSpPr>
        <p:spPr>
          <a:xfrm>
            <a:off x="5220072"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11941" y="1455167"/>
            <a:ext cx="1165704" cy="461665"/>
          </a:xfrm>
          <a:prstGeom prst="rect">
            <a:avLst/>
          </a:prstGeom>
          <a:noFill/>
        </p:spPr>
        <p:txBody>
          <a:bodyPr wrap="none" rtlCol="0">
            <a:spAutoFit/>
          </a:bodyPr>
          <a:lstStyle/>
          <a:p>
            <a:r>
              <a:rPr kumimoji="1" lang="ja-JP" altLang="en-US" sz="2400" u="sng" dirty="0" smtClean="0"/>
              <a:t>アメリカ</a:t>
            </a:r>
            <a:endParaRPr kumimoji="1" lang="ja-JP" altLang="en-US" sz="2400" u="sng" dirty="0"/>
          </a:p>
        </p:txBody>
      </p:sp>
      <p:pic>
        <p:nvPicPr>
          <p:cNvPr id="1029" name="Picture 5" descr="E:\Users\admin\AppData\Local\Microsoft\Windows\Temporary Internet Files\Content.IE5\4B6013HW\MC9004247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482" y="4869160"/>
            <a:ext cx="1631950" cy="1778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39552" y="6237312"/>
            <a:ext cx="620683" cy="369332"/>
          </a:xfrm>
          <a:prstGeom prst="rect">
            <a:avLst/>
          </a:prstGeom>
          <a:noFill/>
        </p:spPr>
        <p:txBody>
          <a:bodyPr wrap="none" rtlCol="0">
            <a:spAutoFit/>
          </a:bodyPr>
          <a:lstStyle/>
          <a:p>
            <a:r>
              <a:rPr kumimoji="1" lang="en-US" altLang="ja-JP" dirty="0" smtClean="0"/>
              <a:t>Host</a:t>
            </a:r>
          </a:p>
        </p:txBody>
      </p:sp>
      <p:sp>
        <p:nvSpPr>
          <p:cNvPr id="6" name="テキスト ボックス 5"/>
          <p:cNvSpPr txBox="1"/>
          <p:nvPr/>
        </p:nvSpPr>
        <p:spPr>
          <a:xfrm>
            <a:off x="1619672" y="6237312"/>
            <a:ext cx="1163700" cy="523220"/>
          </a:xfrm>
          <a:prstGeom prst="rect">
            <a:avLst/>
          </a:prstGeom>
          <a:noFill/>
        </p:spPr>
        <p:txBody>
          <a:bodyPr wrap="none" rtlCol="0">
            <a:spAutoFit/>
          </a:bodyPr>
          <a:lstStyle/>
          <a:p>
            <a:r>
              <a:rPr lang="ja-JP" altLang="en-US" sz="2800" b="1" u="sng" dirty="0" smtClean="0">
                <a:solidFill>
                  <a:srgbClr val="FF0000"/>
                </a:solidFill>
              </a:rPr>
              <a:t>ルータ</a:t>
            </a:r>
            <a:endParaRPr lang="en-US" altLang="ja-JP" sz="2800" b="1" u="sng" dirty="0" smtClean="0">
              <a:solidFill>
                <a:srgbClr val="FF0000"/>
              </a:solidFill>
            </a:endParaRPr>
          </a:p>
        </p:txBody>
      </p:sp>
      <p:sp>
        <p:nvSpPr>
          <p:cNvPr id="7" name="正方形/長方形 6"/>
          <p:cNvSpPr/>
          <p:nvPr/>
        </p:nvSpPr>
        <p:spPr>
          <a:xfrm>
            <a:off x="2987824" y="6237312"/>
            <a:ext cx="898428" cy="523220"/>
          </a:xfrm>
          <a:prstGeom prst="rect">
            <a:avLst/>
          </a:prstGeom>
        </p:spPr>
        <p:txBody>
          <a:bodyPr wrap="none">
            <a:spAutoFit/>
          </a:bodyPr>
          <a:lstStyle/>
          <a:p>
            <a:r>
              <a:rPr lang="en-US" altLang="ja-JP" sz="2800" b="1" u="sng" dirty="0" smtClean="0">
                <a:solidFill>
                  <a:srgbClr val="FF0000"/>
                </a:solidFill>
              </a:rPr>
              <a:t>ONU</a:t>
            </a:r>
          </a:p>
        </p:txBody>
      </p:sp>
      <p:cxnSp>
        <p:nvCxnSpPr>
          <p:cNvPr id="11" name="直線矢印コネクタ 10"/>
          <p:cNvCxnSpPr>
            <a:stCxn id="1026" idx="3"/>
          </p:cNvCxnSpPr>
          <p:nvPr/>
        </p:nvCxnSpPr>
        <p:spPr>
          <a:xfrm>
            <a:off x="1259632" y="5985284"/>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339752" y="5949280"/>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539552" y="4293096"/>
            <a:ext cx="93610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OLT</a:t>
            </a:r>
          </a:p>
        </p:txBody>
      </p:sp>
      <p:cxnSp>
        <p:nvCxnSpPr>
          <p:cNvPr id="14" name="直線矢印コネクタ 13"/>
          <p:cNvCxnSpPr/>
          <p:nvPr/>
        </p:nvCxnSpPr>
        <p:spPr>
          <a:xfrm flipH="1" flipV="1">
            <a:off x="1043608" y="4797152"/>
            <a:ext cx="2243268" cy="79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1547664" y="4941168"/>
            <a:ext cx="1224136"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光分配器</a:t>
            </a:r>
            <a:endParaRPr kumimoji="1" lang="ja-JP" altLang="en-US" dirty="0"/>
          </a:p>
        </p:txBody>
      </p:sp>
      <p:sp>
        <p:nvSpPr>
          <p:cNvPr id="21" name="正方形/長方形 20"/>
          <p:cNvSpPr/>
          <p:nvPr/>
        </p:nvSpPr>
        <p:spPr>
          <a:xfrm>
            <a:off x="539552"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L2−SW</a:t>
            </a:r>
            <a:endParaRPr kumimoji="1" lang="ja-JP" altLang="en-US" dirty="0"/>
          </a:p>
        </p:txBody>
      </p:sp>
      <p:sp>
        <p:nvSpPr>
          <p:cNvPr id="22" name="正方形/長方形 21"/>
          <p:cNvSpPr/>
          <p:nvPr/>
        </p:nvSpPr>
        <p:spPr>
          <a:xfrm>
            <a:off x="3491880"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endParaRPr kumimoji="1" lang="ja-JP" altLang="en-US" dirty="0"/>
          </a:p>
        </p:txBody>
      </p:sp>
      <p:sp>
        <p:nvSpPr>
          <p:cNvPr id="23" name="正方形/長方形 22"/>
          <p:cNvSpPr/>
          <p:nvPr/>
        </p:nvSpPr>
        <p:spPr>
          <a:xfrm>
            <a:off x="4809728"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p>
        </p:txBody>
      </p:sp>
      <p:sp>
        <p:nvSpPr>
          <p:cNvPr id="27" name="正方形/長方形 26"/>
          <p:cNvSpPr/>
          <p:nvPr/>
        </p:nvSpPr>
        <p:spPr>
          <a:xfrm>
            <a:off x="2051720"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ルータ</a:t>
            </a:r>
            <a:endParaRPr kumimoji="1" lang="en-US" altLang="ja-JP" dirty="0" smtClean="0"/>
          </a:p>
        </p:txBody>
      </p:sp>
      <p:cxnSp>
        <p:nvCxnSpPr>
          <p:cNvPr id="32" name="直線矢印コネクタ 31"/>
          <p:cNvCxnSpPr>
            <a:stCxn id="12" idx="0"/>
            <a:endCxn id="21" idx="2"/>
          </p:cNvCxnSpPr>
          <p:nvPr/>
        </p:nvCxnSpPr>
        <p:spPr>
          <a:xfrm flipH="1" flipV="1">
            <a:off x="996752" y="3573016"/>
            <a:ext cx="10852"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1" idx="3"/>
            <a:endCxn id="27" idx="1"/>
          </p:cNvCxnSpPr>
          <p:nvPr/>
        </p:nvCxnSpPr>
        <p:spPr>
          <a:xfrm>
            <a:off x="1453952" y="3392996"/>
            <a:ext cx="597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27" idx="3"/>
            <a:endCxn id="22" idx="1"/>
          </p:cNvCxnSpPr>
          <p:nvPr/>
        </p:nvCxnSpPr>
        <p:spPr>
          <a:xfrm>
            <a:off x="2966120" y="3392996"/>
            <a:ext cx="52576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2" idx="3"/>
            <a:endCxn id="23" idx="1"/>
          </p:cNvCxnSpPr>
          <p:nvPr/>
        </p:nvCxnSpPr>
        <p:spPr>
          <a:xfrm>
            <a:off x="4406280" y="3681028"/>
            <a:ext cx="403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23" idx="3"/>
            <a:endCxn id="1029" idx="0"/>
          </p:cNvCxnSpPr>
          <p:nvPr/>
        </p:nvCxnSpPr>
        <p:spPr>
          <a:xfrm>
            <a:off x="5724128" y="3681028"/>
            <a:ext cx="1920329" cy="118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雲 41"/>
          <p:cNvSpPr/>
          <p:nvPr/>
        </p:nvSpPr>
        <p:spPr>
          <a:xfrm>
            <a:off x="5724128" y="3645024"/>
            <a:ext cx="2232248" cy="792088"/>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同様のもの</a:t>
            </a:r>
            <a:endParaRPr kumimoji="1" lang="ja-JP" altLang="en-US" dirty="0"/>
          </a:p>
        </p:txBody>
      </p:sp>
      <p:sp>
        <p:nvSpPr>
          <p:cNvPr id="13" name="テキスト ボックス 12"/>
          <p:cNvSpPr txBox="1"/>
          <p:nvPr/>
        </p:nvSpPr>
        <p:spPr>
          <a:xfrm>
            <a:off x="467544" y="5055567"/>
            <a:ext cx="790601" cy="523220"/>
          </a:xfrm>
          <a:prstGeom prst="rect">
            <a:avLst/>
          </a:prstGeom>
          <a:noFill/>
        </p:spPr>
        <p:txBody>
          <a:bodyPr wrap="none" rtlCol="0">
            <a:spAutoFit/>
          </a:bodyPr>
          <a:lstStyle/>
          <a:p>
            <a:r>
              <a:rPr kumimoji="1" lang="en-US" altLang="ja-JP" sz="2800" b="1" u="sng" dirty="0" smtClean="0"/>
              <a:t>LAN</a:t>
            </a:r>
            <a:endParaRPr kumimoji="1" lang="en-US" altLang="ja-JP" sz="2400" b="1" u="sng" dirty="0" smtClean="0"/>
          </a:p>
        </p:txBody>
      </p:sp>
      <p:sp>
        <p:nvSpPr>
          <p:cNvPr id="19" name="テキスト ボックス 18"/>
          <p:cNvSpPr txBox="1"/>
          <p:nvPr/>
        </p:nvSpPr>
        <p:spPr>
          <a:xfrm>
            <a:off x="539552" y="2236802"/>
            <a:ext cx="835235" cy="461665"/>
          </a:xfrm>
          <a:prstGeom prst="rect">
            <a:avLst/>
          </a:prstGeom>
          <a:noFill/>
        </p:spPr>
        <p:txBody>
          <a:bodyPr wrap="none" rtlCol="0">
            <a:spAutoFit/>
          </a:bodyPr>
          <a:lstStyle/>
          <a:p>
            <a:r>
              <a:rPr kumimoji="1" lang="en-US" altLang="ja-JP" sz="2400" u="sng" dirty="0" smtClean="0"/>
              <a:t>WAN</a:t>
            </a:r>
            <a:endParaRPr kumimoji="1" lang="ja-JP" altLang="en-US" sz="2000" u="sng" dirty="0"/>
          </a:p>
        </p:txBody>
      </p:sp>
      <p:sp>
        <p:nvSpPr>
          <p:cNvPr id="20" name="テキスト ボックス 19"/>
          <p:cNvSpPr txBox="1"/>
          <p:nvPr/>
        </p:nvSpPr>
        <p:spPr>
          <a:xfrm>
            <a:off x="3491880" y="2751311"/>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Tree>
    <p:extLst>
      <p:ext uri="{BB962C8B-B14F-4D97-AF65-F5344CB8AC3E}">
        <p14:creationId xmlns:p14="http://schemas.microsoft.com/office/powerpoint/2010/main" val="36840920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730624"/>
            <a:ext cx="8229600" cy="1396752"/>
          </a:xfrm>
        </p:spPr>
        <p:txBody>
          <a:bodyPr>
            <a:normAutofit lnSpcReduction="10000"/>
          </a:bodyPr>
          <a:lstStyle/>
          <a:p>
            <a:pPr marL="0" indent="0" algn="ctr">
              <a:buNone/>
            </a:pPr>
            <a:r>
              <a:rPr kumimoji="1" lang="ja-JP" altLang="en-US" sz="4000" dirty="0" smtClean="0"/>
              <a:t>インターネットを使うためには</a:t>
            </a:r>
            <a:endParaRPr kumimoji="1" lang="en-US" altLang="ja-JP" sz="4000" dirty="0" smtClean="0"/>
          </a:p>
          <a:p>
            <a:pPr marL="0" indent="0" algn="ctr">
              <a:buNone/>
            </a:pPr>
            <a:r>
              <a:rPr kumimoji="1" lang="ja-JP" altLang="en-US" sz="4000" dirty="0" smtClean="0"/>
              <a:t>プロバイダと契約しなければならない</a:t>
            </a:r>
            <a:endParaRPr kumimoji="1" lang="ja-JP" altLang="en-US" sz="4000" dirty="0"/>
          </a:p>
        </p:txBody>
      </p:sp>
    </p:spTree>
    <p:extLst>
      <p:ext uri="{BB962C8B-B14F-4D97-AF65-F5344CB8AC3E}">
        <p14:creationId xmlns:p14="http://schemas.microsoft.com/office/powerpoint/2010/main" val="150798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プロバイダ</a:t>
            </a:r>
            <a:r>
              <a:rPr kumimoji="1" lang="ja-JP" altLang="en-US" dirty="0" smtClean="0"/>
              <a:t>との契約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プロバイダと契約すると</a:t>
            </a:r>
            <a:r>
              <a:rPr kumimoji="1" lang="en-US" altLang="ja-JP" sz="2000" dirty="0" smtClean="0"/>
              <a:t>, IP</a:t>
            </a:r>
            <a:r>
              <a:rPr kumimoji="1" lang="ja-JP" altLang="en-US" sz="2000" dirty="0" smtClean="0"/>
              <a:t>アドレスを一つ発行する</a:t>
            </a:r>
            <a:endParaRPr kumimoji="1" lang="en-US" altLang="ja-JP" sz="2000" dirty="0" smtClean="0"/>
          </a:p>
          <a:p>
            <a:pPr lvl="1"/>
            <a:r>
              <a:rPr kumimoji="1" lang="ja-JP" altLang="en-US" sz="1600" dirty="0" smtClean="0"/>
              <a:t>ホスト</a:t>
            </a:r>
            <a:r>
              <a:rPr kumimoji="1" lang="en-US" altLang="ja-JP" sz="1600" dirty="0" smtClean="0"/>
              <a:t>1</a:t>
            </a:r>
            <a:r>
              <a:rPr kumimoji="1" lang="ja-JP" altLang="en-US" sz="1600" dirty="0" smtClean="0"/>
              <a:t>台しかつなげないので</a:t>
            </a:r>
            <a:r>
              <a:rPr kumimoji="1" lang="en-US" altLang="ja-JP" sz="1600" dirty="0" smtClean="0"/>
              <a:t>, </a:t>
            </a:r>
            <a:r>
              <a:rPr kumimoji="1" lang="ja-JP" altLang="en-US" sz="1600" dirty="0" smtClean="0"/>
              <a:t>ルータがプライベート</a:t>
            </a:r>
            <a:r>
              <a:rPr kumimoji="1" lang="en-US" altLang="ja-JP" sz="1600" dirty="0" smtClean="0"/>
              <a:t>IP</a:t>
            </a:r>
            <a:r>
              <a:rPr kumimoji="1" lang="ja-JP" altLang="en-US" sz="1600" dirty="0" smtClean="0"/>
              <a:t>アドレスを発行</a:t>
            </a:r>
            <a:endParaRPr kumimoji="1" lang="en-US" altLang="ja-JP" sz="1600" dirty="0" smtClean="0"/>
          </a:p>
          <a:p>
            <a:pPr lvl="1"/>
            <a:r>
              <a:rPr kumimoji="1" lang="en-US" altLang="ja-JP" sz="1600" dirty="0" smtClean="0"/>
              <a:t>IP</a:t>
            </a:r>
            <a:r>
              <a:rPr kumimoji="1" lang="ja-JP" altLang="en-US" sz="1600" dirty="0" smtClean="0"/>
              <a:t>アドレスにはネットワーク部とホスト部があるがホスト部の一部をサブネット部として利用することで</a:t>
            </a:r>
            <a:r>
              <a:rPr lang="ja-JP" altLang="en-US" sz="1600" dirty="0" smtClean="0"/>
              <a:t>、ネットワーク単位を小さくする。</a:t>
            </a:r>
            <a:endParaRPr kumimoji="1" lang="en-US" altLang="ja-JP" sz="1200" dirty="0" smtClean="0"/>
          </a:p>
          <a:p>
            <a:pPr lvl="2"/>
            <a:r>
              <a:rPr kumimoji="1" lang="en-US" altLang="ja-JP" sz="1200" dirty="0" smtClean="0"/>
              <a:t>IP</a:t>
            </a:r>
            <a:r>
              <a:rPr kumimoji="1" lang="ja-JP" altLang="en-US" sz="1200" dirty="0" smtClean="0"/>
              <a:t>アドレスの枯渇を解消</a:t>
            </a:r>
            <a:endParaRPr kumimoji="1" lang="en-US" altLang="ja-JP" sz="1200" dirty="0" smtClean="0"/>
          </a:p>
          <a:p>
            <a:pPr lvl="2"/>
            <a:r>
              <a:rPr lang="ja-JP" altLang="en-US" sz="1200" dirty="0" smtClean="0"/>
              <a:t>トラフィックを分離、分割することで、セキュリティ、性能、管理を向上させる</a:t>
            </a:r>
            <a:endParaRPr lang="en-US" altLang="ja-JP" sz="1200" dirty="0"/>
          </a:p>
          <a:p>
            <a:r>
              <a:rPr lang="en-US" altLang="ja-JP" sz="2000" dirty="0" smtClean="0"/>
              <a:t>NAT-</a:t>
            </a:r>
            <a:r>
              <a:rPr lang="ja-JP" altLang="en-US" sz="2000" dirty="0" smtClean="0"/>
              <a:t>プライベートアドレスとグローバルアドレス、ポート番号を変換する</a:t>
            </a:r>
            <a:r>
              <a:rPr lang="en-US" altLang="ja-JP" sz="2000" dirty="0" smtClean="0"/>
              <a:t>(L3)</a:t>
            </a:r>
          </a:p>
          <a:p>
            <a:pPr lvl="1"/>
            <a:r>
              <a:rPr lang="ja-JP" altLang="en-US" sz="1600" dirty="0" smtClean="0"/>
              <a:t>ルータが</a:t>
            </a:r>
            <a:r>
              <a:rPr lang="en-US" altLang="ja-JP" sz="1600" dirty="0" smtClean="0"/>
              <a:t>NAT</a:t>
            </a:r>
            <a:r>
              <a:rPr lang="ja-JP" altLang="en-US" sz="1600" dirty="0" smtClean="0"/>
              <a:t>テーブルにより</a:t>
            </a:r>
            <a:r>
              <a:rPr lang="en-US" altLang="ja-JP" sz="1600" dirty="0" smtClean="0"/>
              <a:t>1</a:t>
            </a:r>
            <a:r>
              <a:rPr lang="ja-JP" altLang="en-US" sz="1600" dirty="0" smtClean="0"/>
              <a:t>対</a:t>
            </a:r>
            <a:r>
              <a:rPr lang="en-US" altLang="ja-JP" sz="1600" dirty="0" smtClean="0"/>
              <a:t>1</a:t>
            </a:r>
            <a:r>
              <a:rPr lang="ja-JP" altLang="en-US" sz="1600" dirty="0" smtClean="0"/>
              <a:t>に対応させる</a:t>
            </a:r>
            <a:endParaRPr lang="en-US" altLang="ja-JP" sz="1200" dirty="0"/>
          </a:p>
          <a:p>
            <a:pPr lvl="1"/>
            <a:r>
              <a:rPr lang="ja-JP" altLang="en-US" sz="1600" dirty="0" smtClean="0"/>
              <a:t>ポート番号も変換することで、アプリケーションを識別でき、複数のホストとやり取りできる</a:t>
            </a:r>
            <a:endParaRPr lang="en-US" altLang="ja-JP" sz="1600" dirty="0" smtClean="0"/>
          </a:p>
          <a:p>
            <a:r>
              <a:rPr lang="en-US" altLang="ja-JP" sz="2000" dirty="0" smtClean="0"/>
              <a:t>PPPoE-</a:t>
            </a:r>
            <a:r>
              <a:rPr lang="en-US" altLang="ja-JP" sz="1600" dirty="0" smtClean="0"/>
              <a:t>Ethernet</a:t>
            </a:r>
            <a:r>
              <a:rPr lang="ja-JP" altLang="en-US" sz="1600" dirty="0"/>
              <a:t>を利用し</a:t>
            </a:r>
            <a:r>
              <a:rPr lang="en-US" altLang="ja-JP" sz="1600" dirty="0"/>
              <a:t>2</a:t>
            </a:r>
            <a:r>
              <a:rPr lang="ja-JP" altLang="en-US" sz="1600" dirty="0"/>
              <a:t>点間を接続してデータ通信を行うための通信</a:t>
            </a:r>
            <a:r>
              <a:rPr lang="ja-JP" altLang="en-US" sz="1600" dirty="0" smtClean="0"/>
              <a:t>プロトコル</a:t>
            </a:r>
            <a:r>
              <a:rPr lang="en-US" altLang="ja-JP" sz="1600" dirty="0" smtClean="0"/>
              <a:t>(L2)</a:t>
            </a:r>
          </a:p>
          <a:p>
            <a:pPr lvl="1"/>
            <a:r>
              <a:rPr lang="ja-JP" altLang="en-US" sz="1600" dirty="0" smtClean="0"/>
              <a:t>プロバイダから発行された</a:t>
            </a:r>
            <a:r>
              <a:rPr lang="en-US" altLang="ja-JP" sz="1600" dirty="0" smtClean="0"/>
              <a:t>ID, </a:t>
            </a:r>
            <a:r>
              <a:rPr lang="ja-JP" altLang="en-US" sz="1600" dirty="0" smtClean="0"/>
              <a:t>パスワードを使って、認証を行う</a:t>
            </a:r>
            <a:endParaRPr lang="en-US" altLang="ja-JP" sz="1600" dirty="0" smtClean="0"/>
          </a:p>
          <a:p>
            <a:pPr lvl="1"/>
            <a:r>
              <a:rPr lang="ja-JP" altLang="en-US" sz="1600" dirty="0" smtClean="0"/>
              <a:t>認証には、</a:t>
            </a:r>
            <a:r>
              <a:rPr lang="en-US" altLang="ja-JP" sz="1600" dirty="0" smtClean="0"/>
              <a:t>CHAP</a:t>
            </a:r>
            <a:r>
              <a:rPr lang="ja-JP" altLang="en-US" sz="1600" dirty="0" smtClean="0"/>
              <a:t>、チャレンジ</a:t>
            </a:r>
            <a:r>
              <a:rPr lang="en-US" altLang="ja-JP" sz="1600" dirty="0" smtClean="0"/>
              <a:t>/</a:t>
            </a:r>
            <a:r>
              <a:rPr lang="ja-JP" altLang="en-US" sz="1600" dirty="0" smtClean="0"/>
              <a:t>レスポンス方式により、パスワードが暗号化される</a:t>
            </a:r>
            <a:endParaRPr lang="en-US" altLang="ja-JP" sz="1600" dirty="0"/>
          </a:p>
        </p:txBody>
      </p:sp>
    </p:spTree>
    <p:extLst>
      <p:ext uri="{BB962C8B-B14F-4D97-AF65-F5344CB8AC3E}">
        <p14:creationId xmlns:p14="http://schemas.microsoft.com/office/powerpoint/2010/main" val="31285749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572000" y="404664"/>
            <a:ext cx="4248472" cy="5616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dirty="0"/>
          </a:p>
        </p:txBody>
      </p:sp>
      <p:sp>
        <p:nvSpPr>
          <p:cNvPr id="17" name="正方形/長方形 16"/>
          <p:cNvSpPr/>
          <p:nvPr/>
        </p:nvSpPr>
        <p:spPr>
          <a:xfrm>
            <a:off x="107504" y="404664"/>
            <a:ext cx="3600400" cy="5616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ja-JP" altLang="en-US" dirty="0"/>
          </a:p>
        </p:txBody>
      </p:sp>
      <p:pic>
        <p:nvPicPr>
          <p:cNvPr id="4"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844824"/>
            <a:ext cx="1374698" cy="1374698"/>
          </a:xfrm>
          <a:prstGeom prst="rect">
            <a:avLst/>
          </a:prstGeom>
          <a:noFill/>
          <a:extLst>
            <a:ext uri="{909E8E84-426E-40dd-AFC4-6F175D3DCCD1}">
              <a14:hiddenFill xmlns:a14="http://schemas.microsoft.com/office/drawing/2010/main">
                <a:solidFill>
                  <a:srgbClr val="FFFFFF"/>
                </a:solidFill>
              </a14:hiddenFill>
            </a:ext>
          </a:extLst>
        </p:spPr>
      </p:pic>
      <p:sp>
        <p:nvSpPr>
          <p:cNvPr id="6" name="円柱 5"/>
          <p:cNvSpPr/>
          <p:nvPr/>
        </p:nvSpPr>
        <p:spPr>
          <a:xfrm>
            <a:off x="2699792" y="2708920"/>
            <a:ext cx="2304256" cy="115212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ルータ</a:t>
            </a:r>
            <a:endParaRPr kumimoji="1" lang="ja-JP" altLang="en-US" dirty="0"/>
          </a:p>
        </p:txBody>
      </p:sp>
      <p:pic>
        <p:nvPicPr>
          <p:cNvPr id="7"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3494462"/>
            <a:ext cx="1374698" cy="137469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a:stCxn id="4" idx="3"/>
            <a:endCxn id="6" idx="2"/>
          </p:cNvCxnSpPr>
          <p:nvPr/>
        </p:nvCxnSpPr>
        <p:spPr>
          <a:xfrm>
            <a:off x="1410194" y="2532173"/>
            <a:ext cx="1289598" cy="75281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線コネクタ 10"/>
          <p:cNvCxnSpPr>
            <a:stCxn id="7" idx="3"/>
            <a:endCxn id="6" idx="2"/>
          </p:cNvCxnSpPr>
          <p:nvPr/>
        </p:nvCxnSpPr>
        <p:spPr>
          <a:xfrm flipV="1">
            <a:off x="1410194" y="3284984"/>
            <a:ext cx="1289598" cy="896827"/>
          </a:xfrm>
          <a:prstGeom prst="line">
            <a:avLst/>
          </a:prstGeom>
        </p:spPr>
        <p:style>
          <a:lnRef idx="2">
            <a:schemeClr val="accent1"/>
          </a:lnRef>
          <a:fillRef idx="0">
            <a:schemeClr val="accent1"/>
          </a:fillRef>
          <a:effectRef idx="1">
            <a:schemeClr val="accent1"/>
          </a:effectRef>
          <a:fontRef idx="minor">
            <a:schemeClr val="tx1"/>
          </a:fontRef>
        </p:style>
      </p:cxnSp>
      <p:sp>
        <p:nvSpPr>
          <p:cNvPr id="12" name="雲 11"/>
          <p:cNvSpPr/>
          <p:nvPr/>
        </p:nvSpPr>
        <p:spPr>
          <a:xfrm>
            <a:off x="6228184" y="2348880"/>
            <a:ext cx="2915816" cy="178532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dirty="0" smtClean="0"/>
              <a:t>インターネット</a:t>
            </a:r>
            <a:endParaRPr kumimoji="1" lang="ja-JP" altLang="en-US" sz="2000" dirty="0"/>
          </a:p>
        </p:txBody>
      </p:sp>
      <p:sp>
        <p:nvSpPr>
          <p:cNvPr id="13" name="テキスト ボックス 12"/>
          <p:cNvSpPr txBox="1"/>
          <p:nvPr/>
        </p:nvSpPr>
        <p:spPr>
          <a:xfrm>
            <a:off x="4638669" y="1990581"/>
            <a:ext cx="2237587" cy="646331"/>
          </a:xfrm>
          <a:prstGeom prst="rect">
            <a:avLst/>
          </a:prstGeom>
          <a:noFill/>
          <a:ln>
            <a:solidFill>
              <a:schemeClr val="tx1"/>
            </a:solidFill>
          </a:ln>
        </p:spPr>
        <p:txBody>
          <a:bodyPr wrap="none" rtlCol="0">
            <a:spAutoFit/>
          </a:bodyPr>
          <a:lstStyle/>
          <a:p>
            <a:r>
              <a:rPr lang="ja-JP" altLang="en-US" dirty="0" smtClean="0"/>
              <a:t>グローバル</a:t>
            </a:r>
            <a:r>
              <a:rPr lang="en-US" altLang="ja-JP" dirty="0" smtClean="0"/>
              <a:t>IP</a:t>
            </a:r>
            <a:r>
              <a:rPr lang="ja-JP" altLang="en-US" dirty="0" smtClean="0"/>
              <a:t>アドレス</a:t>
            </a:r>
            <a:endParaRPr lang="en-US" altLang="ja-JP" dirty="0" smtClean="0"/>
          </a:p>
          <a:p>
            <a:r>
              <a:rPr kumimoji="1" lang="en-US" altLang="ja-JP" dirty="0" smtClean="0"/>
              <a:t>200.1.1.1</a:t>
            </a:r>
            <a:endParaRPr kumimoji="1" lang="ja-JP" altLang="en-US" dirty="0"/>
          </a:p>
        </p:txBody>
      </p:sp>
      <p:sp>
        <p:nvSpPr>
          <p:cNvPr id="14" name="線吹き出し 1 (枠付き) 13"/>
          <p:cNvSpPr/>
          <p:nvPr/>
        </p:nvSpPr>
        <p:spPr>
          <a:xfrm>
            <a:off x="5940152" y="908720"/>
            <a:ext cx="2016224" cy="720080"/>
          </a:xfrm>
          <a:prstGeom prst="borderCallout1">
            <a:avLst>
              <a:gd name="adj1" fmla="val 65381"/>
              <a:gd name="adj2" fmla="val -6885"/>
              <a:gd name="adj3" fmla="val 148994"/>
              <a:gd name="adj4" fmla="val -629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プロバイダ</a:t>
            </a:r>
            <a:r>
              <a:rPr lang="ja-JP" altLang="en-US" dirty="0" smtClean="0"/>
              <a:t>から</a:t>
            </a:r>
            <a:endParaRPr lang="en-US" altLang="ja-JP" dirty="0" smtClean="0"/>
          </a:p>
          <a:p>
            <a:pPr algn="ctr"/>
            <a:r>
              <a:rPr lang="ja-JP" altLang="en-US" dirty="0" smtClean="0"/>
              <a:t>一つ貰える</a:t>
            </a:r>
            <a:endParaRPr lang="en-US" altLang="ja-JP" dirty="0"/>
          </a:p>
        </p:txBody>
      </p:sp>
      <p:cxnSp>
        <p:nvCxnSpPr>
          <p:cNvPr id="16" name="直線コネクタ 15"/>
          <p:cNvCxnSpPr>
            <a:stCxn id="6" idx="4"/>
            <a:endCxn id="12" idx="2"/>
          </p:cNvCxnSpPr>
          <p:nvPr/>
        </p:nvCxnSpPr>
        <p:spPr>
          <a:xfrm flipV="1">
            <a:off x="5004048" y="3241542"/>
            <a:ext cx="1233180" cy="43442"/>
          </a:xfrm>
          <a:prstGeom prst="line">
            <a:avLst/>
          </a:prstGeom>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07504" y="395372"/>
            <a:ext cx="2669721" cy="369332"/>
          </a:xfrm>
          <a:prstGeom prst="rect">
            <a:avLst/>
          </a:prstGeom>
          <a:noFill/>
        </p:spPr>
        <p:txBody>
          <a:bodyPr wrap="none" rtlCol="0">
            <a:spAutoFit/>
          </a:bodyPr>
          <a:lstStyle/>
          <a:p>
            <a:r>
              <a:rPr kumimoji="1" lang="ja-JP" altLang="en-US" dirty="0" smtClean="0"/>
              <a:t>プライベートアドレス使用</a:t>
            </a:r>
            <a:endParaRPr kumimoji="1" lang="ja-JP" altLang="en-US" dirty="0"/>
          </a:p>
        </p:txBody>
      </p:sp>
      <p:sp>
        <p:nvSpPr>
          <p:cNvPr id="21" name="正方形/長方形 20"/>
          <p:cNvSpPr/>
          <p:nvPr/>
        </p:nvSpPr>
        <p:spPr>
          <a:xfrm>
            <a:off x="251520" y="1547500"/>
            <a:ext cx="1368152" cy="369332"/>
          </a:xfrm>
          <a:prstGeom prst="rect">
            <a:avLst/>
          </a:prstGeom>
        </p:spPr>
        <p:txBody>
          <a:bodyPr wrap="square">
            <a:spAutoFit/>
          </a:bodyPr>
          <a:lstStyle/>
          <a:p>
            <a:pPr algn="ctr"/>
            <a:r>
              <a:rPr lang="en-US" altLang="ja-JP" dirty="0" smtClean="0"/>
              <a:t>10.1.1.1/24</a:t>
            </a:r>
            <a:endParaRPr lang="ja-JP" altLang="en-US" dirty="0"/>
          </a:p>
        </p:txBody>
      </p:sp>
      <p:sp>
        <p:nvSpPr>
          <p:cNvPr id="24" name="正方形/長方形 23"/>
          <p:cNvSpPr/>
          <p:nvPr/>
        </p:nvSpPr>
        <p:spPr>
          <a:xfrm>
            <a:off x="323528" y="3275692"/>
            <a:ext cx="1384589" cy="369332"/>
          </a:xfrm>
          <a:prstGeom prst="rect">
            <a:avLst/>
          </a:prstGeom>
        </p:spPr>
        <p:txBody>
          <a:bodyPr wrap="none">
            <a:spAutoFit/>
          </a:bodyPr>
          <a:lstStyle/>
          <a:p>
            <a:pPr algn="ctr"/>
            <a:r>
              <a:rPr lang="en-US" altLang="ja-JP" dirty="0" smtClean="0"/>
              <a:t>10.1.1.99/</a:t>
            </a:r>
            <a:r>
              <a:rPr lang="en-US" altLang="ja-JP" dirty="0"/>
              <a:t>24</a:t>
            </a:r>
            <a:endParaRPr lang="ja-JP" altLang="en-US" dirty="0"/>
          </a:p>
        </p:txBody>
      </p:sp>
      <p:sp>
        <p:nvSpPr>
          <p:cNvPr id="25" name="テキスト ボックス 24"/>
          <p:cNvSpPr txBox="1"/>
          <p:nvPr/>
        </p:nvSpPr>
        <p:spPr>
          <a:xfrm>
            <a:off x="1979712" y="2492896"/>
            <a:ext cx="652643" cy="369332"/>
          </a:xfrm>
          <a:prstGeom prst="rect">
            <a:avLst/>
          </a:prstGeom>
          <a:noFill/>
        </p:spPr>
        <p:txBody>
          <a:bodyPr wrap="none" rtlCol="0">
            <a:spAutoFit/>
          </a:bodyPr>
          <a:lstStyle/>
          <a:p>
            <a:r>
              <a:rPr kumimoji="1" lang="en-US" altLang="ja-JP" dirty="0" smtClean="0"/>
              <a:t>1040</a:t>
            </a:r>
            <a:endParaRPr kumimoji="1" lang="ja-JP" altLang="en-US" dirty="0"/>
          </a:p>
        </p:txBody>
      </p:sp>
      <p:sp>
        <p:nvSpPr>
          <p:cNvPr id="27" name="正方形/長方形 26"/>
          <p:cNvSpPr/>
          <p:nvPr/>
        </p:nvSpPr>
        <p:spPr>
          <a:xfrm>
            <a:off x="1979712" y="3645024"/>
            <a:ext cx="652643" cy="369332"/>
          </a:xfrm>
          <a:prstGeom prst="rect">
            <a:avLst/>
          </a:prstGeom>
        </p:spPr>
        <p:txBody>
          <a:bodyPr wrap="none">
            <a:spAutoFit/>
          </a:bodyPr>
          <a:lstStyle/>
          <a:p>
            <a:r>
              <a:rPr lang="en-US" altLang="ja-JP" dirty="0" smtClean="0"/>
              <a:t>1050</a:t>
            </a:r>
            <a:endParaRPr lang="ja-JP" altLang="en-US" dirty="0"/>
          </a:p>
        </p:txBody>
      </p:sp>
      <p:sp>
        <p:nvSpPr>
          <p:cNvPr id="29" name="テキスト ボックス 28"/>
          <p:cNvSpPr txBox="1"/>
          <p:nvPr/>
        </p:nvSpPr>
        <p:spPr>
          <a:xfrm>
            <a:off x="4572000" y="404664"/>
            <a:ext cx="2521844" cy="369332"/>
          </a:xfrm>
          <a:prstGeom prst="rect">
            <a:avLst/>
          </a:prstGeom>
          <a:noFill/>
        </p:spPr>
        <p:txBody>
          <a:bodyPr wrap="none" rtlCol="0">
            <a:spAutoFit/>
          </a:bodyPr>
          <a:lstStyle/>
          <a:p>
            <a:r>
              <a:rPr kumimoji="1" lang="ja-JP" altLang="en-US" dirty="0" smtClean="0"/>
              <a:t>グローバルアドレス使用</a:t>
            </a:r>
            <a:endParaRPr kumimoji="1" lang="ja-JP" altLang="en-US" dirty="0"/>
          </a:p>
        </p:txBody>
      </p:sp>
    </p:spTree>
    <p:extLst>
      <p:ext uri="{BB962C8B-B14F-4D97-AF65-F5344CB8AC3E}">
        <p14:creationId xmlns:p14="http://schemas.microsoft.com/office/powerpoint/2010/main" val="390358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844824"/>
            <a:ext cx="1374698" cy="137469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E:\Users\admin\AppData\Local\Microsoft\Windows\Temporary Internet Files\Content.IE5\E3TBRE60\MC90043163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3494462"/>
            <a:ext cx="1374698" cy="1374698"/>
          </a:xfrm>
          <a:prstGeom prst="rect">
            <a:avLst/>
          </a:prstGeom>
          <a:noFill/>
          <a:extLst>
            <a:ext uri="{909E8E84-426E-40dd-AFC4-6F175D3DCCD1}">
              <a14:hiddenFill xmlns:a14="http://schemas.microsoft.com/office/drawing/2010/main">
                <a:solidFill>
                  <a:srgbClr val="FFFFFF"/>
                </a:solidFill>
              </a14:hiddenFill>
            </a:ext>
          </a:extLst>
        </p:spPr>
      </p:pic>
      <p:sp>
        <p:nvSpPr>
          <p:cNvPr id="2" name="円柱 1"/>
          <p:cNvSpPr/>
          <p:nvPr/>
        </p:nvSpPr>
        <p:spPr>
          <a:xfrm>
            <a:off x="2339752" y="3068960"/>
            <a:ext cx="2160240" cy="936104"/>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dirty="0" smtClean="0"/>
              <a:t>ONU</a:t>
            </a:r>
            <a:endParaRPr kumimoji="1" lang="ja-JP" altLang="en-US" dirty="0"/>
          </a:p>
        </p:txBody>
      </p:sp>
      <p:cxnSp>
        <p:nvCxnSpPr>
          <p:cNvPr id="5" name="直線コネクタ 4"/>
          <p:cNvCxnSpPr>
            <a:stCxn id="20" idx="3"/>
            <a:endCxn id="2" idx="2"/>
          </p:cNvCxnSpPr>
          <p:nvPr/>
        </p:nvCxnSpPr>
        <p:spPr>
          <a:xfrm>
            <a:off x="1410194" y="2532173"/>
            <a:ext cx="929558" cy="10048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線コネクタ 9"/>
          <p:cNvCxnSpPr>
            <a:stCxn id="22" idx="3"/>
            <a:endCxn id="2" idx="2"/>
          </p:cNvCxnSpPr>
          <p:nvPr/>
        </p:nvCxnSpPr>
        <p:spPr>
          <a:xfrm flipV="1">
            <a:off x="1410194" y="3537012"/>
            <a:ext cx="929558" cy="644799"/>
          </a:xfrm>
          <a:prstGeom prst="line">
            <a:avLst/>
          </a:prstGeom>
        </p:spPr>
        <p:style>
          <a:lnRef idx="2">
            <a:schemeClr val="accent1"/>
          </a:lnRef>
          <a:fillRef idx="0">
            <a:schemeClr val="accent1"/>
          </a:fillRef>
          <a:effectRef idx="1">
            <a:schemeClr val="accent1"/>
          </a:effectRef>
          <a:fontRef idx="minor">
            <a:schemeClr val="tx1"/>
          </a:fontRef>
        </p:style>
      </p:cxnSp>
      <p:sp>
        <p:nvSpPr>
          <p:cNvPr id="15" name="直方体 14"/>
          <p:cNvSpPr/>
          <p:nvPr/>
        </p:nvSpPr>
        <p:spPr>
          <a:xfrm>
            <a:off x="5004048" y="404664"/>
            <a:ext cx="1440160" cy="2592288"/>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PPPoE</a:t>
            </a:r>
            <a:r>
              <a:rPr kumimoji="1" lang="ja-JP" altLang="en-US" dirty="0" smtClean="0"/>
              <a:t>サーバ</a:t>
            </a:r>
            <a:endParaRPr kumimoji="1" lang="ja-JP" altLang="en-US" dirty="0"/>
          </a:p>
        </p:txBody>
      </p:sp>
      <p:sp>
        <p:nvSpPr>
          <p:cNvPr id="18" name="雲 17"/>
          <p:cNvSpPr/>
          <p:nvPr/>
        </p:nvSpPr>
        <p:spPr>
          <a:xfrm>
            <a:off x="6732240" y="2924944"/>
            <a:ext cx="2411760" cy="115212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インターネット</a:t>
            </a:r>
            <a:endParaRPr kumimoji="1" lang="ja-JP" altLang="en-US" dirty="0"/>
          </a:p>
        </p:txBody>
      </p:sp>
      <p:cxnSp>
        <p:nvCxnSpPr>
          <p:cNvPr id="31" name="直線コネクタ 30"/>
          <p:cNvCxnSpPr>
            <a:stCxn id="2" idx="4"/>
            <a:endCxn id="18" idx="2"/>
          </p:cNvCxnSpPr>
          <p:nvPr/>
        </p:nvCxnSpPr>
        <p:spPr>
          <a:xfrm flipV="1">
            <a:off x="4499992" y="3501008"/>
            <a:ext cx="2239729" cy="36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線コネクタ 32"/>
          <p:cNvCxnSpPr>
            <a:stCxn id="15" idx="3"/>
          </p:cNvCxnSpPr>
          <p:nvPr/>
        </p:nvCxnSpPr>
        <p:spPr>
          <a:xfrm>
            <a:off x="5544108" y="2996952"/>
            <a:ext cx="36004" cy="504056"/>
          </a:xfrm>
          <a:prstGeom prst="line">
            <a:avLst/>
          </a:prstGeom>
        </p:spPr>
        <p:style>
          <a:lnRef idx="2">
            <a:schemeClr val="accent1"/>
          </a:lnRef>
          <a:fillRef idx="0">
            <a:schemeClr val="accent1"/>
          </a:fillRef>
          <a:effectRef idx="1">
            <a:schemeClr val="accent1"/>
          </a:effectRef>
          <a:fontRef idx="minor">
            <a:schemeClr val="tx1"/>
          </a:fontRef>
        </p:style>
      </p:cxnSp>
      <p:sp>
        <p:nvSpPr>
          <p:cNvPr id="34" name="四角形吹き出し 33"/>
          <p:cNvSpPr/>
          <p:nvPr/>
        </p:nvSpPr>
        <p:spPr>
          <a:xfrm>
            <a:off x="3779912" y="4293096"/>
            <a:ext cx="3456384" cy="1368152"/>
          </a:xfrm>
          <a:prstGeom prst="wedgeRectCallout">
            <a:avLst>
              <a:gd name="adj1" fmla="val -68559"/>
              <a:gd name="adj2" fmla="val -676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プロバイダから支給された</a:t>
            </a:r>
            <a:endParaRPr kumimoji="1" lang="en-US" altLang="ja-JP" dirty="0" smtClean="0"/>
          </a:p>
          <a:p>
            <a:pPr algn="ctr"/>
            <a:r>
              <a:rPr kumimoji="1" lang="en-US" altLang="ja-JP" dirty="0" smtClean="0"/>
              <a:t>ID</a:t>
            </a:r>
            <a:r>
              <a:rPr kumimoji="1" lang="ja-JP" altLang="en-US" dirty="0" smtClean="0"/>
              <a:t>とパスワードを格納し</a:t>
            </a:r>
            <a:endParaRPr kumimoji="1" lang="en-US" altLang="ja-JP" dirty="0" smtClean="0"/>
          </a:p>
          <a:p>
            <a:pPr algn="ctr"/>
            <a:r>
              <a:rPr lang="ja-JP" altLang="en-US" dirty="0" smtClean="0"/>
              <a:t>認証を行う</a:t>
            </a:r>
            <a:endParaRPr kumimoji="1" lang="ja-JP" altLang="en-US" dirty="0"/>
          </a:p>
        </p:txBody>
      </p:sp>
    </p:spTree>
    <p:extLst>
      <p:ext uri="{BB962C8B-B14F-4D97-AF65-F5344CB8AC3E}">
        <p14:creationId xmlns:p14="http://schemas.microsoft.com/office/powerpoint/2010/main" val="428441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プロトコル</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sz="2000" dirty="0" smtClean="0"/>
              <a:t>CSMA/CD</a:t>
            </a:r>
          </a:p>
          <a:p>
            <a:pPr lvl="1"/>
            <a:r>
              <a:rPr lang="ja-JP" altLang="en-US" sz="1600" dirty="0" smtClean="0"/>
              <a:t>イーサネットでの制御方式、送信したいノードは伝送路が空いているか確認する。もし、コリジョンを検知したら、ジャム信号を発し、ランダム時間待機させ、再度</a:t>
            </a:r>
            <a:r>
              <a:rPr lang="en-US" altLang="ja-JP" sz="1600" dirty="0" smtClean="0"/>
              <a:t>CS</a:t>
            </a:r>
            <a:r>
              <a:rPr lang="ja-JP" altLang="en-US" sz="1600" dirty="0" smtClean="0"/>
              <a:t>を開始する</a:t>
            </a:r>
            <a:endParaRPr lang="en-US" altLang="ja-JP" sz="1600" dirty="0" smtClean="0"/>
          </a:p>
          <a:p>
            <a:r>
              <a:rPr kumimoji="1" lang="en-US" altLang="ja-JP" sz="2000" dirty="0" smtClean="0"/>
              <a:t>CSMA/CD</a:t>
            </a:r>
          </a:p>
          <a:p>
            <a:pPr lvl="1"/>
            <a:r>
              <a:rPr lang="ja-JP" altLang="en-US" sz="1600" dirty="0" smtClean="0"/>
              <a:t>無線</a:t>
            </a:r>
            <a:r>
              <a:rPr lang="en-US" altLang="ja-JP" sz="1600" dirty="0" smtClean="0"/>
              <a:t>LAN</a:t>
            </a:r>
            <a:r>
              <a:rPr lang="ja-JP" altLang="en-US" sz="1600" dirty="0" smtClean="0"/>
              <a:t>での制御方式、伝送媒体が電波なので、</a:t>
            </a:r>
            <a:r>
              <a:rPr lang="en-US" altLang="ja-JP" sz="1600" dirty="0" smtClean="0"/>
              <a:t>CSMA/CD</a:t>
            </a:r>
            <a:r>
              <a:rPr lang="ja-JP" altLang="en-US" sz="1600" dirty="0" smtClean="0"/>
              <a:t>とは異なるプロトコル。アクセスポイントがキャリアセンスを受け取ったら、送信禁止時間を他のコンピュータに通知する。（隠れ端末問題対策）</a:t>
            </a:r>
            <a:endParaRPr kumimoji="1" lang="en-US" altLang="ja-JP" sz="1600" dirty="0" smtClean="0"/>
          </a:p>
          <a:p>
            <a:r>
              <a:rPr lang="en-US" altLang="ja-JP" sz="2000" dirty="0" smtClean="0"/>
              <a:t>TCP(</a:t>
            </a:r>
            <a:r>
              <a:rPr lang="ja-JP" altLang="en-US" sz="2000" dirty="0" smtClean="0"/>
              <a:t>トランスポート層</a:t>
            </a:r>
            <a:r>
              <a:rPr lang="en-US" altLang="ja-JP" sz="2000" dirty="0" smtClean="0"/>
              <a:t>)</a:t>
            </a:r>
            <a:endParaRPr lang="en-US" altLang="ja-JP" sz="2000" dirty="0" smtClean="0"/>
          </a:p>
          <a:p>
            <a:pPr lvl="1"/>
            <a:r>
              <a:rPr lang="ja-JP" altLang="en-US" sz="1600" dirty="0" smtClean="0"/>
              <a:t>コネクション型プロトコルにより、信頼性のあるデータ転送が可能。</a:t>
            </a:r>
            <a:r>
              <a:rPr lang="en-US" altLang="ja-JP" sz="1600" dirty="0" smtClean="0"/>
              <a:t>3</a:t>
            </a:r>
            <a:r>
              <a:rPr lang="ja-JP" altLang="en-US" sz="1600" dirty="0" smtClean="0"/>
              <a:t>ウェイハンドシェイク（接続要求</a:t>
            </a:r>
            <a:r>
              <a:rPr lang="en-US" altLang="ja-JP" sz="1600" dirty="0" smtClean="0"/>
              <a:t>→</a:t>
            </a:r>
            <a:r>
              <a:rPr lang="ja-JP" altLang="en-US" sz="1600" dirty="0" smtClean="0"/>
              <a:t>接続要求＋確認応答</a:t>
            </a:r>
            <a:r>
              <a:rPr lang="en-US" altLang="ja-JP" sz="1600" dirty="0" smtClean="0"/>
              <a:t>→</a:t>
            </a:r>
            <a:r>
              <a:rPr lang="ja-JP" altLang="en-US" sz="1600" dirty="0" smtClean="0"/>
              <a:t>確認応答）により、</a:t>
            </a:r>
            <a:r>
              <a:rPr lang="en-US" altLang="ja-JP" sz="1600" dirty="0" smtClean="0"/>
              <a:t>TCP</a:t>
            </a:r>
            <a:r>
              <a:rPr lang="ja-JP" altLang="en-US" sz="1600" dirty="0" smtClean="0"/>
              <a:t>コネクションを確立する</a:t>
            </a:r>
            <a:endParaRPr kumimoji="1" lang="en-US" altLang="ja-JP" sz="1600" dirty="0"/>
          </a:p>
          <a:p>
            <a:r>
              <a:rPr kumimoji="1" lang="en-US" altLang="ja-JP" sz="2000" dirty="0" smtClean="0"/>
              <a:t>UDP</a:t>
            </a:r>
            <a:r>
              <a:rPr lang="en-US" altLang="ja-JP" sz="2000" dirty="0"/>
              <a:t>(</a:t>
            </a:r>
            <a:r>
              <a:rPr lang="ja-JP" altLang="en-US" sz="2000" dirty="0"/>
              <a:t>トランスポート層</a:t>
            </a:r>
            <a:r>
              <a:rPr lang="en-US" altLang="ja-JP" sz="2000" dirty="0"/>
              <a:t>)</a:t>
            </a:r>
            <a:endParaRPr kumimoji="1" lang="en-US" altLang="ja-JP" sz="2000" dirty="0" smtClean="0"/>
          </a:p>
          <a:p>
            <a:pPr lvl="1"/>
            <a:r>
              <a:rPr lang="ja-JP" altLang="en-US" sz="1600" dirty="0" smtClean="0"/>
              <a:t>コネクションレス型プロトコルにより、リアルタイム性のあるデータの転送が可能。</a:t>
            </a:r>
            <a:r>
              <a:rPr lang="en-US" altLang="ja-JP" sz="1600" dirty="0" smtClean="0"/>
              <a:t>TCP</a:t>
            </a:r>
            <a:r>
              <a:rPr lang="ja-JP" altLang="en-US" sz="1600" dirty="0" smtClean="0"/>
              <a:t>のヘッダが標準</a:t>
            </a:r>
            <a:r>
              <a:rPr lang="en-US" altLang="ja-JP" sz="1600" dirty="0" smtClean="0"/>
              <a:t>20</a:t>
            </a:r>
            <a:r>
              <a:rPr lang="ja-JP" altLang="en-US" sz="1600" dirty="0" smtClean="0"/>
              <a:t>バイトに対し、</a:t>
            </a:r>
            <a:r>
              <a:rPr lang="en-US" altLang="ja-JP" sz="1600" dirty="0" smtClean="0"/>
              <a:t>UDP</a:t>
            </a:r>
            <a:r>
              <a:rPr lang="ja-JP" altLang="en-US" sz="1600" dirty="0" smtClean="0"/>
              <a:t>は</a:t>
            </a:r>
            <a:r>
              <a:rPr lang="en-US" altLang="ja-JP" sz="1600" dirty="0" smtClean="0"/>
              <a:t>8</a:t>
            </a:r>
            <a:r>
              <a:rPr lang="ja-JP" altLang="en-US" sz="1600" dirty="0" smtClean="0"/>
              <a:t>バイトなので、通信効率が良い</a:t>
            </a:r>
            <a:endParaRPr lang="en-US" altLang="ja-JP" sz="1600" dirty="0" smtClean="0"/>
          </a:p>
          <a:p>
            <a:r>
              <a:rPr kumimoji="1" lang="ja-JP" altLang="en-US" sz="2000" dirty="0" smtClean="0"/>
              <a:t>フロー制御</a:t>
            </a:r>
            <a:endParaRPr kumimoji="1" lang="en-US" altLang="ja-JP" sz="2000" dirty="0" smtClean="0"/>
          </a:p>
          <a:p>
            <a:pPr lvl="1"/>
            <a:r>
              <a:rPr lang="ja-JP" altLang="en-US" sz="1600" dirty="0" smtClean="0"/>
              <a:t>バッファが満杯の状態が続くと、フレームが次々破棄されてしまうため、再送処理が転送効率が低下する。そこでスイッチから送信元のポートにバックプレッシャーを送信し、擬似的なコリジョンを発生させる。全二重通信の時には、</a:t>
            </a:r>
            <a:r>
              <a:rPr lang="en-US" altLang="ja-JP" sz="1600" dirty="0" smtClean="0"/>
              <a:t>PAUSE</a:t>
            </a:r>
            <a:r>
              <a:rPr lang="ja-JP" altLang="en-US" sz="1600" dirty="0" smtClean="0"/>
              <a:t>フレームを送信し、停止する時間を通知し、より細かいフロー制御ができるようになる。</a:t>
            </a:r>
            <a:endParaRPr kumimoji="1" lang="ja-JP" altLang="en-US" sz="1600" dirty="0"/>
          </a:p>
        </p:txBody>
      </p:sp>
    </p:spTree>
    <p:extLst>
      <p:ext uri="{BB962C8B-B14F-4D97-AF65-F5344CB8AC3E}">
        <p14:creationId xmlns:p14="http://schemas.microsoft.com/office/powerpoint/2010/main" val="2001796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円/楕円 35"/>
          <p:cNvSpPr/>
          <p:nvPr/>
        </p:nvSpPr>
        <p:spPr>
          <a:xfrm>
            <a:off x="4644008" y="3170585"/>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4860032" y="2780928"/>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
        <p:nvSpPr>
          <p:cNvPr id="17" name="円/楕円 16"/>
          <p:cNvSpPr/>
          <p:nvPr/>
        </p:nvSpPr>
        <p:spPr>
          <a:xfrm>
            <a:off x="3275856" y="3140968"/>
            <a:ext cx="1296144" cy="1080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028" name="Picture 4" descr="E:\Users\admin\Downloads\DSC_00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503795"/>
            <a:ext cx="1318183" cy="877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S1265484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229200"/>
            <a:ext cx="1261475" cy="1261475"/>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a:xfrm>
            <a:off x="107504" y="2348880"/>
            <a:ext cx="3816424" cy="43204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円/楕円 9"/>
          <p:cNvSpPr/>
          <p:nvPr/>
        </p:nvSpPr>
        <p:spPr>
          <a:xfrm>
            <a:off x="323528" y="5445224"/>
            <a:ext cx="2736304" cy="11521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正方形/長方形 3"/>
          <p:cNvSpPr/>
          <p:nvPr/>
        </p:nvSpPr>
        <p:spPr>
          <a:xfrm>
            <a:off x="323528"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2" name="タイトル 1"/>
          <p:cNvSpPr>
            <a:spLocks noGrp="1"/>
          </p:cNvSpPr>
          <p:nvPr>
            <p:ph type="title"/>
          </p:nvPr>
        </p:nvSpPr>
        <p:spPr/>
        <p:txBody>
          <a:bodyPr/>
          <a:lstStyle/>
          <a:p>
            <a:r>
              <a:rPr kumimoji="1" lang="ja-JP" altLang="en-US" dirty="0" smtClean="0"/>
              <a:t>概要図</a:t>
            </a:r>
            <a:endParaRPr kumimoji="1" lang="ja-JP" altLang="en-US" dirty="0"/>
          </a:p>
        </p:txBody>
      </p:sp>
      <p:pic>
        <p:nvPicPr>
          <p:cNvPr id="1026" name="Picture 2" descr="E:\Users\admin\AppData\Local\Microsoft\Windows\Temporary Internet Files\Content.IE5\E3TBRE60\MC90043163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551723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23528" y="1455167"/>
            <a:ext cx="800219" cy="461665"/>
          </a:xfrm>
          <a:prstGeom prst="rect">
            <a:avLst/>
          </a:prstGeom>
          <a:noFill/>
        </p:spPr>
        <p:txBody>
          <a:bodyPr wrap="none" rtlCol="0">
            <a:spAutoFit/>
          </a:bodyPr>
          <a:lstStyle/>
          <a:p>
            <a:r>
              <a:rPr lang="ja-JP" altLang="en-US" sz="2400" u="sng" dirty="0"/>
              <a:t>日本</a:t>
            </a:r>
            <a:endParaRPr kumimoji="1" lang="ja-JP" altLang="en-US" sz="2400" u="sng" dirty="0"/>
          </a:p>
        </p:txBody>
      </p:sp>
      <p:sp>
        <p:nvSpPr>
          <p:cNvPr id="8" name="正方形/長方形 7"/>
          <p:cNvSpPr/>
          <p:nvPr/>
        </p:nvSpPr>
        <p:spPr>
          <a:xfrm>
            <a:off x="5220072" y="1916832"/>
            <a:ext cx="3672408"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211941" y="1455167"/>
            <a:ext cx="1165704" cy="461665"/>
          </a:xfrm>
          <a:prstGeom prst="rect">
            <a:avLst/>
          </a:prstGeom>
          <a:noFill/>
        </p:spPr>
        <p:txBody>
          <a:bodyPr wrap="none" rtlCol="0">
            <a:spAutoFit/>
          </a:bodyPr>
          <a:lstStyle/>
          <a:p>
            <a:r>
              <a:rPr kumimoji="1" lang="ja-JP" altLang="en-US" sz="2400" u="sng" dirty="0" smtClean="0"/>
              <a:t>アメリカ</a:t>
            </a:r>
            <a:endParaRPr kumimoji="1" lang="ja-JP" altLang="en-US" sz="2400" u="sng" dirty="0"/>
          </a:p>
        </p:txBody>
      </p:sp>
      <p:pic>
        <p:nvPicPr>
          <p:cNvPr id="1029" name="Picture 5" descr="E:\Users\admin\AppData\Local\Microsoft\Windows\Temporary Internet Files\Content.IE5\4B6013HW\MC9004247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8482" y="4869160"/>
            <a:ext cx="1631950" cy="1778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39552" y="6237312"/>
            <a:ext cx="620683" cy="369332"/>
          </a:xfrm>
          <a:prstGeom prst="rect">
            <a:avLst/>
          </a:prstGeom>
          <a:noFill/>
        </p:spPr>
        <p:txBody>
          <a:bodyPr wrap="none" rtlCol="0">
            <a:spAutoFit/>
          </a:bodyPr>
          <a:lstStyle/>
          <a:p>
            <a:r>
              <a:rPr kumimoji="1" lang="en-US" altLang="ja-JP" dirty="0" smtClean="0"/>
              <a:t>Host</a:t>
            </a:r>
          </a:p>
        </p:txBody>
      </p:sp>
      <p:sp>
        <p:nvSpPr>
          <p:cNvPr id="6" name="テキスト ボックス 5"/>
          <p:cNvSpPr txBox="1"/>
          <p:nvPr/>
        </p:nvSpPr>
        <p:spPr>
          <a:xfrm>
            <a:off x="1619672" y="6237312"/>
            <a:ext cx="814045" cy="369332"/>
          </a:xfrm>
          <a:prstGeom prst="rect">
            <a:avLst/>
          </a:prstGeom>
          <a:noFill/>
        </p:spPr>
        <p:txBody>
          <a:bodyPr wrap="none" rtlCol="0">
            <a:spAutoFit/>
          </a:bodyPr>
          <a:lstStyle/>
          <a:p>
            <a:r>
              <a:rPr lang="ja-JP" altLang="en-US" dirty="0" smtClean="0"/>
              <a:t>ルータ</a:t>
            </a:r>
            <a:endParaRPr lang="en-US" altLang="ja-JP" dirty="0" smtClean="0"/>
          </a:p>
        </p:txBody>
      </p:sp>
      <p:sp>
        <p:nvSpPr>
          <p:cNvPr id="7" name="正方形/長方形 6"/>
          <p:cNvSpPr/>
          <p:nvPr/>
        </p:nvSpPr>
        <p:spPr>
          <a:xfrm>
            <a:off x="2987824" y="6237312"/>
            <a:ext cx="634609" cy="369332"/>
          </a:xfrm>
          <a:prstGeom prst="rect">
            <a:avLst/>
          </a:prstGeom>
        </p:spPr>
        <p:txBody>
          <a:bodyPr wrap="none">
            <a:spAutoFit/>
          </a:bodyPr>
          <a:lstStyle/>
          <a:p>
            <a:r>
              <a:rPr lang="en-US" altLang="ja-JP" dirty="0" smtClean="0"/>
              <a:t>ONU</a:t>
            </a:r>
          </a:p>
        </p:txBody>
      </p:sp>
      <p:cxnSp>
        <p:nvCxnSpPr>
          <p:cNvPr id="11" name="直線矢印コネクタ 10"/>
          <p:cNvCxnSpPr>
            <a:stCxn id="1026" idx="3"/>
          </p:cNvCxnSpPr>
          <p:nvPr/>
        </p:nvCxnSpPr>
        <p:spPr>
          <a:xfrm>
            <a:off x="1259632" y="5985284"/>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2339752" y="5949280"/>
            <a:ext cx="504056"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539552" y="4293096"/>
            <a:ext cx="93610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OLT</a:t>
            </a:r>
          </a:p>
        </p:txBody>
      </p:sp>
      <p:cxnSp>
        <p:nvCxnSpPr>
          <p:cNvPr id="14" name="直線矢印コネクタ 13"/>
          <p:cNvCxnSpPr/>
          <p:nvPr/>
        </p:nvCxnSpPr>
        <p:spPr>
          <a:xfrm flipH="1" flipV="1">
            <a:off x="1043608" y="4797152"/>
            <a:ext cx="2243268" cy="79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1547664" y="4941168"/>
            <a:ext cx="1224136"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光分配器</a:t>
            </a:r>
            <a:endParaRPr kumimoji="1" lang="ja-JP" altLang="en-US" dirty="0"/>
          </a:p>
        </p:txBody>
      </p:sp>
      <p:sp>
        <p:nvSpPr>
          <p:cNvPr id="21" name="正方形/長方形 20"/>
          <p:cNvSpPr/>
          <p:nvPr/>
        </p:nvSpPr>
        <p:spPr>
          <a:xfrm>
            <a:off x="539552"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L2−SW</a:t>
            </a:r>
            <a:endParaRPr kumimoji="1" lang="ja-JP" altLang="en-US" dirty="0"/>
          </a:p>
        </p:txBody>
      </p:sp>
      <p:sp>
        <p:nvSpPr>
          <p:cNvPr id="22" name="正方形/長方形 21"/>
          <p:cNvSpPr/>
          <p:nvPr/>
        </p:nvSpPr>
        <p:spPr>
          <a:xfrm>
            <a:off x="3491880"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endParaRPr kumimoji="1" lang="ja-JP" altLang="en-US" dirty="0"/>
          </a:p>
        </p:txBody>
      </p:sp>
      <p:sp>
        <p:nvSpPr>
          <p:cNvPr id="23" name="正方形/長方形 22"/>
          <p:cNvSpPr/>
          <p:nvPr/>
        </p:nvSpPr>
        <p:spPr>
          <a:xfrm>
            <a:off x="4809728" y="3501008"/>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IX</a:t>
            </a:r>
          </a:p>
        </p:txBody>
      </p:sp>
      <p:sp>
        <p:nvSpPr>
          <p:cNvPr id="27" name="正方形/長方形 26"/>
          <p:cNvSpPr/>
          <p:nvPr/>
        </p:nvSpPr>
        <p:spPr>
          <a:xfrm>
            <a:off x="2051720" y="3212976"/>
            <a:ext cx="9144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ルータ</a:t>
            </a:r>
            <a:endParaRPr kumimoji="1" lang="en-US" altLang="ja-JP" dirty="0" smtClean="0"/>
          </a:p>
        </p:txBody>
      </p:sp>
      <p:cxnSp>
        <p:nvCxnSpPr>
          <p:cNvPr id="32" name="直線矢印コネクタ 31"/>
          <p:cNvCxnSpPr>
            <a:stCxn id="12" idx="0"/>
            <a:endCxn id="21" idx="2"/>
          </p:cNvCxnSpPr>
          <p:nvPr/>
        </p:nvCxnSpPr>
        <p:spPr>
          <a:xfrm flipH="1" flipV="1">
            <a:off x="996752" y="3573016"/>
            <a:ext cx="10852"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a:stCxn id="21" idx="3"/>
            <a:endCxn id="27" idx="1"/>
          </p:cNvCxnSpPr>
          <p:nvPr/>
        </p:nvCxnSpPr>
        <p:spPr>
          <a:xfrm>
            <a:off x="1453952" y="3392996"/>
            <a:ext cx="597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27" idx="3"/>
            <a:endCxn id="22" idx="1"/>
          </p:cNvCxnSpPr>
          <p:nvPr/>
        </p:nvCxnSpPr>
        <p:spPr>
          <a:xfrm>
            <a:off x="2966120" y="3392996"/>
            <a:ext cx="52576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2" idx="3"/>
            <a:endCxn id="23" idx="1"/>
          </p:cNvCxnSpPr>
          <p:nvPr/>
        </p:nvCxnSpPr>
        <p:spPr>
          <a:xfrm>
            <a:off x="4406280" y="3681028"/>
            <a:ext cx="4034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23" idx="3"/>
            <a:endCxn id="1029" idx="0"/>
          </p:cNvCxnSpPr>
          <p:nvPr/>
        </p:nvCxnSpPr>
        <p:spPr>
          <a:xfrm>
            <a:off x="5724128" y="3681028"/>
            <a:ext cx="1920329" cy="118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雲 41"/>
          <p:cNvSpPr/>
          <p:nvPr/>
        </p:nvSpPr>
        <p:spPr>
          <a:xfrm>
            <a:off x="5724128" y="3645024"/>
            <a:ext cx="2232248" cy="792088"/>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dirty="0" smtClean="0"/>
              <a:t>同様のもの</a:t>
            </a:r>
            <a:endParaRPr kumimoji="1" lang="ja-JP" altLang="en-US" dirty="0"/>
          </a:p>
        </p:txBody>
      </p:sp>
      <p:sp>
        <p:nvSpPr>
          <p:cNvPr id="13" name="テキスト ボックス 12"/>
          <p:cNvSpPr txBox="1"/>
          <p:nvPr/>
        </p:nvSpPr>
        <p:spPr>
          <a:xfrm>
            <a:off x="467544" y="5055567"/>
            <a:ext cx="877163" cy="584776"/>
          </a:xfrm>
          <a:prstGeom prst="rect">
            <a:avLst/>
          </a:prstGeom>
          <a:noFill/>
        </p:spPr>
        <p:txBody>
          <a:bodyPr wrap="none" rtlCol="0">
            <a:spAutoFit/>
          </a:bodyPr>
          <a:lstStyle/>
          <a:p>
            <a:r>
              <a:rPr kumimoji="1" lang="en-US" altLang="ja-JP" sz="3200" b="1" u="sng" dirty="0" smtClean="0">
                <a:solidFill>
                  <a:srgbClr val="FF0000"/>
                </a:solidFill>
              </a:rPr>
              <a:t>LAN</a:t>
            </a:r>
            <a:endParaRPr kumimoji="1" lang="en-US" altLang="ja-JP" sz="2400" b="1" u="sng" dirty="0" smtClean="0">
              <a:solidFill>
                <a:srgbClr val="FF0000"/>
              </a:solidFill>
            </a:endParaRPr>
          </a:p>
        </p:txBody>
      </p:sp>
      <p:sp>
        <p:nvSpPr>
          <p:cNvPr id="19" name="テキスト ボックス 18"/>
          <p:cNvSpPr txBox="1"/>
          <p:nvPr/>
        </p:nvSpPr>
        <p:spPr>
          <a:xfrm>
            <a:off x="539552" y="2236802"/>
            <a:ext cx="835235" cy="461665"/>
          </a:xfrm>
          <a:prstGeom prst="rect">
            <a:avLst/>
          </a:prstGeom>
          <a:noFill/>
        </p:spPr>
        <p:txBody>
          <a:bodyPr wrap="none" rtlCol="0">
            <a:spAutoFit/>
          </a:bodyPr>
          <a:lstStyle/>
          <a:p>
            <a:r>
              <a:rPr kumimoji="1" lang="en-US" altLang="ja-JP" sz="2400" u="sng" dirty="0" smtClean="0"/>
              <a:t>WAN</a:t>
            </a:r>
            <a:endParaRPr kumimoji="1" lang="ja-JP" altLang="en-US" sz="2000" u="sng" dirty="0"/>
          </a:p>
        </p:txBody>
      </p:sp>
      <p:sp>
        <p:nvSpPr>
          <p:cNvPr id="20" name="テキスト ボックス 19"/>
          <p:cNvSpPr txBox="1"/>
          <p:nvPr/>
        </p:nvSpPr>
        <p:spPr>
          <a:xfrm>
            <a:off x="3491880" y="2751311"/>
            <a:ext cx="504164" cy="461665"/>
          </a:xfrm>
          <a:prstGeom prst="rect">
            <a:avLst/>
          </a:prstGeom>
          <a:noFill/>
        </p:spPr>
        <p:txBody>
          <a:bodyPr wrap="none" rtlCol="0">
            <a:spAutoFit/>
          </a:bodyPr>
          <a:lstStyle/>
          <a:p>
            <a:r>
              <a:rPr kumimoji="1" lang="en-US" altLang="ja-JP" sz="2400" dirty="0" smtClean="0"/>
              <a:t>AS</a:t>
            </a:r>
            <a:endParaRPr kumimoji="1" lang="ja-JP" altLang="en-US" sz="2400" dirty="0"/>
          </a:p>
        </p:txBody>
      </p:sp>
    </p:spTree>
    <p:extLst>
      <p:ext uri="{BB962C8B-B14F-4D97-AF65-F5344CB8AC3E}">
        <p14:creationId xmlns:p14="http://schemas.microsoft.com/office/powerpoint/2010/main" val="35038777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LAN</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レイヤ</a:t>
            </a:r>
            <a:r>
              <a:rPr lang="en-US" altLang="ja-JP" sz="2000" dirty="0" smtClean="0"/>
              <a:t>2-</a:t>
            </a:r>
            <a:r>
              <a:rPr lang="ja-JP" altLang="en-US" sz="2000" dirty="0" smtClean="0"/>
              <a:t>複数のホストをつなぐ</a:t>
            </a:r>
            <a:r>
              <a:rPr lang="en-US" altLang="ja-JP" sz="2000" dirty="0" smtClean="0"/>
              <a:t>LAN</a:t>
            </a:r>
            <a:r>
              <a:rPr lang="ja-JP" altLang="en-US" sz="2000" dirty="0" smtClean="0"/>
              <a:t>を形成する、</a:t>
            </a:r>
            <a:r>
              <a:rPr lang="en-US" altLang="ja-JP" sz="2000" dirty="0" smtClean="0"/>
              <a:t>MAC</a:t>
            </a:r>
            <a:r>
              <a:rPr lang="ja-JP" altLang="en-US" sz="2000" dirty="0" smtClean="0"/>
              <a:t>フレーム</a:t>
            </a:r>
            <a:endParaRPr lang="en-US" altLang="ja-JP" sz="2000" dirty="0" smtClean="0"/>
          </a:p>
          <a:p>
            <a:pPr lvl="1"/>
            <a:r>
              <a:rPr lang="ja-JP" altLang="en-US" sz="1600" dirty="0" smtClean="0"/>
              <a:t>レイヤ</a:t>
            </a:r>
            <a:r>
              <a:rPr lang="en-US" altLang="ja-JP" sz="1600" dirty="0"/>
              <a:t>2</a:t>
            </a:r>
            <a:r>
              <a:rPr lang="ja-JP" altLang="en-US" sz="1600" dirty="0"/>
              <a:t>スイッチ</a:t>
            </a:r>
            <a:endParaRPr lang="en-US" altLang="ja-JP" sz="1600" dirty="0"/>
          </a:p>
          <a:p>
            <a:pPr lvl="2"/>
            <a:r>
              <a:rPr lang="en-US" altLang="ja-JP" sz="1200" dirty="0"/>
              <a:t>MAC</a:t>
            </a:r>
            <a:r>
              <a:rPr lang="ja-JP" altLang="en-US" sz="1200" dirty="0"/>
              <a:t>フレームを扱い、</a:t>
            </a:r>
            <a:r>
              <a:rPr lang="en-US" altLang="ja-JP" sz="1200" dirty="0"/>
              <a:t>LAN</a:t>
            </a:r>
            <a:r>
              <a:rPr lang="ja-JP" altLang="en-US" sz="1200" dirty="0"/>
              <a:t>を構成する。</a:t>
            </a:r>
            <a:r>
              <a:rPr lang="en-US" altLang="ja-JP" sz="1200" dirty="0"/>
              <a:t>MAC</a:t>
            </a:r>
            <a:r>
              <a:rPr lang="ja-JP" altLang="en-US" sz="1200" dirty="0"/>
              <a:t>アドレスによって転送先を決める</a:t>
            </a:r>
            <a:endParaRPr lang="en-US" altLang="ja-JP" sz="1200" dirty="0"/>
          </a:p>
          <a:p>
            <a:pPr lvl="2"/>
            <a:r>
              <a:rPr lang="en-US" altLang="ja-JP" sz="1200" dirty="0"/>
              <a:t>MAC</a:t>
            </a:r>
            <a:r>
              <a:rPr lang="ja-JP" altLang="en-US" sz="1200" dirty="0"/>
              <a:t>アドレスとポートの対応表（</a:t>
            </a:r>
            <a:r>
              <a:rPr lang="en-US" altLang="ja-JP" sz="1200" dirty="0"/>
              <a:t>MAC</a:t>
            </a:r>
            <a:r>
              <a:rPr lang="ja-JP" altLang="en-US" sz="1200" dirty="0"/>
              <a:t>アドレステーブル）を持って</a:t>
            </a:r>
            <a:r>
              <a:rPr lang="ja-JP" altLang="en-US" sz="1200" dirty="0" smtClean="0"/>
              <a:t>いる</a:t>
            </a:r>
            <a:endParaRPr lang="en-US" altLang="ja-JP" sz="1200" dirty="0" smtClean="0"/>
          </a:p>
          <a:p>
            <a:r>
              <a:rPr lang="ja-JP" altLang="en-US" sz="2000" dirty="0" smtClean="0"/>
              <a:t>レイヤ</a:t>
            </a:r>
            <a:r>
              <a:rPr lang="en-US" altLang="ja-JP" sz="2000" dirty="0" smtClean="0"/>
              <a:t>3-LAN</a:t>
            </a:r>
            <a:r>
              <a:rPr lang="ja-JP" altLang="en-US" sz="2000" dirty="0" smtClean="0"/>
              <a:t>同士の接続、</a:t>
            </a:r>
            <a:r>
              <a:rPr lang="en-US" altLang="ja-JP" sz="2000" dirty="0" smtClean="0"/>
              <a:t>IP</a:t>
            </a:r>
            <a:r>
              <a:rPr lang="ja-JP" altLang="en-US" sz="2000" dirty="0" smtClean="0"/>
              <a:t>パケット</a:t>
            </a:r>
            <a:endParaRPr lang="en-US" altLang="ja-JP" sz="2000" dirty="0" smtClean="0"/>
          </a:p>
          <a:p>
            <a:pPr lvl="1"/>
            <a:r>
              <a:rPr lang="ja-JP" altLang="en-US" sz="1600" dirty="0" smtClean="0"/>
              <a:t>ルータ</a:t>
            </a:r>
            <a:r>
              <a:rPr lang="en-US" altLang="ja-JP" sz="1600" dirty="0" smtClean="0"/>
              <a:t> L3</a:t>
            </a:r>
          </a:p>
          <a:p>
            <a:pPr lvl="2"/>
            <a:r>
              <a:rPr lang="ja-JP" altLang="en-US" sz="1200" dirty="0" smtClean="0"/>
              <a:t>ルーティングをソフトウェアで処理、様々なプロトコルに対応</a:t>
            </a:r>
            <a:endParaRPr lang="en-US" altLang="ja-JP" sz="1200" dirty="0" smtClean="0"/>
          </a:p>
          <a:p>
            <a:pPr lvl="1"/>
            <a:r>
              <a:rPr lang="ja-JP" altLang="en-US" sz="1600" dirty="0" smtClean="0"/>
              <a:t>レイヤ</a:t>
            </a:r>
            <a:r>
              <a:rPr lang="en-US" altLang="ja-JP" sz="1600" dirty="0" smtClean="0"/>
              <a:t>3</a:t>
            </a:r>
            <a:r>
              <a:rPr lang="ja-JP" altLang="en-US" sz="1600" dirty="0" smtClean="0"/>
              <a:t>スイッチ</a:t>
            </a:r>
            <a:endParaRPr lang="en-US" altLang="ja-JP" sz="1600" dirty="0" smtClean="0"/>
          </a:p>
          <a:p>
            <a:pPr lvl="2"/>
            <a:r>
              <a:rPr lang="ja-JP" altLang="en-US" sz="1200" dirty="0" smtClean="0"/>
              <a:t>ポートの数が多く、論理的に分割することもできる（</a:t>
            </a:r>
            <a:r>
              <a:rPr lang="en-US" altLang="ja-JP" sz="1200" dirty="0" smtClean="0"/>
              <a:t>VLAN</a:t>
            </a:r>
            <a:r>
              <a:rPr lang="ja-JP" altLang="en-US" sz="1200" dirty="0" smtClean="0"/>
              <a:t>）、</a:t>
            </a:r>
            <a:r>
              <a:rPr lang="en-US" altLang="ja-JP" sz="1200" dirty="0" smtClean="0"/>
              <a:t>LAN</a:t>
            </a:r>
            <a:r>
              <a:rPr lang="ja-JP" altLang="en-US" sz="1200" dirty="0" smtClean="0"/>
              <a:t>スイッチ</a:t>
            </a:r>
            <a:r>
              <a:rPr lang="en-US" altLang="ja-JP" sz="1200" dirty="0" smtClean="0"/>
              <a:t>+</a:t>
            </a:r>
            <a:r>
              <a:rPr lang="ja-JP" altLang="en-US" sz="1200" dirty="0" smtClean="0"/>
              <a:t>ルータ</a:t>
            </a:r>
            <a:endParaRPr lang="en-US" altLang="ja-JP" sz="1200" dirty="0" smtClean="0"/>
          </a:p>
          <a:p>
            <a:pPr lvl="2"/>
            <a:r>
              <a:rPr lang="ja-JP" altLang="en-US" sz="1200" dirty="0" smtClean="0"/>
              <a:t>ルーティングをハードウェアで処理</a:t>
            </a:r>
            <a:endParaRPr lang="en-US" altLang="ja-JP" sz="1200" dirty="0" smtClean="0"/>
          </a:p>
          <a:p>
            <a:r>
              <a:rPr lang="en-US" altLang="ja-JP" sz="2000" dirty="0" smtClean="0"/>
              <a:t>VLAN-</a:t>
            </a:r>
            <a:r>
              <a:rPr lang="ja-JP" altLang="en-US" sz="2000" dirty="0" smtClean="0"/>
              <a:t>スイッチ内部で論理的に</a:t>
            </a:r>
            <a:r>
              <a:rPr lang="en-US" altLang="ja-JP" sz="2000" dirty="0" smtClean="0"/>
              <a:t>LAN</a:t>
            </a:r>
            <a:r>
              <a:rPr lang="ja-JP" altLang="en-US" sz="2000" dirty="0" smtClean="0"/>
              <a:t>を分割する</a:t>
            </a:r>
            <a:endParaRPr lang="en-US" altLang="ja-JP" sz="1600" dirty="0"/>
          </a:p>
          <a:p>
            <a:pPr lvl="1"/>
            <a:r>
              <a:rPr lang="ja-JP" altLang="en-US" sz="1600" dirty="0" smtClean="0"/>
              <a:t>ブロードキャストドメインを定義する</a:t>
            </a:r>
            <a:endParaRPr lang="en-US" altLang="ja-JP" sz="1600" dirty="0" smtClean="0"/>
          </a:p>
          <a:p>
            <a:pPr lvl="1"/>
            <a:r>
              <a:rPr lang="ja-JP" altLang="en-US" sz="1600" dirty="0" smtClean="0"/>
              <a:t>一般には、複数のスイッチを使用してネットワークを構成するが、フラッディングを繰り返し、ブロードキャストが永遠にループする</a:t>
            </a:r>
            <a:endParaRPr lang="en-US" altLang="ja-JP" sz="1600" dirty="0" smtClean="0"/>
          </a:p>
          <a:p>
            <a:pPr lvl="1"/>
            <a:r>
              <a:rPr lang="ja-JP" altLang="en-US" sz="1600" dirty="0" smtClean="0"/>
              <a:t>ツリー構成にしてループを防ぐ機能がスパニングツリー（冗長化）</a:t>
            </a:r>
            <a:endParaRPr lang="en-US" altLang="ja-JP" sz="1600" dirty="0" smtClean="0"/>
          </a:p>
          <a:p>
            <a:pPr lvl="1"/>
            <a:r>
              <a:rPr lang="ja-JP" altLang="en-US" sz="1600" dirty="0" smtClean="0"/>
              <a:t>リンクアグリケーション</a:t>
            </a:r>
            <a:r>
              <a:rPr lang="en-US" altLang="ja-JP" sz="1600" dirty="0" smtClean="0"/>
              <a:t>-</a:t>
            </a:r>
            <a:r>
              <a:rPr lang="ja-JP" altLang="en-US" sz="1600" dirty="0" smtClean="0"/>
              <a:t>物理リンクを論理的にまとめる（負荷分散）</a:t>
            </a:r>
            <a:endParaRPr lang="en-US" altLang="ja-JP" sz="1600" dirty="0" smtClean="0"/>
          </a:p>
        </p:txBody>
      </p:sp>
    </p:spTree>
    <p:extLst>
      <p:ext uri="{BB962C8B-B14F-4D97-AF65-F5344CB8AC3E}">
        <p14:creationId xmlns:p14="http://schemas.microsoft.com/office/powerpoint/2010/main" val="15297846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1476</TotalTime>
  <Words>1787</Words>
  <Application>Microsoft Macintosh PowerPoint</Application>
  <PresentationFormat>画面に合わせる (4:3)</PresentationFormat>
  <Paragraphs>229</Paragraphs>
  <Slides>19</Slides>
  <Notes>1</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インターネットの仕組み Webで家からアメリカのサーバまで</vt:lpstr>
      <vt:lpstr>概要図</vt:lpstr>
      <vt:lpstr>PowerPoint プレゼンテーション</vt:lpstr>
      <vt:lpstr>プロバイダとの契約</vt:lpstr>
      <vt:lpstr>PowerPoint プレゼンテーション</vt:lpstr>
      <vt:lpstr>PowerPoint プレゼンテーション</vt:lpstr>
      <vt:lpstr>プロトコル</vt:lpstr>
      <vt:lpstr>概要図</vt:lpstr>
      <vt:lpstr>LAN</vt:lpstr>
      <vt:lpstr>PowerPoint プレゼンテーション</vt:lpstr>
      <vt:lpstr>概要図</vt:lpstr>
      <vt:lpstr>WAN周辺の技術　</vt:lpstr>
      <vt:lpstr>WANサービス</vt:lpstr>
      <vt:lpstr>WAN内でのルーティング</vt:lpstr>
      <vt:lpstr>ルーティングプロトコル</vt:lpstr>
      <vt:lpstr>概要図</vt:lpstr>
      <vt:lpstr>インターネット</vt:lpstr>
      <vt:lpstr>概要図</vt:lpstr>
      <vt:lpstr>Webアクセス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インターネットの仕組み</dc:title>
  <dc:creator>admin</dc:creator>
  <cp:lastModifiedBy>藤居 翔吾</cp:lastModifiedBy>
  <cp:revision>112</cp:revision>
  <dcterms:created xsi:type="dcterms:W3CDTF">2013-05-01T14:16:10Z</dcterms:created>
  <dcterms:modified xsi:type="dcterms:W3CDTF">2013-05-09T04:46:57Z</dcterms:modified>
</cp:coreProperties>
</file>