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4" r:id="rId10"/>
    <p:sldId id="266" r:id="rId11"/>
    <p:sldId id="267" r:id="rId12"/>
    <p:sldId id="269" r:id="rId13"/>
    <p:sldId id="268" r:id="rId14"/>
    <p:sldId id="271" r:id="rId15"/>
    <p:sldId id="270" r:id="rId16"/>
    <p:sldId id="272" r:id="rId17"/>
    <p:sldId id="273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8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F34DE-70AF-43BD-9D76-536E7FD8A01C}" type="datetimeFigureOut">
              <a:rPr kumimoji="1" lang="ja-JP" altLang="en-US" smtClean="0"/>
              <a:t>2013/06/24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A60C-A6E4-4AC9-A382-2E27CCBE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93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Fat-tree</a:t>
            </a:r>
            <a:r>
              <a:rPr kumimoji="1" lang="ja-JP" altLang="en-US" dirty="0" smtClean="0"/>
              <a:t>はパスの</a:t>
            </a:r>
            <a:r>
              <a:rPr kumimoji="1" lang="en-US" altLang="ja-JP" dirty="0" smtClean="0"/>
              <a:t>Choice </a:t>
            </a:r>
            <a:r>
              <a:rPr kumimoji="1" lang="ja-JP" altLang="en-US" dirty="0" smtClean="0"/>
              <a:t>が少ない。依存しがち。コアがやられると、劇的に減衰する。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Bcube</a:t>
            </a:r>
            <a:r>
              <a:rPr kumimoji="1" lang="ja-JP" altLang="en-US" dirty="0" smtClean="0"/>
              <a:t>はロバスト性あり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A60C-A6E4-4AC9-A382-2E27CCBE885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331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Wire</a:t>
            </a:r>
            <a:r>
              <a:rPr kumimoji="1" lang="ja-JP" altLang="en-US" dirty="0" smtClean="0"/>
              <a:t>の数、スループットを上げる。その分スイッチがいる。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それに伴い、コストもかかる。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A60C-A6E4-4AC9-A382-2E27CCBE88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03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85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53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93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87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74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0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92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1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56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70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22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805E2-FAC4-4923-8C81-6D0B52D96617}" type="datetimeFigureOut">
              <a:rPr kumimoji="1" lang="ja-JP" altLang="en-US" smtClean="0"/>
              <a:t>2013/06/24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4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Paper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Title : </a:t>
            </a:r>
            <a:r>
              <a:rPr lang="en-US" altLang="ja-JP" sz="2400" dirty="0" err="1" smtClean="0"/>
              <a:t>BCube</a:t>
            </a:r>
            <a:r>
              <a:rPr lang="en-US" altLang="ja-JP" sz="2400" dirty="0"/>
              <a:t>: A High Performance, Server-centric </a:t>
            </a:r>
            <a:r>
              <a:rPr lang="en-US" altLang="ja-JP" sz="2400" dirty="0" smtClean="0"/>
              <a:t>Network</a:t>
            </a:r>
            <a:r>
              <a:rPr lang="ja-JP" altLang="en-US" sz="2400" dirty="0"/>
              <a:t> </a:t>
            </a:r>
            <a:r>
              <a:rPr lang="en-US" altLang="ja-JP" sz="2400" dirty="0" smtClean="0"/>
              <a:t>Architecture </a:t>
            </a:r>
            <a:r>
              <a:rPr lang="en-US" altLang="ja-JP" sz="2400" dirty="0"/>
              <a:t>for Modular Data </a:t>
            </a:r>
            <a:r>
              <a:rPr lang="en-US" altLang="ja-JP" sz="2400" dirty="0" smtClean="0"/>
              <a:t>Centers</a:t>
            </a:r>
          </a:p>
          <a:p>
            <a:r>
              <a:rPr lang="en-US" altLang="ja-JP" sz="2400" dirty="0" err="1" smtClean="0"/>
              <a:t>Guo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Chuanxiong</a:t>
            </a:r>
            <a:r>
              <a:rPr lang="en-US" altLang="ja-JP" sz="2400" dirty="0" smtClean="0"/>
              <a:t>, et al.</a:t>
            </a:r>
            <a:r>
              <a:rPr lang="en-US" altLang="ja-JP" sz="2400" dirty="0"/>
              <a:t> Microsoft Research Asia</a:t>
            </a:r>
            <a:r>
              <a:rPr lang="en-US" altLang="ja-JP" sz="2400" dirty="0" smtClean="0"/>
              <a:t> </a:t>
            </a:r>
          </a:p>
          <a:p>
            <a:r>
              <a:rPr lang="en-US" altLang="ja-JP" sz="2400" i="1" dirty="0" smtClean="0"/>
              <a:t>ACM SIGCOMM Computer Communication Review</a:t>
            </a:r>
            <a:r>
              <a:rPr lang="en-US" altLang="ja-JP" sz="2400" dirty="0" smtClean="0"/>
              <a:t> 2009</a:t>
            </a:r>
          </a:p>
        </p:txBody>
      </p:sp>
    </p:spTree>
    <p:extLst>
      <p:ext uri="{BB962C8B-B14F-4D97-AF65-F5344CB8AC3E}">
        <p14:creationId xmlns:p14="http://schemas.microsoft.com/office/powerpoint/2010/main" val="2391599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BCube</a:t>
            </a:r>
            <a:r>
              <a:rPr kumimoji="1" lang="en-US" altLang="ja-JP" dirty="0" smtClean="0"/>
              <a:t> Source Rooting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Without coordination </a:t>
            </a:r>
            <a:r>
              <a:rPr lang="en-US" altLang="ja-JP" dirty="0"/>
              <a:t>of the intermediate </a:t>
            </a:r>
            <a:r>
              <a:rPr lang="en-US" altLang="ja-JP" dirty="0" smtClean="0"/>
              <a:t>servers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Intermediate </a:t>
            </a:r>
            <a:r>
              <a:rPr lang="en-US" altLang="ja-JP" dirty="0"/>
              <a:t>servers do not involve in routing and just </a:t>
            </a:r>
            <a:r>
              <a:rPr lang="en-US" altLang="ja-JP" dirty="0" smtClean="0"/>
              <a:t>forward</a:t>
            </a:r>
          </a:p>
          <a:p>
            <a:r>
              <a:rPr lang="en-US" altLang="ja-JP" dirty="0" smtClean="0"/>
              <a:t>Using a default </a:t>
            </a:r>
            <a:r>
              <a:rPr lang="en-US" altLang="ja-JP" dirty="0"/>
              <a:t>path selected from the parallel path </a:t>
            </a:r>
            <a:r>
              <a:rPr lang="en-US" altLang="ja-JP" dirty="0" smtClean="0"/>
              <a:t>set</a:t>
            </a:r>
          </a:p>
          <a:p>
            <a:r>
              <a:rPr lang="en-US" altLang="ja-JP" dirty="0" smtClean="0"/>
              <a:t>Failed link database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8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Graceful degradation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Simulation – </a:t>
            </a:r>
          </a:p>
          <a:p>
            <a:pPr lvl="1"/>
            <a:r>
              <a:rPr lang="en-US" altLang="ja-JP" sz="2400" dirty="0" err="1" smtClean="0"/>
              <a:t>Bcube</a:t>
            </a:r>
            <a:r>
              <a:rPr lang="en-US" altLang="ja-JP" sz="2400" dirty="0" smtClean="0"/>
              <a:t> : </a:t>
            </a:r>
            <a:r>
              <a:rPr kumimoji="1" lang="en-US" altLang="ja-JP" sz="2400" dirty="0" smtClean="0"/>
              <a:t>n=8, k=3, 2048servers 1GB/s link</a:t>
            </a:r>
          </a:p>
          <a:p>
            <a:pPr lvl="1"/>
            <a:r>
              <a:rPr lang="en-US" altLang="ja-JP" sz="2400" dirty="0" smtClean="0"/>
              <a:t>Fat-tree : 5 layers, 0~3-&gt;512switches, 4-&gt;256switches</a:t>
            </a:r>
          </a:p>
          <a:p>
            <a:pPr lvl="1"/>
            <a:r>
              <a:rPr kumimoji="1" lang="en-US" altLang="ja-JP" sz="2400" dirty="0" err="1" smtClean="0"/>
              <a:t>Dcell</a:t>
            </a:r>
            <a:r>
              <a:rPr kumimoji="1" lang="en-US" altLang="ja-JP" sz="2400" dirty="0" smtClean="0"/>
              <a:t> : Dcell2 has 28 fullDCell1 with 32 servers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710836" y="3891079"/>
            <a:ext cx="7722328" cy="2850289"/>
            <a:chOff x="514633" y="3891079"/>
            <a:chExt cx="7722328" cy="2850289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633" y="3894572"/>
              <a:ext cx="3716554" cy="2843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352" y="3891079"/>
              <a:ext cx="3688609" cy="2850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845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CPU Overhead for Packet Forwarding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5 servers as part of a BCube3</a:t>
            </a:r>
          </a:p>
          <a:p>
            <a:pPr lvl="1"/>
            <a:r>
              <a:rPr lang="en-US" altLang="ja-JP" dirty="0" smtClean="0"/>
              <a:t>0000</a:t>
            </a:r>
            <a:r>
              <a:rPr lang="en-US" altLang="ja-JP" dirty="0"/>
              <a:t>, 0001, 0010, 0100, </a:t>
            </a:r>
            <a:r>
              <a:rPr lang="en-US" altLang="ja-JP" dirty="0" smtClean="0"/>
              <a:t>1000</a:t>
            </a:r>
          </a:p>
          <a:p>
            <a:r>
              <a:rPr kumimoji="1" lang="en-US" altLang="ja-JP" dirty="0" smtClean="0"/>
              <a:t>4 TCP connections</a:t>
            </a:r>
          </a:p>
          <a:p>
            <a:pPr lvl="1"/>
            <a:r>
              <a:rPr lang="en-US" altLang="ja-JP" dirty="0" smtClean="0"/>
              <a:t>0001 – 0100, 0010 – 1000, 0000 to all the others</a:t>
            </a:r>
            <a:endParaRPr kumimoji="1" lang="ja-JP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843" y="4026361"/>
            <a:ext cx="4044315" cy="278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00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Prototyped the </a:t>
            </a:r>
            <a:r>
              <a:rPr kumimoji="1" lang="en-US" altLang="ja-JP" dirty="0" err="1" smtClean="0"/>
              <a:t>BCube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Testbed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46 Dell Precision 490 servers </a:t>
            </a:r>
          </a:p>
          <a:p>
            <a:pPr lvl="1"/>
            <a:r>
              <a:rPr kumimoji="1" lang="en-US" altLang="ja-JP" dirty="0" smtClean="0"/>
              <a:t>8 8-port mini-switch</a:t>
            </a:r>
          </a:p>
          <a:p>
            <a:pPr lvl="1"/>
            <a:r>
              <a:rPr lang="en-US" altLang="ja-JP" dirty="0" smtClean="0"/>
              <a:t>CPU : 2GHz, 4GB DRAM</a:t>
            </a:r>
          </a:p>
          <a:p>
            <a:pPr lvl="1"/>
            <a:r>
              <a:rPr kumimoji="1" lang="en-US" altLang="ja-JP" dirty="0" smtClean="0"/>
              <a:t>No disk access because of the performance without disk I/O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252" y="4260558"/>
            <a:ext cx="4927810" cy="2408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67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Bandwidth-intensive application support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MTU : 9KB, </a:t>
            </a:r>
            <a:r>
              <a:rPr lang="en-US" altLang="ja-JP" dirty="0" smtClean="0"/>
              <a:t>Sending data : 10GB</a:t>
            </a:r>
          </a:p>
          <a:p>
            <a:r>
              <a:rPr kumimoji="1" lang="en-US" altLang="ja-JP" dirty="0" smtClean="0"/>
              <a:t>One-to-one</a:t>
            </a:r>
          </a:p>
          <a:p>
            <a:pPr lvl="1"/>
            <a:r>
              <a:rPr lang="en-US" altLang="ja-JP" dirty="0" smtClean="0"/>
              <a:t>00-&gt;12</a:t>
            </a:r>
            <a:endParaRPr lang="en-US" altLang="ja-JP" dirty="0"/>
          </a:p>
          <a:p>
            <a:r>
              <a:rPr kumimoji="1" lang="en-US" altLang="ja-JP" dirty="0" smtClean="0"/>
              <a:t>One-to-several</a:t>
            </a:r>
          </a:p>
          <a:p>
            <a:pPr lvl="1"/>
            <a:r>
              <a:rPr lang="en-US" altLang="ja-JP" dirty="0" smtClean="0"/>
              <a:t>00-&gt;01, 10</a:t>
            </a:r>
            <a:endParaRPr lang="en-US" altLang="ja-JP" dirty="0"/>
          </a:p>
          <a:p>
            <a:r>
              <a:rPr kumimoji="1" lang="en-US" altLang="ja-JP" dirty="0" smtClean="0"/>
              <a:t>One-to-all</a:t>
            </a:r>
          </a:p>
          <a:p>
            <a:pPr lvl="1"/>
            <a:r>
              <a:rPr lang="en-US" altLang="ja-JP" dirty="0" smtClean="0"/>
              <a:t>00-&gt;15 servers</a:t>
            </a:r>
          </a:p>
          <a:p>
            <a:r>
              <a:rPr kumimoji="1" lang="en-US" altLang="ja-JP" dirty="0" smtClean="0"/>
              <a:t>All-to-all</a:t>
            </a:r>
          </a:p>
          <a:p>
            <a:pPr lvl="1"/>
            <a:r>
              <a:rPr lang="en-US" altLang="ja-JP" dirty="0" smtClean="0"/>
              <a:t>TCP connection with full mesh</a:t>
            </a:r>
            <a:endParaRPr kumimoji="1" lang="ja-JP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096" y="3121724"/>
            <a:ext cx="5276343" cy="1881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645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Bandwidth-intensive application support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BSR is both robust and efficient</a:t>
            </a:r>
            <a:endParaRPr kumimoji="1" lang="ja-JP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349" y="3501008"/>
            <a:ext cx="4657303" cy="329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880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Related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14" y="2349818"/>
            <a:ext cx="4809173" cy="215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531" y="4676136"/>
            <a:ext cx="5255514" cy="139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743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studying </a:t>
            </a:r>
            <a:r>
              <a:rPr lang="en-US" altLang="ja-JP" dirty="0"/>
              <a:t>how </a:t>
            </a:r>
            <a:r>
              <a:rPr lang="en-US" altLang="ja-JP" dirty="0" smtClean="0"/>
              <a:t>to scale </a:t>
            </a:r>
            <a:r>
              <a:rPr lang="en-US" altLang="ja-JP" dirty="0"/>
              <a:t>our server-centric design from the single container </a:t>
            </a:r>
            <a:r>
              <a:rPr lang="en-US" altLang="ja-JP" dirty="0" smtClean="0"/>
              <a:t>to multiple </a:t>
            </a:r>
            <a:r>
              <a:rPr lang="en-US" altLang="ja-JP" dirty="0"/>
              <a:t>containers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2833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Paper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Title : </a:t>
            </a:r>
            <a:r>
              <a:rPr lang="en-US" altLang="ja-JP" sz="2400" dirty="0" err="1" smtClean="0"/>
              <a:t>BCube</a:t>
            </a:r>
            <a:r>
              <a:rPr lang="en-US" altLang="ja-JP" sz="2400" dirty="0"/>
              <a:t>: A High Performance, Server-centric </a:t>
            </a:r>
            <a:r>
              <a:rPr lang="en-US" altLang="ja-JP" sz="2400" dirty="0" smtClean="0"/>
              <a:t>Network</a:t>
            </a:r>
            <a:r>
              <a:rPr lang="ja-JP" altLang="en-US" sz="2400" dirty="0"/>
              <a:t> </a:t>
            </a:r>
            <a:r>
              <a:rPr lang="en-US" altLang="ja-JP" sz="2400" dirty="0" smtClean="0"/>
              <a:t>Architecture </a:t>
            </a:r>
            <a:r>
              <a:rPr lang="en-US" altLang="ja-JP" sz="2400" dirty="0"/>
              <a:t>for Modular Data </a:t>
            </a:r>
            <a:r>
              <a:rPr lang="en-US" altLang="ja-JP" sz="2400" dirty="0" smtClean="0"/>
              <a:t>Centers</a:t>
            </a:r>
          </a:p>
          <a:p>
            <a:r>
              <a:rPr lang="en-US" altLang="ja-JP" sz="2400" dirty="0" err="1" smtClean="0"/>
              <a:t>Guo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Chuanxiong</a:t>
            </a:r>
            <a:r>
              <a:rPr lang="en-US" altLang="ja-JP" sz="2400" dirty="0" smtClean="0"/>
              <a:t>, et al.</a:t>
            </a:r>
            <a:r>
              <a:rPr lang="en-US" altLang="ja-JP" sz="2400" dirty="0"/>
              <a:t> Microsoft Research Asia</a:t>
            </a:r>
            <a:r>
              <a:rPr lang="en-US" altLang="ja-JP" sz="2400" dirty="0" smtClean="0"/>
              <a:t> </a:t>
            </a:r>
          </a:p>
          <a:p>
            <a:r>
              <a:rPr lang="en-US" altLang="ja-JP" sz="2400" i="1" dirty="0" smtClean="0"/>
              <a:t>ACM SIGCOMM Computer Communication Review</a:t>
            </a:r>
            <a:r>
              <a:rPr lang="en-US" altLang="ja-JP" sz="2400" dirty="0" smtClean="0"/>
              <a:t> 2009</a:t>
            </a:r>
          </a:p>
        </p:txBody>
      </p:sp>
    </p:spTree>
    <p:extLst>
      <p:ext uri="{BB962C8B-B14F-4D97-AF65-F5344CB8AC3E}">
        <p14:creationId xmlns:p14="http://schemas.microsoft.com/office/powerpoint/2010/main" val="2076109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Motivation</a:t>
            </a:r>
          </a:p>
          <a:p>
            <a:pPr lvl="1"/>
            <a:r>
              <a:rPr lang="en-US" altLang="ja-JP" dirty="0"/>
              <a:t>Scalable interconnection </a:t>
            </a:r>
            <a:r>
              <a:rPr lang="en-US" altLang="ja-JP" dirty="0" smtClean="0"/>
              <a:t>bandwidth</a:t>
            </a:r>
          </a:p>
          <a:p>
            <a:pPr lvl="1"/>
            <a:r>
              <a:rPr lang="en-US" altLang="ja-JP" dirty="0"/>
              <a:t>Economies of </a:t>
            </a:r>
            <a:r>
              <a:rPr lang="en-US" altLang="ja-JP" dirty="0" smtClean="0"/>
              <a:t>scale</a:t>
            </a:r>
          </a:p>
          <a:p>
            <a:pPr lvl="1"/>
            <a:r>
              <a:rPr lang="en-US" altLang="ja-JP" dirty="0"/>
              <a:t>Backward compatibility</a:t>
            </a:r>
            <a:endParaRPr kumimoji="1" lang="en-US" altLang="ja-JP" dirty="0" smtClean="0"/>
          </a:p>
          <a:p>
            <a:r>
              <a:rPr lang="en-US" altLang="ja-JP" dirty="0" smtClean="0"/>
              <a:t>Methodology</a:t>
            </a:r>
          </a:p>
          <a:p>
            <a:pPr lvl="1"/>
            <a:r>
              <a:rPr lang="en-US" altLang="ja-JP" dirty="0" smtClean="0"/>
              <a:t>Approaching to  architecture</a:t>
            </a:r>
          </a:p>
          <a:p>
            <a:pPr lvl="1"/>
            <a:r>
              <a:rPr kumimoji="1" lang="en-US" altLang="ja-JP" dirty="0" smtClean="0"/>
              <a:t>SMP</a:t>
            </a:r>
            <a:r>
              <a:rPr lang="en-US" altLang="ja-JP" dirty="0"/>
              <a:t>(Symmetric </a:t>
            </a:r>
            <a:r>
              <a:rPr lang="en-US" altLang="ja-JP" dirty="0" smtClean="0"/>
              <a:t>Multiprocessing)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MPP(Massively </a:t>
            </a:r>
            <a:r>
              <a:rPr lang="en-US" altLang="ja-JP" dirty="0"/>
              <a:t>Parallel </a:t>
            </a:r>
            <a:r>
              <a:rPr lang="en-US" altLang="ja-JP" dirty="0" smtClean="0"/>
              <a:t>Processing)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43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Motivation</a:t>
            </a:r>
          </a:p>
          <a:p>
            <a:pPr lvl="1"/>
            <a:r>
              <a:rPr lang="en-US" altLang="ja-JP" dirty="0" smtClean="0"/>
              <a:t>Fault tolerant</a:t>
            </a:r>
          </a:p>
          <a:p>
            <a:pPr lvl="1"/>
            <a:r>
              <a:rPr kumimoji="1" lang="en-US" altLang="ja-JP" dirty="0" smtClean="0"/>
              <a:t>Load balancing </a:t>
            </a:r>
          </a:p>
          <a:p>
            <a:pPr lvl="1"/>
            <a:r>
              <a:rPr kumimoji="1" lang="en-US" altLang="ja-JP" dirty="0" smtClean="0"/>
              <a:t>accelerating bandwidth intensive application</a:t>
            </a:r>
          </a:p>
          <a:p>
            <a:r>
              <a:rPr lang="en-US" altLang="ja-JP" dirty="0" smtClean="0"/>
              <a:t>Methodology</a:t>
            </a:r>
          </a:p>
          <a:p>
            <a:pPr lvl="1"/>
            <a:r>
              <a:rPr lang="en-US" altLang="ja-JP" dirty="0" smtClean="0"/>
              <a:t>Server-centric approach</a:t>
            </a:r>
          </a:p>
          <a:p>
            <a:pPr lvl="1"/>
            <a:r>
              <a:rPr lang="en-US" altLang="ja-JP" dirty="0" smtClean="0"/>
              <a:t>file systems, </a:t>
            </a:r>
            <a:r>
              <a:rPr lang="en-US" altLang="ja-JP" dirty="0"/>
              <a:t>a </a:t>
            </a:r>
            <a:r>
              <a:rPr lang="en-US" altLang="ja-JP" dirty="0" smtClean="0"/>
              <a:t>file </a:t>
            </a:r>
            <a:r>
              <a:rPr lang="en-US" altLang="ja-JP" dirty="0"/>
              <a:t>is divided into chunks</a:t>
            </a:r>
            <a:r>
              <a:rPr lang="en-US" altLang="ja-JP" dirty="0" smtClean="0"/>
              <a:t>,</a:t>
            </a:r>
            <a:r>
              <a:rPr lang="en-US" altLang="ja-JP" dirty="0"/>
              <a:t> </a:t>
            </a:r>
            <a:r>
              <a:rPr lang="en-US" altLang="ja-JP" dirty="0" smtClean="0"/>
              <a:t>GFS etc..</a:t>
            </a:r>
          </a:p>
          <a:p>
            <a:pPr lvl="1"/>
            <a:r>
              <a:rPr kumimoji="1" lang="en-US" altLang="ja-JP" dirty="0" smtClean="0"/>
              <a:t>Commodity switch</a:t>
            </a:r>
          </a:p>
          <a:p>
            <a:pPr lvl="1"/>
            <a:r>
              <a:rPr lang="en-US" altLang="ja-JP" dirty="0" smtClean="0"/>
              <a:t>Interconnection structure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Routing protocol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2414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Simple Fat</a:t>
            </a:r>
            <a:r>
              <a:rPr kumimoji="1" lang="en-US" altLang="ja-JP" smtClean="0"/>
              <a:t>-tree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3410669"/>
            <a:ext cx="78295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66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Bandwidth-intensive application </a:t>
            </a:r>
            <a:r>
              <a:rPr lang="en-US" altLang="ja-JP" dirty="0" smtClean="0"/>
              <a:t>support</a:t>
            </a:r>
          </a:p>
          <a:p>
            <a:pPr lvl="1"/>
            <a:r>
              <a:rPr kumimoji="1" lang="en-US" altLang="ja-JP" dirty="0" smtClean="0"/>
              <a:t>One-to-one</a:t>
            </a:r>
          </a:p>
          <a:p>
            <a:pPr lvl="1"/>
            <a:r>
              <a:rPr lang="en-US" altLang="ja-JP" dirty="0" smtClean="0"/>
              <a:t>One-to-several</a:t>
            </a:r>
          </a:p>
          <a:p>
            <a:pPr lvl="1"/>
            <a:r>
              <a:rPr kumimoji="1" lang="en-US" altLang="ja-JP" dirty="0" smtClean="0"/>
              <a:t>One-to-all</a:t>
            </a:r>
          </a:p>
          <a:p>
            <a:pPr lvl="1"/>
            <a:r>
              <a:rPr lang="en-US" altLang="ja-JP" dirty="0" smtClean="0"/>
              <a:t>All-to-all</a:t>
            </a:r>
            <a:endParaRPr kumimoji="1" lang="en-US" altLang="ja-JP" dirty="0"/>
          </a:p>
          <a:p>
            <a:r>
              <a:rPr lang="en-US" altLang="ja-JP" dirty="0" smtClean="0"/>
              <a:t>Low-end </a:t>
            </a:r>
            <a:r>
              <a:rPr lang="en-US" altLang="ja-JP" dirty="0"/>
              <a:t>commodity </a:t>
            </a:r>
            <a:r>
              <a:rPr lang="en-US" altLang="ja-JP" dirty="0" smtClean="0"/>
              <a:t>switches</a:t>
            </a:r>
          </a:p>
          <a:p>
            <a:pPr lvl="1"/>
            <a:r>
              <a:rPr kumimoji="1" lang="en-US" altLang="ja-JP" dirty="0" smtClean="0"/>
              <a:t>Low-end nonprogrammable switches</a:t>
            </a:r>
            <a:endParaRPr kumimoji="1" lang="en-US" altLang="ja-JP" dirty="0"/>
          </a:p>
          <a:p>
            <a:r>
              <a:rPr lang="en-US" altLang="ja-JP" dirty="0"/>
              <a:t>Graceful performance </a:t>
            </a:r>
            <a:r>
              <a:rPr lang="en-US" altLang="ja-JP" dirty="0" smtClean="0"/>
              <a:t>degradation</a:t>
            </a:r>
          </a:p>
          <a:p>
            <a:pPr lvl="1"/>
            <a:r>
              <a:rPr kumimoji="1" lang="en-US" altLang="ja-JP" dirty="0" smtClean="0"/>
              <a:t>Frequent component failure by commodity servers and switches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863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BCube</a:t>
            </a:r>
            <a:r>
              <a:rPr kumimoji="1" lang="en-US" altLang="ja-JP" dirty="0" smtClean="0"/>
              <a:t> structure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Servers with multiple ports</a:t>
            </a:r>
          </a:p>
          <a:p>
            <a:r>
              <a:rPr lang="en-US" altLang="ja-JP" dirty="0" smtClean="0"/>
              <a:t>Switches connecting a constant number of servers 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429000"/>
            <a:ext cx="63531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395536" y="3922936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r>
              <a:rPr kumimoji="1" lang="en-US" altLang="ja-JP" dirty="0" smtClean="0"/>
              <a:t> : number of </a:t>
            </a:r>
            <a:r>
              <a:rPr kumimoji="1" lang="en-US" altLang="ja-JP" dirty="0" err="1" smtClean="0"/>
              <a:t>Bcubes</a:t>
            </a:r>
            <a:endParaRPr kumimoji="1" lang="en-US" altLang="ja-JP" dirty="0" smtClean="0"/>
          </a:p>
          <a:p>
            <a:r>
              <a:rPr lang="en-US" altLang="ja-JP" dirty="0"/>
              <a:t>k</a:t>
            </a:r>
            <a:r>
              <a:rPr lang="en-US" altLang="ja-JP" dirty="0" smtClean="0"/>
              <a:t> : level 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931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Routing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</a:t>
            </a:r>
            <a:r>
              <a:rPr kumimoji="1" lang="en-US" altLang="ja-JP" dirty="0" smtClean="0"/>
              <a:t>=4, k=1</a:t>
            </a:r>
          </a:p>
          <a:p>
            <a:r>
              <a:rPr lang="en-US" altLang="ja-JP" dirty="0"/>
              <a:t>H</a:t>
            </a:r>
            <a:r>
              <a:rPr lang="en-US" altLang="ja-JP" dirty="0" smtClean="0"/>
              <a:t>amming distance of [00] -&gt; [31] is 2</a:t>
            </a:r>
          </a:p>
          <a:p>
            <a:r>
              <a:rPr kumimoji="1" lang="en-US" altLang="ja-JP" dirty="0" smtClean="0"/>
              <a:t>00, &lt;1,0&gt;, 30, &lt;0,3&gt;, 31</a:t>
            </a:r>
          </a:p>
          <a:p>
            <a:r>
              <a:rPr lang="en-US" altLang="ja-JP" dirty="0" smtClean="0"/>
              <a:t>00, &lt;0,0&gt;, 01, &lt;1,1&gt;, 31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779" y="3933056"/>
            <a:ext cx="59626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12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One-to-one routing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In n</a:t>
            </a:r>
            <a:r>
              <a:rPr kumimoji="1" lang="en-US" altLang="ja-JP" dirty="0" smtClean="0"/>
              <a:t>=8, k =3, the path between A(0001) and B(1011)</a:t>
            </a:r>
          </a:p>
          <a:p>
            <a:r>
              <a:rPr lang="en-US" altLang="ja-JP" dirty="0" smtClean="0"/>
              <a:t>There are h(A, B) and k+1-h(A,B) paths</a:t>
            </a:r>
          </a:p>
          <a:p>
            <a:pPr lvl="1"/>
            <a:r>
              <a:rPr lang="en-US" altLang="ja-JP" sz="1800" dirty="0" smtClean="0"/>
              <a:t>0001</a:t>
            </a:r>
            <a:r>
              <a:rPr lang="en-US" altLang="ja-JP" sz="1800" i="1" dirty="0" smtClean="0"/>
              <a:t>, </a:t>
            </a:r>
            <a:r>
              <a:rPr lang="en-US" altLang="ja-JP" sz="1800" i="1" dirty="0"/>
              <a:t>&lt; </a:t>
            </a:r>
            <a:r>
              <a:rPr lang="en-US" altLang="ja-JP" sz="1800" dirty="0" smtClean="0"/>
              <a:t>3</a:t>
            </a:r>
            <a:r>
              <a:rPr lang="en-US" altLang="ja-JP" sz="1800" i="1" dirty="0" smtClean="0"/>
              <a:t>, </a:t>
            </a:r>
            <a:r>
              <a:rPr lang="en-US" altLang="ja-JP" sz="1800" dirty="0" smtClean="0"/>
              <a:t>001 </a:t>
            </a:r>
            <a:r>
              <a:rPr lang="en-US" altLang="ja-JP" sz="1800" i="1" dirty="0" smtClean="0"/>
              <a:t>&gt;, </a:t>
            </a:r>
            <a:r>
              <a:rPr lang="en-US" altLang="ja-JP" sz="1800" dirty="0" smtClean="0"/>
              <a:t>1001</a:t>
            </a:r>
            <a:r>
              <a:rPr lang="en-US" altLang="ja-JP" sz="1800" i="1" dirty="0" smtClean="0"/>
              <a:t>,&lt; </a:t>
            </a:r>
            <a:r>
              <a:rPr lang="en-US" altLang="ja-JP" sz="1800" dirty="0" smtClean="0"/>
              <a:t>1</a:t>
            </a:r>
            <a:r>
              <a:rPr lang="en-US" altLang="ja-JP" sz="1800" i="1" dirty="0" smtClean="0"/>
              <a:t>, </a:t>
            </a:r>
            <a:r>
              <a:rPr lang="en-US" altLang="ja-JP" sz="1800" dirty="0"/>
              <a:t>101 </a:t>
            </a:r>
            <a:r>
              <a:rPr lang="en-US" altLang="ja-JP" sz="1800" i="1" dirty="0" smtClean="0"/>
              <a:t>&gt;, </a:t>
            </a:r>
            <a:r>
              <a:rPr lang="en-US" altLang="ja-JP" sz="1800" dirty="0" smtClean="0"/>
              <a:t>1011</a:t>
            </a:r>
          </a:p>
          <a:p>
            <a:pPr lvl="1"/>
            <a:r>
              <a:rPr lang="en-US" altLang="ja-JP" sz="1800" dirty="0" smtClean="0"/>
              <a:t>0001</a:t>
            </a:r>
            <a:r>
              <a:rPr lang="en-US" altLang="ja-JP" sz="1800" i="1" dirty="0" smtClean="0"/>
              <a:t>, </a:t>
            </a:r>
            <a:r>
              <a:rPr lang="en-US" altLang="ja-JP" sz="1800" i="1" dirty="0"/>
              <a:t>&lt; </a:t>
            </a:r>
            <a:r>
              <a:rPr lang="en-US" altLang="ja-JP" sz="1800" dirty="0" smtClean="0"/>
              <a:t>1</a:t>
            </a:r>
            <a:r>
              <a:rPr lang="en-US" altLang="ja-JP" sz="1800" i="1" dirty="0" smtClean="0"/>
              <a:t>, </a:t>
            </a:r>
            <a:r>
              <a:rPr lang="en-US" altLang="ja-JP" sz="1800" dirty="0"/>
              <a:t>001 </a:t>
            </a:r>
            <a:r>
              <a:rPr lang="en-US" altLang="ja-JP" sz="1800" i="1" dirty="0" smtClean="0"/>
              <a:t>&gt;, </a:t>
            </a:r>
            <a:r>
              <a:rPr lang="en-US" altLang="ja-JP" sz="1800" dirty="0" smtClean="0"/>
              <a:t>0011</a:t>
            </a:r>
            <a:r>
              <a:rPr lang="en-US" altLang="ja-JP" sz="1800" i="1" dirty="0" smtClean="0"/>
              <a:t>,&lt; </a:t>
            </a:r>
            <a:r>
              <a:rPr lang="en-US" altLang="ja-JP" sz="1800" dirty="0" smtClean="0"/>
              <a:t>3</a:t>
            </a:r>
            <a:r>
              <a:rPr lang="en-US" altLang="ja-JP" sz="1800" i="1" dirty="0" smtClean="0"/>
              <a:t>, </a:t>
            </a:r>
            <a:r>
              <a:rPr lang="en-US" altLang="ja-JP" sz="1800" dirty="0"/>
              <a:t>011 </a:t>
            </a:r>
            <a:r>
              <a:rPr lang="en-US" altLang="ja-JP" sz="1800" i="1" dirty="0" smtClean="0"/>
              <a:t>&gt;, </a:t>
            </a:r>
            <a:r>
              <a:rPr lang="en-US" altLang="ja-JP" sz="1800" dirty="0" smtClean="0"/>
              <a:t>1011</a:t>
            </a:r>
            <a:endParaRPr lang="en-US" altLang="ja-JP" sz="1800" i="1" dirty="0" smtClean="0"/>
          </a:p>
          <a:p>
            <a:pPr lvl="1"/>
            <a:r>
              <a:rPr lang="en-US" altLang="ja-JP" sz="1800" dirty="0" smtClean="0"/>
              <a:t>0001</a:t>
            </a:r>
            <a:r>
              <a:rPr lang="en-US" altLang="ja-JP" sz="1800" i="1" dirty="0" smtClean="0"/>
              <a:t>, </a:t>
            </a:r>
            <a:r>
              <a:rPr lang="en-US" altLang="ja-JP" sz="1800" i="1" dirty="0"/>
              <a:t>&lt; </a:t>
            </a:r>
            <a:r>
              <a:rPr lang="en-US" altLang="ja-JP" sz="1800" dirty="0" smtClean="0"/>
              <a:t>2</a:t>
            </a:r>
            <a:r>
              <a:rPr lang="en-US" altLang="ja-JP" sz="1800" i="1" dirty="0" smtClean="0"/>
              <a:t>, </a:t>
            </a:r>
            <a:r>
              <a:rPr lang="en-US" altLang="ja-JP" sz="1800" dirty="0"/>
              <a:t>001 </a:t>
            </a:r>
            <a:r>
              <a:rPr lang="en-US" altLang="ja-JP" sz="1800" i="1" dirty="0" smtClean="0"/>
              <a:t>&gt;, </a:t>
            </a:r>
            <a:r>
              <a:rPr lang="en-US" altLang="ja-JP" sz="1800" dirty="0" smtClean="0"/>
              <a:t>0101</a:t>
            </a:r>
            <a:r>
              <a:rPr lang="en-US" altLang="ja-JP" sz="1800" i="1" dirty="0" smtClean="0"/>
              <a:t>,&lt; </a:t>
            </a:r>
            <a:r>
              <a:rPr lang="en-US" altLang="ja-JP" sz="1800" dirty="0" smtClean="0"/>
              <a:t>1</a:t>
            </a:r>
            <a:r>
              <a:rPr lang="en-US" altLang="ja-JP" sz="1800" i="1" dirty="0" smtClean="0"/>
              <a:t>, </a:t>
            </a:r>
            <a:r>
              <a:rPr lang="en-US" altLang="ja-JP" sz="1800" dirty="0"/>
              <a:t>011 </a:t>
            </a:r>
            <a:r>
              <a:rPr lang="en-US" altLang="ja-JP" sz="1800" i="1" dirty="0" smtClean="0"/>
              <a:t>&gt;, </a:t>
            </a:r>
            <a:r>
              <a:rPr lang="en-US" altLang="ja-JP" sz="1800" dirty="0" smtClean="0"/>
              <a:t>0111</a:t>
            </a:r>
            <a:r>
              <a:rPr lang="en-US" altLang="ja-JP" sz="1800" i="1" dirty="0" smtClean="0"/>
              <a:t>,</a:t>
            </a:r>
            <a:r>
              <a:rPr lang="nn-NO" altLang="ja-JP" sz="1800" i="1" dirty="0" smtClean="0"/>
              <a:t>&lt; </a:t>
            </a:r>
            <a:r>
              <a:rPr lang="nn-NO" altLang="ja-JP" sz="1800" dirty="0" smtClean="0"/>
              <a:t>3</a:t>
            </a:r>
            <a:r>
              <a:rPr lang="nn-NO" altLang="ja-JP" sz="1800" i="1" dirty="0" smtClean="0"/>
              <a:t>, </a:t>
            </a:r>
            <a:r>
              <a:rPr lang="nn-NO" altLang="ja-JP" sz="1800" dirty="0"/>
              <a:t>111 </a:t>
            </a:r>
            <a:r>
              <a:rPr lang="nn-NO" altLang="ja-JP" sz="1800" i="1" dirty="0" smtClean="0"/>
              <a:t>&gt;, </a:t>
            </a:r>
            <a:r>
              <a:rPr lang="nn-NO" altLang="ja-JP" sz="1800" dirty="0" smtClean="0"/>
              <a:t>1111</a:t>
            </a:r>
            <a:r>
              <a:rPr lang="nn-NO" altLang="ja-JP" sz="1800" i="1" dirty="0" smtClean="0"/>
              <a:t>,&lt; </a:t>
            </a:r>
            <a:r>
              <a:rPr lang="nn-NO" altLang="ja-JP" sz="1800" dirty="0" smtClean="0"/>
              <a:t>2</a:t>
            </a:r>
            <a:r>
              <a:rPr lang="nn-NO" altLang="ja-JP" sz="1800" i="1" dirty="0" smtClean="0"/>
              <a:t>, </a:t>
            </a:r>
            <a:r>
              <a:rPr lang="nn-NO" altLang="ja-JP" sz="1800" dirty="0"/>
              <a:t>111 </a:t>
            </a:r>
            <a:r>
              <a:rPr lang="nn-NO" altLang="ja-JP" sz="1800" i="1" dirty="0" smtClean="0"/>
              <a:t>&gt;, </a:t>
            </a:r>
            <a:r>
              <a:rPr lang="nn-NO" altLang="ja-JP" sz="1800" dirty="0" smtClean="0"/>
              <a:t>1011</a:t>
            </a:r>
            <a:endParaRPr lang="nn-NO" altLang="ja-JP" sz="1800" i="1" dirty="0" smtClean="0"/>
          </a:p>
          <a:p>
            <a:pPr lvl="1"/>
            <a:r>
              <a:rPr lang="en-US" altLang="ja-JP" sz="1800" dirty="0" smtClean="0"/>
              <a:t>0001</a:t>
            </a:r>
            <a:r>
              <a:rPr lang="en-US" altLang="ja-JP" sz="1800" i="1" dirty="0" smtClean="0"/>
              <a:t>, </a:t>
            </a:r>
            <a:r>
              <a:rPr lang="en-US" altLang="ja-JP" sz="1800" i="1" dirty="0"/>
              <a:t>&lt; </a:t>
            </a:r>
            <a:r>
              <a:rPr lang="en-US" altLang="ja-JP" sz="1800" dirty="0" smtClean="0"/>
              <a:t>0</a:t>
            </a:r>
            <a:r>
              <a:rPr lang="en-US" altLang="ja-JP" sz="1800" i="1" dirty="0" smtClean="0"/>
              <a:t>, </a:t>
            </a:r>
            <a:r>
              <a:rPr lang="en-US" altLang="ja-JP" sz="1800" dirty="0"/>
              <a:t>000 </a:t>
            </a:r>
            <a:r>
              <a:rPr lang="en-US" altLang="ja-JP" sz="1800" i="1" dirty="0" smtClean="0"/>
              <a:t>&gt;, </a:t>
            </a:r>
            <a:r>
              <a:rPr lang="en-US" altLang="ja-JP" sz="1800" dirty="0" smtClean="0"/>
              <a:t>0002</a:t>
            </a:r>
            <a:r>
              <a:rPr lang="en-US" altLang="ja-JP" sz="1800" i="1" dirty="0" smtClean="0"/>
              <a:t>,&lt; </a:t>
            </a:r>
            <a:r>
              <a:rPr lang="en-US" altLang="ja-JP" sz="1800" dirty="0" smtClean="0"/>
              <a:t>3</a:t>
            </a:r>
            <a:r>
              <a:rPr lang="en-US" altLang="ja-JP" sz="1800" i="1" dirty="0" smtClean="0"/>
              <a:t>, </a:t>
            </a:r>
            <a:r>
              <a:rPr lang="en-US" altLang="ja-JP" sz="1800" dirty="0"/>
              <a:t>002 </a:t>
            </a:r>
            <a:r>
              <a:rPr lang="en-US" altLang="ja-JP" sz="1800" i="1" dirty="0" smtClean="0"/>
              <a:t>&gt;, </a:t>
            </a:r>
            <a:r>
              <a:rPr lang="en-US" altLang="ja-JP" sz="1800" dirty="0" smtClean="0"/>
              <a:t>1002</a:t>
            </a:r>
            <a:r>
              <a:rPr lang="en-US" altLang="ja-JP" sz="1800" i="1" dirty="0" smtClean="0"/>
              <a:t>,</a:t>
            </a:r>
            <a:r>
              <a:rPr lang="nn-NO" altLang="ja-JP" sz="1800" i="1" dirty="0" smtClean="0"/>
              <a:t>&lt; </a:t>
            </a:r>
            <a:r>
              <a:rPr lang="nn-NO" altLang="ja-JP" sz="1800" dirty="0" smtClean="0"/>
              <a:t>1</a:t>
            </a:r>
            <a:r>
              <a:rPr lang="nn-NO" altLang="ja-JP" sz="1800" i="1" dirty="0" smtClean="0"/>
              <a:t>, </a:t>
            </a:r>
            <a:r>
              <a:rPr lang="nn-NO" altLang="ja-JP" sz="1800" dirty="0"/>
              <a:t>102 </a:t>
            </a:r>
            <a:r>
              <a:rPr lang="nn-NO" altLang="ja-JP" sz="1800" i="1" dirty="0" smtClean="0"/>
              <a:t>&gt;, </a:t>
            </a:r>
            <a:r>
              <a:rPr lang="nn-NO" altLang="ja-JP" sz="1800" dirty="0" smtClean="0"/>
              <a:t>1012</a:t>
            </a:r>
            <a:r>
              <a:rPr lang="nn-NO" altLang="ja-JP" sz="1800" i="1" dirty="0" smtClean="0"/>
              <a:t>,&lt; </a:t>
            </a:r>
            <a:r>
              <a:rPr lang="nn-NO" altLang="ja-JP" sz="1800" dirty="0" smtClean="0"/>
              <a:t>0</a:t>
            </a:r>
            <a:r>
              <a:rPr lang="nn-NO" altLang="ja-JP" sz="1800" i="1" dirty="0" smtClean="0"/>
              <a:t>, </a:t>
            </a:r>
            <a:r>
              <a:rPr lang="nn-NO" altLang="ja-JP" sz="1800" dirty="0"/>
              <a:t>101 </a:t>
            </a:r>
            <a:r>
              <a:rPr lang="nn-NO" altLang="ja-JP" sz="1800" i="1" dirty="0" smtClean="0"/>
              <a:t>&gt;, </a:t>
            </a:r>
            <a:r>
              <a:rPr lang="nn-NO" altLang="ja-JP" sz="1800" dirty="0" smtClean="0"/>
              <a:t>1011</a:t>
            </a:r>
          </a:p>
          <a:p>
            <a:r>
              <a:rPr kumimoji="1" lang="en-US" altLang="ja-JP" dirty="0" smtClean="0"/>
              <a:t>These path are parallel</a:t>
            </a:r>
          </a:p>
          <a:p>
            <a:pPr lvl="1"/>
            <a:r>
              <a:rPr lang="en-US" altLang="ja-JP" dirty="0" smtClean="0"/>
              <a:t>Each path has unique servers and switch</a:t>
            </a:r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Speedup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Speedup for One-to-several Traffic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Edge-disjoint complete graph</a:t>
            </a:r>
          </a:p>
          <a:p>
            <a:r>
              <a:rPr lang="en-US" altLang="ja-JP" sz="2400" dirty="0"/>
              <a:t>the selected servers </a:t>
            </a:r>
            <a:r>
              <a:rPr lang="en-US" altLang="ja-JP" sz="2400" dirty="0" smtClean="0"/>
              <a:t>are located </a:t>
            </a:r>
            <a:r>
              <a:rPr lang="en-US" altLang="ja-JP" sz="2400" dirty="0"/>
              <a:t>at </a:t>
            </a:r>
            <a:r>
              <a:rPr lang="en-US" altLang="ja-JP" sz="2400" dirty="0" smtClean="0"/>
              <a:t>different </a:t>
            </a:r>
            <a:r>
              <a:rPr lang="en-US" altLang="ja-JP" sz="2400" dirty="0"/>
              <a:t>levels of </a:t>
            </a:r>
            <a:r>
              <a:rPr lang="en-US" altLang="ja-JP" sz="2400" dirty="0" err="1"/>
              <a:t>BCube</a:t>
            </a:r>
            <a:r>
              <a:rPr lang="en-US" altLang="ja-JP" sz="2400" dirty="0"/>
              <a:t>, thus improving </a:t>
            </a:r>
            <a:r>
              <a:rPr lang="en-US" altLang="ja-JP" sz="2400" dirty="0" smtClean="0"/>
              <a:t>replication reliability</a:t>
            </a:r>
          </a:p>
          <a:p>
            <a:r>
              <a:rPr lang="en-US" altLang="ja-JP" sz="2400" dirty="0"/>
              <a:t>a chunk to </a:t>
            </a:r>
            <a:r>
              <a:rPr lang="en-US" altLang="ja-JP" sz="2400" i="1" dirty="0"/>
              <a:t>r </a:t>
            </a:r>
            <a:r>
              <a:rPr lang="en-US" altLang="ja-JP" sz="2400" dirty="0" smtClean="0"/>
              <a:t>chunk servers, 1/r chunk to each and copying</a:t>
            </a:r>
            <a:endParaRPr kumimoji="1" lang="ja-JP" alt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717032"/>
            <a:ext cx="59626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27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Speedup for One-to-all Traffic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 source can split a file into k+1 path</a:t>
            </a:r>
          </a:p>
          <a:p>
            <a:r>
              <a:rPr lang="en-US" altLang="ja-JP" dirty="0" smtClean="0"/>
              <a:t>The time to deliver a file, size L, is 1/k+1</a:t>
            </a:r>
          </a:p>
          <a:p>
            <a:r>
              <a:rPr lang="en-US" altLang="ja-JP" dirty="0" err="1" smtClean="0"/>
              <a:t>Spaninng</a:t>
            </a:r>
            <a:r>
              <a:rPr lang="en-US" altLang="ja-JP" dirty="0" smtClean="0"/>
              <a:t> tree 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400" y="3429000"/>
            <a:ext cx="3464284" cy="326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13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/>
              <a:t>Aggregate Bottleneck Throughput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for </a:t>
            </a:r>
            <a:r>
              <a:rPr lang="en-US" altLang="ja-JP" sz="4000" dirty="0"/>
              <a:t>a</a:t>
            </a:r>
            <a:r>
              <a:rPr lang="en-US" altLang="ja-JP" sz="4000" dirty="0" smtClean="0"/>
              <a:t>ll-to-all </a:t>
            </a:r>
            <a:r>
              <a:rPr lang="en-US" altLang="ja-JP" sz="4000" dirty="0"/>
              <a:t>Traffic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i="1" dirty="0" smtClean="0"/>
              <a:t>Bottleneck flows </a:t>
            </a:r>
            <a:r>
              <a:rPr kumimoji="1" lang="en-US" altLang="ja-JP" dirty="0" smtClean="0"/>
              <a:t>is receiving the smallest throughput</a:t>
            </a:r>
          </a:p>
          <a:p>
            <a:r>
              <a:rPr lang="en-US" altLang="ja-JP" dirty="0" smtClean="0"/>
              <a:t>ABT is the number of flows times the throughput</a:t>
            </a:r>
          </a:p>
          <a:p>
            <a:r>
              <a:rPr kumimoji="1" lang="en-US" altLang="ja-JP" dirty="0" smtClean="0"/>
              <a:t>ABT in </a:t>
            </a:r>
            <a:r>
              <a:rPr kumimoji="1" lang="en-US" altLang="ja-JP" dirty="0" err="1" smtClean="0"/>
              <a:t>Bcube</a:t>
            </a:r>
            <a:r>
              <a:rPr kumimoji="1" lang="en-US" altLang="ja-JP" dirty="0" smtClean="0"/>
              <a:t> is </a:t>
            </a:r>
          </a:p>
          <a:p>
            <a:r>
              <a:rPr lang="en-US" altLang="ja-JP" dirty="0"/>
              <a:t>the ABT of </a:t>
            </a:r>
            <a:r>
              <a:rPr lang="en-US" altLang="ja-JP" dirty="0" err="1"/>
              <a:t>BCube</a:t>
            </a:r>
            <a:r>
              <a:rPr lang="en-US" altLang="ja-JP" dirty="0"/>
              <a:t> </a:t>
            </a:r>
            <a:r>
              <a:rPr lang="en-US" altLang="ja-JP" dirty="0" smtClean="0"/>
              <a:t>increases linearly </a:t>
            </a:r>
            <a:r>
              <a:rPr lang="en-US" altLang="ja-JP" dirty="0"/>
              <a:t>as the number of servers </a:t>
            </a:r>
            <a:r>
              <a:rPr lang="en-US" altLang="ja-JP" dirty="0" smtClean="0"/>
              <a:t>increases</a:t>
            </a:r>
            <a:endParaRPr kumimoji="1" lang="ja-JP" altLang="en-US" dirty="0"/>
          </a:p>
        </p:txBody>
      </p:sp>
      <p:pic>
        <p:nvPicPr>
          <p:cNvPr id="4098" name="Picture 2" descr="E:\Users\admin\Downloads\eq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34158"/>
            <a:ext cx="1800200" cy="60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17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 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808</Words>
  <Application>Microsoft Macintosh PowerPoint</Application>
  <PresentationFormat>画面に合わせる (4:3)</PresentationFormat>
  <Paragraphs>114</Paragraphs>
  <Slides>20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Office ​​テーマ</vt:lpstr>
      <vt:lpstr>Paper 1</vt:lpstr>
      <vt:lpstr>Outline</vt:lpstr>
      <vt:lpstr>Background</vt:lpstr>
      <vt:lpstr>BCube structure</vt:lpstr>
      <vt:lpstr>Routing </vt:lpstr>
      <vt:lpstr>One-to-one routing</vt:lpstr>
      <vt:lpstr>Speedup for One-to-several Traffic</vt:lpstr>
      <vt:lpstr>Speedup for One-to-all Traffic</vt:lpstr>
      <vt:lpstr>Aggregate Bottleneck Throughput  for all-to-all Traffic</vt:lpstr>
      <vt:lpstr>BCube Source Rooting</vt:lpstr>
      <vt:lpstr>Graceful degradation</vt:lpstr>
      <vt:lpstr>CPU Overhead for Packet Forwarding</vt:lpstr>
      <vt:lpstr>Prototyped the BCube</vt:lpstr>
      <vt:lpstr>Bandwidth-intensive application support</vt:lpstr>
      <vt:lpstr>Bandwidth-intensive application support</vt:lpstr>
      <vt:lpstr>Related work</vt:lpstr>
      <vt:lpstr>Future work</vt:lpstr>
      <vt:lpstr>Paper 1</vt:lpstr>
      <vt:lpstr>Outline</vt:lpstr>
      <vt:lpstr>Simple Fat-tree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Fujii Shogo</cp:lastModifiedBy>
  <cp:revision>69</cp:revision>
  <dcterms:created xsi:type="dcterms:W3CDTF">2013-06-23T09:26:35Z</dcterms:created>
  <dcterms:modified xsi:type="dcterms:W3CDTF">2013-06-24T01:06:07Z</dcterms:modified>
</cp:coreProperties>
</file>