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57" r:id="rId3"/>
    <p:sldId id="263" r:id="rId4"/>
    <p:sldId id="315" r:id="rId5"/>
    <p:sldId id="271" r:id="rId6"/>
    <p:sldId id="272" r:id="rId7"/>
    <p:sldId id="267" r:id="rId8"/>
    <p:sldId id="264" r:id="rId9"/>
    <p:sldId id="262" r:id="rId10"/>
    <p:sldId id="268" r:id="rId11"/>
    <p:sldId id="317" r:id="rId12"/>
    <p:sldId id="269" r:id="rId13"/>
    <p:sldId id="270" r:id="rId14"/>
    <p:sldId id="273" r:id="rId15"/>
    <p:sldId id="260" r:id="rId16"/>
    <p:sldId id="274" r:id="rId17"/>
    <p:sldId id="275" r:id="rId18"/>
    <p:sldId id="293" r:id="rId19"/>
    <p:sldId id="331" r:id="rId20"/>
    <p:sldId id="276" r:id="rId21"/>
    <p:sldId id="296" r:id="rId22"/>
    <p:sldId id="295" r:id="rId23"/>
    <p:sldId id="279" r:id="rId24"/>
    <p:sldId id="277" r:id="rId25"/>
    <p:sldId id="314" r:id="rId26"/>
    <p:sldId id="318" r:id="rId27"/>
    <p:sldId id="280" r:id="rId28"/>
    <p:sldId id="281" r:id="rId29"/>
    <p:sldId id="300" r:id="rId30"/>
    <p:sldId id="282" r:id="rId31"/>
    <p:sldId id="301" r:id="rId32"/>
    <p:sldId id="319" r:id="rId33"/>
    <p:sldId id="310" r:id="rId34"/>
    <p:sldId id="305" r:id="rId35"/>
    <p:sldId id="321" r:id="rId36"/>
    <p:sldId id="302" r:id="rId37"/>
    <p:sldId id="322" r:id="rId38"/>
    <p:sldId id="306" r:id="rId39"/>
    <p:sldId id="283" r:id="rId40"/>
    <p:sldId id="284" r:id="rId41"/>
    <p:sldId id="307" r:id="rId42"/>
    <p:sldId id="285" r:id="rId43"/>
    <p:sldId id="323" r:id="rId44"/>
    <p:sldId id="308" r:id="rId45"/>
    <p:sldId id="286" r:id="rId46"/>
    <p:sldId id="309" r:id="rId47"/>
    <p:sldId id="334" r:id="rId48"/>
    <p:sldId id="333" r:id="rId49"/>
    <p:sldId id="311" r:id="rId50"/>
    <p:sldId id="287" r:id="rId51"/>
    <p:sldId id="288" r:id="rId52"/>
    <p:sldId id="325" r:id="rId53"/>
    <p:sldId id="312" r:id="rId54"/>
    <p:sldId id="313" r:id="rId55"/>
    <p:sldId id="329" r:id="rId56"/>
    <p:sldId id="327" r:id="rId57"/>
    <p:sldId id="289"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70" autoAdjust="0"/>
  </p:normalViewPr>
  <p:slideViewPr>
    <p:cSldViewPr>
      <p:cViewPr varScale="1">
        <p:scale>
          <a:sx n="75" d="100"/>
          <a:sy n="75" d="100"/>
        </p:scale>
        <p:origin x="-142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A6128-5C41-E049-B375-231B8BA6BB48}" type="datetimeFigureOut">
              <a:rPr kumimoji="1" lang="ja-JP" altLang="en-US" smtClean="0"/>
              <a:t>2013/06/05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15B8BB-A8B1-D24E-8C06-389B9DD66C7C}" type="slidenum">
              <a:rPr kumimoji="1" lang="ja-JP" altLang="en-US" smtClean="0"/>
              <a:t>‹#›</a:t>
            </a:fld>
            <a:endParaRPr kumimoji="1" lang="ja-JP" altLang="en-US"/>
          </a:p>
        </p:txBody>
      </p:sp>
    </p:spTree>
    <p:extLst>
      <p:ext uri="{BB962C8B-B14F-4D97-AF65-F5344CB8AC3E}">
        <p14:creationId xmlns:p14="http://schemas.microsoft.com/office/powerpoint/2010/main" val="4148527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3D01-EB22-4746-8910-D094BAE1333C}" type="datetimeFigureOut">
              <a:rPr kumimoji="1" lang="ja-JP" altLang="en-US" smtClean="0"/>
              <a:t>2013/06/05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486E4-F6E0-DC40-B043-2A60D6E39A2C}" type="slidenum">
              <a:rPr kumimoji="1" lang="ja-JP" altLang="en-US" smtClean="0"/>
              <a:t>‹#›</a:t>
            </a:fld>
            <a:endParaRPr kumimoji="1" lang="ja-JP" altLang="en-US"/>
          </a:p>
        </p:txBody>
      </p:sp>
    </p:spTree>
    <p:extLst>
      <p:ext uri="{BB962C8B-B14F-4D97-AF65-F5344CB8AC3E}">
        <p14:creationId xmlns:p14="http://schemas.microsoft.com/office/powerpoint/2010/main" val="2596045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こういうタイトル</a:t>
            </a:r>
            <a:r>
              <a:rPr kumimoji="1" lang="en-US" altLang="ja-JP" dirty="0" smtClean="0"/>
              <a:t>〜</a:t>
            </a:r>
          </a:p>
          <a:p>
            <a:r>
              <a:rPr kumimoji="1" lang="en-US" altLang="ja-JP" dirty="0" smtClean="0"/>
              <a:t>ACMSIGCOMM</a:t>
            </a:r>
            <a:r>
              <a:rPr kumimoji="1" lang="ja-JP" altLang="en-US" dirty="0" smtClean="0"/>
              <a:t>で</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a:t>
            </a:fld>
            <a:endParaRPr kumimoji="1" lang="ja-JP" altLang="en-US"/>
          </a:p>
        </p:txBody>
      </p:sp>
    </p:spTree>
    <p:extLst>
      <p:ext uri="{BB962C8B-B14F-4D97-AF65-F5344CB8AC3E}">
        <p14:creationId xmlns:p14="http://schemas.microsoft.com/office/powerpoint/2010/main" val="66341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進化値は真ん中の数字で、</a:t>
            </a:r>
            <a:r>
              <a:rPr kumimoji="1" lang="en-US" altLang="ja-JP" dirty="0" smtClean="0"/>
              <a:t>product</a:t>
            </a:r>
            <a:r>
              <a:rPr kumimoji="1" lang="ja-JP" altLang="en-US" dirty="0" smtClean="0"/>
              <a:t>から計算できる。上から決まるっぽいですね</a:t>
            </a:r>
            <a:endParaRPr kumimoji="1" lang="en-US" altLang="ja-JP" dirty="0" smtClean="0"/>
          </a:p>
          <a:p>
            <a:r>
              <a:rPr kumimoji="1" lang="ja-JP" altLang="en-US" dirty="0" smtClean="0"/>
              <a:t>競争して生き残るとか死ぬとかが問題なので、その計算</a:t>
            </a:r>
            <a:endParaRPr kumimoji="1" lang="en-US" altLang="ja-JP" dirty="0" smtClean="0"/>
          </a:p>
          <a:p>
            <a:r>
              <a:rPr kumimoji="1" lang="en-US" altLang="ja-JP" dirty="0" smtClean="0"/>
              <a:t>U</a:t>
            </a:r>
            <a:r>
              <a:rPr kumimoji="1" lang="ja-JP" altLang="en-US" dirty="0" smtClean="0"/>
              <a:t>のプロダクトが、競争相手</a:t>
            </a:r>
            <a:r>
              <a:rPr kumimoji="1" lang="en-US" altLang="ja-JP" dirty="0" smtClean="0"/>
              <a:t>w</a:t>
            </a:r>
            <a:r>
              <a:rPr kumimoji="1" lang="ja-JP" altLang="en-US" dirty="0" smtClean="0"/>
              <a:t>のプロダクトとどれだけ共有しているのか？</a:t>
            </a:r>
            <a:endParaRPr kumimoji="1" lang="en-US" altLang="ja-JP" dirty="0" smtClean="0"/>
          </a:p>
          <a:p>
            <a:r>
              <a:rPr kumimoji="1" lang="en-US" altLang="ja-JP" dirty="0" smtClean="0"/>
              <a:t>C</a:t>
            </a:r>
            <a:r>
              <a:rPr kumimoji="1" lang="ja-JP" altLang="en-US" dirty="0" smtClean="0"/>
              <a:t>はしきい値でこれを下回ると死ぬ、競争相手の方が優秀だよね、ってなる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15</a:t>
            </a:fld>
            <a:endParaRPr kumimoji="1" lang="ja-JP" altLang="en-US"/>
          </a:p>
        </p:txBody>
      </p:sp>
    </p:spTree>
    <p:extLst>
      <p:ext uri="{BB962C8B-B14F-4D97-AF65-F5344CB8AC3E}">
        <p14:creationId xmlns:p14="http://schemas.microsoft.com/office/powerpoint/2010/main" val="363227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競争相手は一番高い進化値を持っているやつ</a:t>
            </a:r>
            <a:endParaRPr kumimoji="1" lang="en-US" altLang="ja-JP" dirty="0" smtClean="0"/>
          </a:p>
          <a:p>
            <a:r>
              <a:rPr kumimoji="1" lang="en-US" altLang="ja-JP" dirty="0" smtClean="0"/>
              <a:t>r=1</a:t>
            </a:r>
            <a:r>
              <a:rPr kumimoji="1" lang="ja-JP" altLang="en-US" dirty="0" smtClean="0"/>
              <a:t>は競争相手と同価値である、</a:t>
            </a:r>
            <a:r>
              <a:rPr kumimoji="1" lang="en-US" altLang="ja-JP" dirty="0" smtClean="0"/>
              <a:t>r</a:t>
            </a:r>
            <a:r>
              <a:rPr kumimoji="1" lang="ja-JP" altLang="en-US" dirty="0" smtClean="0"/>
              <a:t>が小さいと、競争相手の方が優秀、たくさんプロダクトがある。</a:t>
            </a:r>
            <a:endParaRPr kumimoji="1" lang="en-US" altLang="ja-JP" dirty="0" smtClean="0"/>
          </a:p>
          <a:p>
            <a:r>
              <a:rPr kumimoji="1" lang="en-US" altLang="ja-JP" dirty="0" smtClean="0"/>
              <a:t>Z</a:t>
            </a:r>
            <a:r>
              <a:rPr kumimoji="1" lang="ja-JP" altLang="en-US" dirty="0" smtClean="0"/>
              <a:t>は競争の激しさを表す係数</a:t>
            </a:r>
            <a:endParaRPr kumimoji="1" lang="en-US" altLang="ja-JP" dirty="0" smtClean="0"/>
          </a:p>
          <a:p>
            <a:r>
              <a:rPr kumimoji="1" lang="en-US" altLang="ja-JP" dirty="0" smtClean="0"/>
              <a:t>Z</a:t>
            </a:r>
            <a:r>
              <a:rPr kumimoji="1" lang="ja-JP" altLang="en-US" dirty="0" smtClean="0"/>
              <a:t>が小さいと競争が激しい、</a:t>
            </a:r>
            <a:r>
              <a:rPr kumimoji="1" lang="en-US" altLang="ja-JP" dirty="0" smtClean="0"/>
              <a:t>z</a:t>
            </a:r>
            <a:r>
              <a:rPr kumimoji="1" lang="ja-JP" altLang="en-US" dirty="0" smtClean="0"/>
              <a:t>が大きいと競争小さい</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16</a:t>
            </a:fld>
            <a:endParaRPr kumimoji="1" lang="ja-JP" altLang="en-US"/>
          </a:p>
        </p:txBody>
      </p:sp>
    </p:spTree>
    <p:extLst>
      <p:ext uri="{BB962C8B-B14F-4D97-AF65-F5344CB8AC3E}">
        <p14:creationId xmlns:p14="http://schemas.microsoft.com/office/powerpoint/2010/main" val="186831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これでレイヤー</a:t>
            </a:r>
            <a:r>
              <a:rPr kumimoji="1" lang="en-US" altLang="ja-JP" dirty="0" smtClean="0"/>
              <a:t>2</a:t>
            </a:r>
            <a:r>
              <a:rPr kumimoji="1" lang="ja-JP" altLang="en-US" dirty="0" smtClean="0"/>
              <a:t>が競い合ったとすると、</a:t>
            </a:r>
            <a:endParaRPr kumimoji="1" lang="en-US" altLang="ja-JP" dirty="0" smtClean="0"/>
          </a:p>
          <a:p>
            <a:r>
              <a:rPr kumimoji="1" lang="ja-JP" altLang="en-US" dirty="0" smtClean="0"/>
              <a:t>高確率で</a:t>
            </a:r>
            <a:r>
              <a:rPr kumimoji="1" lang="en-US" altLang="ja-JP" dirty="0" smtClean="0"/>
              <a:t>u</a:t>
            </a:r>
            <a:r>
              <a:rPr kumimoji="1" lang="ja-JP" altLang="en-US" dirty="0" smtClean="0"/>
              <a:t>が勝つ</a:t>
            </a:r>
            <a:r>
              <a:rPr kumimoji="1" lang="en-US" altLang="ja-JP" dirty="0" smtClean="0"/>
              <a:t>w</a:t>
            </a:r>
            <a:r>
              <a:rPr kumimoji="1" lang="ja-JP" altLang="en-US" dirty="0" smtClean="0"/>
              <a:t>はすぐ死ぬ。</a:t>
            </a:r>
            <a:endParaRPr kumimoji="1" lang="en-US" altLang="ja-JP" dirty="0" smtClean="0"/>
          </a:p>
          <a:p>
            <a:r>
              <a:rPr kumimoji="1" lang="en-US" altLang="ja-JP" dirty="0" smtClean="0"/>
              <a:t>u</a:t>
            </a:r>
            <a:r>
              <a:rPr kumimoji="1" lang="ja-JP" altLang="en-US" dirty="0" smtClean="0"/>
              <a:t>と</a:t>
            </a:r>
            <a:r>
              <a:rPr kumimoji="1" lang="en-US" altLang="ja-JP" dirty="0" smtClean="0"/>
              <a:t>w</a:t>
            </a:r>
            <a:r>
              <a:rPr kumimoji="1" lang="ja-JP" altLang="en-US" dirty="0" smtClean="0"/>
              <a:t>は</a:t>
            </a:r>
            <a:r>
              <a:rPr kumimoji="1" lang="en-US" altLang="ja-JP" dirty="0" smtClean="0"/>
              <a:t>1/5,</a:t>
            </a:r>
            <a:r>
              <a:rPr kumimoji="1" lang="ja-JP" altLang="en-US" dirty="0" smtClean="0"/>
              <a:t>で判定に引っかかるので、死ぬかどうかの確率判定に移動して、決定される。</a:t>
            </a:r>
            <a:endParaRPr kumimoji="1" lang="en-US" altLang="ja-JP" dirty="0" smtClean="0"/>
          </a:p>
          <a:p>
            <a:r>
              <a:rPr kumimoji="1" lang="en-US" altLang="ja-JP" dirty="0" smtClean="0"/>
              <a:t>u</a:t>
            </a:r>
            <a:r>
              <a:rPr kumimoji="1" lang="ja-JP" altLang="en-US" dirty="0" smtClean="0"/>
              <a:t>と</a:t>
            </a:r>
            <a:r>
              <a:rPr kumimoji="1" lang="en-US" altLang="ja-JP" dirty="0" smtClean="0"/>
              <a:t>q</a:t>
            </a:r>
            <a:r>
              <a:rPr kumimoji="1" lang="ja-JP" altLang="en-US" dirty="0" smtClean="0"/>
              <a:t>も競争相手で、</a:t>
            </a:r>
            <a:r>
              <a:rPr kumimoji="1" lang="en-US" altLang="ja-JP" dirty="0" smtClean="0"/>
              <a:t>2/5</a:t>
            </a:r>
            <a:r>
              <a:rPr kumimoji="1" lang="ja-JP" altLang="en-US" dirty="0" smtClean="0"/>
              <a:t>で引っかかるけど、</a:t>
            </a:r>
            <a:r>
              <a:rPr kumimoji="1" lang="en-US" altLang="ja-JP" dirty="0" smtClean="0"/>
              <a:t>r=4/5</a:t>
            </a:r>
            <a:r>
              <a:rPr kumimoji="1" lang="ja-JP" altLang="en-US" dirty="0" smtClean="0"/>
              <a:t>なので、死ぬ確率は低いでしょうという流れ</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17</a:t>
            </a:fld>
            <a:endParaRPr kumimoji="1" lang="ja-JP" altLang="en-US"/>
          </a:p>
        </p:txBody>
      </p:sp>
    </p:spTree>
    <p:extLst>
      <p:ext uri="{BB962C8B-B14F-4D97-AF65-F5344CB8AC3E}">
        <p14:creationId xmlns:p14="http://schemas.microsoft.com/office/powerpoint/2010/main" val="376044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割当</a:t>
            </a:r>
            <a:endParaRPr kumimoji="1" lang="en-US" altLang="ja-JP" dirty="0" smtClean="0"/>
          </a:p>
          <a:p>
            <a:r>
              <a:rPr kumimoji="1" lang="ja-JP" altLang="en-US" dirty="0" smtClean="0"/>
              <a:t>どのレイヤーに割り当てるかつなげるか、一般性に基づいて決める。</a:t>
            </a:r>
            <a:endParaRPr kumimoji="1" lang="en-US" altLang="ja-JP" dirty="0" smtClean="0"/>
          </a:p>
          <a:p>
            <a:r>
              <a:rPr kumimoji="1" lang="ja-JP" altLang="en-US" dirty="0" smtClean="0"/>
              <a:t>一般性が高いと、多めにコネクトする</a:t>
            </a:r>
            <a:endParaRPr kumimoji="1" lang="en-US" altLang="ja-JP" dirty="0" smtClean="0"/>
          </a:p>
          <a:p>
            <a:r>
              <a:rPr kumimoji="1" lang="ja-JP" altLang="en-US" dirty="0" smtClean="0"/>
              <a:t>値を更新して</a:t>
            </a:r>
            <a:endParaRPr kumimoji="1" lang="en-US" altLang="ja-JP" dirty="0" smtClean="0"/>
          </a:p>
          <a:p>
            <a:r>
              <a:rPr kumimoji="1" lang="ja-JP" altLang="en-US" dirty="0" smtClean="0"/>
              <a:t>死ぬかどうかを判定する</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18</a:t>
            </a:fld>
            <a:endParaRPr kumimoji="1" lang="ja-JP" altLang="en-US"/>
          </a:p>
        </p:txBody>
      </p:sp>
    </p:spTree>
    <p:extLst>
      <p:ext uri="{BB962C8B-B14F-4D97-AF65-F5344CB8AC3E}">
        <p14:creationId xmlns:p14="http://schemas.microsoft.com/office/powerpoint/2010/main" val="271072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初期条件を設置</a:t>
            </a:r>
            <a:endParaRPr kumimoji="1" lang="en-US" altLang="ja-JP" dirty="0" smtClean="0"/>
          </a:p>
          <a:p>
            <a:r>
              <a:rPr kumimoji="1" lang="ja-JP" altLang="en-US" dirty="0" smtClean="0"/>
              <a:t>どのレイヤーも同じだけ</a:t>
            </a:r>
            <a:r>
              <a:rPr kumimoji="1" lang="en-US" altLang="ja-JP" dirty="0" smtClean="0"/>
              <a:t>node=10</a:t>
            </a:r>
            <a:r>
              <a:rPr kumimoji="1" lang="ja-JP" altLang="en-US" dirty="0" smtClean="0"/>
              <a:t>がある。</a:t>
            </a:r>
            <a:endParaRPr kumimoji="1" lang="en-US" altLang="ja-JP" dirty="0" smtClean="0"/>
          </a:p>
          <a:p>
            <a:r>
              <a:rPr kumimoji="1" lang="ja-JP" altLang="en-US" dirty="0" smtClean="0"/>
              <a:t>中央値、</a:t>
            </a:r>
            <a:r>
              <a:rPr kumimoji="1" lang="en-US" altLang="ja-JP" dirty="0" smtClean="0"/>
              <a:t>Bottom</a:t>
            </a:r>
            <a:r>
              <a:rPr kumimoji="1" lang="ja-JP" altLang="en-US" dirty="0" smtClean="0"/>
              <a:t>から</a:t>
            </a:r>
            <a:r>
              <a:rPr kumimoji="1" lang="en-US" altLang="ja-JP" dirty="0" smtClean="0"/>
              <a:t>middle</a:t>
            </a:r>
            <a:r>
              <a:rPr kumimoji="1" lang="ja-JP" altLang="en-US" dirty="0" smtClean="0"/>
              <a:t>は減少、</a:t>
            </a:r>
            <a:endParaRPr kumimoji="1" lang="en-US" altLang="ja-JP" dirty="0" smtClean="0"/>
          </a:p>
          <a:p>
            <a:r>
              <a:rPr kumimoji="1" lang="en-US" altLang="ja-JP" dirty="0" smtClean="0"/>
              <a:t>Middle</a:t>
            </a:r>
            <a:r>
              <a:rPr kumimoji="1" lang="ja-JP" altLang="en-US" dirty="0" smtClean="0"/>
              <a:t>から</a:t>
            </a:r>
            <a:r>
              <a:rPr kumimoji="1" lang="en-US" altLang="ja-JP" dirty="0" smtClean="0"/>
              <a:t>top</a:t>
            </a:r>
            <a:r>
              <a:rPr kumimoji="1" lang="ja-JP" altLang="en-US" dirty="0" smtClean="0"/>
              <a:t>は増加。</a:t>
            </a:r>
            <a:endParaRPr kumimoji="1" lang="en-US" altLang="ja-JP" dirty="0" smtClean="0"/>
          </a:p>
          <a:p>
            <a:r>
              <a:rPr kumimoji="1" lang="en-US" altLang="ja-JP" dirty="0" smtClean="0"/>
              <a:t>1000</a:t>
            </a:r>
            <a:r>
              <a:rPr kumimoji="1" lang="ja-JP" altLang="en-US" dirty="0" smtClean="0"/>
              <a:t>回行っても、砂時計型になっている。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20</a:t>
            </a:fld>
            <a:endParaRPr kumimoji="1" lang="ja-JP" altLang="en-US"/>
          </a:p>
        </p:txBody>
      </p:sp>
    </p:spTree>
    <p:extLst>
      <p:ext uri="{BB962C8B-B14F-4D97-AF65-F5344CB8AC3E}">
        <p14:creationId xmlns:p14="http://schemas.microsoft.com/office/powerpoint/2010/main" val="1387914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Metric H, </a:t>
            </a:r>
            <a:r>
              <a:rPr kumimoji="1" lang="ja-JP" altLang="en-US" dirty="0" smtClean="0"/>
              <a:t>どれだけ砂時計に似ているか？</a:t>
            </a:r>
            <a:endParaRPr kumimoji="1" lang="en-US" altLang="ja-JP" dirty="0" smtClean="0"/>
          </a:p>
          <a:p>
            <a:r>
              <a:rPr kumimoji="1" lang="ja-JP" altLang="en-US" dirty="0" smtClean="0"/>
              <a:t>最初の数</a:t>
            </a:r>
            <a:r>
              <a:rPr kumimoji="1" lang="en-US" altLang="ja-JP" dirty="0" smtClean="0"/>
              <a:t>10</a:t>
            </a:r>
            <a:r>
              <a:rPr kumimoji="1" lang="ja-JP" altLang="en-US" dirty="0" smtClean="0"/>
              <a:t>回でものすごい勢いで砂時計型に近づいている</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22</a:t>
            </a:fld>
            <a:endParaRPr kumimoji="1" lang="ja-JP" altLang="en-US"/>
          </a:p>
        </p:txBody>
      </p:sp>
    </p:spTree>
    <p:extLst>
      <p:ext uri="{BB962C8B-B14F-4D97-AF65-F5344CB8AC3E}">
        <p14:creationId xmlns:p14="http://schemas.microsoft.com/office/powerpoint/2010/main" val="2646304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Waist layer-,</a:t>
            </a:r>
            <a:r>
              <a:rPr kumimoji="1" lang="en-US" altLang="ja-JP" baseline="0" dirty="0" smtClean="0"/>
              <a:t> </a:t>
            </a:r>
            <a:r>
              <a:rPr kumimoji="1" lang="ja-JP" altLang="en-US" baseline="0" dirty="0" smtClean="0"/>
              <a:t>最初は減って、増えている</a:t>
            </a:r>
            <a:r>
              <a:rPr kumimoji="1" lang="ja-JP" altLang="en-US" baseline="0" dirty="0" smtClean="0"/>
              <a:t>。</a:t>
            </a:r>
            <a:endParaRPr kumimoji="1" lang="en-US" altLang="ja-JP" baseline="0" dirty="0" smtClean="0"/>
          </a:p>
          <a:p>
            <a:r>
              <a:rPr kumimoji="1" lang="ja-JP" altLang="en-US" baseline="0" dirty="0" smtClean="0"/>
              <a:t>減る理由、上も減ったのでプロダクトも減った。</a:t>
            </a:r>
            <a:endParaRPr kumimoji="1" lang="en-US" altLang="ja-JP" baseline="0" dirty="0" smtClean="0"/>
          </a:p>
          <a:p>
            <a:r>
              <a:rPr kumimoji="1" lang="ja-JP" altLang="en-US" baseline="0" dirty="0" smtClean="0"/>
              <a:t>増える理由、</a:t>
            </a:r>
            <a:endParaRPr kumimoji="1" lang="en-US" altLang="ja-JP" baseline="0" dirty="0" smtClean="0"/>
          </a:p>
          <a:p>
            <a:r>
              <a:rPr kumimoji="1" lang="ja-JP" altLang="en-US" baseline="0" dirty="0" smtClean="0"/>
              <a:t>上のレイヤーが広がっていったから</a:t>
            </a:r>
            <a:r>
              <a:rPr kumimoji="1" lang="en-US" altLang="ja-JP" baseline="0" dirty="0" smtClean="0"/>
              <a:t>, birth rate </a:t>
            </a:r>
            <a:r>
              <a:rPr kumimoji="1" lang="ja-JP" altLang="en-US" baseline="0" dirty="0" smtClean="0"/>
              <a:t>も増加。</a:t>
            </a:r>
            <a:endParaRPr kumimoji="1" lang="en-US" altLang="ja-JP" baseline="0" dirty="0" smtClean="0"/>
          </a:p>
          <a:p>
            <a:r>
              <a:rPr kumimoji="1" lang="en-US" altLang="ja-JP" baseline="0" dirty="0" smtClean="0"/>
              <a:t>Waist</a:t>
            </a:r>
            <a:r>
              <a:rPr kumimoji="1" lang="ja-JP" altLang="en-US" baseline="0" dirty="0" smtClean="0"/>
              <a:t>部分は追加されない。</a:t>
            </a:r>
            <a:endParaRPr kumimoji="1" lang="en-US" altLang="ja-JP" baseline="0" dirty="0" smtClean="0"/>
          </a:p>
          <a:p>
            <a:r>
              <a:rPr kumimoji="1" lang="ja-JP" altLang="en-US" baseline="0" dirty="0" smtClean="0"/>
              <a:t>追加されたノードのほとんどが、最大の</a:t>
            </a:r>
            <a:r>
              <a:rPr kumimoji="1" lang="en-US" altLang="ja-JP" baseline="0" dirty="0" smtClean="0"/>
              <a:t>value</a:t>
            </a:r>
            <a:r>
              <a:rPr kumimoji="1" lang="ja-JP" altLang="en-US" baseline="0" dirty="0" smtClean="0"/>
              <a:t>と比べて十分でないため、死んでいく</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23</a:t>
            </a:fld>
            <a:endParaRPr kumimoji="1" lang="ja-JP" altLang="en-US"/>
          </a:p>
        </p:txBody>
      </p:sp>
    </p:spTree>
    <p:extLst>
      <p:ext uri="{BB962C8B-B14F-4D97-AF65-F5344CB8AC3E}">
        <p14:creationId xmlns:p14="http://schemas.microsoft.com/office/powerpoint/2010/main" val="1287270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これまでで、分かった事をまとめます。</a:t>
            </a:r>
            <a:endParaRPr kumimoji="1" lang="en-US" altLang="ja-JP" dirty="0" smtClean="0"/>
          </a:p>
          <a:p>
            <a:r>
              <a:rPr kumimoji="1" lang="ja-JP" altLang="en-US" dirty="0" smtClean="0"/>
              <a:t>上の方では、一般性が低く、ほとんど競争が起きない。</a:t>
            </a:r>
            <a:endParaRPr kumimoji="1" lang="en-US" altLang="ja-JP" dirty="0" smtClean="0"/>
          </a:p>
          <a:p>
            <a:r>
              <a:rPr kumimoji="1" lang="ja-JP" altLang="en-US" dirty="0" smtClean="0"/>
              <a:t>下の方では、競争相手のプロダクトのほとんどが共有している。</a:t>
            </a:r>
            <a:endParaRPr kumimoji="1" lang="en-US" altLang="ja-JP" dirty="0" smtClean="0"/>
          </a:p>
          <a:p>
            <a:r>
              <a:rPr kumimoji="1" lang="ja-JP" altLang="en-US" dirty="0" smtClean="0"/>
              <a:t>ウェスト部分では、一般性は</a:t>
            </a:r>
            <a:r>
              <a:rPr kumimoji="1" lang="en-US" altLang="ja-JP" dirty="0" smtClean="0"/>
              <a:t>50</a:t>
            </a:r>
            <a:r>
              <a:rPr kumimoji="1" lang="ja-JP" altLang="en-US" dirty="0" smtClean="0"/>
              <a:t>％。</a:t>
            </a:r>
            <a:endParaRPr kumimoji="1" lang="en-US" altLang="ja-JP" dirty="0" smtClean="0"/>
          </a:p>
          <a:p>
            <a:r>
              <a:rPr kumimoji="1" lang="ja-JP" altLang="en-US" dirty="0" smtClean="0"/>
              <a:t>つまり二項分布に従うとして、</a:t>
            </a:r>
            <a:r>
              <a:rPr kumimoji="1" lang="en-US" altLang="ja-JP" dirty="0" smtClean="0"/>
              <a:t>50</a:t>
            </a:r>
            <a:r>
              <a:rPr kumimoji="1" lang="ja-JP" altLang="en-US" dirty="0" smtClean="0"/>
              <a:t>％のときが、分散最大</a:t>
            </a:r>
            <a:endParaRPr kumimoji="1" lang="en-US" altLang="ja-JP" dirty="0" smtClean="0"/>
          </a:p>
          <a:p>
            <a:r>
              <a:rPr kumimoji="1" lang="ja-JP" altLang="en-US" dirty="0" smtClean="0"/>
              <a:t>これは、プロダクトに依存するので、めっちゃ多いやつと、少ないやつになる。</a:t>
            </a:r>
            <a:endParaRPr kumimoji="1" lang="en-US" altLang="ja-JP" dirty="0" smtClean="0"/>
          </a:p>
          <a:p>
            <a:r>
              <a:rPr kumimoji="1" lang="ja-JP" altLang="en-US" dirty="0" smtClean="0"/>
              <a:t>極端になって、一人勝ち状態</a:t>
            </a:r>
            <a:endParaRPr kumimoji="1" lang="en-US" altLang="ja-JP" dirty="0" smtClean="0"/>
          </a:p>
          <a:p>
            <a:r>
              <a:rPr kumimoji="1" lang="en-US" altLang="ja-JP" dirty="0" smtClean="0"/>
              <a:t>Birth</a:t>
            </a:r>
            <a:r>
              <a:rPr kumimoji="1" lang="en-US" altLang="ja-JP" baseline="0" dirty="0" smtClean="0"/>
              <a:t> </a:t>
            </a:r>
            <a:r>
              <a:rPr kumimoji="1" lang="en-US" altLang="ja-JP" dirty="0" smtClean="0"/>
              <a:t>rate</a:t>
            </a:r>
            <a:r>
              <a:rPr kumimoji="1" lang="ja-JP" altLang="en-US" dirty="0" smtClean="0"/>
              <a:t>は他と変わらず、死ぬ確率はでかい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24</a:t>
            </a:fld>
            <a:endParaRPr kumimoji="1" lang="ja-JP" altLang="en-US"/>
          </a:p>
        </p:txBody>
      </p:sp>
    </p:spTree>
    <p:extLst>
      <p:ext uri="{BB962C8B-B14F-4D97-AF65-F5344CB8AC3E}">
        <p14:creationId xmlns:p14="http://schemas.microsoft.com/office/powerpoint/2010/main" val="16772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a:t>
            </a:r>
            <a:r>
              <a:rPr kumimoji="1" lang="ja-JP" altLang="en-US" dirty="0" smtClean="0"/>
              <a:t>と</a:t>
            </a:r>
            <a:r>
              <a:rPr kumimoji="1" lang="en-US" altLang="ja-JP" dirty="0" smtClean="0"/>
              <a:t>FTP</a:t>
            </a:r>
          </a:p>
          <a:p>
            <a:r>
              <a:rPr kumimoji="1" lang="ja-JP" altLang="en-US" dirty="0" smtClean="0"/>
              <a:t>どちらもファイルを送る機能がある。が</a:t>
            </a:r>
            <a:r>
              <a:rPr kumimoji="1" lang="en-US" altLang="ja-JP" dirty="0" smtClean="0"/>
              <a:t>HTTP</a:t>
            </a:r>
            <a:r>
              <a:rPr kumimoji="1" lang="ja-JP" altLang="en-US" dirty="0" smtClean="0"/>
              <a:t>はそれを利用してインターネットのサイトを見るような機能があったりする。</a:t>
            </a:r>
            <a:endParaRPr kumimoji="1" lang="en-US" altLang="ja-JP" dirty="0" smtClean="0"/>
          </a:p>
          <a:p>
            <a:r>
              <a:rPr kumimoji="1" lang="en-US" altLang="ja-JP" dirty="0" smtClean="0"/>
              <a:t>FTP</a:t>
            </a:r>
            <a:r>
              <a:rPr kumimoji="1" lang="ja-JP" altLang="en-US" dirty="0" smtClean="0"/>
              <a:t>はサーバにファイルをアップしたりダウンしたりで限定的。</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25</a:t>
            </a:fld>
            <a:endParaRPr kumimoji="1" lang="ja-JP" altLang="en-US"/>
          </a:p>
        </p:txBody>
      </p:sp>
    </p:spTree>
    <p:extLst>
      <p:ext uri="{BB962C8B-B14F-4D97-AF65-F5344CB8AC3E}">
        <p14:creationId xmlns:p14="http://schemas.microsoft.com/office/powerpoint/2010/main" val="2651824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Z</a:t>
            </a:r>
            <a:r>
              <a:rPr kumimoji="1" lang="ja-JP" altLang="en-US" dirty="0" smtClean="0"/>
              <a:t>が小さいと、消滅確率が大きくなる、最も価値のあるノードしか生きられない</a:t>
            </a:r>
            <a:endParaRPr kumimoji="1" lang="en-US" altLang="ja-JP" dirty="0" smtClean="0"/>
          </a:p>
          <a:p>
            <a:r>
              <a:rPr kumimoji="1" lang="en-US" altLang="ja-JP" dirty="0" smtClean="0"/>
              <a:t>Z</a:t>
            </a:r>
            <a:r>
              <a:rPr kumimoji="1" lang="ja-JP" altLang="en-US" dirty="0" smtClean="0"/>
              <a:t>が大きいと、消滅確率が小さくなる、レイヤーがランダムに成長していく</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27</a:t>
            </a:fld>
            <a:endParaRPr kumimoji="1" lang="ja-JP" altLang="en-US"/>
          </a:p>
        </p:txBody>
      </p:sp>
    </p:spTree>
    <p:extLst>
      <p:ext uri="{BB962C8B-B14F-4D97-AF65-F5344CB8AC3E}">
        <p14:creationId xmlns:p14="http://schemas.microsoft.com/office/powerpoint/2010/main" val="280226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コンピュータの通信機能を階層化したもの。</a:t>
            </a:r>
            <a:endParaRPr kumimoji="1" lang="en-US" altLang="ja-JP" dirty="0" smtClean="0"/>
          </a:p>
          <a:p>
            <a:r>
              <a:rPr kumimoji="1" lang="ja-JP" altLang="en-US" dirty="0" smtClean="0"/>
              <a:t>中でも</a:t>
            </a:r>
            <a:r>
              <a:rPr kumimoji="1" lang="en-US" altLang="ja-JP" dirty="0" smtClean="0"/>
              <a:t>TCP/UDP, IP</a:t>
            </a:r>
            <a:r>
              <a:rPr kumimoji="1" lang="ja-JP" altLang="en-US" dirty="0" smtClean="0"/>
              <a:t>はなくてはならないもので</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5</a:t>
            </a:fld>
            <a:endParaRPr kumimoji="1" lang="ja-JP" altLang="en-US"/>
          </a:p>
        </p:txBody>
      </p:sp>
    </p:spTree>
    <p:extLst>
      <p:ext uri="{BB962C8B-B14F-4D97-AF65-F5344CB8AC3E}">
        <p14:creationId xmlns:p14="http://schemas.microsoft.com/office/powerpoint/2010/main" val="166327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モンテカルロ法</a:t>
            </a:r>
            <a:endParaRPr kumimoji="1" lang="en-US" altLang="ja-JP" dirty="0" smtClean="0"/>
          </a:p>
          <a:p>
            <a:r>
              <a:rPr kumimoji="1" lang="ja-JP" altLang="en-US" dirty="0" smtClean="0"/>
              <a:t>大量の乱数をプロットしていきフィッチングしていく。</a:t>
            </a:r>
            <a:endParaRPr kumimoji="1" lang="en-US" altLang="ja-JP" dirty="0" smtClean="0"/>
          </a:p>
          <a:p>
            <a:r>
              <a:rPr kumimoji="1" lang="ja-JP" altLang="en-US" dirty="0" smtClean="0"/>
              <a:t>累積分布</a:t>
            </a:r>
            <a:endParaRPr kumimoji="1" lang="en-US" altLang="ja-JP" dirty="0" smtClean="0"/>
          </a:p>
          <a:p>
            <a:r>
              <a:rPr kumimoji="1" lang="en-US" altLang="ja-JP" dirty="0" smtClean="0"/>
              <a:t>H</a:t>
            </a:r>
            <a:r>
              <a:rPr kumimoji="1" lang="ja-JP" altLang="en-US" dirty="0" smtClean="0"/>
              <a:t>が小さいものが出る確率は非常に小さく</a:t>
            </a:r>
            <a:r>
              <a:rPr kumimoji="1" lang="en-US" altLang="ja-JP" dirty="0" smtClean="0"/>
              <a:t>9</a:t>
            </a:r>
            <a:r>
              <a:rPr kumimoji="1" lang="ja-JP" altLang="en-US" dirty="0" smtClean="0"/>
              <a:t>割近くで</a:t>
            </a:r>
            <a:r>
              <a:rPr kumimoji="1" lang="en-US" altLang="ja-JP" dirty="0" smtClean="0"/>
              <a:t>50</a:t>
            </a:r>
            <a:r>
              <a:rPr kumimoji="1" lang="ja-JP" altLang="en-US" dirty="0" smtClean="0"/>
              <a:t>％</a:t>
            </a:r>
            <a:endParaRPr kumimoji="1" lang="en-US" altLang="ja-JP" dirty="0" smtClean="0"/>
          </a:p>
          <a:p>
            <a:r>
              <a:rPr kumimoji="1" lang="en-US" altLang="ja-JP" dirty="0" err="1" smtClean="0"/>
              <a:t>η</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28</a:t>
            </a:fld>
            <a:endParaRPr kumimoji="1" lang="ja-JP" altLang="en-US"/>
          </a:p>
        </p:txBody>
      </p:sp>
    </p:spTree>
    <p:extLst>
      <p:ext uri="{BB962C8B-B14F-4D97-AF65-F5344CB8AC3E}">
        <p14:creationId xmlns:p14="http://schemas.microsoft.com/office/powerpoint/2010/main" val="66499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a:t>
            </a:r>
            <a:r>
              <a:rPr kumimoji="1" lang="ja-JP" altLang="en-US" dirty="0" smtClean="0"/>
              <a:t>はしきい値、高いと競争低い。低いと競争高い</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29</a:t>
            </a:fld>
            <a:endParaRPr kumimoji="1" lang="ja-JP" altLang="en-US"/>
          </a:p>
        </p:txBody>
      </p:sp>
    </p:spTree>
    <p:extLst>
      <p:ext uri="{BB962C8B-B14F-4D97-AF65-F5344CB8AC3E}">
        <p14:creationId xmlns:p14="http://schemas.microsoft.com/office/powerpoint/2010/main" val="3812611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S(gamma)=</a:t>
            </a:r>
            <a:r>
              <a:rPr kumimoji="1" lang="en-US" altLang="ja-JP" dirty="0" smtClean="0"/>
              <a:t>0.5</a:t>
            </a:r>
          </a:p>
          <a:p>
            <a:r>
              <a:rPr kumimoji="1" lang="ja-JP" altLang="en-US" dirty="0" smtClean="0"/>
              <a:t>ガンマにウェストが依存しない</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30</a:t>
            </a:fld>
            <a:endParaRPr kumimoji="1" lang="ja-JP" altLang="en-US"/>
          </a:p>
        </p:txBody>
      </p:sp>
    </p:spTree>
    <p:extLst>
      <p:ext uri="{BB962C8B-B14F-4D97-AF65-F5344CB8AC3E}">
        <p14:creationId xmlns:p14="http://schemas.microsoft.com/office/powerpoint/2010/main" val="2795365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Z</a:t>
            </a:r>
            <a:r>
              <a:rPr kumimoji="1" lang="ja-JP" altLang="en-US" dirty="0" smtClean="0"/>
              <a:t>小、競争激しい、</a:t>
            </a:r>
            <a:r>
              <a:rPr kumimoji="1" lang="en-US" altLang="ja-JP" dirty="0" smtClean="0"/>
              <a:t>z</a:t>
            </a:r>
            <a:r>
              <a:rPr kumimoji="1" lang="ja-JP" altLang="en-US" dirty="0" smtClean="0"/>
              <a:t>大、競争小さい</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31</a:t>
            </a:fld>
            <a:endParaRPr kumimoji="1" lang="ja-JP" altLang="en-US"/>
          </a:p>
        </p:txBody>
      </p:sp>
    </p:spTree>
    <p:extLst>
      <p:ext uri="{BB962C8B-B14F-4D97-AF65-F5344CB8AC3E}">
        <p14:creationId xmlns:p14="http://schemas.microsoft.com/office/powerpoint/2010/main" val="2816759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今の階層構造に当てはめたもの</a:t>
            </a:r>
            <a:endParaRPr kumimoji="1" lang="en-US" altLang="ja-JP" dirty="0" smtClean="0"/>
          </a:p>
          <a:p>
            <a:r>
              <a:rPr kumimoji="1" lang="ja-JP" altLang="en-US" dirty="0" smtClean="0"/>
              <a:t>パラメータは</a:t>
            </a:r>
            <a:r>
              <a:rPr kumimoji="1" lang="en-US" altLang="ja-JP" dirty="0" smtClean="0"/>
              <a:t>trial and error</a:t>
            </a:r>
            <a:r>
              <a:rPr kumimoji="1" lang="ja-JP" altLang="en-US" dirty="0" smtClean="0"/>
              <a:t>で決めました</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33</a:t>
            </a:fld>
            <a:endParaRPr kumimoji="1" lang="ja-JP" altLang="en-US"/>
          </a:p>
        </p:txBody>
      </p:sp>
    </p:spTree>
    <p:extLst>
      <p:ext uri="{BB962C8B-B14F-4D97-AF65-F5344CB8AC3E}">
        <p14:creationId xmlns:p14="http://schemas.microsoft.com/office/powerpoint/2010/main" val="928505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C=0.7</a:t>
            </a:r>
            <a:r>
              <a:rPr kumimoji="1" lang="ja-JP" altLang="en-US" dirty="0" smtClean="0"/>
              <a:t>は</a:t>
            </a:r>
            <a:r>
              <a:rPr kumimoji="1" lang="en-US" altLang="ja-JP" dirty="0" smtClean="0"/>
              <a:t>70</a:t>
            </a:r>
            <a:r>
              <a:rPr kumimoji="1" lang="ja-JP" altLang="en-US" dirty="0" smtClean="0"/>
              <a:t>％以上共有していたら、置き換わるかも知れないということ</a:t>
            </a:r>
            <a:r>
              <a:rPr kumimoji="1" lang="ja-JP" altLang="en-US" dirty="0" smtClean="0"/>
              <a:t>。</a:t>
            </a:r>
            <a:endParaRPr kumimoji="1" lang="en-US" altLang="ja-JP" dirty="0" smtClean="0"/>
          </a:p>
          <a:p>
            <a:r>
              <a:rPr kumimoji="1" lang="en-US" altLang="ja-JP" dirty="0" smtClean="0"/>
              <a:t>TCP</a:t>
            </a:r>
            <a:r>
              <a:rPr kumimoji="1" lang="ja-JP" altLang="en-US" dirty="0" smtClean="0"/>
              <a:t>と</a:t>
            </a:r>
            <a:r>
              <a:rPr kumimoji="1" lang="en-US" altLang="ja-JP" dirty="0" smtClean="0"/>
              <a:t>UDP</a:t>
            </a:r>
            <a:r>
              <a:rPr kumimoji="1" lang="ja-JP" altLang="en-US" dirty="0" smtClean="0"/>
              <a:t>で、互いに用途が違います。</a:t>
            </a:r>
            <a:endParaRPr kumimoji="1" lang="en-US" altLang="ja-JP" dirty="0" smtClean="0"/>
          </a:p>
          <a:p>
            <a:r>
              <a:rPr kumimoji="1" lang="ja-JP" altLang="en-US" dirty="0" smtClean="0"/>
              <a:t>ので、合っているんじゃないの？</a:t>
            </a:r>
            <a:endParaRPr kumimoji="1" lang="en-US" altLang="ja-JP" dirty="0" smtClean="0"/>
          </a:p>
          <a:p>
            <a:r>
              <a:rPr kumimoji="1" lang="en-US" altLang="ja-JP" dirty="0" smtClean="0"/>
              <a:t>Z=0.3</a:t>
            </a:r>
            <a:r>
              <a:rPr kumimoji="1" lang="ja-JP" altLang="en-US" dirty="0" smtClean="0"/>
              <a:t>というのは激しい</a:t>
            </a:r>
            <a:r>
              <a:rPr kumimoji="1" lang="ja-JP" altLang="en-US" dirty="0" smtClean="0"/>
              <a:t>競争</a:t>
            </a:r>
            <a:endParaRPr kumimoji="1" lang="en-US" altLang="ja-JP" dirty="0" smtClean="0"/>
          </a:p>
          <a:p>
            <a:r>
              <a:rPr kumimoji="1" lang="ja-JP" altLang="en-US" dirty="0" smtClean="0"/>
              <a:t>例えば、</a:t>
            </a:r>
            <a:endParaRPr kumimoji="1" lang="en-US" altLang="ja-JP" dirty="0" smtClean="0"/>
          </a:p>
          <a:p>
            <a:r>
              <a:rPr kumimoji="1" lang="ja-JP" altLang="en-US" dirty="0" smtClean="0"/>
              <a:t>新しく置き換えるようにしたかったら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34</a:t>
            </a:fld>
            <a:endParaRPr kumimoji="1" lang="ja-JP" altLang="en-US"/>
          </a:p>
        </p:txBody>
      </p:sp>
    </p:spTree>
    <p:extLst>
      <p:ext uri="{BB962C8B-B14F-4D97-AF65-F5344CB8AC3E}">
        <p14:creationId xmlns:p14="http://schemas.microsoft.com/office/powerpoint/2010/main" val="289051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プロトコルの選択肢は多い方がいいので、より広く。</a:t>
            </a:r>
            <a:endParaRPr kumimoji="1" lang="en-US" altLang="ja-JP" dirty="0" smtClean="0"/>
          </a:p>
          <a:p>
            <a:r>
              <a:rPr kumimoji="1" lang="ja-JP" altLang="en-US" dirty="0" smtClean="0"/>
              <a:t>どうしたら広くできるのか？</a:t>
            </a:r>
            <a:endParaRPr kumimoji="1" lang="en-US" altLang="ja-JP" dirty="0" smtClean="0"/>
          </a:p>
          <a:p>
            <a:r>
              <a:rPr kumimoji="1" lang="en-US" altLang="ja-JP" dirty="0" smtClean="0"/>
              <a:t>Z</a:t>
            </a:r>
            <a:r>
              <a:rPr kumimoji="1" lang="ja-JP" altLang="en-US" dirty="0" smtClean="0"/>
              <a:t>を増やすこれは現実的ではない</a:t>
            </a:r>
            <a:endParaRPr kumimoji="1" lang="en-US" altLang="ja-JP" dirty="0" smtClean="0"/>
          </a:p>
          <a:p>
            <a:r>
              <a:rPr kumimoji="1" lang="ja-JP" altLang="en-US" dirty="0" smtClean="0"/>
              <a:t>互いに競争し合わないように、</a:t>
            </a:r>
            <a:endParaRPr kumimoji="1" lang="en-US" altLang="ja-JP" dirty="0" smtClean="0"/>
          </a:p>
          <a:p>
            <a:r>
              <a:rPr kumimoji="1" lang="en-US" altLang="ja-JP" dirty="0" smtClean="0"/>
              <a:t>Generality</a:t>
            </a:r>
            <a:r>
              <a:rPr kumimoji="1" lang="ja-JP" altLang="en-US" dirty="0" smtClean="0"/>
              <a:t>を高く持つように設計</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36</a:t>
            </a:fld>
            <a:endParaRPr kumimoji="1" lang="ja-JP" altLang="en-US"/>
          </a:p>
        </p:txBody>
      </p:sp>
    </p:spTree>
    <p:extLst>
      <p:ext uri="{BB962C8B-B14F-4D97-AF65-F5344CB8AC3E}">
        <p14:creationId xmlns:p14="http://schemas.microsoft.com/office/powerpoint/2010/main" val="578796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38</a:t>
            </a:fld>
            <a:endParaRPr kumimoji="1" lang="ja-JP" altLang="en-US"/>
          </a:p>
        </p:txBody>
      </p:sp>
    </p:spTree>
    <p:extLst>
      <p:ext uri="{BB962C8B-B14F-4D97-AF65-F5344CB8AC3E}">
        <p14:creationId xmlns:p14="http://schemas.microsoft.com/office/powerpoint/2010/main" val="285252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Layer6</a:t>
            </a:r>
            <a:r>
              <a:rPr kumimoji="1" lang="ja-JP" altLang="en-US" dirty="0" smtClean="0"/>
              <a:t>で</a:t>
            </a:r>
            <a:endParaRPr kumimoji="1" lang="en-US" altLang="ja-JP" dirty="0" smtClean="0"/>
          </a:p>
          <a:p>
            <a:r>
              <a:rPr kumimoji="1" lang="en-US" altLang="ja-JP" dirty="0" smtClean="0"/>
              <a:t>Rank1=</a:t>
            </a:r>
            <a:r>
              <a:rPr kumimoji="1" lang="ja-JP" altLang="en-US" dirty="0" smtClean="0"/>
              <a:t>一番長生きのノード</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dirty="0" smtClean="0"/>
              <a:t>Rank2=</a:t>
            </a:r>
            <a:r>
              <a:rPr kumimoji="1" lang="ja-JP" altLang="en-US" dirty="0" smtClean="0"/>
              <a:t>二番目に長生きのノード</a:t>
            </a:r>
          </a:p>
          <a:p>
            <a:r>
              <a:rPr kumimoji="1" lang="ja-JP" altLang="en-US" dirty="0" smtClean="0"/>
              <a:t>それ以外</a:t>
            </a:r>
            <a:r>
              <a:rPr kumimoji="1" lang="en-US" altLang="ja-JP" dirty="0" smtClean="0"/>
              <a:t>-40</a:t>
            </a:r>
            <a:r>
              <a:rPr kumimoji="1" lang="ja-JP" altLang="en-US" dirty="0" smtClean="0"/>
              <a:t>年生きるやつはいない</a:t>
            </a:r>
            <a:endParaRPr kumimoji="1" lang="en-US" altLang="ja-JP" dirty="0" smtClean="0"/>
          </a:p>
          <a:p>
            <a:r>
              <a:rPr kumimoji="1" lang="ja-JP" altLang="en-US" dirty="0" smtClean="0"/>
              <a:t>全てのノード、</a:t>
            </a:r>
            <a:r>
              <a:rPr kumimoji="1" lang="en-US" altLang="ja-JP" dirty="0" smtClean="0"/>
              <a:t>40%</a:t>
            </a:r>
            <a:r>
              <a:rPr kumimoji="1" lang="ja-JP" altLang="en-US" dirty="0" smtClean="0"/>
              <a:t>は生きている</a:t>
            </a:r>
            <a:endParaRPr kumimoji="1" lang="en-US" altLang="ja-JP" dirty="0" smtClean="0"/>
          </a:p>
          <a:p>
            <a:r>
              <a:rPr kumimoji="1" lang="en-US" altLang="ja-JP" dirty="0" smtClean="0"/>
              <a:t>Rank1</a:t>
            </a:r>
            <a:r>
              <a:rPr kumimoji="1" lang="ja-JP" altLang="en-US" dirty="0" smtClean="0"/>
              <a:t>と</a:t>
            </a:r>
            <a:r>
              <a:rPr kumimoji="1" lang="en-US" altLang="ja-JP" dirty="0" smtClean="0"/>
              <a:t>rank2</a:t>
            </a:r>
            <a:r>
              <a:rPr kumimoji="1" lang="ja-JP" altLang="en-US" dirty="0" smtClean="0"/>
              <a:t>とそれ以外の差が大きい、一人勝ちする</a:t>
            </a:r>
            <a:endParaRPr kumimoji="1" lang="en-US" altLang="ja-JP" dirty="0" smtClean="0"/>
          </a:p>
          <a:p>
            <a:r>
              <a:rPr kumimoji="1" lang="ja-JP" altLang="en-US" dirty="0" smtClean="0"/>
              <a:t>それ以外でも半分以上生きるやつもわずかにいる。共存している</a:t>
            </a:r>
            <a:endParaRPr kumimoji="1" lang="en-US" altLang="ja-JP" dirty="0" smtClean="0"/>
          </a:p>
          <a:p>
            <a:r>
              <a:rPr kumimoji="1" lang="ja-JP" altLang="en-US" dirty="0" smtClean="0"/>
              <a:t>これを</a:t>
            </a:r>
            <a:r>
              <a:rPr kumimoji="1" lang="en-US" altLang="ja-JP" dirty="0" smtClean="0"/>
              <a:t>higher</a:t>
            </a:r>
            <a:r>
              <a:rPr kumimoji="1" lang="en-US" altLang="ja-JP" baseline="0" dirty="0" smtClean="0"/>
              <a:t>-rank kernel</a:t>
            </a:r>
            <a:r>
              <a:rPr kumimoji="1" lang="ja-JP" altLang="en-US" baseline="0" dirty="0" smtClean="0"/>
              <a:t>とする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39</a:t>
            </a:fld>
            <a:endParaRPr kumimoji="1" lang="ja-JP" altLang="en-US"/>
          </a:p>
        </p:txBody>
      </p:sp>
    </p:spTree>
    <p:extLst>
      <p:ext uri="{BB962C8B-B14F-4D97-AF65-F5344CB8AC3E}">
        <p14:creationId xmlns:p14="http://schemas.microsoft.com/office/powerpoint/2010/main" val="3076549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各進化の過程で、半分以上生きるやつがどれだけ現れるか？</a:t>
            </a:r>
            <a:endParaRPr kumimoji="1" lang="en-US" altLang="ja-JP" dirty="0" smtClean="0"/>
          </a:p>
          <a:p>
            <a:r>
              <a:rPr kumimoji="1" lang="ja-JP" altLang="en-US" dirty="0" smtClean="0"/>
              <a:t>長生きということは</a:t>
            </a:r>
            <a:r>
              <a:rPr kumimoji="1" lang="en-US" altLang="ja-JP" dirty="0" smtClean="0"/>
              <a:t>kernel</a:t>
            </a:r>
            <a:r>
              <a:rPr kumimoji="1" lang="ja-JP" altLang="en-US" dirty="0" smtClean="0"/>
              <a:t>になるかもしれない。</a:t>
            </a:r>
            <a:endParaRPr kumimoji="1" lang="en-US" altLang="ja-JP" dirty="0" smtClean="0"/>
          </a:p>
          <a:p>
            <a:r>
              <a:rPr kumimoji="1" lang="en-US" altLang="ja-JP" dirty="0" smtClean="0"/>
              <a:t>Higher-rank kernel</a:t>
            </a:r>
            <a:r>
              <a:rPr kumimoji="1" lang="ja-JP" altLang="en-US" dirty="0" smtClean="0"/>
              <a:t>が半分以上生きたノードの</a:t>
            </a:r>
            <a:r>
              <a:rPr kumimoji="1" lang="en-US" altLang="ja-JP" dirty="0" smtClean="0"/>
              <a:t>CDF</a:t>
            </a:r>
          </a:p>
          <a:p>
            <a:r>
              <a:rPr kumimoji="1" lang="en-US" altLang="ja-JP" dirty="0" smtClean="0"/>
              <a:t>3</a:t>
            </a:r>
            <a:r>
              <a:rPr kumimoji="1" lang="ja-JP" altLang="en-US" dirty="0" smtClean="0"/>
              <a:t>つくらいまでなら共存できている。</a:t>
            </a:r>
            <a:endParaRPr kumimoji="1" lang="en-US" altLang="ja-JP" dirty="0" smtClean="0"/>
          </a:p>
          <a:p>
            <a:r>
              <a:rPr kumimoji="1" lang="ja-JP" altLang="en-US" dirty="0" smtClean="0"/>
              <a:t>共存するには、二つやり方があって</a:t>
            </a:r>
            <a:endParaRPr kumimoji="1" lang="en-US" altLang="ja-JP" dirty="0" smtClean="0"/>
          </a:p>
          <a:p>
            <a:r>
              <a:rPr kumimoji="1" lang="ja-JP" altLang="en-US" dirty="0" smtClean="0"/>
              <a:t>一つは、</a:t>
            </a:r>
            <a:r>
              <a:rPr kumimoji="1" lang="en-US" altLang="ja-JP" dirty="0" smtClean="0"/>
              <a:t>rank1</a:t>
            </a:r>
            <a:r>
              <a:rPr kumimoji="1" lang="ja-JP" altLang="en-US" dirty="0" smtClean="0"/>
              <a:t>とほとんど同じ</a:t>
            </a:r>
            <a:r>
              <a:rPr kumimoji="1" lang="en-US" altLang="ja-JP" dirty="0" smtClean="0"/>
              <a:t>products</a:t>
            </a:r>
            <a:r>
              <a:rPr kumimoji="1" lang="ja-JP" altLang="en-US" dirty="0" smtClean="0"/>
              <a:t>を持つ事（自身の価値が高まる）</a:t>
            </a:r>
            <a:endParaRPr kumimoji="1" lang="en-US" altLang="ja-JP" dirty="0" smtClean="0"/>
          </a:p>
          <a:p>
            <a:r>
              <a:rPr kumimoji="1" lang="ja-JP" altLang="en-US" dirty="0" smtClean="0"/>
              <a:t>もう一つは、</a:t>
            </a:r>
            <a:r>
              <a:rPr kumimoji="1" lang="en-US" altLang="ja-JP" dirty="0" smtClean="0"/>
              <a:t>rank1</a:t>
            </a:r>
            <a:r>
              <a:rPr kumimoji="1" lang="ja-JP" altLang="en-US" dirty="0" smtClean="0"/>
              <a:t>とは全く別の競合しない</a:t>
            </a:r>
            <a:r>
              <a:rPr kumimoji="1" lang="en-US" altLang="ja-JP" dirty="0" smtClean="0"/>
              <a:t>products</a:t>
            </a:r>
            <a:r>
              <a:rPr kumimoji="1" lang="ja-JP" altLang="en-US" dirty="0" smtClean="0"/>
              <a:t>を持つ事</a:t>
            </a:r>
            <a:endParaRPr kumimoji="1" lang="en-US" altLang="ja-JP" dirty="0" smtClean="0"/>
          </a:p>
          <a:p>
            <a:r>
              <a:rPr kumimoji="1" lang="en-US" altLang="ja-JP" dirty="0" smtClean="0"/>
              <a:t>70%</a:t>
            </a:r>
            <a:r>
              <a:rPr kumimoji="1" lang="ja-JP" altLang="en-US" dirty="0" smtClean="0"/>
              <a:t>の進化過程では、</a:t>
            </a:r>
            <a:r>
              <a:rPr kumimoji="1" lang="en-US" altLang="ja-JP" dirty="0" smtClean="0"/>
              <a:t>rank1</a:t>
            </a:r>
            <a:r>
              <a:rPr kumimoji="1" lang="ja-JP" altLang="en-US" dirty="0" smtClean="0"/>
              <a:t>は</a:t>
            </a:r>
            <a:r>
              <a:rPr kumimoji="1" lang="en-US" altLang="ja-JP" dirty="0" smtClean="0"/>
              <a:t>higher-rank</a:t>
            </a:r>
            <a:r>
              <a:rPr kumimoji="1" lang="ja-JP" altLang="en-US" dirty="0" smtClean="0"/>
              <a:t>より早く生まれていた。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40</a:t>
            </a:fld>
            <a:endParaRPr kumimoji="1" lang="ja-JP" altLang="en-US"/>
          </a:p>
        </p:txBody>
      </p:sp>
    </p:spTree>
    <p:extLst>
      <p:ext uri="{BB962C8B-B14F-4D97-AF65-F5344CB8AC3E}">
        <p14:creationId xmlns:p14="http://schemas.microsoft.com/office/powerpoint/2010/main" val="155176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TCP</a:t>
            </a:r>
            <a:r>
              <a:rPr kumimoji="1" lang="ja-JP" altLang="en-US" dirty="0" smtClean="0"/>
              <a:t>は</a:t>
            </a:r>
            <a:r>
              <a:rPr kumimoji="1" lang="en-US" altLang="ja-JP" dirty="0" smtClean="0"/>
              <a:t>PC</a:t>
            </a:r>
            <a:r>
              <a:rPr kumimoji="1" lang="ja-JP" altLang="en-US" dirty="0" smtClean="0"/>
              <a:t>と</a:t>
            </a:r>
            <a:r>
              <a:rPr kumimoji="1" lang="en-US" altLang="ja-JP" dirty="0" smtClean="0"/>
              <a:t>PC</a:t>
            </a:r>
            <a:r>
              <a:rPr kumimoji="1" lang="ja-JP" altLang="en-US" dirty="0" smtClean="0"/>
              <a:t>をつなぐもの。</a:t>
            </a:r>
            <a:endParaRPr kumimoji="1" lang="en-US" altLang="ja-JP" dirty="0" smtClean="0"/>
          </a:p>
          <a:p>
            <a:r>
              <a:rPr kumimoji="1" lang="ja-JP" altLang="en-US" dirty="0" smtClean="0"/>
              <a:t>安心、確実にデータを送る</a:t>
            </a:r>
            <a:endParaRPr kumimoji="1" lang="en-US" altLang="ja-JP" dirty="0" smtClean="0"/>
          </a:p>
          <a:p>
            <a:r>
              <a:rPr kumimoji="1" lang="en-US" altLang="ja-JP" dirty="0" smtClean="0"/>
              <a:t>UDP</a:t>
            </a:r>
            <a:r>
              <a:rPr kumimoji="1" lang="ja-JP" altLang="en-US" dirty="0" smtClean="0"/>
              <a:t>は　</a:t>
            </a:r>
            <a:r>
              <a:rPr kumimoji="1" lang="en-US" altLang="ja-JP" dirty="0" smtClean="0"/>
              <a:t>TCP</a:t>
            </a:r>
            <a:r>
              <a:rPr kumimoji="1" lang="ja-JP" altLang="en-US" dirty="0" smtClean="0"/>
              <a:t>の処理の一部を省き、速さに特化したもの</a:t>
            </a:r>
            <a:endParaRPr kumimoji="1" lang="en-US" altLang="ja-JP" dirty="0" smtClean="0"/>
          </a:p>
          <a:p>
            <a:r>
              <a:rPr kumimoji="1" lang="en-US" altLang="ja-JP" dirty="0" smtClean="0"/>
              <a:t>IP</a:t>
            </a:r>
            <a:r>
              <a:rPr kumimoji="1" lang="ja-JP" altLang="en-US" dirty="0" smtClean="0"/>
              <a:t>は　</a:t>
            </a:r>
            <a:r>
              <a:rPr kumimoji="1" lang="en-US" altLang="ja-JP" dirty="0" smtClean="0"/>
              <a:t>PC</a:t>
            </a:r>
            <a:r>
              <a:rPr kumimoji="1" lang="ja-JP" altLang="en-US" dirty="0" smtClean="0"/>
              <a:t>に番地を与えてネットワークにつなぐ</a:t>
            </a:r>
            <a:endParaRPr kumimoji="1" lang="en-US" altLang="ja-JP" dirty="0" smtClean="0"/>
          </a:p>
          <a:p>
            <a:r>
              <a:rPr kumimoji="1" lang="ja-JP" altLang="en-US" dirty="0" smtClean="0"/>
              <a:t>経路を決める、</a:t>
            </a:r>
            <a:endParaRPr kumimoji="1" lang="en-US" altLang="ja-JP" dirty="0" smtClean="0"/>
          </a:p>
          <a:p>
            <a:r>
              <a:rPr kumimoji="1" lang="en-US" altLang="ja-JP" dirty="0" smtClean="0"/>
              <a:t>TCP,</a:t>
            </a:r>
            <a:r>
              <a:rPr kumimoji="1" lang="en-US" altLang="ja-JP" baseline="0" dirty="0" smtClean="0"/>
              <a:t> UDP, IP</a:t>
            </a:r>
            <a:r>
              <a:rPr kumimoji="1" lang="ja-JP" altLang="en-US" baseline="0" dirty="0" smtClean="0"/>
              <a:t>は通信してデータを送ったり受けたりする時には必ず使わなければならないもので、真ん中にある</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6</a:t>
            </a:fld>
            <a:endParaRPr kumimoji="1" lang="ja-JP" altLang="en-US"/>
          </a:p>
        </p:txBody>
      </p:sp>
    </p:spTree>
    <p:extLst>
      <p:ext uri="{BB962C8B-B14F-4D97-AF65-F5344CB8AC3E}">
        <p14:creationId xmlns:p14="http://schemas.microsoft.com/office/powerpoint/2010/main" val="3353004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正規化定数</a:t>
            </a:r>
            <a:r>
              <a:rPr kumimoji="1" lang="en-US" altLang="ja-JP" dirty="0" smtClean="0"/>
              <a:t>, v</a:t>
            </a:r>
            <a:r>
              <a:rPr kumimoji="1" lang="ja-JP" altLang="en-US" dirty="0" smtClean="0"/>
              <a:t>ハット</a:t>
            </a:r>
            <a:r>
              <a:rPr kumimoji="1" lang="en-US" altLang="ja-JP" dirty="0" smtClean="0"/>
              <a:t>u, </a:t>
            </a:r>
            <a:r>
              <a:rPr kumimoji="1" lang="ja-JP" altLang="en-US" dirty="0" smtClean="0"/>
              <a:t>自分自身の</a:t>
            </a:r>
            <a:r>
              <a:rPr kumimoji="1" lang="en-US" altLang="ja-JP" dirty="0" smtClean="0"/>
              <a:t>products</a:t>
            </a:r>
            <a:r>
              <a:rPr kumimoji="1" lang="ja-JP" altLang="en-US" dirty="0" smtClean="0"/>
              <a:t>のカバー率</a:t>
            </a:r>
            <a:endParaRPr kumimoji="1" lang="en-US" altLang="ja-JP" dirty="0" smtClean="0"/>
          </a:p>
          <a:p>
            <a:r>
              <a:rPr kumimoji="1" lang="ja-JP" altLang="en-US" dirty="0" smtClean="0"/>
              <a:t>初めは増えるが後で減る</a:t>
            </a:r>
            <a:endParaRPr kumimoji="1" lang="en-US" altLang="ja-JP" dirty="0" smtClean="0"/>
          </a:p>
          <a:p>
            <a:r>
              <a:rPr kumimoji="1" lang="ja-JP" altLang="en-US" dirty="0" smtClean="0"/>
              <a:t>説明</a:t>
            </a:r>
            <a:endParaRPr kumimoji="1" lang="en-US" altLang="ja-JP" dirty="0" smtClean="0"/>
          </a:p>
          <a:p>
            <a:r>
              <a:rPr kumimoji="1" lang="ja-JP" altLang="en-US" dirty="0" smtClean="0"/>
              <a:t>初めはサイズが増えていく、生まれ率はサイズに比例するので、</a:t>
            </a:r>
            <a:r>
              <a:rPr kumimoji="1" lang="en-US" altLang="ja-JP" dirty="0" smtClean="0"/>
              <a:t>product</a:t>
            </a:r>
            <a:r>
              <a:rPr kumimoji="1" lang="ja-JP" altLang="en-US" dirty="0" smtClean="0"/>
              <a:t>も増えていく、</a:t>
            </a:r>
            <a:r>
              <a:rPr kumimoji="1" lang="en-US" altLang="ja-JP" dirty="0" smtClean="0"/>
              <a:t>kernel</a:t>
            </a:r>
            <a:r>
              <a:rPr kumimoji="1" lang="ja-JP" altLang="en-US" dirty="0" smtClean="0"/>
              <a:t>を選ぶ確率も高い</a:t>
            </a:r>
            <a:endParaRPr kumimoji="1" lang="en-US" altLang="ja-JP" dirty="0" smtClean="0"/>
          </a:p>
          <a:p>
            <a:r>
              <a:rPr kumimoji="1" lang="en-US" altLang="ja-JP" dirty="0" smtClean="0"/>
              <a:t>Waist</a:t>
            </a:r>
            <a:r>
              <a:rPr kumimoji="1" lang="ja-JP" altLang="en-US" dirty="0" smtClean="0"/>
              <a:t>にも</a:t>
            </a:r>
            <a:r>
              <a:rPr kumimoji="1" lang="en-US" altLang="ja-JP" dirty="0" smtClean="0"/>
              <a:t>node</a:t>
            </a:r>
            <a:r>
              <a:rPr kumimoji="1" lang="ja-JP" altLang="en-US" dirty="0" smtClean="0"/>
              <a:t>が生まれる、</a:t>
            </a:r>
            <a:endParaRPr kumimoji="1" lang="en-US" altLang="ja-JP" dirty="0" smtClean="0"/>
          </a:p>
          <a:p>
            <a:r>
              <a:rPr kumimoji="1" lang="en-US" altLang="ja-JP" dirty="0" smtClean="0"/>
              <a:t>Kernel</a:t>
            </a:r>
            <a:r>
              <a:rPr kumimoji="1" lang="ja-JP" altLang="en-US" dirty="0" smtClean="0"/>
              <a:t>の死は</a:t>
            </a:r>
            <a:r>
              <a:rPr kumimoji="1" lang="en-US" altLang="ja-JP" dirty="0" smtClean="0"/>
              <a:t>, product</a:t>
            </a:r>
            <a:r>
              <a:rPr kumimoji="1" lang="ja-JP" altLang="en-US" dirty="0" smtClean="0"/>
              <a:t>を獲得できないと起こる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42</a:t>
            </a:fld>
            <a:endParaRPr kumimoji="1" lang="ja-JP" altLang="en-US"/>
          </a:p>
        </p:txBody>
      </p:sp>
    </p:spTree>
    <p:extLst>
      <p:ext uri="{BB962C8B-B14F-4D97-AF65-F5344CB8AC3E}">
        <p14:creationId xmlns:p14="http://schemas.microsoft.com/office/powerpoint/2010/main" val="3344498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これまでは、</a:t>
            </a:r>
            <a:r>
              <a:rPr kumimoji="1" lang="en-US" altLang="ja-JP" dirty="0" smtClean="0"/>
              <a:t>birth-rate</a:t>
            </a:r>
            <a:r>
              <a:rPr kumimoji="1" lang="ja-JP" altLang="en-US" dirty="0" smtClean="0"/>
              <a:t>はランダムに決めていてので、均等に新しいプロトコルが生まれていました。</a:t>
            </a:r>
            <a:endParaRPr kumimoji="1" lang="en-US" altLang="ja-JP" dirty="0" smtClean="0"/>
          </a:p>
          <a:p>
            <a:r>
              <a:rPr kumimoji="1" lang="ja-JP" altLang="en-US" dirty="0" smtClean="0"/>
              <a:t>けど、死亡率が高い、競争が激しいところに、新しく作ろうとしないはず。</a:t>
            </a:r>
            <a:endParaRPr kumimoji="1" lang="en-US" altLang="ja-JP" dirty="0" smtClean="0"/>
          </a:p>
          <a:p>
            <a:r>
              <a:rPr kumimoji="1" lang="ja-JP" altLang="en-US" dirty="0" smtClean="0"/>
              <a:t>そこで死亡率に従って、出現率も決めよう。</a:t>
            </a:r>
            <a:endParaRPr kumimoji="1" lang="en-US" altLang="ja-JP" dirty="0" smtClean="0"/>
          </a:p>
          <a:p>
            <a:r>
              <a:rPr kumimoji="1" lang="ja-JP" altLang="en-US" dirty="0" smtClean="0"/>
              <a:t>死亡率が高いところは、あまり新しいものが生まれないということ</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44</a:t>
            </a:fld>
            <a:endParaRPr kumimoji="1" lang="ja-JP" altLang="en-US"/>
          </a:p>
        </p:txBody>
      </p:sp>
    </p:spTree>
    <p:extLst>
      <p:ext uri="{BB962C8B-B14F-4D97-AF65-F5344CB8AC3E}">
        <p14:creationId xmlns:p14="http://schemas.microsoft.com/office/powerpoint/2010/main" val="310160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20</a:t>
            </a:r>
            <a:r>
              <a:rPr kumimoji="1" lang="ja-JP" altLang="en-US" baseline="0" dirty="0" smtClean="0"/>
              <a:t>個までは普通のやつ</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20</a:t>
            </a:r>
            <a:r>
              <a:rPr kumimoji="1" lang="ja-JP" altLang="en-US" baseline="0" dirty="0" smtClean="0"/>
              <a:t>回目以降が</a:t>
            </a:r>
            <a:r>
              <a:rPr kumimoji="1" lang="en-US" altLang="ja-JP" dirty="0" smtClean="0"/>
              <a:t>death-regulated</a:t>
            </a:r>
            <a:r>
              <a:rPr kumimoji="1" lang="en-US" altLang="ja-JP" baseline="0" dirty="0" smtClean="0"/>
              <a:t> birth process</a:t>
            </a:r>
            <a:r>
              <a:rPr kumimoji="1" lang="ja-JP" altLang="en-US" baseline="0" dirty="0" smtClean="0"/>
              <a:t>改善したやつ</a:t>
            </a:r>
            <a:endParaRPr kumimoji="1" lang="en-US" altLang="ja-JP" baseline="0" dirty="0" smtClean="0"/>
          </a:p>
          <a:p>
            <a:r>
              <a:rPr kumimoji="1" lang="ja-JP" altLang="en-US" baseline="0" dirty="0" smtClean="0"/>
              <a:t>出生率が</a:t>
            </a:r>
            <a:r>
              <a:rPr kumimoji="1" lang="en-US" altLang="ja-JP" baseline="0" dirty="0" smtClean="0"/>
              <a:t>1-d(l):</a:t>
            </a:r>
            <a:r>
              <a:rPr kumimoji="1" lang="ja-JP" altLang="en-US" baseline="0" dirty="0" smtClean="0"/>
              <a:t>死亡率が高ければ、あまり新しい</a:t>
            </a:r>
            <a:r>
              <a:rPr kumimoji="1" lang="en-US" altLang="ja-JP" baseline="0" dirty="0" smtClean="0"/>
              <a:t>node</a:t>
            </a:r>
            <a:r>
              <a:rPr kumimoji="1" lang="ja-JP" altLang="en-US" baseline="0" dirty="0" smtClean="0"/>
              <a:t>は生まれない、競争率激しい</a:t>
            </a:r>
            <a:endParaRPr kumimoji="1" lang="en-US" altLang="ja-JP" baseline="0" dirty="0" smtClean="0"/>
          </a:p>
          <a:p>
            <a:r>
              <a:rPr kumimoji="1" lang="en-US" altLang="ja-JP" dirty="0" smtClean="0"/>
              <a:t>Positive feedback</a:t>
            </a:r>
            <a:r>
              <a:rPr kumimoji="1" lang="ja-JP" altLang="en-US" dirty="0" smtClean="0"/>
              <a:t>が効いて</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45</a:t>
            </a:fld>
            <a:endParaRPr kumimoji="1" lang="ja-JP" altLang="en-US"/>
          </a:p>
        </p:txBody>
      </p:sp>
    </p:spTree>
    <p:extLst>
      <p:ext uri="{BB962C8B-B14F-4D97-AF65-F5344CB8AC3E}">
        <p14:creationId xmlns:p14="http://schemas.microsoft.com/office/powerpoint/2010/main" val="46853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a:t>
            </a:r>
            <a:r>
              <a:rPr kumimoji="1" lang="en-US" altLang="ja-JP" dirty="0" smtClean="0"/>
              <a:t>IP</a:t>
            </a:r>
            <a:r>
              <a:rPr kumimoji="1" lang="ja-JP" altLang="en-US" dirty="0" smtClean="0"/>
              <a:t>と</a:t>
            </a:r>
            <a:r>
              <a:rPr kumimoji="1" lang="en-US" altLang="ja-JP" dirty="0" smtClean="0"/>
              <a:t>TCP,UDP</a:t>
            </a:r>
            <a:r>
              <a:rPr kumimoji="1" lang="ja-JP" altLang="en-US" dirty="0" smtClean="0"/>
              <a:t>はカーネルと言えるでしょう。</a:t>
            </a:r>
            <a:endParaRPr kumimoji="1" lang="en-US" altLang="ja-JP" dirty="0" smtClean="0"/>
          </a:p>
          <a:p>
            <a:endParaRPr kumimoji="1" lang="en-US" altLang="ja-JP" dirty="0" smtClean="0"/>
          </a:p>
          <a:p>
            <a:r>
              <a:rPr kumimoji="1" lang="ja-JP" altLang="en-US" dirty="0" smtClean="0"/>
              <a:t>今では、そのレイヤーの開発は全く行われていない。</a:t>
            </a:r>
            <a:endParaRPr kumimoji="1" lang="en-US" altLang="ja-JP" dirty="0" smtClean="0"/>
          </a:p>
          <a:p>
            <a:r>
              <a:rPr kumimoji="1" lang="ja-JP" altLang="en-US" dirty="0" smtClean="0"/>
              <a:t>競争率が高いので少ない、</a:t>
            </a:r>
            <a:endParaRPr kumimoji="1" lang="en-US" altLang="ja-JP" dirty="0" smtClean="0"/>
          </a:p>
          <a:p>
            <a:r>
              <a:rPr kumimoji="1" lang="ja-JP" altLang="en-US" dirty="0" smtClean="0"/>
              <a:t>それって、</a:t>
            </a:r>
            <a:r>
              <a:rPr kumimoji="1" lang="en-US" altLang="ja-JP" dirty="0" smtClean="0"/>
              <a:t>death-regulated</a:t>
            </a:r>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47</a:t>
            </a:fld>
            <a:endParaRPr kumimoji="1" lang="ja-JP" altLang="en-US"/>
          </a:p>
        </p:txBody>
      </p:sp>
    </p:spTree>
    <p:extLst>
      <p:ext uri="{BB962C8B-B14F-4D97-AF65-F5344CB8AC3E}">
        <p14:creationId xmlns:p14="http://schemas.microsoft.com/office/powerpoint/2010/main" val="374055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これまでは、進化値はプロダクトによってきまっていた</a:t>
            </a:r>
            <a:endParaRPr kumimoji="1" lang="en-US" altLang="ja-JP" dirty="0" smtClean="0"/>
          </a:p>
          <a:p>
            <a:r>
              <a:rPr kumimoji="1" lang="ja-JP" altLang="en-US" dirty="0" smtClean="0"/>
              <a:t>だが実際は、質によるものである。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49</a:t>
            </a:fld>
            <a:endParaRPr kumimoji="1" lang="ja-JP" altLang="en-US"/>
          </a:p>
        </p:txBody>
      </p:sp>
    </p:spTree>
    <p:extLst>
      <p:ext uri="{BB962C8B-B14F-4D97-AF65-F5344CB8AC3E}">
        <p14:creationId xmlns:p14="http://schemas.microsoft.com/office/powerpoint/2010/main" val="4062497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H=1</a:t>
            </a:r>
            <a:r>
              <a:rPr kumimoji="1" lang="ja-JP" altLang="en-US" dirty="0" smtClean="0"/>
              <a:t>に近づいた。</a:t>
            </a:r>
            <a:endParaRPr kumimoji="1" lang="en-US" altLang="ja-JP" dirty="0" smtClean="0"/>
          </a:p>
          <a:p>
            <a:r>
              <a:rPr kumimoji="1" lang="ja-JP" altLang="en-US" dirty="0" smtClean="0"/>
              <a:t>スローペースになった。</a:t>
            </a:r>
            <a:endParaRPr kumimoji="1" lang="en-US" altLang="ja-JP" dirty="0" smtClean="0"/>
          </a:p>
          <a:p>
            <a:r>
              <a:rPr kumimoji="1" lang="ja-JP" altLang="en-US" dirty="0" smtClean="0"/>
              <a:t>低いレイヤーでは、幅が小さくなった。競争率が激しくなった</a:t>
            </a:r>
            <a:endParaRPr kumimoji="1" lang="en-US" altLang="ja-JP" dirty="0" smtClean="0"/>
          </a:p>
          <a:p>
            <a:r>
              <a:rPr kumimoji="1" lang="ja-JP" altLang="en-US" dirty="0" smtClean="0"/>
              <a:t>今までは、ほとんど同じセットを持つ。</a:t>
            </a:r>
            <a:endParaRPr kumimoji="1" lang="en-US" altLang="ja-JP" dirty="0" smtClean="0"/>
          </a:p>
          <a:p>
            <a:r>
              <a:rPr kumimoji="1" lang="en-US" altLang="ja-JP" dirty="0" smtClean="0"/>
              <a:t>Quality</a:t>
            </a:r>
            <a:r>
              <a:rPr kumimoji="1" lang="ja-JP" altLang="en-US" dirty="0" smtClean="0"/>
              <a:t>をばらつかせる事で、ほぼ同じセットでも値が違う、競争が生まれる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50</a:t>
            </a:fld>
            <a:endParaRPr kumimoji="1" lang="ja-JP" altLang="en-US"/>
          </a:p>
        </p:txBody>
      </p:sp>
    </p:spTree>
    <p:extLst>
      <p:ext uri="{BB962C8B-B14F-4D97-AF65-F5344CB8AC3E}">
        <p14:creationId xmlns:p14="http://schemas.microsoft.com/office/powerpoint/2010/main" val="1774056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上の方では</a:t>
            </a:r>
            <a:r>
              <a:rPr kumimoji="1" lang="en-US" altLang="ja-JP" dirty="0" smtClean="0"/>
              <a:t>(Layer9)</a:t>
            </a:r>
            <a:r>
              <a:rPr kumimoji="1" lang="ja-JP" altLang="en-US" dirty="0" smtClean="0"/>
              <a:t>ほぼ質に比例して、直線</a:t>
            </a:r>
            <a:r>
              <a:rPr kumimoji="1" lang="en-US" altLang="ja-JP" dirty="0" smtClean="0"/>
              <a:t>.</a:t>
            </a:r>
          </a:p>
          <a:p>
            <a:r>
              <a:rPr kumimoji="1" lang="en-US" altLang="ja-JP" dirty="0" smtClean="0"/>
              <a:t>Generality </a:t>
            </a:r>
            <a:r>
              <a:rPr kumimoji="1" lang="ja-JP" altLang="en-US" dirty="0" smtClean="0"/>
              <a:t>は低い、</a:t>
            </a:r>
            <a:r>
              <a:rPr kumimoji="1" lang="en-US" altLang="ja-JP" dirty="0" smtClean="0"/>
              <a:t>products</a:t>
            </a:r>
            <a:r>
              <a:rPr kumimoji="1" lang="ja-JP" altLang="en-US" dirty="0" smtClean="0"/>
              <a:t>は少ない、競争がほとんど起こらない</a:t>
            </a:r>
            <a:endParaRPr kumimoji="1" lang="en-US" altLang="ja-JP" dirty="0" smtClean="0"/>
          </a:p>
          <a:p>
            <a:r>
              <a:rPr kumimoji="1" lang="en-US" altLang="ja-JP" dirty="0" smtClean="0"/>
              <a:t>L1</a:t>
            </a:r>
            <a:r>
              <a:rPr kumimoji="1" lang="ja-JP" altLang="en-US" dirty="0" smtClean="0"/>
              <a:t>では、</a:t>
            </a:r>
            <a:endParaRPr kumimoji="1" lang="en-US" altLang="ja-JP" dirty="0" smtClean="0"/>
          </a:p>
          <a:p>
            <a:r>
              <a:rPr kumimoji="1" lang="ja-JP" altLang="en-US" dirty="0" smtClean="0"/>
              <a:t>質が高いものに強いバイアスをかける</a:t>
            </a:r>
            <a:endParaRPr kumimoji="1" lang="en-US" altLang="ja-JP" dirty="0" smtClean="0"/>
          </a:p>
          <a:p>
            <a:r>
              <a:rPr kumimoji="1" lang="en-US" altLang="ja-JP" dirty="0" smtClean="0"/>
              <a:t>Generality </a:t>
            </a:r>
            <a:r>
              <a:rPr kumimoji="1" lang="ja-JP" altLang="en-US" dirty="0" smtClean="0"/>
              <a:t>は高い、競争相手も高い、そのため質に依存する</a:t>
            </a:r>
            <a:endParaRPr kumimoji="1" lang="en-US" altLang="ja-JP" dirty="0" smtClean="0"/>
          </a:p>
          <a:p>
            <a:r>
              <a:rPr kumimoji="1" lang="ja-JP" altLang="en-US" dirty="0" smtClean="0"/>
              <a:t>ウェストでは、生き残る</a:t>
            </a:r>
            <a:r>
              <a:rPr kumimoji="1" lang="en-US" altLang="ja-JP" dirty="0" smtClean="0"/>
              <a:t>node</a:t>
            </a:r>
            <a:r>
              <a:rPr kumimoji="1" lang="ja-JP" altLang="en-US" dirty="0" smtClean="0"/>
              <a:t>は少ない</a:t>
            </a:r>
            <a:r>
              <a:rPr kumimoji="1" lang="ja-JP" altLang="en-US" dirty="0" smtClean="0"/>
              <a:t>。</a:t>
            </a:r>
            <a:endParaRPr kumimoji="1" lang="en-US" altLang="ja-JP" dirty="0" smtClean="0"/>
          </a:p>
          <a:p>
            <a:r>
              <a:rPr kumimoji="1" lang="ja-JP" altLang="en-US" dirty="0" smtClean="0"/>
              <a:t>あまり質に依存しない</a:t>
            </a:r>
            <a:endParaRPr kumimoji="1" lang="en-US" altLang="ja-JP" dirty="0" smtClean="0"/>
          </a:p>
          <a:p>
            <a:r>
              <a:rPr kumimoji="1" lang="en-US" altLang="ja-JP" dirty="0" smtClean="0"/>
              <a:t>30</a:t>
            </a:r>
            <a:r>
              <a:rPr kumimoji="1" lang="ja-JP" altLang="en-US" dirty="0" smtClean="0"/>
              <a:t>％が</a:t>
            </a:r>
            <a:r>
              <a:rPr kumimoji="1" lang="en-US" altLang="ja-JP" dirty="0" smtClean="0"/>
              <a:t>0.9</a:t>
            </a:r>
            <a:r>
              <a:rPr kumimoji="1" lang="ja-JP" altLang="en-US" dirty="0" smtClean="0"/>
              <a:t>以下、高い方は</a:t>
            </a:r>
            <a:r>
              <a:rPr kumimoji="1" lang="en-US" altLang="ja-JP" dirty="0" smtClean="0"/>
              <a:t>0.95</a:t>
            </a:r>
            <a:r>
              <a:rPr kumimoji="1" lang="ja-JP" altLang="en-US" dirty="0" smtClean="0"/>
              <a:t>より大きい場合は、たった</a:t>
            </a:r>
            <a:r>
              <a:rPr kumimoji="1" lang="en-US" altLang="ja-JP" dirty="0" smtClean="0"/>
              <a:t>40</a:t>
            </a:r>
            <a:r>
              <a:rPr kumimoji="1" lang="ja-JP" altLang="en-US" dirty="0" smtClean="0"/>
              <a:t>％しかない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51</a:t>
            </a:fld>
            <a:endParaRPr kumimoji="1" lang="ja-JP" altLang="en-US"/>
          </a:p>
        </p:txBody>
      </p:sp>
    </p:spTree>
    <p:extLst>
      <p:ext uri="{BB962C8B-B14F-4D97-AF65-F5344CB8AC3E}">
        <p14:creationId xmlns:p14="http://schemas.microsoft.com/office/powerpoint/2010/main" val="800976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Not sufficient,</a:t>
            </a:r>
            <a:r>
              <a:rPr kumimoji="1" lang="en-US" altLang="ja-JP" baseline="0" dirty="0" smtClean="0"/>
              <a:t> </a:t>
            </a:r>
            <a:r>
              <a:rPr kumimoji="1" lang="ja-JP" altLang="en-US" baseline="0" dirty="0" smtClean="0"/>
              <a:t>つまり、早く提案されたプロトコルが</a:t>
            </a:r>
            <a:r>
              <a:rPr kumimoji="1" lang="en-US" altLang="ja-JP" baseline="0" dirty="0" smtClean="0"/>
              <a:t>Quality</a:t>
            </a:r>
            <a:r>
              <a:rPr kumimoji="1" lang="ja-JP" altLang="en-US" baseline="0" dirty="0" smtClean="0"/>
              <a:t>の高さを抜きにして残っていってしまう。</a:t>
            </a:r>
            <a:endParaRPr kumimoji="1" lang="en-US" altLang="ja-JP" baseline="0" dirty="0" smtClean="0"/>
          </a:p>
          <a:p>
            <a:r>
              <a:rPr kumimoji="1" lang="ja-JP" altLang="en-US" baseline="0" dirty="0" smtClean="0"/>
              <a:t>それでも、生き残るにはどうすれば良いのか。</a:t>
            </a:r>
            <a:endParaRPr kumimoji="1" lang="en-US" altLang="ja-JP" baseline="0" dirty="0" smtClean="0"/>
          </a:p>
          <a:p>
            <a:r>
              <a:rPr kumimoji="1" lang="ja-JP" altLang="en-US" dirty="0" smtClean="0"/>
              <a:t>独自性を持つという事</a:t>
            </a:r>
            <a:endParaRPr kumimoji="1" lang="en-US" altLang="ja-JP" dirty="0" smtClean="0"/>
          </a:p>
          <a:p>
            <a:r>
              <a:rPr kumimoji="1" lang="en-US" altLang="ja-JP" dirty="0" smtClean="0"/>
              <a:t>Quality</a:t>
            </a:r>
            <a:r>
              <a:rPr kumimoji="1" lang="ja-JP" altLang="en-US" dirty="0" smtClean="0"/>
              <a:t>は気にしない</a:t>
            </a:r>
            <a:endParaRPr kumimoji="1" lang="en-US" altLang="ja-JP" dirty="0" smtClean="0"/>
          </a:p>
          <a:p>
            <a:r>
              <a:rPr kumimoji="1" lang="ja-JP" altLang="en-US" dirty="0" smtClean="0"/>
              <a:t>現実では、</a:t>
            </a:r>
            <a:endParaRPr kumimoji="1" lang="en-US" altLang="ja-JP" dirty="0" smtClean="0"/>
          </a:p>
          <a:p>
            <a:r>
              <a:rPr kumimoji="1" lang="en-US" altLang="ja-JP" dirty="0" smtClean="0"/>
              <a:t>IPv6</a:t>
            </a:r>
            <a:r>
              <a:rPr kumimoji="1" lang="ja-JP" altLang="en-US" dirty="0" smtClean="0"/>
              <a:t>が苦戦している。基本的にはアドレスを増やすものなので、ほぼ同じ</a:t>
            </a:r>
            <a:r>
              <a:rPr kumimoji="1" lang="en-US" altLang="ja-JP" dirty="0" smtClean="0"/>
              <a:t>product</a:t>
            </a:r>
            <a:r>
              <a:rPr kumimoji="1" lang="ja-JP" altLang="en-US" dirty="0" smtClean="0"/>
              <a:t>である。</a:t>
            </a:r>
            <a:endParaRPr kumimoji="1" lang="en-US" altLang="ja-JP" dirty="0" smtClean="0"/>
          </a:p>
          <a:p>
            <a:r>
              <a:rPr kumimoji="1" lang="ja-JP" altLang="en-US" dirty="0" smtClean="0"/>
              <a:t>現時点で、あまり広がっていないので、</a:t>
            </a:r>
            <a:r>
              <a:rPr kumimoji="1" lang="en-US" altLang="ja-JP" dirty="0" smtClean="0"/>
              <a:t>Quality</a:t>
            </a:r>
            <a:r>
              <a:rPr kumimoji="1" lang="ja-JP" altLang="en-US" dirty="0" smtClean="0"/>
              <a:t>の値は低い。つまり競争相手としても厳しい。</a:t>
            </a:r>
            <a:endParaRPr kumimoji="1" lang="en-US" altLang="ja-JP" dirty="0" smtClean="0"/>
          </a:p>
          <a:p>
            <a:r>
              <a:rPr kumimoji="1" lang="ja-JP" altLang="en-US" dirty="0" smtClean="0"/>
              <a:t>生き残るには、、</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53</a:t>
            </a:fld>
            <a:endParaRPr kumimoji="1" lang="ja-JP" altLang="en-US"/>
          </a:p>
        </p:txBody>
      </p:sp>
    </p:spTree>
    <p:extLst>
      <p:ext uri="{BB962C8B-B14F-4D97-AF65-F5344CB8AC3E}">
        <p14:creationId xmlns:p14="http://schemas.microsoft.com/office/powerpoint/2010/main" val="1906730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ここまでまとめると。</a:t>
            </a:r>
            <a:endParaRPr kumimoji="1" lang="en-US" altLang="ja-JP" dirty="0" smtClean="0"/>
          </a:p>
          <a:p>
            <a:r>
              <a:rPr kumimoji="1" lang="en-US" altLang="ja-JP" dirty="0" smtClean="0"/>
              <a:t>IP</a:t>
            </a:r>
            <a:r>
              <a:rPr kumimoji="1" lang="ja-JP" altLang="en-US" dirty="0" smtClean="0"/>
              <a:t>はトランスポート層に取ってシールドのような働きをする。</a:t>
            </a:r>
            <a:endParaRPr kumimoji="1" lang="en-US" altLang="ja-JP" dirty="0" smtClean="0"/>
          </a:p>
          <a:p>
            <a:r>
              <a:rPr kumimoji="1" lang="ja-JP" altLang="en-US" dirty="0" smtClean="0"/>
              <a:t>トランスポート層では、競争率が激しいので、実質二つしか生き残れない。</a:t>
            </a:r>
            <a:endParaRPr kumimoji="1" lang="en-US" altLang="ja-JP" dirty="0" smtClean="0"/>
          </a:p>
          <a:p>
            <a:r>
              <a:rPr kumimoji="1" lang="ja-JP" altLang="en-US" dirty="0" smtClean="0"/>
              <a:t>つまり</a:t>
            </a:r>
            <a:r>
              <a:rPr kumimoji="1" lang="en-US" altLang="ja-JP" dirty="0" smtClean="0"/>
              <a:t>IP</a:t>
            </a:r>
            <a:r>
              <a:rPr kumimoji="1" lang="ja-JP" altLang="en-US" dirty="0" smtClean="0"/>
              <a:t>に取って、プロダクトは変わらないので、新しいものと競争しても勝つ。</a:t>
            </a:r>
            <a:endParaRPr kumimoji="1" lang="en-US" altLang="ja-JP" dirty="0" smtClean="0"/>
          </a:p>
          <a:p>
            <a:r>
              <a:rPr kumimoji="1" lang="ja-JP" altLang="en-US" dirty="0" smtClean="0"/>
              <a:t>またこのように、将来のアーキテクチャを考えてもウェストはできてしまう。</a:t>
            </a:r>
            <a:endParaRPr kumimoji="1" lang="en-US" altLang="ja-JP" dirty="0" smtClean="0"/>
          </a:p>
          <a:p>
            <a:r>
              <a:rPr kumimoji="1" lang="ja-JP" altLang="en-US" dirty="0" smtClean="0"/>
              <a:t>では、将来はどう作っていけば良いのかというと、</a:t>
            </a:r>
            <a:endParaRPr kumimoji="1" lang="en-US" altLang="ja-JP" dirty="0" smtClean="0"/>
          </a:p>
          <a:p>
            <a:r>
              <a:rPr kumimoji="1" lang="ja-JP" altLang="en-US" dirty="0" smtClean="0"/>
              <a:t>より広いウェストを作れば良い。</a:t>
            </a:r>
            <a:endParaRPr kumimoji="1" lang="en-US" altLang="ja-JP" dirty="0" smtClean="0"/>
          </a:p>
          <a:p>
            <a:r>
              <a:rPr kumimoji="1" lang="ja-JP" altLang="en-US" dirty="0" smtClean="0"/>
              <a:t>より高い一般性、を持つレイヤーにウェストを作る。</a:t>
            </a:r>
            <a:endParaRPr kumimoji="1" lang="en-US" altLang="ja-JP" dirty="0" smtClean="0"/>
          </a:p>
          <a:p>
            <a:r>
              <a:rPr kumimoji="1" lang="ja-JP" altLang="en-US" dirty="0" smtClean="0"/>
              <a:t>実際にどうすれば良いのか？</a:t>
            </a:r>
            <a:endParaRPr kumimoji="1" lang="en-US" altLang="ja-JP" dirty="0" smtClean="0"/>
          </a:p>
          <a:p>
            <a:r>
              <a:rPr kumimoji="1" lang="ja-JP" altLang="en-US" dirty="0" smtClean="0"/>
              <a:t>例えば</a:t>
            </a:r>
            <a:r>
              <a:rPr kumimoji="1" lang="en-US" altLang="ja-JP" dirty="0" smtClean="0"/>
              <a:t>HTTP</a:t>
            </a:r>
            <a:r>
              <a:rPr kumimoji="1" lang="ja-JP" altLang="en-US" dirty="0" smtClean="0"/>
              <a:t>をより一般性のあるシステムにする。</a:t>
            </a:r>
            <a:endParaRPr kumimoji="1" lang="en-US" altLang="ja-JP" dirty="0" smtClean="0"/>
          </a:p>
          <a:p>
            <a:r>
              <a:rPr kumimoji="1" lang="ja-JP" altLang="en-US" dirty="0" smtClean="0"/>
              <a:t>つまりコンテンツ中心のネットワーク</a:t>
            </a:r>
            <a:r>
              <a:rPr kumimoji="1" lang="en-US" altLang="ja-JP" dirty="0" smtClean="0"/>
              <a:t>,</a:t>
            </a:r>
          </a:p>
          <a:p>
            <a:r>
              <a:rPr kumimoji="1" lang="ja-JP" altLang="en-US" dirty="0" smtClean="0"/>
              <a:t>アドレス中心ではなく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54</a:t>
            </a:fld>
            <a:endParaRPr kumimoji="1" lang="ja-JP" altLang="en-US"/>
          </a:p>
        </p:txBody>
      </p:sp>
    </p:spTree>
    <p:extLst>
      <p:ext uri="{BB962C8B-B14F-4D97-AF65-F5344CB8AC3E}">
        <p14:creationId xmlns:p14="http://schemas.microsoft.com/office/powerpoint/2010/main" val="138700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まとめますと、二つキークエスチョンがあります。</a:t>
            </a:r>
            <a:endParaRPr kumimoji="1" lang="en-US" altLang="ja-JP" dirty="0" smtClean="0"/>
          </a:p>
          <a:p>
            <a:r>
              <a:rPr kumimoji="1" lang="ja-JP" altLang="en-US" dirty="0" smtClean="0"/>
              <a:t>一つは、どうやったら、大正義</a:t>
            </a:r>
            <a:r>
              <a:rPr kumimoji="1" lang="en-US" altLang="ja-JP" dirty="0" smtClean="0"/>
              <a:t>TCP/IP</a:t>
            </a:r>
            <a:r>
              <a:rPr kumimoji="1" lang="ja-JP" altLang="en-US" dirty="0" smtClean="0"/>
              <a:t>を壊して、置き換える事ができるのか？</a:t>
            </a:r>
            <a:endParaRPr kumimoji="1" lang="en-US" altLang="ja-JP" dirty="0" smtClean="0"/>
          </a:p>
          <a:p>
            <a:r>
              <a:rPr kumimoji="1" lang="ja-JP" altLang="en-US" dirty="0" smtClean="0"/>
              <a:t>二つ目は、今後進化できるような構造を作るにはどうすれば良いのか？</a:t>
            </a:r>
            <a:endParaRPr kumimoji="1" lang="en-US" altLang="ja-JP" dirty="0" smtClean="0"/>
          </a:p>
          <a:p>
            <a:r>
              <a:rPr kumimoji="1" lang="ja-JP" altLang="en-US" dirty="0" smtClean="0"/>
              <a:t>この二つの疑問に答えを出すのが</a:t>
            </a:r>
            <a:r>
              <a:rPr kumimoji="1" lang="en-US" altLang="ja-JP" dirty="0" err="1" smtClean="0"/>
              <a:t>EvoArch</a:t>
            </a:r>
            <a:r>
              <a:rPr kumimoji="1" lang="ja-JP" altLang="en-US" dirty="0" smtClean="0"/>
              <a:t>ですよ。</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55</a:t>
            </a:fld>
            <a:endParaRPr kumimoji="1" lang="ja-JP" altLang="en-US"/>
          </a:p>
        </p:txBody>
      </p:sp>
    </p:spTree>
    <p:extLst>
      <p:ext uri="{BB962C8B-B14F-4D97-AF65-F5344CB8AC3E}">
        <p14:creationId xmlns:p14="http://schemas.microsoft.com/office/powerpoint/2010/main" val="255510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有名なプロトコルをまとめた図です。</a:t>
            </a:r>
            <a:endParaRPr kumimoji="1" lang="en-US" altLang="ja-JP" dirty="0" smtClean="0"/>
          </a:p>
          <a:p>
            <a:r>
              <a:rPr kumimoji="1" lang="ja-JP" altLang="en-US" dirty="0" smtClean="0"/>
              <a:t>何かに似てませんか？</a:t>
            </a:r>
            <a:endParaRPr kumimoji="1" lang="en-US" altLang="ja-JP" dirty="0" smtClean="0"/>
          </a:p>
          <a:p>
            <a:r>
              <a:rPr kumimoji="1" lang="ja-JP" altLang="en-US" dirty="0" smtClean="0"/>
              <a:t>砂時計ですよね？</a:t>
            </a:r>
            <a:endParaRPr kumimoji="1" lang="en-US" altLang="ja-JP" dirty="0" smtClean="0"/>
          </a:p>
          <a:p>
            <a:r>
              <a:rPr kumimoji="1" lang="ja-JP" altLang="en-US" dirty="0" smtClean="0"/>
              <a:t>ポイントは、真ん中がくびれている、狭くなっている事です。</a:t>
            </a:r>
            <a:endParaRPr kumimoji="1" lang="en-US" altLang="ja-JP" dirty="0" smtClean="0"/>
          </a:p>
          <a:p>
            <a:r>
              <a:rPr kumimoji="1" lang="ja-JP" altLang="en-US" dirty="0" smtClean="0"/>
              <a:t>一応今後はウェストと言いますが、なぜこんな形になったのか？わざとなの？って言う論文です。</a:t>
            </a:r>
            <a:endParaRPr kumimoji="1" lang="en-US" altLang="ja-JP" dirty="0" smtClean="0"/>
          </a:p>
          <a:p>
            <a:r>
              <a:rPr kumimoji="1" lang="ja-JP" altLang="en-US" dirty="0" smtClean="0"/>
              <a:t>結論からいうと、偶然ではなく必然です。</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7</a:t>
            </a:fld>
            <a:endParaRPr kumimoji="1" lang="ja-JP" altLang="en-US"/>
          </a:p>
        </p:txBody>
      </p:sp>
    </p:spTree>
    <p:extLst>
      <p:ext uri="{BB962C8B-B14F-4D97-AF65-F5344CB8AC3E}">
        <p14:creationId xmlns:p14="http://schemas.microsoft.com/office/powerpoint/2010/main" val="280729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この論文では今の階層構造がなぜ真ん中だけくびれているような、砂時計のようになっているのか？</a:t>
            </a:r>
            <a:endParaRPr kumimoji="1" lang="en-US" altLang="ja-JP" dirty="0" smtClean="0"/>
          </a:p>
          <a:p>
            <a:r>
              <a:rPr kumimoji="1" lang="ja-JP" altLang="en-US" dirty="0" smtClean="0"/>
              <a:t>というものについて、考察する。偶然？必然？</a:t>
            </a:r>
            <a:endParaRPr kumimoji="1" lang="en-US" altLang="ja-JP" dirty="0" smtClean="0"/>
          </a:p>
          <a:p>
            <a:r>
              <a:rPr kumimoji="1" lang="ja-JP" altLang="en-US" dirty="0" smtClean="0"/>
              <a:t>各層についてみてみると、低いレイヤーや高いレイヤーではよくイノベーションが起こっていますが、</a:t>
            </a:r>
            <a:r>
              <a:rPr kumimoji="1" lang="en-US" altLang="ja-JP" dirty="0" smtClean="0"/>
              <a:t>TCP/IP</a:t>
            </a:r>
            <a:r>
              <a:rPr kumimoji="1" lang="ja-JP" altLang="en-US" dirty="0" smtClean="0"/>
              <a:t>というのはずっと固定されている。</a:t>
            </a:r>
            <a:endParaRPr kumimoji="1" lang="en-US" altLang="ja-JP" dirty="0" smtClean="0"/>
          </a:p>
          <a:p>
            <a:r>
              <a:rPr kumimoji="1" lang="ja-JP" altLang="en-US" dirty="0" smtClean="0"/>
              <a:t>その構造をうまく数値でモデル化しようという試み。</a:t>
            </a:r>
            <a:endParaRPr kumimoji="1" lang="en-US" altLang="ja-JP" dirty="0" smtClean="0"/>
          </a:p>
          <a:p>
            <a:r>
              <a:rPr kumimoji="1" lang="en-US" altLang="ja-JP" dirty="0" err="1" smtClean="0"/>
              <a:t>EvoArch</a:t>
            </a:r>
            <a:r>
              <a:rPr kumimoji="1" lang="ja-JP" altLang="en-US" dirty="0" smtClean="0"/>
              <a:t>を定義した。</a:t>
            </a:r>
            <a:endParaRPr kumimoji="1" lang="en-US" altLang="ja-JP" dirty="0" smtClean="0"/>
          </a:p>
          <a:p>
            <a:r>
              <a:rPr kumimoji="1" lang="ja-JP" altLang="en-US" dirty="0" smtClean="0"/>
              <a:t>モデルあ、きわめて単純、いくつかの原則でプロトコル同士が互いに競い合っている環境で、進化していく仮定を紐解く。</a:t>
            </a:r>
            <a:endParaRPr kumimoji="1" lang="en-US" altLang="ja-JP" dirty="0" smtClean="0"/>
          </a:p>
          <a:p>
            <a:r>
              <a:rPr kumimoji="1" lang="ja-JP" altLang="en-US" dirty="0" smtClean="0"/>
              <a:t>目的は、</a:t>
            </a:r>
            <a:endParaRPr kumimoji="1" lang="en-US" altLang="ja-JP" dirty="0" smtClean="0"/>
          </a:p>
          <a:p>
            <a:r>
              <a:rPr kumimoji="1" lang="ja-JP" altLang="en-US" dirty="0" smtClean="0"/>
              <a:t>なぜ？</a:t>
            </a:r>
            <a:r>
              <a:rPr kumimoji="1" lang="en-US" altLang="ja-JP" dirty="0" smtClean="0"/>
              <a:t>TCP,IP</a:t>
            </a:r>
            <a:r>
              <a:rPr kumimoji="1" lang="ja-JP" altLang="en-US" dirty="0" smtClean="0"/>
              <a:t>は長い間生き残って来れたのか？</a:t>
            </a:r>
            <a:endParaRPr kumimoji="1" lang="en-US" altLang="ja-JP" dirty="0" smtClean="0"/>
          </a:p>
          <a:p>
            <a:r>
              <a:rPr kumimoji="1" lang="ja-JP" altLang="en-US" dirty="0" smtClean="0"/>
              <a:t>進化の過程が分かれば、次がどうなっていけば良いのか？予想できるよね、という事で、新しい構造をデザインできる為に、新しい考え方、概念を提供します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8</a:t>
            </a:fld>
            <a:endParaRPr kumimoji="1" lang="ja-JP" altLang="en-US"/>
          </a:p>
        </p:txBody>
      </p:sp>
    </p:spTree>
    <p:extLst>
      <p:ext uri="{BB962C8B-B14F-4D97-AF65-F5344CB8AC3E}">
        <p14:creationId xmlns:p14="http://schemas.microsoft.com/office/powerpoint/2010/main" val="24673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まとめますと、二つキークエスチョンがあります。</a:t>
            </a:r>
            <a:endParaRPr kumimoji="1" lang="en-US" altLang="ja-JP" dirty="0" smtClean="0"/>
          </a:p>
          <a:p>
            <a:r>
              <a:rPr kumimoji="1" lang="ja-JP" altLang="en-US" dirty="0" smtClean="0"/>
              <a:t>一つは、どうやったら、大正義</a:t>
            </a:r>
            <a:r>
              <a:rPr kumimoji="1" lang="en-US" altLang="ja-JP" dirty="0" smtClean="0"/>
              <a:t>TCP/IP</a:t>
            </a:r>
            <a:r>
              <a:rPr kumimoji="1" lang="ja-JP" altLang="en-US" dirty="0" smtClean="0"/>
              <a:t>を壊して、置き換える事ができるのか？</a:t>
            </a:r>
            <a:endParaRPr kumimoji="1" lang="en-US" altLang="ja-JP" dirty="0" smtClean="0"/>
          </a:p>
          <a:p>
            <a:r>
              <a:rPr kumimoji="1" lang="ja-JP" altLang="en-US" dirty="0" smtClean="0"/>
              <a:t>二つ目は、今後進化できるような構造を作るにはどうすれば良いのか？</a:t>
            </a:r>
            <a:endParaRPr kumimoji="1" lang="en-US" altLang="ja-JP" dirty="0" smtClean="0"/>
          </a:p>
          <a:p>
            <a:r>
              <a:rPr kumimoji="1" lang="ja-JP" altLang="en-US" dirty="0" smtClean="0"/>
              <a:t>この二つの疑問に答えを出すのが</a:t>
            </a:r>
            <a:r>
              <a:rPr kumimoji="1" lang="en-US" altLang="ja-JP" dirty="0" err="1" smtClean="0"/>
              <a:t>EvoArch</a:t>
            </a:r>
            <a:r>
              <a:rPr kumimoji="1" lang="ja-JP" altLang="en-US" dirty="0" smtClean="0"/>
              <a:t>ですよ。</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10</a:t>
            </a:fld>
            <a:endParaRPr kumimoji="1" lang="ja-JP" altLang="en-US"/>
          </a:p>
        </p:txBody>
      </p:sp>
    </p:spTree>
    <p:extLst>
      <p:ext uri="{BB962C8B-B14F-4D97-AF65-F5344CB8AC3E}">
        <p14:creationId xmlns:p14="http://schemas.microsoft.com/office/powerpoint/2010/main" val="2555104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原則は</a:t>
            </a:r>
            <a:r>
              <a:rPr kumimoji="1" lang="en-US" altLang="ja-JP" dirty="0" smtClean="0"/>
              <a:t>5</a:t>
            </a:r>
            <a:r>
              <a:rPr kumimoji="1" lang="ja-JP" altLang="en-US" dirty="0" smtClean="0"/>
              <a:t>つあります。</a:t>
            </a:r>
            <a:endParaRPr kumimoji="1" lang="en-US" altLang="ja-JP" dirty="0" smtClean="0"/>
          </a:p>
          <a:p>
            <a:r>
              <a:rPr kumimoji="1" lang="ja-JP" altLang="en-US" dirty="0" smtClean="0"/>
              <a:t>進化値というパラメータをプロトコルに与える。</a:t>
            </a:r>
            <a:endParaRPr kumimoji="1" lang="en-US" altLang="ja-JP" dirty="0" smtClean="0"/>
          </a:p>
          <a:p>
            <a:r>
              <a:rPr kumimoji="1" lang="ja-JP" altLang="en-US" dirty="0" smtClean="0"/>
              <a:t>一般性、を与えて、一般性は上の層に行くほど小さくなる。</a:t>
            </a:r>
            <a:endParaRPr kumimoji="1" lang="en-US" altLang="ja-JP" dirty="0" smtClean="0"/>
          </a:p>
          <a:p>
            <a:r>
              <a:rPr kumimoji="1" lang="ja-JP" altLang="en-US" dirty="0" smtClean="0"/>
              <a:t>つまり、より基本となっている値を示したもの。電気があるから、チップが動くし、チップが動くから、</a:t>
            </a:r>
            <a:r>
              <a:rPr kumimoji="1" lang="en-US" altLang="ja-JP" dirty="0" smtClean="0"/>
              <a:t>PC</a:t>
            </a:r>
            <a:r>
              <a:rPr kumimoji="1" lang="ja-JP" altLang="en-US" dirty="0" smtClean="0"/>
              <a:t>が動くと、電気の</a:t>
            </a:r>
            <a:r>
              <a:rPr kumimoji="1" lang="en-US" altLang="ja-JP" dirty="0" smtClean="0"/>
              <a:t>generality</a:t>
            </a:r>
            <a:r>
              <a:rPr kumimoji="1" lang="ja-JP" altLang="en-US" dirty="0" smtClean="0"/>
              <a:t>は高くって、</a:t>
            </a:r>
            <a:r>
              <a:rPr kumimoji="1" lang="en-US" altLang="ja-JP" dirty="0" smtClean="0"/>
              <a:t>PC</a:t>
            </a:r>
            <a:r>
              <a:rPr kumimoji="1" lang="ja-JP" altLang="en-US" dirty="0" smtClean="0"/>
              <a:t>は小さい、</a:t>
            </a:r>
            <a:endParaRPr kumimoji="1" lang="en-US" altLang="ja-JP" dirty="0" smtClean="0"/>
          </a:p>
          <a:p>
            <a:r>
              <a:rPr kumimoji="1" lang="ja-JP" altLang="en-US" dirty="0" smtClean="0"/>
              <a:t>二つのプロトコルがつぶし合っている</a:t>
            </a:r>
            <a:endParaRPr kumimoji="1" lang="en-US" altLang="ja-JP" dirty="0" smtClean="0"/>
          </a:p>
          <a:p>
            <a:r>
              <a:rPr kumimoji="1" lang="ja-JP" altLang="en-US" dirty="0" smtClean="0"/>
              <a:t>競争してるプロトコルによって、プロトコルが死んだり、相手のやつが死んだりする。</a:t>
            </a:r>
            <a:endParaRPr kumimoji="1" lang="en-US" altLang="ja-JP" dirty="0" smtClean="0"/>
          </a:p>
          <a:p>
            <a:r>
              <a:rPr kumimoji="1" lang="ja-JP" altLang="en-US" dirty="0" smtClean="0"/>
              <a:t>低いレイヤーが上のものを構成している。</a:t>
            </a:r>
            <a:endParaRPr kumimoji="1" lang="en-US" altLang="ja-JP" dirty="0" smtClean="0"/>
          </a:p>
          <a:p>
            <a:r>
              <a:rPr kumimoji="1" lang="ja-JP" altLang="en-US" dirty="0" smtClean="0"/>
              <a:t>電気があるから</a:t>
            </a:r>
            <a:r>
              <a:rPr kumimoji="1" lang="en-US" altLang="ja-JP" dirty="0" smtClean="0"/>
              <a:t>PC</a:t>
            </a:r>
            <a:r>
              <a:rPr kumimoji="1" lang="ja-JP" altLang="en-US" dirty="0" smtClean="0"/>
              <a:t>が動く、プロジェクタも動く。</a:t>
            </a:r>
            <a:endParaRPr kumimoji="1" lang="en-US" altLang="ja-JP" dirty="0" smtClean="0"/>
          </a:p>
          <a:p>
            <a:r>
              <a:rPr kumimoji="1" lang="ja-JP" altLang="en-US" dirty="0" smtClean="0"/>
              <a:t>この</a:t>
            </a:r>
            <a:r>
              <a:rPr kumimoji="1" lang="en-US" altLang="ja-JP" dirty="0" smtClean="0"/>
              <a:t>5</a:t>
            </a:r>
            <a:r>
              <a:rPr kumimoji="1" lang="ja-JP" altLang="en-US" dirty="0" smtClean="0"/>
              <a:t>つの原則だけです。</a:t>
            </a:r>
            <a:endParaRPr kumimoji="1" lang="en-US" altLang="ja-JP" dirty="0" smtClean="0"/>
          </a:p>
          <a:p>
            <a:r>
              <a:rPr kumimoji="1" lang="ja-JP" altLang="en-US" dirty="0" smtClean="0"/>
              <a:t>注意点が</a:t>
            </a:r>
            <a:r>
              <a:rPr kumimoji="1" lang="en-US" altLang="ja-JP" dirty="0" smtClean="0"/>
              <a:t>2</a:t>
            </a:r>
            <a:r>
              <a:rPr kumimoji="1" lang="ja-JP" altLang="en-US" dirty="0" smtClean="0"/>
              <a:t>点、各レイヤーの機能がどうだとか、このプロトコルの役割がどうだとかは考えない事にします。</a:t>
            </a:r>
            <a:endParaRPr kumimoji="1" lang="en-US" altLang="ja-JP" dirty="0" smtClean="0"/>
          </a:p>
          <a:p>
            <a:r>
              <a:rPr kumimoji="1" lang="ja-JP" altLang="en-US" dirty="0" smtClean="0"/>
              <a:t>総じて、こういうモデルは完璧ではないけど、一部の現象を説明するのには役に立つんだよってことだけ思ってください。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12</a:t>
            </a:fld>
            <a:endParaRPr kumimoji="1" lang="ja-JP" altLang="en-US"/>
          </a:p>
        </p:txBody>
      </p:sp>
    </p:spTree>
    <p:extLst>
      <p:ext uri="{BB962C8B-B14F-4D97-AF65-F5344CB8AC3E}">
        <p14:creationId xmlns:p14="http://schemas.microsoft.com/office/powerpoint/2010/main" val="87826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じゃあ何に役に立つの？ッという事なんですけど。</a:t>
            </a:r>
            <a:endParaRPr kumimoji="1" lang="en-US" altLang="ja-JP" dirty="0" smtClean="0"/>
          </a:p>
          <a:p>
            <a:r>
              <a:rPr kumimoji="1" lang="ja-JP" altLang="en-US" dirty="0" smtClean="0"/>
              <a:t>論文では</a:t>
            </a:r>
            <a:r>
              <a:rPr kumimoji="1" lang="en-US" altLang="ja-JP" dirty="0" smtClean="0"/>
              <a:t>10</a:t>
            </a:r>
            <a:r>
              <a:rPr kumimoji="1" lang="ja-JP" altLang="en-US" dirty="0" smtClean="0"/>
              <a:t>個上げてました。似たようなのも合ったりするから、</a:t>
            </a:r>
            <a:r>
              <a:rPr kumimoji="1" lang="en-US" altLang="ja-JP" dirty="0" smtClean="0"/>
              <a:t>10</a:t>
            </a:r>
            <a:r>
              <a:rPr kumimoji="1" lang="ja-JP" altLang="en-US" dirty="0" smtClean="0"/>
              <a:t>個にはこだわったのかなぁ？と思う。</a:t>
            </a:r>
            <a:endParaRPr kumimoji="1" lang="en-US" altLang="ja-JP" dirty="0" smtClean="0"/>
          </a:p>
          <a:p>
            <a:r>
              <a:rPr kumimoji="1" lang="ja-JP" altLang="en-US" dirty="0" smtClean="0"/>
              <a:t>大きく二つに分けられて、一つは、今の構造がどうやってできたのか？手言うものそれが、赤いやつ</a:t>
            </a:r>
            <a:endParaRPr kumimoji="1" lang="en-US" altLang="ja-JP" dirty="0" smtClean="0"/>
          </a:p>
          <a:p>
            <a:r>
              <a:rPr kumimoji="1" lang="ja-JP" altLang="en-US" dirty="0" smtClean="0"/>
              <a:t>青い方がこれからどうなっていくの？ていう、予想のやつ。</a:t>
            </a:r>
            <a:endParaRPr kumimoji="1" lang="en-US" altLang="ja-JP" dirty="0" smtClean="0"/>
          </a:p>
          <a:p>
            <a:r>
              <a:rPr kumimoji="1" lang="ja-JP" altLang="en-US" dirty="0" smtClean="0"/>
              <a:t>いずれにしろ、変なモデルじゃないから、ってことが言いたいんだと思う。</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13</a:t>
            </a:fld>
            <a:endParaRPr kumimoji="1" lang="ja-JP" altLang="en-US"/>
          </a:p>
        </p:txBody>
      </p:sp>
    </p:spTree>
    <p:extLst>
      <p:ext uri="{BB962C8B-B14F-4D97-AF65-F5344CB8AC3E}">
        <p14:creationId xmlns:p14="http://schemas.microsoft.com/office/powerpoint/2010/main" val="16850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具体的なモデルはこれ</a:t>
            </a:r>
            <a:endParaRPr kumimoji="1" lang="en-US" altLang="ja-JP" dirty="0" smtClean="0"/>
          </a:p>
          <a:p>
            <a:r>
              <a:rPr kumimoji="1" lang="ja-JP" altLang="en-US" dirty="0" smtClean="0"/>
              <a:t>今だったら</a:t>
            </a:r>
            <a:r>
              <a:rPr kumimoji="1" lang="en-US" altLang="ja-JP" dirty="0" smtClean="0"/>
              <a:t>4</a:t>
            </a:r>
            <a:r>
              <a:rPr kumimoji="1" lang="ja-JP" altLang="en-US" dirty="0" smtClean="0"/>
              <a:t>層の構造を例に出しています。</a:t>
            </a:r>
            <a:endParaRPr kumimoji="1" lang="en-US" altLang="ja-JP" dirty="0" smtClean="0"/>
          </a:p>
          <a:p>
            <a:r>
              <a:rPr kumimoji="1" lang="en-US" altLang="ja-JP" dirty="0" smtClean="0"/>
              <a:t>P</a:t>
            </a:r>
            <a:r>
              <a:rPr kumimoji="1" lang="ja-JP" altLang="en-US" dirty="0" smtClean="0"/>
              <a:t>は</a:t>
            </a:r>
            <a:r>
              <a:rPr kumimoji="1" lang="en-US" altLang="ja-JP" dirty="0" smtClean="0"/>
              <a:t>u</a:t>
            </a:r>
            <a:r>
              <a:rPr kumimoji="1" lang="ja-JP" altLang="en-US" dirty="0" smtClean="0"/>
              <a:t>が生み出した、プロトコルのこと</a:t>
            </a:r>
            <a:endParaRPr kumimoji="1" lang="en-US" altLang="ja-JP" dirty="0" smtClean="0"/>
          </a:p>
          <a:p>
            <a:r>
              <a:rPr kumimoji="1" lang="en-US" altLang="ja-JP" dirty="0" smtClean="0"/>
              <a:t>L</a:t>
            </a:r>
            <a:r>
              <a:rPr kumimoji="1" lang="ja-JP" altLang="en-US" dirty="0" smtClean="0"/>
              <a:t>はどのレイヤーにいるか</a:t>
            </a:r>
            <a:endParaRPr kumimoji="1" lang="en-US" altLang="ja-JP" dirty="0" smtClean="0"/>
          </a:p>
          <a:p>
            <a:r>
              <a:rPr kumimoji="1" lang="en-US" altLang="ja-JP" dirty="0" smtClean="0"/>
              <a:t>S</a:t>
            </a:r>
            <a:r>
              <a:rPr kumimoji="1" lang="ja-JP" altLang="en-US" dirty="0" smtClean="0"/>
              <a:t>は</a:t>
            </a:r>
            <a:r>
              <a:rPr kumimoji="1" lang="en-US" altLang="ja-JP" dirty="0" smtClean="0"/>
              <a:t>P</a:t>
            </a:r>
            <a:r>
              <a:rPr kumimoji="1" lang="ja-JP" altLang="en-US" dirty="0" smtClean="0"/>
              <a:t>の逆でどれから作られたか、基になったか</a:t>
            </a:r>
            <a:endParaRPr kumimoji="1" lang="en-US" altLang="ja-JP" dirty="0" smtClean="0"/>
          </a:p>
          <a:p>
            <a:r>
              <a:rPr kumimoji="1" lang="ja-JP" altLang="en-US" dirty="0" smtClean="0"/>
              <a:t>一般性は計算方法なしだったんだけど、おそらく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86486E4-F6E0-DC40-B043-2A60D6E39A2C}" type="slidenum">
              <a:rPr kumimoji="1" lang="ja-JP" altLang="en-US" smtClean="0"/>
              <a:t>14</a:t>
            </a:fld>
            <a:endParaRPr kumimoji="1" lang="ja-JP" altLang="en-US"/>
          </a:p>
        </p:txBody>
      </p:sp>
    </p:spTree>
    <p:extLst>
      <p:ext uri="{BB962C8B-B14F-4D97-AF65-F5344CB8AC3E}">
        <p14:creationId xmlns:p14="http://schemas.microsoft.com/office/powerpoint/2010/main" val="357852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4470C76F-FFDE-F94A-AE28-CF4F1380A2F6}" type="datetime1">
              <a:rPr kumimoji="1" lang="ja-JP" altLang="en-US" smtClean="0"/>
              <a:t>2013/06/05</a:t>
            </a:fld>
            <a:endParaRPr kumimoji="1" lang="ja-JP" altLang="en-US" dirty="0"/>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dirty="0"/>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6B037995-261C-4F3E-B53F-504AAB73B392}" type="slidenum">
              <a:rPr kumimoji="1" lang="ja-JP" altLang="en-US" smtClean="0"/>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096DCA-292E-C14E-AEFD-16AAA426219D}" type="datetime1">
              <a:rPr kumimoji="1" lang="ja-JP" altLang="en-US" smtClean="0"/>
              <a:t>2013/06/05</a:t>
            </a:fld>
            <a:endParaRPr kumimoji="1" lang="ja-JP" altLang="en-US" dirty="0"/>
          </a:p>
        </p:txBody>
      </p:sp>
      <p:sp>
        <p:nvSpPr>
          <p:cNvPr id="5" name="フッター プレースホルダー 4"/>
          <p:cNvSpPr>
            <a:spLocks noGrp="1"/>
          </p:cNvSpPr>
          <p:nvPr>
            <p:ph type="ftr" sz="quarter" idx="11"/>
          </p:nvPr>
        </p:nvSpPr>
        <p:spPr/>
        <p:txBody>
          <a:bodyPr/>
          <a:lstStyle>
            <a:extLst/>
          </a:lstStyle>
          <a:p>
            <a:endParaRPr kumimoji="1" lang="ja-JP" altLang="en-US" dirty="0"/>
          </a:p>
        </p:txBody>
      </p:sp>
      <p:sp>
        <p:nvSpPr>
          <p:cNvPr id="6" name="スライド番号プレースホルダー 5"/>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7017C3C7-8215-C84B-8910-62B2DB861E9F}" type="datetime1">
              <a:rPr kumimoji="1" lang="ja-JP" altLang="en-US" smtClean="0"/>
              <a:t>2013/06/05</a:t>
            </a:fld>
            <a:endParaRPr kumimoji="1" lang="ja-JP" altLang="en-US" dirty="0"/>
          </a:p>
        </p:txBody>
      </p:sp>
      <p:sp>
        <p:nvSpPr>
          <p:cNvPr id="5" name="フッター プレースホルダー 4"/>
          <p:cNvSpPr>
            <a:spLocks noGrp="1"/>
          </p:cNvSpPr>
          <p:nvPr>
            <p:ph type="ftr" sz="quarter" idx="11"/>
          </p:nvPr>
        </p:nvSpPr>
        <p:spPr/>
        <p:txBody>
          <a:bodyPr/>
          <a:lstStyle>
            <a:extLst/>
          </a:lstStyle>
          <a:p>
            <a:endParaRPr kumimoji="1" lang="ja-JP" altLang="en-US" dirty="0"/>
          </a:p>
        </p:txBody>
      </p:sp>
      <p:sp>
        <p:nvSpPr>
          <p:cNvPr id="6" name="スライド番号プレースホルダー 5"/>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B87AE224-07D1-0C45-877C-1EEB1C376717}" type="datetime1">
              <a:rPr kumimoji="1" lang="ja-JP" altLang="en-US" smtClean="0"/>
              <a:t>2013/06/05</a:t>
            </a:fld>
            <a:endParaRPr kumimoji="1" lang="ja-JP" altLang="en-US" dirty="0"/>
          </a:p>
        </p:txBody>
      </p:sp>
      <p:sp>
        <p:nvSpPr>
          <p:cNvPr id="5" name="フッター プレースホルダー 4"/>
          <p:cNvSpPr>
            <a:spLocks noGrp="1"/>
          </p:cNvSpPr>
          <p:nvPr>
            <p:ph type="ftr" sz="quarter" idx="11"/>
          </p:nvPr>
        </p:nvSpPr>
        <p:spPr/>
        <p:txBody>
          <a:bodyPr/>
          <a:lstStyle>
            <a:extLst/>
          </a:lstStyle>
          <a:p>
            <a:endParaRPr kumimoji="1" lang="ja-JP" altLang="en-US" dirty="0"/>
          </a:p>
        </p:txBody>
      </p:sp>
      <p:sp>
        <p:nvSpPr>
          <p:cNvPr id="6" name="スライド番号プレースホルダー 5"/>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55BC60AA-0E12-E94E-B2CC-D2799CE459C5}" type="datetime1">
              <a:rPr kumimoji="1" lang="ja-JP" altLang="en-US" smtClean="0"/>
              <a:t>2013/06/05</a:t>
            </a:fld>
            <a:endParaRPr kumimoji="1" lang="ja-JP" altLang="en-US" dirty="0"/>
          </a:p>
        </p:txBody>
      </p:sp>
      <p:sp>
        <p:nvSpPr>
          <p:cNvPr id="5" name="フッター プレースホルダー 4"/>
          <p:cNvSpPr>
            <a:spLocks noGrp="1"/>
          </p:cNvSpPr>
          <p:nvPr>
            <p:ph type="ftr" sz="quarter" idx="11"/>
          </p:nvPr>
        </p:nvSpPr>
        <p:spPr/>
        <p:txBody>
          <a:bodyPr/>
          <a:lstStyle>
            <a:extLst/>
          </a:lstStyle>
          <a:p>
            <a:endParaRPr kumimoji="1" lang="ja-JP" altLang="en-US" dirty="0"/>
          </a:p>
        </p:txBody>
      </p:sp>
      <p:sp>
        <p:nvSpPr>
          <p:cNvPr id="6" name="スライド番号プレースホルダー 5"/>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52A3E354-3903-684A-963A-393ED1011F96}" type="datetime1">
              <a:rPr kumimoji="1" lang="ja-JP" altLang="en-US" smtClean="0"/>
              <a:t>2013/06/05</a:t>
            </a:fld>
            <a:endParaRPr kumimoji="1" lang="ja-JP" altLang="en-US" dirty="0"/>
          </a:p>
        </p:txBody>
      </p:sp>
      <p:sp>
        <p:nvSpPr>
          <p:cNvPr id="6" name="フッター プレースホルダー 5"/>
          <p:cNvSpPr>
            <a:spLocks noGrp="1"/>
          </p:cNvSpPr>
          <p:nvPr>
            <p:ph type="ftr" sz="quarter" idx="11"/>
          </p:nvPr>
        </p:nvSpPr>
        <p:spPr/>
        <p:txBody>
          <a:bodyPr/>
          <a:lstStyle>
            <a:extLst/>
          </a:lstStyle>
          <a:p>
            <a:endParaRPr kumimoji="1" lang="ja-JP" altLang="en-US" dirty="0"/>
          </a:p>
        </p:txBody>
      </p:sp>
      <p:sp>
        <p:nvSpPr>
          <p:cNvPr id="7" name="スライド番号プレースホルダー 6"/>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A3E29C2E-7DB2-E643-84C2-68F508C8626C}" type="datetime1">
              <a:rPr kumimoji="1" lang="ja-JP" altLang="en-US" smtClean="0"/>
              <a:t>2013/06/05</a:t>
            </a:fld>
            <a:endParaRPr kumimoji="1" lang="ja-JP" altLang="en-US" dirty="0"/>
          </a:p>
        </p:txBody>
      </p:sp>
      <p:sp>
        <p:nvSpPr>
          <p:cNvPr id="8" name="フッター プレースホルダー 7"/>
          <p:cNvSpPr>
            <a:spLocks noGrp="1"/>
          </p:cNvSpPr>
          <p:nvPr>
            <p:ph type="ftr" sz="quarter" idx="11"/>
          </p:nvPr>
        </p:nvSpPr>
        <p:spPr/>
        <p:txBody>
          <a:bodyPr/>
          <a:lstStyle>
            <a:extLst/>
          </a:lstStyle>
          <a:p>
            <a:endParaRPr kumimoji="1" lang="ja-JP" altLang="en-US" dirty="0"/>
          </a:p>
        </p:txBody>
      </p:sp>
      <p:sp>
        <p:nvSpPr>
          <p:cNvPr id="9" name="スライド番号プレースホルダー 8"/>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402AC583-6C96-F842-A126-7CDB03733786}" type="datetime1">
              <a:rPr kumimoji="1" lang="ja-JP" altLang="en-US" smtClean="0"/>
              <a:t>2013/06/05</a:t>
            </a:fld>
            <a:endParaRPr kumimoji="1" lang="ja-JP" altLang="en-US" dirty="0"/>
          </a:p>
        </p:txBody>
      </p:sp>
      <p:sp>
        <p:nvSpPr>
          <p:cNvPr id="4" name="フッター プレースホルダー 3"/>
          <p:cNvSpPr>
            <a:spLocks noGrp="1"/>
          </p:cNvSpPr>
          <p:nvPr>
            <p:ph type="ftr" sz="quarter" idx="11"/>
          </p:nvPr>
        </p:nvSpPr>
        <p:spPr/>
        <p:txBody>
          <a:bodyPr/>
          <a:lstStyle>
            <a:extLst/>
          </a:lstStyle>
          <a:p>
            <a:endParaRPr kumimoji="1" lang="ja-JP" altLang="en-US" dirty="0"/>
          </a:p>
        </p:txBody>
      </p:sp>
      <p:sp>
        <p:nvSpPr>
          <p:cNvPr id="5" name="スライド番号プレースホルダー 4"/>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780E09EF-63DF-EB44-8444-23F4CAF98505}" type="datetime1">
              <a:rPr kumimoji="1" lang="ja-JP" altLang="en-US" smtClean="0"/>
              <a:t>2013/06/05</a:t>
            </a:fld>
            <a:endParaRPr kumimoji="1" lang="ja-JP" altLang="en-US" dirty="0"/>
          </a:p>
        </p:txBody>
      </p:sp>
      <p:sp>
        <p:nvSpPr>
          <p:cNvPr id="3" name="フッター プレースホルダー 2"/>
          <p:cNvSpPr>
            <a:spLocks noGrp="1"/>
          </p:cNvSpPr>
          <p:nvPr>
            <p:ph type="ftr" sz="quarter" idx="11"/>
          </p:nvPr>
        </p:nvSpPr>
        <p:spPr/>
        <p:txBody>
          <a:bodyPr/>
          <a:lstStyle>
            <a:extLst/>
          </a:lstStyle>
          <a:p>
            <a:endParaRPr kumimoji="1" lang="ja-JP" altLang="en-US" dirty="0"/>
          </a:p>
        </p:txBody>
      </p:sp>
      <p:sp>
        <p:nvSpPr>
          <p:cNvPr id="4" name="スライド番号プレースホルダー 3"/>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A2258BBA-6D41-5249-8BD0-D6F3C2A96C91}" type="datetime1">
              <a:rPr kumimoji="1" lang="ja-JP" altLang="en-US" smtClean="0"/>
              <a:t>2013/06/05</a:t>
            </a:fld>
            <a:endParaRPr kumimoji="1" lang="ja-JP" altLang="en-US" dirty="0"/>
          </a:p>
        </p:txBody>
      </p:sp>
      <p:sp>
        <p:nvSpPr>
          <p:cNvPr id="6" name="フッター プレースホルダー 5"/>
          <p:cNvSpPr>
            <a:spLocks noGrp="1"/>
          </p:cNvSpPr>
          <p:nvPr>
            <p:ph type="ftr" sz="quarter" idx="11"/>
          </p:nvPr>
        </p:nvSpPr>
        <p:spPr/>
        <p:txBody>
          <a:bodyPr/>
          <a:lstStyle>
            <a:extLst/>
          </a:lstStyle>
          <a:p>
            <a:endParaRPr kumimoji="1" lang="ja-JP" altLang="en-US" dirty="0"/>
          </a:p>
        </p:txBody>
      </p:sp>
      <p:sp>
        <p:nvSpPr>
          <p:cNvPr id="7" name="スライド番号プレースホルダー 6"/>
          <p:cNvSpPr>
            <a:spLocks noGrp="1"/>
          </p:cNvSpPr>
          <p:nvPr>
            <p:ph type="sldNum" sz="quarter" idx="12"/>
          </p:nvPr>
        </p:nvSpPr>
        <p:spPr/>
        <p:txBody>
          <a:bodyPr/>
          <a:lstStyle>
            <a:extLst/>
          </a:lstStyle>
          <a:p>
            <a:fld id="{6B037995-261C-4F3E-B53F-504AAB73B392}" type="slidenum">
              <a:rPr kumimoji="1" lang="ja-JP" altLang="en-US" smtClean="0"/>
              <a:t>‹#›</a:t>
            </a:fld>
            <a:endParaRPr kumimoji="1" lang="ja-JP"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dirty="0"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37D13227-517B-9149-801B-C2A088E2231E}" type="datetime1">
              <a:rPr kumimoji="1" lang="ja-JP" altLang="en-US" smtClean="0"/>
              <a:t>2013/06/05</a:t>
            </a:fld>
            <a:endParaRPr kumimoji="1" lang="ja-JP" altLang="en-US" dirty="0"/>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dirty="0"/>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6B037995-261C-4F3E-B53F-504AAB73B392}" type="slidenum">
              <a:rPr kumimoji="1" lang="ja-JP" altLang="en-US" smtClean="0"/>
              <a:t>‹#›</a:t>
            </a:fld>
            <a:endParaRPr kumimoji="1" lang="ja-JP" altLang="en-US" dirty="0"/>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969073-4F28-3C42-A305-8CD4D96302BA}" type="datetime1">
              <a:rPr kumimoji="1" lang="ja-JP" altLang="en-US" smtClean="0"/>
              <a:t>2013/06/05</a:t>
            </a:fld>
            <a:endParaRPr kumimoji="1" lang="ja-JP" altLang="en-US" dirty="0"/>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dirty="0"/>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B037995-261C-4F3E-B53F-504AAB73B392}" type="slidenum">
              <a:rPr kumimoji="1" lang="ja-JP" altLang="en-US"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en-US" altLang="ja-JP" sz="3200" dirty="0" smtClean="0"/>
              <a:t/>
            </a:r>
            <a:br>
              <a:rPr lang="en-US" altLang="ja-JP" sz="3200" dirty="0" smtClean="0"/>
            </a:br>
            <a:r>
              <a:rPr lang="en-US" altLang="ja-JP" sz="3200" dirty="0" smtClean="0">
                <a:latin typeface="Times New Roman" pitchFamily="18" charset="0"/>
                <a:cs typeface="Times New Roman" pitchFamily="18" charset="0"/>
              </a:rPr>
              <a:t>The </a:t>
            </a:r>
            <a:r>
              <a:rPr lang="en-US" altLang="ja-JP" sz="3200" dirty="0">
                <a:latin typeface="Times New Roman" pitchFamily="18" charset="0"/>
                <a:cs typeface="Times New Roman" pitchFamily="18" charset="0"/>
              </a:rPr>
              <a:t>Evolution of Layered Protocol Stacks Leads to an Hourglass-Shaped Architecture</a:t>
            </a:r>
            <a:endParaRPr kumimoji="1" lang="ja-JP" altLang="en-US" sz="3200" dirty="0"/>
          </a:p>
        </p:txBody>
      </p:sp>
      <p:sp>
        <p:nvSpPr>
          <p:cNvPr id="3" name="サブタイトル 2"/>
          <p:cNvSpPr>
            <a:spLocks noGrp="1"/>
          </p:cNvSpPr>
          <p:nvPr>
            <p:ph type="subTitle" idx="1"/>
          </p:nvPr>
        </p:nvSpPr>
        <p:spPr/>
        <p:txBody>
          <a:bodyPr/>
          <a:lstStyle/>
          <a:p>
            <a:r>
              <a:rPr lang="en-US" altLang="ja-JP" dirty="0" smtClean="0"/>
              <a:t>Sekiya Lab</a:t>
            </a:r>
          </a:p>
          <a:p>
            <a:r>
              <a:rPr kumimoji="1" lang="en-US" altLang="ja-JP" dirty="0" smtClean="0"/>
              <a:t>M1 Shogo Fujii</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1</a:t>
            </a:fld>
            <a:endParaRPr kumimoji="1" lang="ja-JP" altLang="en-US" dirty="0"/>
          </a:p>
        </p:txBody>
      </p:sp>
    </p:spTree>
    <p:extLst>
      <p:ext uri="{BB962C8B-B14F-4D97-AF65-F5344CB8AC3E}">
        <p14:creationId xmlns:p14="http://schemas.microsoft.com/office/powerpoint/2010/main" val="5329346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Key </a:t>
            </a:r>
            <a:r>
              <a:rPr kumimoji="1" lang="en-US" altLang="ja-JP" dirty="0" smtClean="0"/>
              <a:t>question</a:t>
            </a:r>
            <a:endParaRPr kumimoji="1" lang="ja-JP" altLang="en-US" dirty="0"/>
          </a:p>
        </p:txBody>
      </p:sp>
      <p:sp>
        <p:nvSpPr>
          <p:cNvPr id="4" name="コンテンツ プレースホルダー 2"/>
          <p:cNvSpPr>
            <a:spLocks noGrp="1"/>
          </p:cNvSpPr>
          <p:nvPr>
            <p:ph idx="1"/>
          </p:nvPr>
        </p:nvSpPr>
        <p:spPr>
          <a:xfrm>
            <a:off x="168052" y="1481328"/>
            <a:ext cx="8807896" cy="4525963"/>
          </a:xfrm>
        </p:spPr>
        <p:txBody>
          <a:bodyPr/>
          <a:lstStyle/>
          <a:p>
            <a:pPr marL="624078" indent="-514350">
              <a:buFont typeface="+mj-lt"/>
              <a:buAutoNum type="arabicPeriod"/>
            </a:pPr>
            <a:r>
              <a:rPr lang="en-US" altLang="ja-JP" i="1" dirty="0"/>
              <a:t>H</a:t>
            </a:r>
            <a:r>
              <a:rPr lang="en-US" altLang="ja-JP" i="1" dirty="0" smtClean="0"/>
              <a:t>ow </a:t>
            </a:r>
            <a:r>
              <a:rPr lang="en-US" altLang="ja-JP" i="1" dirty="0"/>
              <a:t>can we make it more likely that a </a:t>
            </a:r>
            <a:r>
              <a:rPr lang="en-US" altLang="ja-JP" i="1" dirty="0" smtClean="0"/>
              <a:t>new protocol </a:t>
            </a:r>
            <a:r>
              <a:rPr lang="en-US" altLang="ja-JP" i="1" dirty="0"/>
              <a:t>replaces an existing and widely used </a:t>
            </a:r>
            <a:r>
              <a:rPr lang="en-US" altLang="ja-JP" i="1" dirty="0" smtClean="0"/>
              <a:t>incumbent protocol?</a:t>
            </a:r>
          </a:p>
          <a:p>
            <a:pPr marL="624078" indent="-514350">
              <a:buFont typeface="+mj-lt"/>
              <a:buAutoNum type="arabicPeriod"/>
            </a:pPr>
            <a:endParaRPr lang="en-US" altLang="ja-JP" i="1" dirty="0"/>
          </a:p>
          <a:p>
            <a:pPr marL="624078" indent="-514350">
              <a:buFont typeface="+mj-lt"/>
              <a:buAutoNum type="arabicPeriod"/>
            </a:pPr>
            <a:r>
              <a:rPr lang="en-US" altLang="ja-JP" i="1" dirty="0" smtClean="0"/>
              <a:t>What </a:t>
            </a:r>
            <a:r>
              <a:rPr lang="en-US" altLang="ja-JP" i="1" dirty="0"/>
              <a:t>makes a protocol stack or network architecture evolvable?</a:t>
            </a:r>
            <a:endParaRPr lang="en-US" altLang="ja-JP" i="1" dirty="0" smtClean="0"/>
          </a:p>
          <a:p>
            <a:pPr marL="109728" indent="0">
              <a:buNone/>
            </a:pPr>
            <a:endParaRPr kumimoji="1" lang="ja-JP" altLang="en-US" dirty="0"/>
          </a:p>
        </p:txBody>
      </p:sp>
      <p:sp>
        <p:nvSpPr>
          <p:cNvPr id="6" name="右矢印 5"/>
          <p:cNvSpPr/>
          <p:nvPr/>
        </p:nvSpPr>
        <p:spPr>
          <a:xfrm>
            <a:off x="1619672" y="4509117"/>
            <a:ext cx="1944216" cy="963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4499992" y="4605909"/>
            <a:ext cx="2136995" cy="769441"/>
          </a:xfrm>
          <a:prstGeom prst="rect">
            <a:avLst/>
          </a:prstGeom>
          <a:noFill/>
        </p:spPr>
        <p:txBody>
          <a:bodyPr wrap="none" rtlCol="0">
            <a:spAutoFit/>
          </a:bodyPr>
          <a:lstStyle/>
          <a:p>
            <a:r>
              <a:rPr kumimoji="1" lang="en-US" altLang="ja-JP" sz="4400" i="1" dirty="0" smtClean="0"/>
              <a:t>EvoArch</a:t>
            </a:r>
            <a:endParaRPr kumimoji="1" lang="ja-JP" altLang="en-US" sz="4400" i="1"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10</a:t>
            </a:fld>
            <a:endParaRPr kumimoji="1" lang="ja-JP" altLang="en-US" dirty="0"/>
          </a:p>
        </p:txBody>
      </p:sp>
    </p:spTree>
    <p:extLst>
      <p:ext uri="{BB962C8B-B14F-4D97-AF65-F5344CB8AC3E}">
        <p14:creationId xmlns:p14="http://schemas.microsoft.com/office/powerpoint/2010/main" val="17975323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t>Model “</a:t>
            </a:r>
            <a:r>
              <a:rPr lang="en-US" altLang="ja-JP" dirty="0" err="1" smtClean="0"/>
              <a:t>EvoArch</a:t>
            </a:r>
            <a:r>
              <a:rPr lang="en-US" altLang="ja-JP" dirty="0" smtClean="0"/>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11</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624078" indent="-514350">
              <a:buFont typeface="+mj-lt"/>
              <a:buAutoNum type="arabicPeriod"/>
            </a:pPr>
            <a:r>
              <a:rPr lang="en-US" altLang="ja-JP" dirty="0" smtClean="0"/>
              <a:t>the </a:t>
            </a:r>
            <a:r>
              <a:rPr lang="en-US" altLang="ja-JP" dirty="0"/>
              <a:t>source of </a:t>
            </a:r>
            <a:r>
              <a:rPr lang="en-US" altLang="ja-JP" dirty="0" smtClean="0"/>
              <a:t>“</a:t>
            </a:r>
            <a:r>
              <a:rPr lang="en-US" altLang="ja-JP" i="1" dirty="0" smtClean="0"/>
              <a:t>evolutionary value” </a:t>
            </a:r>
            <a:r>
              <a:rPr lang="en-US" altLang="ja-JP" dirty="0"/>
              <a:t>for an </a:t>
            </a:r>
            <a:r>
              <a:rPr lang="en-US" altLang="ja-JP" dirty="0" smtClean="0"/>
              <a:t>protocol</a:t>
            </a:r>
          </a:p>
          <a:p>
            <a:pPr marL="624078" indent="-514350">
              <a:buFont typeface="+mj-lt"/>
              <a:buAutoNum type="arabicPeriod"/>
            </a:pPr>
            <a:r>
              <a:rPr lang="en-US" altLang="ja-JP" dirty="0" smtClean="0"/>
              <a:t>The lower  “</a:t>
            </a:r>
            <a:r>
              <a:rPr lang="en-US" altLang="ja-JP" i="1" dirty="0" smtClean="0"/>
              <a:t>generality“ </a:t>
            </a:r>
            <a:r>
              <a:rPr lang="en-US" altLang="ja-JP" dirty="0" smtClean="0"/>
              <a:t>of </a:t>
            </a:r>
            <a:r>
              <a:rPr lang="en-US" altLang="ja-JP" dirty="0"/>
              <a:t>protocol </a:t>
            </a:r>
            <a:r>
              <a:rPr lang="en-US" altLang="ja-JP" dirty="0" smtClean="0"/>
              <a:t>as </a:t>
            </a:r>
            <a:r>
              <a:rPr lang="en-US" altLang="ja-JP" dirty="0"/>
              <a:t>we move to higher </a:t>
            </a:r>
            <a:r>
              <a:rPr lang="en-US" altLang="ja-JP" dirty="0" smtClean="0"/>
              <a:t>layers</a:t>
            </a:r>
          </a:p>
          <a:p>
            <a:pPr marL="624078" indent="-514350">
              <a:buFont typeface="+mj-lt"/>
              <a:buAutoNum type="arabicPeriod"/>
            </a:pPr>
            <a:r>
              <a:rPr lang="en-US" altLang="ja-JP" dirty="0"/>
              <a:t>the condition under which two </a:t>
            </a:r>
            <a:r>
              <a:rPr lang="en-US" altLang="ja-JP" dirty="0" smtClean="0"/>
              <a:t>protocols compete</a:t>
            </a:r>
          </a:p>
          <a:p>
            <a:pPr marL="624078" indent="-514350">
              <a:buFont typeface="+mj-lt"/>
              <a:buAutoNum type="arabicPeriod"/>
            </a:pPr>
            <a:r>
              <a:rPr lang="en-US" altLang="ja-JP" dirty="0"/>
              <a:t>the condition under which one protocol </a:t>
            </a:r>
            <a:r>
              <a:rPr lang="en-US" altLang="ja-JP" dirty="0" smtClean="0"/>
              <a:t>causes </a:t>
            </a:r>
            <a:r>
              <a:rPr lang="en-US" altLang="ja-JP" dirty="0"/>
              <a:t>the death or removal of a competing </a:t>
            </a:r>
            <a:r>
              <a:rPr lang="en-US" altLang="ja-JP" dirty="0" smtClean="0"/>
              <a:t>protocol</a:t>
            </a:r>
            <a:endParaRPr lang="ja-JP" altLang="en-US" dirty="0"/>
          </a:p>
          <a:p>
            <a:pPr marL="624078" indent="-514350">
              <a:buFont typeface="+mj-lt"/>
              <a:buAutoNum type="arabicPeriod"/>
            </a:pPr>
            <a:r>
              <a:rPr lang="en-US" altLang="ja-JP" dirty="0" smtClean="0"/>
              <a:t>A protocol is constructed by others at lower layer</a:t>
            </a:r>
          </a:p>
        </p:txBody>
      </p:sp>
      <p:sp>
        <p:nvSpPr>
          <p:cNvPr id="3" name="タイトル 2"/>
          <p:cNvSpPr>
            <a:spLocks noGrp="1"/>
          </p:cNvSpPr>
          <p:nvPr>
            <p:ph type="title"/>
          </p:nvPr>
        </p:nvSpPr>
        <p:spPr/>
        <p:txBody>
          <a:bodyPr/>
          <a:lstStyle/>
          <a:p>
            <a:r>
              <a:rPr kumimoji="1" lang="en-US" altLang="ja-JP" dirty="0" smtClean="0"/>
              <a:t>A few principle of EvoArch</a:t>
            </a:r>
            <a:endParaRPr kumimoji="1" lang="ja-JP" altLang="en-US" dirty="0"/>
          </a:p>
        </p:txBody>
      </p:sp>
      <p:sp>
        <p:nvSpPr>
          <p:cNvPr id="5" name="左右矢印 4"/>
          <p:cNvSpPr/>
          <p:nvPr/>
        </p:nvSpPr>
        <p:spPr>
          <a:xfrm>
            <a:off x="467544" y="4899936"/>
            <a:ext cx="1296144" cy="51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051719" y="4804248"/>
            <a:ext cx="3223959" cy="707886"/>
          </a:xfrm>
          <a:prstGeom prst="rect">
            <a:avLst/>
          </a:prstGeom>
          <a:noFill/>
        </p:spPr>
        <p:txBody>
          <a:bodyPr wrap="none" rtlCol="0">
            <a:spAutoFit/>
          </a:bodyPr>
          <a:lstStyle/>
          <a:p>
            <a:pPr marL="285750" indent="-285750">
              <a:buFont typeface="Arial" pitchFamily="34" charset="0"/>
              <a:buChar char="•"/>
            </a:pPr>
            <a:r>
              <a:rPr kumimoji="1" lang="en-US" altLang="ja-JP" sz="2000" dirty="0" smtClean="0"/>
              <a:t>Functionality of each layer</a:t>
            </a:r>
          </a:p>
          <a:p>
            <a:pPr marL="285750" indent="-285750">
              <a:buFont typeface="Arial" pitchFamily="34" charset="0"/>
              <a:buChar char="•"/>
            </a:pPr>
            <a:r>
              <a:rPr lang="en-US" altLang="ja-JP" sz="2000" dirty="0" smtClean="0"/>
              <a:t>Technological constraint</a:t>
            </a:r>
          </a:p>
        </p:txBody>
      </p:sp>
      <p:sp>
        <p:nvSpPr>
          <p:cNvPr id="7" name="右矢印 6"/>
          <p:cNvSpPr/>
          <p:nvPr/>
        </p:nvSpPr>
        <p:spPr>
          <a:xfrm>
            <a:off x="3779912" y="5661247"/>
            <a:ext cx="1368152" cy="677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428078" y="5631044"/>
            <a:ext cx="2525050" cy="707886"/>
          </a:xfrm>
          <a:prstGeom prst="rect">
            <a:avLst/>
          </a:prstGeom>
          <a:noFill/>
        </p:spPr>
        <p:txBody>
          <a:bodyPr wrap="none" rtlCol="0">
            <a:spAutoFit/>
          </a:bodyPr>
          <a:lstStyle/>
          <a:p>
            <a:r>
              <a:rPr lang="en-US" altLang="ja-JP" sz="2000" dirty="0" smtClean="0"/>
              <a:t>Uncompleted model…</a:t>
            </a:r>
          </a:p>
          <a:p>
            <a:r>
              <a:rPr lang="en-US" altLang="ja-JP" sz="2000" dirty="0" smtClean="0"/>
              <a:t>but useful</a:t>
            </a:r>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12</a:t>
            </a:fld>
            <a:endParaRPr kumimoji="1" lang="ja-JP" altLang="en-US" dirty="0"/>
          </a:p>
        </p:txBody>
      </p:sp>
    </p:spTree>
    <p:extLst>
      <p:ext uri="{BB962C8B-B14F-4D97-AF65-F5344CB8AC3E}">
        <p14:creationId xmlns:p14="http://schemas.microsoft.com/office/powerpoint/2010/main" val="10961936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7500" lnSpcReduction="20000"/>
          </a:bodyPr>
          <a:lstStyle/>
          <a:p>
            <a:pPr marL="624078" indent="-514350">
              <a:buFont typeface="+mj-lt"/>
              <a:buAutoNum type="arabicPeriod"/>
            </a:pPr>
            <a:r>
              <a:rPr lang="en-US" altLang="ja-JP" dirty="0">
                <a:solidFill>
                  <a:srgbClr val="FF0000"/>
                </a:solidFill>
              </a:rPr>
              <a:t>N</a:t>
            </a:r>
            <a:r>
              <a:rPr lang="en-US" altLang="ja-JP" dirty="0" smtClean="0">
                <a:solidFill>
                  <a:srgbClr val="FF0000"/>
                </a:solidFill>
              </a:rPr>
              <a:t>ew </a:t>
            </a:r>
            <a:r>
              <a:rPr lang="en-US" altLang="ja-JP" dirty="0">
                <a:solidFill>
                  <a:srgbClr val="FF0000"/>
                </a:solidFill>
              </a:rPr>
              <a:t>way to think about protocol </a:t>
            </a:r>
            <a:r>
              <a:rPr lang="en-US" altLang="ja-JP" dirty="0" smtClean="0">
                <a:solidFill>
                  <a:srgbClr val="FF0000"/>
                </a:solidFill>
              </a:rPr>
              <a:t>stacks to study their evolutionary properties</a:t>
            </a:r>
          </a:p>
          <a:p>
            <a:pPr marL="624078" indent="-514350">
              <a:buFont typeface="+mj-lt"/>
              <a:buAutoNum type="arabicPeriod"/>
            </a:pPr>
            <a:r>
              <a:rPr lang="en-US" altLang="ja-JP" dirty="0" smtClean="0">
                <a:solidFill>
                  <a:schemeClr val="accent1"/>
                </a:solidFill>
              </a:rPr>
              <a:t>Explanation </a:t>
            </a:r>
            <a:r>
              <a:rPr lang="en-US" altLang="ja-JP" dirty="0">
                <a:solidFill>
                  <a:schemeClr val="accent1"/>
                </a:solidFill>
              </a:rPr>
              <a:t>for the emergence of hourglass-like </a:t>
            </a:r>
            <a:r>
              <a:rPr lang="en-US" altLang="ja-JP" dirty="0" smtClean="0">
                <a:solidFill>
                  <a:schemeClr val="accent1"/>
                </a:solidFill>
              </a:rPr>
              <a:t>architectures in </a:t>
            </a:r>
            <a:r>
              <a:rPr lang="en-US" altLang="ja-JP" dirty="0">
                <a:solidFill>
                  <a:schemeClr val="accent1"/>
                </a:solidFill>
              </a:rPr>
              <a:t>a bottom-up </a:t>
            </a:r>
            <a:r>
              <a:rPr lang="en-US" altLang="ja-JP" dirty="0" smtClean="0">
                <a:solidFill>
                  <a:schemeClr val="accent1"/>
                </a:solidFill>
              </a:rPr>
              <a:t>manner</a:t>
            </a:r>
          </a:p>
          <a:p>
            <a:pPr marL="624078" indent="-514350">
              <a:buFont typeface="+mj-lt"/>
              <a:buAutoNum type="arabicPeriod"/>
            </a:pPr>
            <a:r>
              <a:rPr lang="en-US" altLang="ja-JP" dirty="0">
                <a:solidFill>
                  <a:srgbClr val="FF0000"/>
                </a:solidFill>
              </a:rPr>
              <a:t>how the location and </a:t>
            </a:r>
            <a:r>
              <a:rPr lang="en-US" altLang="ja-JP" dirty="0" smtClean="0">
                <a:solidFill>
                  <a:srgbClr val="FF0000"/>
                </a:solidFill>
              </a:rPr>
              <a:t>width of the waist </a:t>
            </a:r>
            <a:r>
              <a:rPr lang="en-US" altLang="ja-JP" dirty="0">
                <a:solidFill>
                  <a:srgbClr val="FF0000"/>
                </a:solidFill>
              </a:rPr>
              <a:t>can follow from certain key </a:t>
            </a:r>
            <a:r>
              <a:rPr lang="en-US" altLang="ja-JP" dirty="0" smtClean="0">
                <a:solidFill>
                  <a:srgbClr val="FF0000"/>
                </a:solidFill>
              </a:rPr>
              <a:t>parameters</a:t>
            </a:r>
          </a:p>
          <a:p>
            <a:pPr marL="624078" indent="-514350">
              <a:buFont typeface="+mj-lt"/>
              <a:buAutoNum type="arabicPeriod"/>
            </a:pPr>
            <a:r>
              <a:rPr lang="en-US" altLang="ja-JP" dirty="0">
                <a:solidFill>
                  <a:srgbClr val="2DA2BF"/>
                </a:solidFill>
              </a:rPr>
              <a:t>I</a:t>
            </a:r>
            <a:r>
              <a:rPr lang="en-US" altLang="ja-JP" dirty="0" smtClean="0">
                <a:solidFill>
                  <a:srgbClr val="2DA2BF"/>
                </a:solidFill>
              </a:rPr>
              <a:t>ntriguing explanation for </a:t>
            </a:r>
            <a:r>
              <a:rPr lang="en-US" altLang="ja-JP" dirty="0">
                <a:solidFill>
                  <a:srgbClr val="2DA2BF"/>
                </a:solidFill>
              </a:rPr>
              <a:t>the </a:t>
            </a:r>
            <a:r>
              <a:rPr lang="en-US" altLang="ja-JP" dirty="0" smtClean="0">
                <a:solidFill>
                  <a:srgbClr val="2DA2BF"/>
                </a:solidFill>
              </a:rPr>
              <a:t>survival of TCP/IP </a:t>
            </a:r>
          </a:p>
          <a:p>
            <a:pPr marL="624078" indent="-514350">
              <a:buFont typeface="+mj-lt"/>
              <a:buAutoNum type="arabicPeriod"/>
            </a:pPr>
            <a:r>
              <a:rPr lang="en-US" altLang="ja-JP" dirty="0" smtClean="0">
                <a:solidFill>
                  <a:srgbClr val="FF0000"/>
                </a:solidFill>
              </a:rPr>
              <a:t>How </a:t>
            </a:r>
            <a:r>
              <a:rPr lang="en-US" altLang="ja-JP" dirty="0">
                <a:solidFill>
                  <a:srgbClr val="FF0000"/>
                </a:solidFill>
              </a:rPr>
              <a:t>to make a new protocol more likely </a:t>
            </a:r>
            <a:r>
              <a:rPr lang="en-US" altLang="ja-JP" dirty="0" smtClean="0">
                <a:solidFill>
                  <a:srgbClr val="FF0000"/>
                </a:solidFill>
              </a:rPr>
              <a:t>to survive </a:t>
            </a:r>
            <a:r>
              <a:rPr lang="en-US" altLang="ja-JP" dirty="0">
                <a:solidFill>
                  <a:srgbClr val="FF0000"/>
                </a:solidFill>
              </a:rPr>
              <a:t>in a competitive </a:t>
            </a:r>
            <a:r>
              <a:rPr lang="en-US" altLang="ja-JP" dirty="0" smtClean="0">
                <a:solidFill>
                  <a:srgbClr val="FF0000"/>
                </a:solidFill>
              </a:rPr>
              <a:t>environment</a:t>
            </a:r>
          </a:p>
          <a:p>
            <a:pPr marL="624078" indent="-514350">
              <a:buFont typeface="+mj-lt"/>
              <a:buAutoNum type="arabicPeriod"/>
            </a:pPr>
            <a:r>
              <a:rPr lang="en-US" altLang="ja-JP" dirty="0" smtClean="0">
                <a:solidFill>
                  <a:srgbClr val="FF0000"/>
                </a:solidFill>
              </a:rPr>
              <a:t>Recommendations </a:t>
            </a:r>
            <a:r>
              <a:rPr lang="en-US" altLang="ja-JP" dirty="0">
                <a:solidFill>
                  <a:srgbClr val="FF0000"/>
                </a:solidFill>
              </a:rPr>
              <a:t>to designers of future </a:t>
            </a:r>
            <a:r>
              <a:rPr lang="en-US" altLang="ja-JP" dirty="0" smtClean="0">
                <a:solidFill>
                  <a:srgbClr val="FF0000"/>
                </a:solidFill>
              </a:rPr>
              <a:t>Internet architectures</a:t>
            </a:r>
          </a:p>
          <a:p>
            <a:pPr marL="624078" indent="-514350">
              <a:buFont typeface="+mj-lt"/>
              <a:buAutoNum type="arabicPeriod"/>
            </a:pPr>
            <a:r>
              <a:rPr lang="en-US" altLang="ja-JP" dirty="0" smtClean="0">
                <a:solidFill>
                  <a:srgbClr val="2DA2BF"/>
                </a:solidFill>
              </a:rPr>
              <a:t>Predicting </a:t>
            </a:r>
            <a:r>
              <a:rPr lang="en-US" altLang="ja-JP" dirty="0">
                <a:solidFill>
                  <a:srgbClr val="2DA2BF"/>
                </a:solidFill>
              </a:rPr>
              <a:t>that few protocols at the </a:t>
            </a:r>
            <a:r>
              <a:rPr lang="en-US" altLang="ja-JP" dirty="0" smtClean="0">
                <a:solidFill>
                  <a:srgbClr val="2DA2BF"/>
                </a:solidFill>
              </a:rPr>
              <a:t>waist</a:t>
            </a:r>
          </a:p>
          <a:p>
            <a:pPr marL="624078" indent="-514350">
              <a:buFont typeface="+mj-lt"/>
              <a:buAutoNum type="arabicPeriod"/>
            </a:pPr>
            <a:r>
              <a:rPr lang="en-US" altLang="ja-JP" dirty="0" smtClean="0">
                <a:solidFill>
                  <a:srgbClr val="2DA2BF"/>
                </a:solidFill>
              </a:rPr>
              <a:t>The </a:t>
            </a:r>
            <a:r>
              <a:rPr lang="en-US" altLang="ja-JP" dirty="0">
                <a:solidFill>
                  <a:srgbClr val="2DA2BF"/>
                </a:solidFill>
              </a:rPr>
              <a:t>effect of different </a:t>
            </a:r>
            <a:r>
              <a:rPr lang="en-US" altLang="ja-JP" i="1" dirty="0" smtClean="0">
                <a:solidFill>
                  <a:srgbClr val="2DA2BF"/>
                </a:solidFill>
              </a:rPr>
              <a:t>protocol qualities, </a:t>
            </a:r>
            <a:r>
              <a:rPr lang="en-US" altLang="ja-JP" dirty="0" smtClean="0">
                <a:solidFill>
                  <a:srgbClr val="2DA2BF"/>
                </a:solidFill>
              </a:rPr>
              <a:t>the lower is smaller</a:t>
            </a:r>
          </a:p>
          <a:p>
            <a:pPr marL="624078" indent="-514350">
              <a:buFont typeface="+mj-lt"/>
              <a:buAutoNum type="arabicPeriod"/>
            </a:pPr>
            <a:r>
              <a:rPr lang="en-US" altLang="ja-JP" dirty="0">
                <a:solidFill>
                  <a:srgbClr val="2DA2BF"/>
                </a:solidFill>
              </a:rPr>
              <a:t>The most stable protocols at the </a:t>
            </a:r>
            <a:r>
              <a:rPr lang="en-US" altLang="ja-JP" dirty="0" smtClean="0">
                <a:solidFill>
                  <a:srgbClr val="2DA2BF"/>
                </a:solidFill>
              </a:rPr>
              <a:t>waist do not often have the highest </a:t>
            </a:r>
            <a:r>
              <a:rPr lang="en-US" altLang="ja-JP" i="1" dirty="0" smtClean="0">
                <a:solidFill>
                  <a:srgbClr val="2DA2BF"/>
                </a:solidFill>
              </a:rPr>
              <a:t>quality</a:t>
            </a:r>
          </a:p>
          <a:p>
            <a:pPr marL="624078" indent="-514350">
              <a:buFont typeface="+mj-lt"/>
              <a:buAutoNum type="arabicPeriod"/>
            </a:pPr>
            <a:r>
              <a:rPr lang="en-US" altLang="ja-JP" dirty="0">
                <a:solidFill>
                  <a:srgbClr val="FF0000"/>
                </a:solidFill>
              </a:rPr>
              <a:t>new way to think about the </a:t>
            </a:r>
            <a:r>
              <a:rPr lang="en-US" altLang="ja-JP" dirty="0" smtClean="0">
                <a:solidFill>
                  <a:srgbClr val="FF0000"/>
                </a:solidFill>
              </a:rPr>
              <a:t>competition </a:t>
            </a:r>
            <a:r>
              <a:rPr lang="en-US" altLang="ja-JP" dirty="0">
                <a:solidFill>
                  <a:srgbClr val="FF0000"/>
                </a:solidFill>
              </a:rPr>
              <a:t>between IPv4 and IPv6</a:t>
            </a:r>
            <a:endParaRPr lang="en-US" altLang="ja-JP" dirty="0" smtClean="0">
              <a:solidFill>
                <a:srgbClr val="FF0000"/>
              </a:solidFill>
            </a:endParaRPr>
          </a:p>
          <a:p>
            <a:pPr marL="624078" indent="-514350">
              <a:buFont typeface="+mj-lt"/>
              <a:buAutoNum type="arabicPeriod"/>
            </a:pPr>
            <a:endParaRPr kumimoji="1" lang="ja-JP" altLang="en-US" dirty="0"/>
          </a:p>
        </p:txBody>
      </p:sp>
      <p:sp>
        <p:nvSpPr>
          <p:cNvPr id="3" name="タイトル 2"/>
          <p:cNvSpPr>
            <a:spLocks noGrp="1"/>
          </p:cNvSpPr>
          <p:nvPr>
            <p:ph type="title"/>
          </p:nvPr>
        </p:nvSpPr>
        <p:spPr/>
        <p:txBody>
          <a:bodyPr/>
          <a:lstStyle/>
          <a:p>
            <a:r>
              <a:rPr kumimoji="1" lang="en-US" altLang="ja-JP" dirty="0" smtClean="0"/>
              <a:t>Why is EvoArch useful?-10 reasons</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13</a:t>
            </a:fld>
            <a:endParaRPr kumimoji="1" lang="ja-JP" altLang="en-US" dirty="0"/>
          </a:p>
        </p:txBody>
      </p:sp>
    </p:spTree>
    <p:extLst>
      <p:ext uri="{BB962C8B-B14F-4D97-AF65-F5344CB8AC3E}">
        <p14:creationId xmlns:p14="http://schemas.microsoft.com/office/powerpoint/2010/main" val="36823418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79512" y="1412776"/>
            <a:ext cx="4464496" cy="324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kumimoji="1" lang="en-US" altLang="ja-JP" dirty="0" smtClean="0"/>
              <a:t>Model description</a:t>
            </a:r>
            <a:endParaRPr kumimoji="1" lang="ja-JP" altLang="en-US" dirty="0"/>
          </a:p>
        </p:txBody>
      </p:sp>
      <p:pic>
        <p:nvPicPr>
          <p:cNvPr id="4" name="コンテンツ プレースホルダー 3"/>
          <p:cNvPicPr>
            <a:picLocks noGrp="1" noChangeAspect="1"/>
          </p:cNvPicPr>
          <p:nvPr>
            <p:ph idx="1"/>
          </p:nvPr>
        </p:nvPicPr>
        <p:blipFill>
          <a:blip r:embed="rId3"/>
          <a:srcRect l="-18630" r="-18630"/>
          <a:stretch>
            <a:fillRect/>
          </a:stretch>
        </p:blipFill>
        <p:spPr>
          <a:xfrm>
            <a:off x="3923927" y="1366210"/>
            <a:ext cx="5976665" cy="3286925"/>
          </a:xfrm>
        </p:spPr>
      </p:pic>
      <p:pic>
        <p:nvPicPr>
          <p:cNvPr id="4098" name="Picture 2" descr="E:\Users\admin\Desktop\名称未設定-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5106" y="2060848"/>
            <a:ext cx="2930262" cy="20706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971763"/>
            <a:ext cx="861833" cy="4668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703014"/>
            <a:ext cx="1430404" cy="46682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グループ化 5"/>
          <p:cNvGrpSpPr/>
          <p:nvPr/>
        </p:nvGrpSpPr>
        <p:grpSpPr>
          <a:xfrm>
            <a:off x="467544" y="1670258"/>
            <a:ext cx="2664296" cy="466826"/>
            <a:chOff x="640311" y="1901090"/>
            <a:chExt cx="2664296" cy="466826"/>
          </a:xfrm>
        </p:grpSpPr>
        <p:pic>
          <p:nvPicPr>
            <p:cNvPr id="4101" name="Picture 5"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311" y="1901090"/>
              <a:ext cx="897743" cy="46682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1411140" y="1901090"/>
              <a:ext cx="1893467" cy="461665"/>
            </a:xfrm>
            <a:prstGeom prst="rect">
              <a:avLst/>
            </a:prstGeom>
            <a:noFill/>
          </p:spPr>
          <p:txBody>
            <a:bodyPr wrap="none" rtlCol="0">
              <a:spAutoFit/>
            </a:bodyPr>
            <a:lstStyle/>
            <a:p>
              <a:r>
                <a:rPr kumimoji="1" lang="en-US" altLang="ja-JP" sz="2400" dirty="0" smtClean="0"/>
                <a:t>:products of u</a:t>
              </a:r>
              <a:endParaRPr kumimoji="1" lang="ja-JP" altLang="en-US" sz="2400" dirty="0"/>
            </a:p>
          </p:txBody>
        </p:sp>
      </p:grpSp>
      <p:sp>
        <p:nvSpPr>
          <p:cNvPr id="11" name="テキスト ボックス 10"/>
          <p:cNvSpPr txBox="1"/>
          <p:nvPr/>
        </p:nvSpPr>
        <p:spPr>
          <a:xfrm>
            <a:off x="1032978" y="3199853"/>
            <a:ext cx="1447832" cy="461665"/>
          </a:xfrm>
          <a:prstGeom prst="rect">
            <a:avLst/>
          </a:prstGeom>
          <a:noFill/>
        </p:spPr>
        <p:txBody>
          <a:bodyPr wrap="none" rtlCol="0">
            <a:spAutoFit/>
          </a:bodyPr>
          <a:lstStyle/>
          <a:p>
            <a:r>
              <a:rPr kumimoji="1" lang="en-US" altLang="ja-JP" sz="2400" dirty="0" smtClean="0"/>
              <a:t>:layer of u</a:t>
            </a:r>
            <a:endParaRPr kumimoji="1" lang="ja-JP" altLang="en-US" sz="2400" dirty="0"/>
          </a:p>
        </p:txBody>
      </p:sp>
      <p:sp>
        <p:nvSpPr>
          <p:cNvPr id="13" name="テキスト ボックス 12"/>
          <p:cNvSpPr txBox="1"/>
          <p:nvPr/>
        </p:nvSpPr>
        <p:spPr>
          <a:xfrm>
            <a:off x="1211399" y="3974343"/>
            <a:ext cx="2047355" cy="461665"/>
          </a:xfrm>
          <a:prstGeom prst="rect">
            <a:avLst/>
          </a:prstGeom>
          <a:noFill/>
        </p:spPr>
        <p:txBody>
          <a:bodyPr wrap="none" rtlCol="0">
            <a:spAutoFit/>
          </a:bodyPr>
          <a:lstStyle/>
          <a:p>
            <a:r>
              <a:rPr kumimoji="1" lang="en-US" altLang="ja-JP" sz="2400" dirty="0" smtClean="0"/>
              <a:t>:substrates of u</a:t>
            </a:r>
            <a:endParaRPr kumimoji="1" lang="ja-JP" altLang="en-US" sz="2400" dirty="0"/>
          </a:p>
        </p:txBody>
      </p:sp>
      <p:sp>
        <p:nvSpPr>
          <p:cNvPr id="8" name="スライド番号プレースホルダー 7"/>
          <p:cNvSpPr>
            <a:spLocks noGrp="1"/>
          </p:cNvSpPr>
          <p:nvPr>
            <p:ph type="sldNum" sz="quarter" idx="12"/>
          </p:nvPr>
        </p:nvSpPr>
        <p:spPr/>
        <p:txBody>
          <a:bodyPr/>
          <a:lstStyle/>
          <a:p>
            <a:fld id="{6B037995-261C-4F3E-B53F-504AAB73B392}" type="slidenum">
              <a:rPr kumimoji="1" lang="ja-JP" altLang="en-US" smtClean="0"/>
              <a:t>14</a:t>
            </a:fld>
            <a:endParaRPr kumimoji="1" lang="ja-JP" altLang="en-US" dirty="0"/>
          </a:p>
        </p:txBody>
      </p:sp>
    </p:spTree>
    <p:extLst>
      <p:ext uri="{BB962C8B-B14F-4D97-AF65-F5344CB8AC3E}">
        <p14:creationId xmlns:p14="http://schemas.microsoft.com/office/powerpoint/2010/main" val="5534975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Model description</a:t>
            </a:r>
            <a:endParaRPr kumimoji="1" lang="ja-JP" altLang="en-US" dirty="0">
              <a:latin typeface="Times New Roman" pitchFamily="18" charset="0"/>
              <a:cs typeface="Times New Roman" pitchFamily="18" charset="0"/>
            </a:endParaRPr>
          </a:p>
        </p:txBody>
      </p:sp>
      <p:pic>
        <p:nvPicPr>
          <p:cNvPr id="11" name="コンテンツ プレースホルダー 3"/>
          <p:cNvPicPr>
            <a:picLocks noGrp="1" noChangeAspect="1"/>
          </p:cNvPicPr>
          <p:nvPr>
            <p:ph idx="1"/>
          </p:nvPr>
        </p:nvPicPr>
        <p:blipFill>
          <a:blip r:embed="rId3"/>
          <a:srcRect l="-18630" r="-18630"/>
          <a:stretch>
            <a:fillRect/>
          </a:stretch>
        </p:blipFill>
        <p:spPr>
          <a:xfrm>
            <a:off x="3923927" y="1785538"/>
            <a:ext cx="5976665" cy="3286925"/>
          </a:xfrm>
        </p:spPr>
      </p:pic>
      <p:pic>
        <p:nvPicPr>
          <p:cNvPr id="5123" name="Picture 3" descr="E:\Users\admin\Downloads\eq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302" y="3807009"/>
            <a:ext cx="4770746" cy="58282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p:cNvGrpSpPr/>
          <p:nvPr/>
        </p:nvGrpSpPr>
        <p:grpSpPr>
          <a:xfrm>
            <a:off x="323528" y="1602407"/>
            <a:ext cx="4524375" cy="1466553"/>
            <a:chOff x="395536" y="2493073"/>
            <a:chExt cx="4524375" cy="1466553"/>
          </a:xfrm>
        </p:grpSpPr>
        <p:pic>
          <p:nvPicPr>
            <p:cNvPr id="5122" name="Picture 2"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954738"/>
              <a:ext cx="4524375" cy="1004888"/>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395536" y="2493073"/>
              <a:ext cx="2531462" cy="461665"/>
            </a:xfrm>
            <a:prstGeom prst="rect">
              <a:avLst/>
            </a:prstGeom>
            <a:noFill/>
          </p:spPr>
          <p:txBody>
            <a:bodyPr wrap="none" rtlCol="0">
              <a:spAutoFit/>
            </a:bodyPr>
            <a:lstStyle/>
            <a:p>
              <a:r>
                <a:rPr kumimoji="1" lang="en-US" altLang="ja-JP" sz="2400" dirty="0" smtClean="0"/>
                <a:t>Evolutionary value</a:t>
              </a:r>
              <a:endParaRPr kumimoji="1" lang="ja-JP" altLang="en-US" sz="2400" dirty="0"/>
            </a:p>
          </p:txBody>
        </p:sp>
      </p:grpSp>
      <p:sp>
        <p:nvSpPr>
          <p:cNvPr id="16" name="テキスト ボックス 15"/>
          <p:cNvSpPr txBox="1"/>
          <p:nvPr/>
        </p:nvSpPr>
        <p:spPr>
          <a:xfrm>
            <a:off x="323528" y="3212976"/>
            <a:ext cx="3137397" cy="461665"/>
          </a:xfrm>
          <a:prstGeom prst="rect">
            <a:avLst/>
          </a:prstGeom>
          <a:noFill/>
        </p:spPr>
        <p:txBody>
          <a:bodyPr wrap="none" rtlCol="0">
            <a:spAutoFit/>
          </a:bodyPr>
          <a:lstStyle/>
          <a:p>
            <a:r>
              <a:rPr kumimoji="1" lang="en-US" altLang="ja-JP" sz="2400" dirty="0" smtClean="0"/>
              <a:t>Survive the competition</a:t>
            </a:r>
            <a:endParaRPr kumimoji="1" lang="ja-JP" altLang="en-US" sz="2400" dirty="0"/>
          </a:p>
        </p:txBody>
      </p:sp>
      <p:pic>
        <p:nvPicPr>
          <p:cNvPr id="5124" name="Picture 4"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58" y="4631983"/>
            <a:ext cx="714375" cy="3714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070" y="5157192"/>
            <a:ext cx="209550" cy="18573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1006080" y="4617665"/>
            <a:ext cx="2464136" cy="400110"/>
          </a:xfrm>
          <a:prstGeom prst="rect">
            <a:avLst/>
          </a:prstGeom>
          <a:noFill/>
        </p:spPr>
        <p:txBody>
          <a:bodyPr wrap="none" rtlCol="0">
            <a:spAutoFit/>
          </a:bodyPr>
          <a:lstStyle/>
          <a:p>
            <a:r>
              <a:rPr lang="en-US" altLang="ja-JP" sz="2000" dirty="0" smtClean="0"/>
              <a:t>:the set of competitors</a:t>
            </a:r>
            <a:endParaRPr kumimoji="1" lang="ja-JP" altLang="en-US" sz="2000" dirty="0"/>
          </a:p>
        </p:txBody>
      </p:sp>
      <p:sp>
        <p:nvSpPr>
          <p:cNvPr id="20" name="テキスト ボックス 19"/>
          <p:cNvSpPr txBox="1"/>
          <p:nvPr/>
        </p:nvSpPr>
        <p:spPr>
          <a:xfrm>
            <a:off x="1006080" y="5015449"/>
            <a:ext cx="3812262" cy="707886"/>
          </a:xfrm>
          <a:prstGeom prst="rect">
            <a:avLst/>
          </a:prstGeom>
          <a:noFill/>
        </p:spPr>
        <p:txBody>
          <a:bodyPr wrap="none" rtlCol="0">
            <a:spAutoFit/>
          </a:bodyPr>
          <a:lstStyle/>
          <a:p>
            <a:r>
              <a:rPr lang="en-US" altLang="ja-JP" sz="2000" dirty="0" smtClean="0"/>
              <a:t>:competition threshold</a:t>
            </a:r>
          </a:p>
          <a:p>
            <a:r>
              <a:rPr lang="en-US" altLang="ja-JP" sz="2000" dirty="0" smtClean="0"/>
              <a:t>e</a:t>
            </a:r>
            <a:r>
              <a:rPr kumimoji="1" lang="en-US" altLang="ja-JP" sz="2000" dirty="0" smtClean="0"/>
              <a:t>.g.) c=1 means all products shared </a:t>
            </a:r>
            <a:endParaRPr kumimoji="1" lang="ja-JP" altLang="en-US" sz="2000" dirty="0"/>
          </a:p>
        </p:txBody>
      </p:sp>
      <p:sp>
        <p:nvSpPr>
          <p:cNvPr id="3" name="スライド番号プレースホルダー 2"/>
          <p:cNvSpPr>
            <a:spLocks noGrp="1"/>
          </p:cNvSpPr>
          <p:nvPr>
            <p:ph type="sldNum" sz="quarter" idx="12"/>
          </p:nvPr>
        </p:nvSpPr>
        <p:spPr/>
        <p:txBody>
          <a:bodyPr/>
          <a:lstStyle/>
          <a:p>
            <a:fld id="{6B037995-261C-4F3E-B53F-504AAB73B392}" type="slidenum">
              <a:rPr kumimoji="1" lang="ja-JP" altLang="en-US" smtClean="0"/>
              <a:t>15</a:t>
            </a:fld>
            <a:endParaRPr kumimoji="1" lang="ja-JP" altLang="en-US" dirty="0"/>
          </a:p>
        </p:txBody>
      </p:sp>
    </p:spTree>
    <p:extLst>
      <p:ext uri="{BB962C8B-B14F-4D97-AF65-F5344CB8AC3E}">
        <p14:creationId xmlns:p14="http://schemas.microsoft.com/office/powerpoint/2010/main" val="100294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358" y="1324238"/>
            <a:ext cx="5109642" cy="3344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タイトル 2"/>
          <p:cNvSpPr>
            <a:spLocks noGrp="1"/>
          </p:cNvSpPr>
          <p:nvPr>
            <p:ph type="title"/>
          </p:nvPr>
        </p:nvSpPr>
        <p:spPr/>
        <p:txBody>
          <a:bodyPr/>
          <a:lstStyle/>
          <a:p>
            <a:r>
              <a:rPr lang="en-US" altLang="ja-JP" dirty="0"/>
              <a:t>Model description</a:t>
            </a:r>
            <a:endParaRPr kumimoji="1" lang="ja-JP" altLang="en-US" dirty="0"/>
          </a:p>
        </p:txBody>
      </p:sp>
      <p:pic>
        <p:nvPicPr>
          <p:cNvPr id="6147" name="Picture 3"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7" y="3574597"/>
            <a:ext cx="3888431" cy="109394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p:cNvGrpSpPr/>
          <p:nvPr/>
        </p:nvGrpSpPr>
        <p:grpSpPr>
          <a:xfrm>
            <a:off x="395536" y="1566037"/>
            <a:ext cx="3377087" cy="1214891"/>
            <a:chOff x="395536" y="1566037"/>
            <a:chExt cx="3377087" cy="1214891"/>
          </a:xfrm>
        </p:grpSpPr>
        <p:pic>
          <p:nvPicPr>
            <p:cNvPr id="6146" name="Picture 2"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070093"/>
              <a:ext cx="3305079" cy="71083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395536" y="1566037"/>
              <a:ext cx="2268570" cy="461665"/>
            </a:xfrm>
            <a:prstGeom prst="rect">
              <a:avLst/>
            </a:prstGeom>
            <a:noFill/>
          </p:spPr>
          <p:txBody>
            <a:bodyPr wrap="none" rtlCol="0">
              <a:spAutoFit/>
            </a:bodyPr>
            <a:lstStyle/>
            <a:p>
              <a:r>
                <a:rPr kumimoji="1" lang="en-US" altLang="ja-JP" sz="2400" dirty="0" smtClean="0"/>
                <a:t>Competitors of u</a:t>
              </a:r>
              <a:endParaRPr kumimoji="1" lang="ja-JP" altLang="en-US" sz="2400" dirty="0"/>
            </a:p>
          </p:txBody>
        </p:sp>
      </p:grpSp>
      <p:sp>
        <p:nvSpPr>
          <p:cNvPr id="10" name="テキスト ボックス 9"/>
          <p:cNvSpPr txBox="1"/>
          <p:nvPr/>
        </p:nvSpPr>
        <p:spPr>
          <a:xfrm>
            <a:off x="395536" y="2924944"/>
            <a:ext cx="2343911" cy="461665"/>
          </a:xfrm>
          <a:prstGeom prst="rect">
            <a:avLst/>
          </a:prstGeom>
          <a:noFill/>
        </p:spPr>
        <p:txBody>
          <a:bodyPr wrap="none" rtlCol="0">
            <a:spAutoFit/>
          </a:bodyPr>
          <a:lstStyle/>
          <a:p>
            <a:r>
              <a:rPr kumimoji="1" lang="en-US" altLang="ja-JP" sz="2400" dirty="0" smtClean="0"/>
              <a:t>Death probability</a:t>
            </a:r>
            <a:endParaRPr kumimoji="1" lang="ja-JP" altLang="en-US" sz="2400" dirty="0"/>
          </a:p>
        </p:txBody>
      </p:sp>
      <p:pic>
        <p:nvPicPr>
          <p:cNvPr id="6150"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040" y="4634991"/>
            <a:ext cx="1358648" cy="801746"/>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301" y="5682108"/>
            <a:ext cx="238125" cy="18573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804570" y="4805031"/>
            <a:ext cx="2999539" cy="461665"/>
          </a:xfrm>
          <a:prstGeom prst="rect">
            <a:avLst/>
          </a:prstGeom>
          <a:noFill/>
        </p:spPr>
        <p:txBody>
          <a:bodyPr wrap="none" rtlCol="0">
            <a:spAutoFit/>
          </a:bodyPr>
          <a:lstStyle/>
          <a:p>
            <a:r>
              <a:rPr kumimoji="1" lang="en-US" altLang="ja-JP" sz="2400" dirty="0" smtClean="0"/>
              <a:t>:death probability ratio</a:t>
            </a:r>
            <a:endParaRPr kumimoji="1" lang="ja-JP" altLang="en-US" sz="2400" dirty="0"/>
          </a:p>
        </p:txBody>
      </p:sp>
      <p:sp>
        <p:nvSpPr>
          <p:cNvPr id="14" name="テキスト ボックス 13"/>
          <p:cNvSpPr txBox="1"/>
          <p:nvPr/>
        </p:nvSpPr>
        <p:spPr>
          <a:xfrm>
            <a:off x="1804570" y="5544144"/>
            <a:ext cx="5965095" cy="830997"/>
          </a:xfrm>
          <a:prstGeom prst="rect">
            <a:avLst/>
          </a:prstGeom>
          <a:noFill/>
        </p:spPr>
        <p:txBody>
          <a:bodyPr wrap="none" rtlCol="0">
            <a:spAutoFit/>
          </a:bodyPr>
          <a:lstStyle/>
          <a:p>
            <a:r>
              <a:rPr kumimoji="1" lang="en-US" altLang="ja-JP" sz="2400" dirty="0" smtClean="0"/>
              <a:t>:mortality parameter</a:t>
            </a:r>
          </a:p>
          <a:p>
            <a:r>
              <a:rPr lang="en-US" altLang="ja-JP" sz="2400" dirty="0"/>
              <a:t>	</a:t>
            </a:r>
            <a:r>
              <a:rPr lang="en-US" altLang="ja-JP" sz="2400" dirty="0" smtClean="0"/>
              <a:t>means how intensity of the competition</a:t>
            </a:r>
            <a:endParaRPr kumimoji="1" lang="ja-JP" altLang="en-US" sz="2400" dirty="0"/>
          </a:p>
        </p:txBody>
      </p:sp>
      <p:pic>
        <p:nvPicPr>
          <p:cNvPr id="6153" name="Picture 9" descr="E:\Users\admin\Downloads\eq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8055" y="4634991"/>
            <a:ext cx="2643219" cy="585575"/>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16</a:t>
            </a:fld>
            <a:endParaRPr kumimoji="1" lang="ja-JP" altLang="en-US" dirty="0"/>
          </a:p>
        </p:txBody>
      </p:sp>
    </p:spTree>
    <p:extLst>
      <p:ext uri="{BB962C8B-B14F-4D97-AF65-F5344CB8AC3E}">
        <p14:creationId xmlns:p14="http://schemas.microsoft.com/office/powerpoint/2010/main" val="35539083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3"/>
          <p:cNvPicPr>
            <a:picLocks noGrp="1" noChangeAspect="1"/>
          </p:cNvPicPr>
          <p:nvPr>
            <p:ph idx="1"/>
          </p:nvPr>
        </p:nvPicPr>
        <p:blipFill>
          <a:blip r:embed="rId3"/>
          <a:srcRect l="-18630" r="-18630"/>
          <a:stretch>
            <a:fillRect/>
          </a:stretch>
        </p:blipFill>
        <p:spPr>
          <a:xfrm>
            <a:off x="3995936" y="1390227"/>
            <a:ext cx="5976665" cy="3286925"/>
          </a:xfrm>
        </p:spPr>
      </p:pic>
      <p:sp>
        <p:nvSpPr>
          <p:cNvPr id="3" name="タイトル 2"/>
          <p:cNvSpPr>
            <a:spLocks noGrp="1"/>
          </p:cNvSpPr>
          <p:nvPr>
            <p:ph type="title"/>
          </p:nvPr>
        </p:nvSpPr>
        <p:spPr/>
        <p:txBody>
          <a:bodyPr/>
          <a:lstStyle/>
          <a:p>
            <a:r>
              <a:rPr kumimoji="1" lang="en-US" altLang="ja-JP" dirty="0" smtClean="0"/>
              <a:t>Model description</a:t>
            </a:r>
            <a:endParaRPr kumimoji="1" lang="ja-JP" altLang="en-US" dirty="0"/>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4237"/>
            <a:ext cx="5109642" cy="3344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9" descr="E:\Users\admin\Downloads\eq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941168"/>
            <a:ext cx="2643219" cy="585575"/>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453645" y="5733256"/>
            <a:ext cx="2236710" cy="584776"/>
          </a:xfrm>
          <a:prstGeom prst="rect">
            <a:avLst/>
          </a:prstGeom>
          <a:noFill/>
        </p:spPr>
        <p:txBody>
          <a:bodyPr wrap="none" rtlCol="0">
            <a:spAutoFit/>
          </a:bodyPr>
          <a:lstStyle/>
          <a:p>
            <a:r>
              <a:rPr lang="en-US" altLang="ja-JP" sz="3200" dirty="0"/>
              <a:t>u</a:t>
            </a:r>
            <a:r>
              <a:rPr kumimoji="1" lang="en-US" altLang="ja-JP" sz="3200" dirty="0" smtClean="0"/>
              <a:t> vs. q vs. w</a:t>
            </a:r>
            <a:endParaRPr kumimoji="1" lang="ja-JP" altLang="en-US" sz="3200" dirty="0"/>
          </a:p>
        </p:txBody>
      </p:sp>
      <p:pic>
        <p:nvPicPr>
          <p:cNvPr id="8" name="Picture 3" descr="E:\Users\admin\Downloads\eq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960" y="4941168"/>
            <a:ext cx="4770746" cy="58282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17</a:t>
            </a:fld>
            <a:endParaRPr kumimoji="1" lang="ja-JP" altLang="en-US" dirty="0"/>
          </a:p>
        </p:txBody>
      </p:sp>
    </p:spTree>
    <p:extLst>
      <p:ext uri="{BB962C8B-B14F-4D97-AF65-F5344CB8AC3E}">
        <p14:creationId xmlns:p14="http://schemas.microsoft.com/office/powerpoint/2010/main" val="17308660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Basic birth process</a:t>
            </a:r>
          </a:p>
          <a:p>
            <a:pPr marL="850392" lvl="1" indent="-457200">
              <a:buFont typeface="+mj-lt"/>
              <a:buAutoNum type="arabicPeriod"/>
            </a:pPr>
            <a:r>
              <a:rPr lang="en-US" altLang="ja-JP" dirty="0" smtClean="0"/>
              <a:t>Birth of new nodes and random assignment to layer (1%~10% of the total number of nodes)</a:t>
            </a:r>
            <a:endParaRPr lang="en-US" altLang="ja-JP" dirty="0"/>
          </a:p>
          <a:p>
            <a:pPr marL="850392" lvl="1" indent="-457200">
              <a:buFont typeface="+mj-lt"/>
              <a:buAutoNum type="arabicPeriod"/>
            </a:pPr>
            <a:r>
              <a:rPr lang="en-US" altLang="ja-JP" dirty="0" smtClean="0"/>
              <a:t>Examine each layer, in top-down order</a:t>
            </a:r>
          </a:p>
          <a:p>
            <a:pPr marL="1088136" lvl="2" indent="-457200">
              <a:buFont typeface="+mj-lt"/>
              <a:buAutoNum type="arabicPeriod"/>
            </a:pPr>
            <a:r>
              <a:rPr lang="en-US" altLang="ja-JP" dirty="0" smtClean="0"/>
              <a:t>Connect any new nodes assigned to that layer, choosing substrates and products based on generality</a:t>
            </a:r>
          </a:p>
          <a:p>
            <a:pPr marL="1088136" lvl="2" indent="-457200">
              <a:buFont typeface="+mj-lt"/>
              <a:buAutoNum type="arabicPeriod"/>
            </a:pPr>
            <a:r>
              <a:rPr lang="en-US" altLang="ja-JP" dirty="0" smtClean="0"/>
              <a:t>Update the value of each nodes</a:t>
            </a:r>
          </a:p>
          <a:p>
            <a:pPr marL="1088136" lvl="2" indent="-457200">
              <a:buFont typeface="+mj-lt"/>
              <a:buAutoNum type="arabicPeriod"/>
            </a:pPr>
            <a:r>
              <a:rPr lang="en-US" altLang="ja-JP" dirty="0" smtClean="0"/>
              <a:t>Examine in order of decreasing value whether any node should die  </a:t>
            </a:r>
          </a:p>
        </p:txBody>
      </p:sp>
      <p:sp>
        <p:nvSpPr>
          <p:cNvPr id="3" name="タイトル 2"/>
          <p:cNvSpPr>
            <a:spLocks noGrp="1"/>
          </p:cNvSpPr>
          <p:nvPr>
            <p:ph type="title"/>
          </p:nvPr>
        </p:nvSpPr>
        <p:spPr/>
        <p:txBody>
          <a:bodyPr/>
          <a:lstStyle/>
          <a:p>
            <a:r>
              <a:rPr lang="en-US" altLang="ja-JP" dirty="0" smtClean="0"/>
              <a:t>Process of </a:t>
            </a:r>
            <a:r>
              <a:rPr lang="en-US" altLang="ja-JP" dirty="0" err="1" smtClean="0"/>
              <a:t>EvoArch</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18</a:t>
            </a:fld>
            <a:endParaRPr kumimoji="1" lang="ja-JP" altLang="en-US" dirty="0"/>
          </a:p>
        </p:txBody>
      </p:sp>
    </p:spTree>
    <p:extLst>
      <p:ext uri="{BB962C8B-B14F-4D97-AF65-F5344CB8AC3E}">
        <p14:creationId xmlns:p14="http://schemas.microsoft.com/office/powerpoint/2010/main" val="3613420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t>Behavior </a:t>
            </a:r>
            <a:r>
              <a:rPr lang="en-US" altLang="ja-JP" dirty="0"/>
              <a:t>of the </a:t>
            </a:r>
            <a:r>
              <a:rPr lang="en-US" altLang="ja-JP" dirty="0" smtClean="0"/>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19</a:t>
            </a:fld>
            <a:endParaRPr kumimoji="1" lang="ja-JP" altLang="en-US" dirty="0"/>
          </a:p>
        </p:txBody>
      </p:sp>
    </p:spTree>
    <p:extLst>
      <p:ext uri="{BB962C8B-B14F-4D97-AF65-F5344CB8AC3E}">
        <p14:creationId xmlns:p14="http://schemas.microsoft.com/office/powerpoint/2010/main" val="14121170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en-US" altLang="ja-JP" sz="2400" dirty="0" smtClean="0">
                <a:latin typeface="Times New Roman" pitchFamily="18" charset="0"/>
                <a:cs typeface="Times New Roman" pitchFamily="18" charset="0"/>
              </a:rPr>
              <a:t>Title</a:t>
            </a:r>
          </a:p>
          <a:p>
            <a:pPr lvl="1"/>
            <a:r>
              <a:rPr lang="ja-JP" altLang="en-US" sz="2000" dirty="0" smtClean="0">
                <a:latin typeface="Times New Roman" pitchFamily="18" charset="0"/>
                <a:cs typeface="Times New Roman" pitchFamily="18" charset="0"/>
              </a:rPr>
              <a:t>“</a:t>
            </a:r>
            <a:r>
              <a:rPr lang="en-US" altLang="ja-JP" sz="2000" dirty="0">
                <a:latin typeface="Times New Roman" pitchFamily="18" charset="0"/>
                <a:cs typeface="Times New Roman" pitchFamily="18" charset="0"/>
              </a:rPr>
              <a:t>The Evolution of Layered Protocol </a:t>
            </a:r>
            <a:r>
              <a:rPr lang="en-US" altLang="ja-JP" sz="2000" dirty="0" smtClean="0">
                <a:latin typeface="Times New Roman" pitchFamily="18" charset="0"/>
                <a:cs typeface="Times New Roman" pitchFamily="18" charset="0"/>
              </a:rPr>
              <a:t>Stacks Leads to an Hourglass-Shaped Architecture</a:t>
            </a:r>
            <a:r>
              <a:rPr lang="ja-JP" altLang="en-US" sz="2000" dirty="0" smtClean="0">
                <a:latin typeface="Times New Roman" pitchFamily="18" charset="0"/>
                <a:cs typeface="Times New Roman" pitchFamily="18" charset="0"/>
              </a:rPr>
              <a:t>”</a:t>
            </a:r>
            <a:endParaRPr lang="en-US" altLang="ja-JP" sz="2000" dirty="0" smtClean="0">
              <a:latin typeface="Times New Roman" pitchFamily="18" charset="0"/>
              <a:cs typeface="Times New Roman" pitchFamily="18" charset="0"/>
            </a:endParaRPr>
          </a:p>
          <a:p>
            <a:r>
              <a:rPr lang="en-US" altLang="ja-JP" sz="2400" dirty="0" smtClean="0">
                <a:latin typeface="Times New Roman" pitchFamily="18" charset="0"/>
                <a:cs typeface="Times New Roman" pitchFamily="18" charset="0"/>
              </a:rPr>
              <a:t>Conference</a:t>
            </a:r>
          </a:p>
          <a:p>
            <a:pPr lvl="1"/>
            <a:r>
              <a:rPr lang="en-US" altLang="ja-JP" sz="2000" dirty="0" smtClean="0">
                <a:latin typeface="Times New Roman" pitchFamily="18" charset="0"/>
                <a:cs typeface="Times New Roman" pitchFamily="18" charset="0"/>
              </a:rPr>
              <a:t>ACM SIGCOMM 2011 conference</a:t>
            </a:r>
          </a:p>
          <a:p>
            <a:r>
              <a:rPr lang="en-US" altLang="ja-JP" sz="2400" dirty="0" smtClean="0"/>
              <a:t>Publish</a:t>
            </a:r>
            <a:endParaRPr lang="en-US" altLang="ja-JP" sz="2400" dirty="0" smtClean="0">
              <a:latin typeface="Times New Roman" pitchFamily="18" charset="0"/>
              <a:cs typeface="Times New Roman" pitchFamily="18" charset="0"/>
            </a:endParaRPr>
          </a:p>
          <a:p>
            <a:pPr lvl="1" fontAlgn="t"/>
            <a:r>
              <a:rPr lang="en-US" altLang="ja-JP" sz="2000" dirty="0">
                <a:latin typeface="Times New Roman" pitchFamily="18" charset="0"/>
                <a:cs typeface="Times New Roman" pitchFamily="18" charset="0"/>
              </a:rPr>
              <a:t>ACM SIGCOMM Computer Communication </a:t>
            </a:r>
            <a:r>
              <a:rPr lang="en-US" altLang="ja-JP" sz="2000" dirty="0" smtClean="0">
                <a:latin typeface="Times New Roman" pitchFamily="18" charset="0"/>
                <a:cs typeface="Times New Roman" pitchFamily="18" charset="0"/>
              </a:rPr>
              <a:t>Review, SIGCOMM </a:t>
            </a:r>
            <a:r>
              <a:rPr lang="en-US" altLang="ja-JP" sz="2000" dirty="0">
                <a:latin typeface="Times New Roman" pitchFamily="18" charset="0"/>
                <a:cs typeface="Times New Roman" pitchFamily="18" charset="0"/>
              </a:rPr>
              <a:t>'11 </a:t>
            </a:r>
            <a:r>
              <a:rPr lang="en-US" altLang="ja-JP" sz="2000" dirty="0" smtClean="0">
                <a:latin typeface="Times New Roman" pitchFamily="18" charset="0"/>
                <a:cs typeface="Times New Roman" pitchFamily="18" charset="0"/>
              </a:rPr>
              <a:t>Volume 41, Issue </a:t>
            </a:r>
            <a:r>
              <a:rPr lang="en-US" altLang="ja-JP" sz="2000" dirty="0">
                <a:latin typeface="Times New Roman" pitchFamily="18" charset="0"/>
                <a:cs typeface="Times New Roman" pitchFamily="18" charset="0"/>
              </a:rPr>
              <a:t>4, August </a:t>
            </a:r>
            <a:r>
              <a:rPr lang="en-US" altLang="ja-JP" sz="2000" dirty="0" smtClean="0">
                <a:latin typeface="Times New Roman" pitchFamily="18" charset="0"/>
                <a:cs typeface="Times New Roman" pitchFamily="18" charset="0"/>
              </a:rPr>
              <a:t>2011, Pages </a:t>
            </a:r>
            <a:r>
              <a:rPr lang="en-US" altLang="ja-JP" sz="2000" dirty="0">
                <a:latin typeface="Times New Roman" pitchFamily="18" charset="0"/>
                <a:cs typeface="Times New Roman" pitchFamily="18" charset="0"/>
              </a:rPr>
              <a:t>206-217 </a:t>
            </a:r>
            <a:endParaRPr lang="en-US" altLang="ja-JP" sz="2000" dirty="0" smtClean="0">
              <a:latin typeface="Times New Roman" pitchFamily="18" charset="0"/>
              <a:cs typeface="Times New Roman" pitchFamily="18" charset="0"/>
            </a:endParaRPr>
          </a:p>
          <a:p>
            <a:pPr fontAlgn="t"/>
            <a:r>
              <a:rPr lang="en-US" altLang="ja-JP" sz="2400" dirty="0">
                <a:latin typeface="Times New Roman" pitchFamily="18" charset="0"/>
                <a:cs typeface="Times New Roman" pitchFamily="18" charset="0"/>
              </a:rPr>
              <a:t>A</a:t>
            </a:r>
            <a:r>
              <a:rPr lang="en-US" altLang="ja-JP" sz="2400" dirty="0" smtClean="0">
                <a:latin typeface="Times New Roman" pitchFamily="18" charset="0"/>
                <a:cs typeface="Times New Roman" pitchFamily="18" charset="0"/>
              </a:rPr>
              <a:t>uthor</a:t>
            </a:r>
          </a:p>
          <a:p>
            <a:pPr lvl="1" fontAlgn="t"/>
            <a:r>
              <a:rPr lang="en-US" altLang="ja-JP" sz="2000" dirty="0" smtClean="0">
                <a:latin typeface="Times New Roman" pitchFamily="18" charset="0"/>
                <a:cs typeface="Times New Roman" pitchFamily="18" charset="0"/>
              </a:rPr>
              <a:t>Saamer Akhshabi, Constantine </a:t>
            </a:r>
            <a:r>
              <a:rPr lang="en-US" altLang="ja-JP" sz="2000" dirty="0">
                <a:latin typeface="Times New Roman" pitchFamily="18" charset="0"/>
                <a:cs typeface="Times New Roman" pitchFamily="18" charset="0"/>
              </a:rPr>
              <a:t>Dovrolis- Georgia Institute of Technology, Atlanta, GA, </a:t>
            </a:r>
            <a:r>
              <a:rPr lang="en-US" altLang="ja-JP" sz="2000" dirty="0" smtClean="0">
                <a:latin typeface="Times New Roman" pitchFamily="18" charset="0"/>
                <a:cs typeface="Times New Roman" pitchFamily="18" charset="0"/>
              </a:rPr>
              <a:t>USA</a:t>
            </a:r>
          </a:p>
          <a:p>
            <a:pPr fontAlgn="t"/>
            <a:endParaRPr lang="en-US" altLang="ja-JP" sz="2400" dirty="0" smtClean="0">
              <a:latin typeface="Times New Roman" pitchFamily="18" charset="0"/>
              <a:cs typeface="Times New Roman" pitchFamily="18" charset="0"/>
            </a:endParaRPr>
          </a:p>
          <a:p>
            <a:pPr fontAlgn="t"/>
            <a:endParaRPr lang="ja-JP" altLang="ja-JP" sz="2400" dirty="0">
              <a:latin typeface="Times New Roman" pitchFamily="18" charset="0"/>
              <a:cs typeface="Times New Roman" pitchFamily="18" charset="0"/>
            </a:endParaRPr>
          </a:p>
        </p:txBody>
      </p:sp>
      <p:sp>
        <p:nvSpPr>
          <p:cNvPr id="2" name="タイトル 1"/>
          <p:cNvSpPr>
            <a:spLocks noGrp="1"/>
          </p:cNvSpPr>
          <p:nvPr>
            <p:ph type="title"/>
          </p:nvPr>
        </p:nvSpPr>
        <p:spPr/>
        <p:txBody>
          <a:bodyPr/>
          <a:lstStyle/>
          <a:p>
            <a:r>
              <a:rPr kumimoji="1" lang="en-US" altLang="ja-JP" dirty="0" smtClean="0"/>
              <a:t>Article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2</a:t>
            </a:fld>
            <a:endParaRPr kumimoji="1" lang="ja-JP" altLang="en-US" dirty="0"/>
          </a:p>
        </p:txBody>
      </p:sp>
    </p:spTree>
    <p:extLst>
      <p:ext uri="{BB962C8B-B14F-4D97-AF65-F5344CB8AC3E}">
        <p14:creationId xmlns:p14="http://schemas.microsoft.com/office/powerpoint/2010/main" val="5919327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Behavior of the </a:t>
            </a:r>
            <a:r>
              <a:rPr kumimoji="1" lang="en-US" altLang="ja-JP" dirty="0" err="1" smtClean="0"/>
              <a:t>EvoArch</a:t>
            </a:r>
            <a:endParaRPr kumimoji="1" lang="ja-JP"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772816"/>
            <a:ext cx="643890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323528" y="1988840"/>
            <a:ext cx="2325389" cy="3693319"/>
          </a:xfrm>
          <a:prstGeom prst="rect">
            <a:avLst/>
          </a:prstGeom>
          <a:noFill/>
        </p:spPr>
        <p:txBody>
          <a:bodyPr wrap="none" rtlCol="0">
            <a:spAutoFit/>
          </a:bodyPr>
          <a:lstStyle/>
          <a:p>
            <a:r>
              <a:rPr kumimoji="1" lang="en-US" altLang="ja-JP" dirty="0" smtClean="0"/>
              <a:t>L=10 layers</a:t>
            </a:r>
          </a:p>
          <a:p>
            <a:r>
              <a:rPr lang="en-US" altLang="ja-JP" dirty="0" smtClean="0"/>
              <a:t>S(l)={0.9, 0.8…0.1, 0}</a:t>
            </a:r>
          </a:p>
          <a:p>
            <a:r>
              <a:rPr lang="en-US" altLang="ja-JP" dirty="0"/>
              <a:t>c</a:t>
            </a:r>
            <a:r>
              <a:rPr kumimoji="1" lang="en-US" altLang="ja-JP" dirty="0" smtClean="0"/>
              <a:t>=0.6</a:t>
            </a:r>
          </a:p>
          <a:p>
            <a:r>
              <a:rPr lang="en-US" altLang="ja-JP" dirty="0"/>
              <a:t>z</a:t>
            </a:r>
            <a:r>
              <a:rPr lang="en-US" altLang="ja-JP" dirty="0" smtClean="0"/>
              <a:t>=1</a:t>
            </a:r>
          </a:p>
          <a:p>
            <a:r>
              <a:rPr lang="en-US" altLang="ja-JP" dirty="0" smtClean="0"/>
              <a:t>Initial : </a:t>
            </a:r>
          </a:p>
          <a:p>
            <a:r>
              <a:rPr kumimoji="1" lang="en-US" altLang="ja-JP" dirty="0" smtClean="0"/>
              <a:t>10 nodes at each layer</a:t>
            </a:r>
          </a:p>
          <a:p>
            <a:r>
              <a:rPr lang="en-US" altLang="ja-JP" dirty="0" smtClean="0"/>
              <a:t>Birth </a:t>
            </a:r>
            <a:r>
              <a:rPr lang="en-US" altLang="ja-JP" dirty="0"/>
              <a:t>r</a:t>
            </a:r>
            <a:r>
              <a:rPr lang="en-US" altLang="ja-JP" dirty="0" smtClean="0"/>
              <a:t>ate is 5%</a:t>
            </a:r>
          </a:p>
          <a:p>
            <a:r>
              <a:rPr kumimoji="1" lang="en-US" altLang="ja-JP" dirty="0" smtClean="0"/>
              <a:t>End:</a:t>
            </a:r>
          </a:p>
          <a:p>
            <a:r>
              <a:rPr lang="en-US" altLang="ja-JP" dirty="0" smtClean="0"/>
              <a:t>Reach 500 nodes</a:t>
            </a:r>
          </a:p>
          <a:p>
            <a:r>
              <a:rPr lang="en-US" altLang="ja-JP" dirty="0" smtClean="0"/>
              <a:t>or</a:t>
            </a:r>
            <a:r>
              <a:rPr kumimoji="1" lang="en-US" altLang="ja-JP" dirty="0" smtClean="0"/>
              <a:t>, 100 rounds</a:t>
            </a:r>
          </a:p>
          <a:p>
            <a:endParaRPr lang="en-US" altLang="ja-JP" dirty="0"/>
          </a:p>
          <a:p>
            <a:r>
              <a:rPr kumimoji="1" lang="en-US" altLang="ja-JP" dirty="0" smtClean="0"/>
              <a:t>Average of result </a:t>
            </a:r>
          </a:p>
          <a:p>
            <a:r>
              <a:rPr lang="en-US" altLang="ja-JP" dirty="0"/>
              <a:t>	</a:t>
            </a:r>
            <a:r>
              <a:rPr kumimoji="1" lang="en-US" altLang="ja-JP" dirty="0" smtClean="0"/>
              <a:t>in1000times</a:t>
            </a:r>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20</a:t>
            </a:fld>
            <a:endParaRPr kumimoji="1" lang="ja-JP" altLang="en-US" dirty="0"/>
          </a:p>
        </p:txBody>
      </p:sp>
    </p:spTree>
    <p:extLst>
      <p:ext uri="{BB962C8B-B14F-4D97-AF65-F5344CB8AC3E}">
        <p14:creationId xmlns:p14="http://schemas.microsoft.com/office/powerpoint/2010/main" val="8298921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Hourglass resemblance score H</a:t>
            </a:r>
            <a:endParaRPr kumimoji="1" lang="ja-JP" altLang="en-US" dirty="0"/>
          </a:p>
        </p:txBody>
      </p:sp>
      <p:pic>
        <p:nvPicPr>
          <p:cNvPr id="5" name="図 4" descr="eq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136" y="1988840"/>
            <a:ext cx="4742049" cy="561635"/>
          </a:xfrm>
          <a:prstGeom prst="rect">
            <a:avLst/>
          </a:prstGeom>
        </p:spPr>
      </p:pic>
      <p:pic>
        <p:nvPicPr>
          <p:cNvPr id="6" name="図 5" descr="eq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136" y="2708920"/>
            <a:ext cx="5580112" cy="533798"/>
          </a:xfrm>
          <a:prstGeom prst="rect">
            <a:avLst/>
          </a:prstGeom>
        </p:spPr>
      </p:pic>
      <p:pic>
        <p:nvPicPr>
          <p:cNvPr id="7" name="図 6" descr="eq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3284984"/>
            <a:ext cx="936104" cy="593477"/>
          </a:xfrm>
          <a:prstGeom prst="rect">
            <a:avLst/>
          </a:prstGeom>
        </p:spPr>
      </p:pic>
      <p:pic>
        <p:nvPicPr>
          <p:cNvPr id="8" name="図 7" descr="eq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632" y="3846164"/>
            <a:ext cx="360040" cy="394330"/>
          </a:xfrm>
          <a:prstGeom prst="rect">
            <a:avLst/>
          </a:prstGeom>
        </p:spPr>
      </p:pic>
      <p:sp>
        <p:nvSpPr>
          <p:cNvPr id="9" name="テキスト ボックス 8"/>
          <p:cNvSpPr txBox="1"/>
          <p:nvPr/>
        </p:nvSpPr>
        <p:spPr>
          <a:xfrm>
            <a:off x="2267744" y="3327375"/>
            <a:ext cx="2255395" cy="461665"/>
          </a:xfrm>
          <a:prstGeom prst="rect">
            <a:avLst/>
          </a:prstGeom>
          <a:noFill/>
        </p:spPr>
        <p:txBody>
          <a:bodyPr wrap="none" rtlCol="0">
            <a:spAutoFit/>
          </a:bodyPr>
          <a:lstStyle/>
          <a:p>
            <a:r>
              <a:rPr kumimoji="1" lang="en-US" altLang="ja-JP" sz="2400" dirty="0" smtClean="0"/>
              <a:t>: width of layer-l</a:t>
            </a:r>
            <a:endParaRPr kumimoji="1" lang="ja-JP" altLang="en-US" sz="2400" dirty="0"/>
          </a:p>
        </p:txBody>
      </p:sp>
      <p:sp>
        <p:nvSpPr>
          <p:cNvPr id="10" name="テキスト ボックス 9"/>
          <p:cNvSpPr txBox="1"/>
          <p:nvPr/>
        </p:nvSpPr>
        <p:spPr>
          <a:xfrm>
            <a:off x="2267744" y="3789040"/>
            <a:ext cx="2749471" cy="461665"/>
          </a:xfrm>
          <a:prstGeom prst="rect">
            <a:avLst/>
          </a:prstGeom>
          <a:noFill/>
        </p:spPr>
        <p:txBody>
          <a:bodyPr wrap="none" rtlCol="0">
            <a:spAutoFit/>
          </a:bodyPr>
          <a:lstStyle/>
          <a:p>
            <a:r>
              <a:rPr kumimoji="1" lang="en-US" altLang="ja-JP" sz="2400" dirty="0" smtClean="0"/>
              <a:t>: the narrowest waist </a:t>
            </a:r>
            <a:endParaRPr kumimoji="1" lang="ja-JP" altLang="en-US" sz="2400" dirty="0"/>
          </a:p>
        </p:txBody>
      </p:sp>
      <p:pic>
        <p:nvPicPr>
          <p:cNvPr id="13" name="図 12" descr="eq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632" y="4221088"/>
            <a:ext cx="4248472" cy="1146491"/>
          </a:xfrm>
          <a:prstGeom prst="rect">
            <a:avLst/>
          </a:prstGeom>
        </p:spPr>
      </p:pic>
      <p:pic>
        <p:nvPicPr>
          <p:cNvPr id="15" name="図 14" descr="eq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322" y="5383992"/>
            <a:ext cx="3406742" cy="1213360"/>
          </a:xfrm>
          <a:prstGeom prst="rect">
            <a:avLst/>
          </a:prstGeom>
        </p:spPr>
      </p:pic>
      <p:sp>
        <p:nvSpPr>
          <p:cNvPr id="16" name="テキスト ボックス 15"/>
          <p:cNvSpPr txBox="1"/>
          <p:nvPr/>
        </p:nvSpPr>
        <p:spPr>
          <a:xfrm>
            <a:off x="5652120" y="5517232"/>
            <a:ext cx="3469069" cy="830997"/>
          </a:xfrm>
          <a:prstGeom prst="rect">
            <a:avLst/>
          </a:prstGeom>
          <a:noFill/>
        </p:spPr>
        <p:txBody>
          <a:bodyPr wrap="none" rtlCol="0">
            <a:spAutoFit/>
          </a:bodyPr>
          <a:lstStyle/>
          <a:p>
            <a:r>
              <a:rPr lang="en-US" altLang="ja-JP" sz="2400" dirty="0" smtClean="0"/>
              <a:t>H=1 means the network is </a:t>
            </a:r>
          </a:p>
          <a:p>
            <a:r>
              <a:rPr lang="en-US" altLang="ja-JP" sz="2400" dirty="0" smtClean="0"/>
              <a:t>structured as an hour-glass</a:t>
            </a:r>
            <a:endParaRPr kumimoji="1" lang="ja-JP" altLang="en-US" sz="2400"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21</a:t>
            </a:fld>
            <a:endParaRPr kumimoji="1" lang="ja-JP" altLang="en-US" dirty="0"/>
          </a:p>
        </p:txBody>
      </p:sp>
      <p:sp>
        <p:nvSpPr>
          <p:cNvPr id="4" name="正方形/長方形 3"/>
          <p:cNvSpPr/>
          <p:nvPr/>
        </p:nvSpPr>
        <p:spPr>
          <a:xfrm>
            <a:off x="467544" y="1340768"/>
            <a:ext cx="3485399" cy="523220"/>
          </a:xfrm>
          <a:prstGeom prst="rect">
            <a:avLst/>
          </a:prstGeom>
        </p:spPr>
        <p:txBody>
          <a:bodyPr wrap="none">
            <a:spAutoFit/>
          </a:bodyPr>
          <a:lstStyle/>
          <a:p>
            <a:r>
              <a:rPr lang="en-US" altLang="ja-JP" sz="2800" u="sng" dirty="0" err="1"/>
              <a:t>mann-kendall</a:t>
            </a:r>
            <a:r>
              <a:rPr lang="en-US" altLang="ja-JP" sz="2800" u="sng" dirty="0"/>
              <a:t> statistics</a:t>
            </a:r>
            <a:endParaRPr lang="ja-JP" altLang="en-US" sz="2800" u="sng" dirty="0"/>
          </a:p>
        </p:txBody>
      </p:sp>
    </p:spTree>
    <p:extLst>
      <p:ext uri="{BB962C8B-B14F-4D97-AF65-F5344CB8AC3E}">
        <p14:creationId xmlns:p14="http://schemas.microsoft.com/office/powerpoint/2010/main" val="42898445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Metric H</a:t>
            </a:r>
            <a:endParaRPr kumimoji="1" lang="ja-JP" altLang="en-US" dirty="0"/>
          </a:p>
        </p:txBody>
      </p:sp>
      <p:sp>
        <p:nvSpPr>
          <p:cNvPr id="3" name="タイトル 2"/>
          <p:cNvSpPr>
            <a:spLocks noGrp="1"/>
          </p:cNvSpPr>
          <p:nvPr>
            <p:ph type="title"/>
          </p:nvPr>
        </p:nvSpPr>
        <p:spPr/>
        <p:txBody>
          <a:bodyPr>
            <a:normAutofit fontScale="90000"/>
          </a:bodyPr>
          <a:lstStyle/>
          <a:p>
            <a:r>
              <a:rPr kumimoji="1" lang="en-US" altLang="ja-JP" dirty="0" smtClean="0"/>
              <a:t>What is “Hour-glass” in mathematics?</a:t>
            </a:r>
            <a:endParaRPr kumimoji="1" lang="ja-JP"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204864"/>
            <a:ext cx="632460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スライド番号プレースホルダー 4"/>
          <p:cNvSpPr>
            <a:spLocks noGrp="1"/>
          </p:cNvSpPr>
          <p:nvPr>
            <p:ph type="sldNum" sz="quarter" idx="12"/>
          </p:nvPr>
        </p:nvSpPr>
        <p:spPr/>
        <p:txBody>
          <a:bodyPr/>
          <a:lstStyle/>
          <a:p>
            <a:fld id="{6B037995-261C-4F3E-B53F-504AAB73B392}" type="slidenum">
              <a:rPr kumimoji="1" lang="ja-JP" altLang="en-US" smtClean="0"/>
              <a:t>22</a:t>
            </a:fld>
            <a:endParaRPr kumimoji="1" lang="ja-JP" altLang="en-US" dirty="0"/>
          </a:p>
        </p:txBody>
      </p:sp>
    </p:spTree>
    <p:extLst>
      <p:ext uri="{BB962C8B-B14F-4D97-AF65-F5344CB8AC3E}">
        <p14:creationId xmlns:p14="http://schemas.microsoft.com/office/powerpoint/2010/main" val="29827192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The median width of three layers</a:t>
            </a:r>
            <a:endParaRPr kumimoji="1" lang="ja-JP"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9788" r="-9788"/>
          <a:stretch>
            <a:fillRect/>
          </a:stretch>
        </p:blipFill>
        <p:spPr bwMode="auto">
          <a:xfrm>
            <a:off x="457200" y="1481138"/>
            <a:ext cx="8229600"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23</a:t>
            </a:fld>
            <a:endParaRPr kumimoji="1" lang="ja-JP" altLang="en-US" dirty="0"/>
          </a:p>
        </p:txBody>
      </p:sp>
    </p:spTree>
    <p:extLst>
      <p:ext uri="{BB962C8B-B14F-4D97-AF65-F5344CB8AC3E}">
        <p14:creationId xmlns:p14="http://schemas.microsoft.com/office/powerpoint/2010/main" val="31715786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4251928"/>
          </a:xfrm>
        </p:spPr>
        <p:txBody>
          <a:bodyPr>
            <a:normAutofit/>
          </a:bodyPr>
          <a:lstStyle/>
          <a:p>
            <a:r>
              <a:rPr kumimoji="1" lang="en-US" altLang="ja-JP" dirty="0" smtClean="0"/>
              <a:t>Close to the top</a:t>
            </a:r>
          </a:p>
          <a:p>
            <a:pPr lvl="1"/>
            <a:r>
              <a:rPr kumimoji="1" lang="en-US" altLang="ja-JP" dirty="0" smtClean="0"/>
              <a:t>Generality probability s(l) is quite low</a:t>
            </a:r>
          </a:p>
          <a:p>
            <a:pPr lvl="1"/>
            <a:r>
              <a:rPr lang="en-US" altLang="ja-JP" dirty="0" smtClean="0"/>
              <a:t>Rarely compete, death probability is nearly 0</a:t>
            </a:r>
          </a:p>
          <a:p>
            <a:pPr lvl="2"/>
            <a:r>
              <a:rPr lang="en-US" altLang="ja-JP" dirty="0" smtClean="0"/>
              <a:t>FTP(old) vs. HTTP(new)</a:t>
            </a:r>
            <a:endParaRPr kumimoji="1" lang="en-US" altLang="ja-JP" dirty="0" smtClean="0"/>
          </a:p>
          <a:p>
            <a:r>
              <a:rPr lang="en-US" altLang="ja-JP" dirty="0" smtClean="0"/>
              <a:t>Close to the bottom</a:t>
            </a:r>
          </a:p>
          <a:p>
            <a:pPr lvl="1"/>
            <a:r>
              <a:rPr lang="en-US" altLang="ja-JP" dirty="0"/>
              <a:t>Shared products with </a:t>
            </a:r>
            <a:r>
              <a:rPr lang="en-US" altLang="ja-JP" dirty="0" smtClean="0"/>
              <a:t>competitors(almost same products)</a:t>
            </a:r>
          </a:p>
          <a:p>
            <a:pPr lvl="1"/>
            <a:r>
              <a:rPr lang="en-US" altLang="ja-JP" dirty="0" smtClean="0"/>
              <a:t>Generality and death probability is nearly1, 0 , respectively</a:t>
            </a:r>
          </a:p>
          <a:p>
            <a:r>
              <a:rPr lang="en-US" altLang="ja-JP" dirty="0" smtClean="0"/>
              <a:t>Close to waist</a:t>
            </a:r>
          </a:p>
          <a:p>
            <a:pPr lvl="1"/>
            <a:r>
              <a:rPr kumimoji="1" lang="en-US" altLang="ja-JP" dirty="0" smtClean="0"/>
              <a:t>Generality probability is nearly 50%</a:t>
            </a:r>
            <a:r>
              <a:rPr kumimoji="1" lang="ja-JP" altLang="en-US" dirty="0" smtClean="0"/>
              <a:t>（</a:t>
            </a:r>
            <a:r>
              <a:rPr kumimoji="1" lang="en-US" altLang="ja-JP" dirty="0" smtClean="0"/>
              <a:t>the variance is max</a:t>
            </a:r>
            <a:r>
              <a:rPr kumimoji="1" lang="ja-JP" altLang="en-US" dirty="0" smtClean="0"/>
              <a:t>）</a:t>
            </a:r>
            <a:endParaRPr kumimoji="1" lang="en-US" altLang="ja-JP" dirty="0" smtClean="0"/>
          </a:p>
          <a:p>
            <a:pPr lvl="1"/>
            <a:r>
              <a:rPr lang="en-US" altLang="ja-JP" dirty="0" smtClean="0"/>
              <a:t>Death probability is the highest , and birth rate is the same </a:t>
            </a:r>
          </a:p>
        </p:txBody>
      </p:sp>
      <p:sp>
        <p:nvSpPr>
          <p:cNvPr id="3" name="タイトル 2"/>
          <p:cNvSpPr>
            <a:spLocks noGrp="1"/>
          </p:cNvSpPr>
          <p:nvPr>
            <p:ph type="title"/>
          </p:nvPr>
        </p:nvSpPr>
        <p:spPr/>
        <p:txBody>
          <a:bodyPr>
            <a:normAutofit/>
          </a:bodyPr>
          <a:lstStyle/>
          <a:p>
            <a:r>
              <a:rPr kumimoji="1" lang="en-US" altLang="ja-JP" sz="3600" i="1" dirty="0" smtClean="0"/>
              <a:t>Why does </a:t>
            </a:r>
            <a:r>
              <a:rPr kumimoji="1" lang="en-US" altLang="ja-JP" sz="3600" i="1" dirty="0" err="1" smtClean="0"/>
              <a:t>EvoArch</a:t>
            </a:r>
            <a:r>
              <a:rPr kumimoji="1" lang="en-US" altLang="ja-JP" sz="3600" i="1" dirty="0" smtClean="0"/>
              <a:t> generate hour-glass?</a:t>
            </a:r>
            <a:endParaRPr kumimoji="1" lang="ja-JP" altLang="en-US" sz="3600" i="1" dirty="0"/>
          </a:p>
        </p:txBody>
      </p:sp>
      <p:sp>
        <p:nvSpPr>
          <p:cNvPr id="4" name="右矢印 3"/>
          <p:cNvSpPr/>
          <p:nvPr/>
        </p:nvSpPr>
        <p:spPr>
          <a:xfrm>
            <a:off x="1331640" y="5661248"/>
            <a:ext cx="1584176" cy="7200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059832" y="5733256"/>
            <a:ext cx="4031873" cy="584776"/>
          </a:xfrm>
          <a:prstGeom prst="rect">
            <a:avLst/>
          </a:prstGeom>
          <a:noFill/>
        </p:spPr>
        <p:txBody>
          <a:bodyPr wrap="none" rtlCol="0">
            <a:spAutoFit/>
          </a:bodyPr>
          <a:lstStyle/>
          <a:p>
            <a:r>
              <a:rPr kumimoji="1" lang="en-US" altLang="ja-JP" sz="3200" dirty="0" smtClean="0"/>
              <a:t>Leading to be narrower</a:t>
            </a:r>
            <a:endParaRPr kumimoji="1" lang="ja-JP" altLang="en-US" sz="3200" dirty="0"/>
          </a:p>
        </p:txBody>
      </p:sp>
      <p:sp>
        <p:nvSpPr>
          <p:cNvPr id="6" name="スライド番号プレースホルダー 5"/>
          <p:cNvSpPr>
            <a:spLocks noGrp="1"/>
          </p:cNvSpPr>
          <p:nvPr>
            <p:ph type="sldNum" sz="quarter" idx="12"/>
          </p:nvPr>
        </p:nvSpPr>
        <p:spPr/>
        <p:txBody>
          <a:bodyPr/>
          <a:lstStyle/>
          <a:p>
            <a:fld id="{6B037995-261C-4F3E-B53F-504AAB73B392}" type="slidenum">
              <a:rPr kumimoji="1" lang="ja-JP" altLang="en-US" smtClean="0"/>
              <a:t>24</a:t>
            </a:fld>
            <a:endParaRPr kumimoji="1" lang="ja-JP" altLang="en-US" dirty="0"/>
          </a:p>
        </p:txBody>
      </p:sp>
    </p:spTree>
    <p:extLst>
      <p:ext uri="{BB962C8B-B14F-4D97-AF65-F5344CB8AC3E}">
        <p14:creationId xmlns:p14="http://schemas.microsoft.com/office/powerpoint/2010/main" val="14782842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i="1" dirty="0"/>
              <a:t>HTTP vs. </a:t>
            </a:r>
            <a:r>
              <a:rPr lang="en-US" altLang="ja-JP" i="1" dirty="0" smtClean="0"/>
              <a:t>FTP</a:t>
            </a:r>
            <a:endParaRPr lang="en-US" altLang="ja-JP" i="1" dirty="0"/>
          </a:p>
          <a:p>
            <a:pPr lvl="1"/>
            <a:r>
              <a:rPr lang="en-US" altLang="ja-JP" dirty="0"/>
              <a:t>a</a:t>
            </a:r>
            <a:r>
              <a:rPr lang="en-US" altLang="ja-JP" dirty="0" smtClean="0"/>
              <a:t>re used for the transfer of files</a:t>
            </a:r>
          </a:p>
          <a:p>
            <a:pPr lvl="1"/>
            <a:r>
              <a:rPr lang="en-US" altLang="ja-JP" dirty="0" smtClean="0"/>
              <a:t>HTTP provide the larger overlap of the service</a:t>
            </a:r>
          </a:p>
          <a:p>
            <a:pPr lvl="1"/>
            <a:r>
              <a:rPr lang="en-US" altLang="ja-JP" dirty="0" smtClean="0"/>
              <a:t>HTTP has larger </a:t>
            </a:r>
            <a:r>
              <a:rPr lang="en-US" altLang="ja-JP" i="1" dirty="0" smtClean="0"/>
              <a:t>evolutionary value</a:t>
            </a:r>
            <a:r>
              <a:rPr lang="en-US" altLang="ja-JP" dirty="0" smtClean="0"/>
              <a:t> than FTP</a:t>
            </a:r>
          </a:p>
          <a:p>
            <a:r>
              <a:rPr lang="en-US" altLang="ja-JP" i="1" dirty="0" smtClean="0"/>
              <a:t>TCP </a:t>
            </a:r>
            <a:r>
              <a:rPr lang="en-US" altLang="ja-JP" i="1" dirty="0" err="1" smtClean="0"/>
              <a:t>vs</a:t>
            </a:r>
            <a:r>
              <a:rPr lang="en-US" altLang="ja-JP" i="1" dirty="0" smtClean="0"/>
              <a:t> UDP</a:t>
            </a:r>
          </a:p>
          <a:p>
            <a:pPr lvl="1"/>
            <a:r>
              <a:rPr lang="en-US" altLang="ja-JP" dirty="0"/>
              <a:t>h</a:t>
            </a:r>
            <a:r>
              <a:rPr lang="en-US" altLang="ja-JP" dirty="0" smtClean="0"/>
              <a:t>ave largely different services</a:t>
            </a:r>
          </a:p>
          <a:p>
            <a:pPr lvl="1"/>
            <a:r>
              <a:rPr lang="en-US" altLang="ja-JP" dirty="0" smtClean="0"/>
              <a:t>Their competition is minimal, and have coexisted for 30 years</a:t>
            </a:r>
          </a:p>
        </p:txBody>
      </p:sp>
      <p:sp>
        <p:nvSpPr>
          <p:cNvPr id="3" name="タイトル 2"/>
          <p:cNvSpPr>
            <a:spLocks noGrp="1"/>
          </p:cNvSpPr>
          <p:nvPr>
            <p:ph type="title"/>
          </p:nvPr>
        </p:nvSpPr>
        <p:spPr/>
        <p:txBody>
          <a:bodyPr/>
          <a:lstStyle/>
          <a:p>
            <a:r>
              <a:rPr kumimoji="1" lang="en-US" altLang="ja-JP" dirty="0" smtClean="0"/>
              <a:t>HTTP vs. FTP and TCP vs. UDP</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25</a:t>
            </a:fld>
            <a:endParaRPr kumimoji="1" lang="ja-JP" altLang="en-US" dirty="0"/>
          </a:p>
        </p:txBody>
      </p:sp>
    </p:spTree>
    <p:extLst>
      <p:ext uri="{BB962C8B-B14F-4D97-AF65-F5344CB8AC3E}">
        <p14:creationId xmlns:p14="http://schemas.microsoft.com/office/powerpoint/2010/main" val="4220197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t>Verification of </a:t>
            </a:r>
            <a:r>
              <a:rPr lang="en-US" altLang="ja-JP" dirty="0" err="1" smtClean="0"/>
              <a:t>EvoArch</a:t>
            </a:r>
            <a:endParaRPr lang="en-US" altLang="ja-JP" dirty="0" smtClean="0"/>
          </a:p>
          <a:p>
            <a:pPr marL="770382" lvl="1" indent="-514350">
              <a:buFont typeface="+mj-lt"/>
              <a:buAutoNum type="arabicPeriod"/>
            </a:pPr>
            <a:r>
              <a:rPr lang="en-US" altLang="ja-JP" dirty="0" smtClean="0"/>
              <a:t>Robustness</a:t>
            </a:r>
          </a:p>
          <a:p>
            <a:pPr marL="770382" lvl="1" indent="-514350">
              <a:buFont typeface="+mj-lt"/>
              <a:buAutoNum type="arabicPeriod"/>
            </a:pPr>
            <a:r>
              <a:rPr lang="en-US" altLang="ja-JP" dirty="0" smtClean="0"/>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26</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Robustness</a:t>
            </a:r>
            <a:endParaRPr kumimoji="1" lang="ja-JP" altLang="en-US" dirty="0"/>
          </a:p>
        </p:txBody>
      </p:sp>
      <p:pic>
        <p:nvPicPr>
          <p:cNvPr id="5" name="図 4"/>
          <p:cNvPicPr>
            <a:picLocks noChangeAspect="1"/>
          </p:cNvPicPr>
          <p:nvPr/>
        </p:nvPicPr>
        <p:blipFill>
          <a:blip r:embed="rId3"/>
          <a:stretch>
            <a:fillRect/>
          </a:stretch>
        </p:blipFill>
        <p:spPr>
          <a:xfrm>
            <a:off x="3140468" y="1412776"/>
            <a:ext cx="6007100" cy="1422400"/>
          </a:xfrm>
          <a:prstGeom prst="rect">
            <a:avLst/>
          </a:prstGeom>
        </p:spPr>
      </p:pic>
      <p:pic>
        <p:nvPicPr>
          <p:cNvPr id="6" name="図 5"/>
          <p:cNvPicPr>
            <a:picLocks noChangeAspect="1"/>
          </p:cNvPicPr>
          <p:nvPr/>
        </p:nvPicPr>
        <p:blipFill>
          <a:blip r:embed="rId4"/>
          <a:stretch>
            <a:fillRect/>
          </a:stretch>
        </p:blipFill>
        <p:spPr>
          <a:xfrm>
            <a:off x="3219618" y="3068960"/>
            <a:ext cx="5930900" cy="1460500"/>
          </a:xfrm>
          <a:prstGeom prst="rect">
            <a:avLst/>
          </a:prstGeom>
        </p:spPr>
      </p:pic>
      <p:pic>
        <p:nvPicPr>
          <p:cNvPr id="7" name="図 6"/>
          <p:cNvPicPr>
            <a:picLocks noChangeAspect="1"/>
          </p:cNvPicPr>
          <p:nvPr/>
        </p:nvPicPr>
        <p:blipFill>
          <a:blip r:embed="rId5"/>
          <a:stretch>
            <a:fillRect/>
          </a:stretch>
        </p:blipFill>
        <p:spPr>
          <a:xfrm>
            <a:off x="3225800" y="4581128"/>
            <a:ext cx="5918200" cy="1498600"/>
          </a:xfrm>
          <a:prstGeom prst="rect">
            <a:avLst/>
          </a:prstGeom>
        </p:spPr>
      </p:pic>
      <p:sp>
        <p:nvSpPr>
          <p:cNvPr id="8" name="テキスト ボックス 7"/>
          <p:cNvSpPr txBox="1"/>
          <p:nvPr/>
        </p:nvSpPr>
        <p:spPr>
          <a:xfrm>
            <a:off x="323528" y="1556792"/>
            <a:ext cx="3085350" cy="1323439"/>
          </a:xfrm>
          <a:prstGeom prst="rect">
            <a:avLst/>
          </a:prstGeom>
          <a:noFill/>
        </p:spPr>
        <p:txBody>
          <a:bodyPr wrap="none" rtlCol="0">
            <a:spAutoFit/>
          </a:bodyPr>
          <a:lstStyle/>
          <a:p>
            <a:r>
              <a:rPr lang="en-US" altLang="ja-JP" sz="2000" dirty="0" smtClean="0"/>
              <a:t>c </a:t>
            </a:r>
            <a:r>
              <a:rPr kumimoji="1" lang="en-US" altLang="ja-JP" sz="2000" dirty="0" smtClean="0"/>
              <a:t>: competition threshold</a:t>
            </a:r>
          </a:p>
          <a:p>
            <a:r>
              <a:rPr lang="en-US" altLang="ja-JP" sz="2000" dirty="0" smtClean="0"/>
              <a:t>e.g.) c=1:all products shared</a:t>
            </a:r>
          </a:p>
          <a:p>
            <a:pPr marL="342900" indent="-342900">
              <a:buFont typeface="Arial"/>
              <a:buChar char="•"/>
            </a:pPr>
            <a:r>
              <a:rPr lang="en-US" altLang="ja-JP" sz="2000" dirty="0"/>
              <a:t>r</a:t>
            </a:r>
            <a:r>
              <a:rPr lang="en-US" altLang="ja-JP" sz="2000" dirty="0" smtClean="0"/>
              <a:t>arely compete</a:t>
            </a:r>
          </a:p>
          <a:p>
            <a:pPr marL="342900" indent="-342900">
              <a:buFont typeface="Arial"/>
              <a:buChar char="•"/>
            </a:pPr>
            <a:r>
              <a:rPr lang="en-US" altLang="ja-JP" sz="2000" dirty="0"/>
              <a:t>l</a:t>
            </a:r>
            <a:r>
              <a:rPr lang="en-US" altLang="ja-JP" sz="2000" dirty="0" smtClean="0"/>
              <a:t>ayers grow randomly</a:t>
            </a:r>
          </a:p>
        </p:txBody>
      </p:sp>
      <p:pic>
        <p:nvPicPr>
          <p:cNvPr id="10" name="図 9" descr="eq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465" y="3613086"/>
            <a:ext cx="227087" cy="202756"/>
          </a:xfrm>
          <a:prstGeom prst="rect">
            <a:avLst/>
          </a:prstGeom>
        </p:spPr>
      </p:pic>
      <p:sp>
        <p:nvSpPr>
          <p:cNvPr id="12" name="テキスト ボックス 11"/>
          <p:cNvSpPr txBox="1"/>
          <p:nvPr/>
        </p:nvSpPr>
        <p:spPr>
          <a:xfrm>
            <a:off x="467544" y="3429000"/>
            <a:ext cx="2646878" cy="400110"/>
          </a:xfrm>
          <a:prstGeom prst="rect">
            <a:avLst/>
          </a:prstGeom>
          <a:noFill/>
        </p:spPr>
        <p:txBody>
          <a:bodyPr wrap="none" rtlCol="0">
            <a:spAutoFit/>
          </a:bodyPr>
          <a:lstStyle/>
          <a:p>
            <a:r>
              <a:rPr lang="en-US" altLang="ja-JP" sz="2000" dirty="0" smtClean="0"/>
              <a:t>: 50% generality‘s </a:t>
            </a:r>
            <a:r>
              <a:rPr lang="en-US" altLang="ja-JP" sz="2000" dirty="0"/>
              <a:t>l</a:t>
            </a:r>
            <a:r>
              <a:rPr lang="en-US" altLang="ja-JP" sz="2000" dirty="0" smtClean="0"/>
              <a:t>ayer</a:t>
            </a:r>
            <a:endParaRPr lang="en-US" altLang="ja-JP" sz="2000" dirty="0"/>
          </a:p>
        </p:txBody>
      </p:sp>
      <p:sp>
        <p:nvSpPr>
          <p:cNvPr id="14" name="テキスト ボックス 13"/>
          <p:cNvSpPr txBox="1"/>
          <p:nvPr/>
        </p:nvSpPr>
        <p:spPr>
          <a:xfrm>
            <a:off x="395536" y="4941168"/>
            <a:ext cx="2531462" cy="707886"/>
          </a:xfrm>
          <a:prstGeom prst="rect">
            <a:avLst/>
          </a:prstGeom>
          <a:noFill/>
        </p:spPr>
        <p:txBody>
          <a:bodyPr wrap="none" rtlCol="0">
            <a:spAutoFit/>
          </a:bodyPr>
          <a:lstStyle/>
          <a:p>
            <a:r>
              <a:rPr lang="en-US" altLang="ja-JP" sz="2000" dirty="0" smtClean="0"/>
              <a:t>z : mortality parameter</a:t>
            </a:r>
          </a:p>
          <a:p>
            <a:r>
              <a:rPr lang="en-US" altLang="ja-JP" sz="2000" dirty="0" smtClean="0"/>
              <a:t>z &lt; 2.0</a:t>
            </a:r>
            <a:endParaRPr lang="en-US" altLang="ja-JP" sz="2000"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27</a:t>
            </a:fld>
            <a:endParaRPr kumimoji="1" lang="ja-JP" altLang="en-US" dirty="0"/>
          </a:p>
        </p:txBody>
      </p:sp>
    </p:spTree>
    <p:extLst>
      <p:ext uri="{BB962C8B-B14F-4D97-AF65-F5344CB8AC3E}">
        <p14:creationId xmlns:p14="http://schemas.microsoft.com/office/powerpoint/2010/main" val="21416938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Robustness</a:t>
            </a:r>
            <a:endParaRPr kumimoji="1" lang="ja-JP"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04" y="1728564"/>
            <a:ext cx="61341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151429" y="1700808"/>
            <a:ext cx="3268443" cy="707886"/>
          </a:xfrm>
          <a:prstGeom prst="rect">
            <a:avLst/>
          </a:prstGeom>
          <a:noFill/>
        </p:spPr>
        <p:txBody>
          <a:bodyPr wrap="none" rtlCol="0">
            <a:spAutoFit/>
          </a:bodyPr>
          <a:lstStyle/>
          <a:p>
            <a:r>
              <a:rPr kumimoji="1" lang="en-US" altLang="ja-JP" sz="2000" dirty="0" smtClean="0"/>
              <a:t>All parameters vary randomly</a:t>
            </a:r>
          </a:p>
          <a:p>
            <a:r>
              <a:rPr lang="en-US" altLang="ja-JP" sz="2000" dirty="0" smtClean="0"/>
              <a:t>(Monte Carlo method)</a:t>
            </a:r>
            <a:endParaRPr kumimoji="1" lang="ja-JP" altLang="en-US" sz="2000" dirty="0"/>
          </a:p>
        </p:txBody>
      </p:sp>
      <p:pic>
        <p:nvPicPr>
          <p:cNvPr id="7" name="図 6" descr="eq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781388"/>
            <a:ext cx="350900" cy="287623"/>
          </a:xfrm>
          <a:prstGeom prst="rect">
            <a:avLst/>
          </a:prstGeom>
        </p:spPr>
      </p:pic>
      <p:pic>
        <p:nvPicPr>
          <p:cNvPr id="8" name="図 7" descr="eq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528" y="2420888"/>
            <a:ext cx="2342394" cy="2276872"/>
          </a:xfrm>
          <a:prstGeom prst="rect">
            <a:avLst/>
          </a:prstGeom>
        </p:spPr>
      </p:pic>
      <p:pic>
        <p:nvPicPr>
          <p:cNvPr id="11" name="図 10" descr="eq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5157192"/>
            <a:ext cx="448693" cy="287624"/>
          </a:xfrm>
          <a:prstGeom prst="rect">
            <a:avLst/>
          </a:prstGeom>
        </p:spPr>
      </p:pic>
      <p:pic>
        <p:nvPicPr>
          <p:cNvPr id="12" name="図 11" descr="eq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536" y="5517232"/>
            <a:ext cx="926147" cy="385415"/>
          </a:xfrm>
          <a:prstGeom prst="rect">
            <a:avLst/>
          </a:prstGeom>
        </p:spPr>
      </p:pic>
      <p:pic>
        <p:nvPicPr>
          <p:cNvPr id="13" name="図 12" descr="eq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9752" y="5949280"/>
            <a:ext cx="1915571" cy="385415"/>
          </a:xfrm>
          <a:prstGeom prst="rect">
            <a:avLst/>
          </a:prstGeom>
        </p:spPr>
      </p:pic>
      <p:sp>
        <p:nvSpPr>
          <p:cNvPr id="14" name="テキスト ボックス 13"/>
          <p:cNvSpPr txBox="1"/>
          <p:nvPr/>
        </p:nvSpPr>
        <p:spPr>
          <a:xfrm>
            <a:off x="755576" y="4725144"/>
            <a:ext cx="1252917" cy="400110"/>
          </a:xfrm>
          <a:prstGeom prst="rect">
            <a:avLst/>
          </a:prstGeom>
          <a:noFill/>
        </p:spPr>
        <p:txBody>
          <a:bodyPr wrap="none" rtlCol="0">
            <a:spAutoFit/>
          </a:bodyPr>
          <a:lstStyle/>
          <a:p>
            <a:r>
              <a:rPr kumimoji="1" lang="en-US" altLang="ja-JP" sz="2000" dirty="0" smtClean="0"/>
              <a:t>: birth rate</a:t>
            </a:r>
            <a:endParaRPr kumimoji="1" lang="ja-JP" altLang="en-US" sz="2000" dirty="0"/>
          </a:p>
        </p:txBody>
      </p:sp>
      <p:sp>
        <p:nvSpPr>
          <p:cNvPr id="17" name="テキスト ボックス 16"/>
          <p:cNvSpPr txBox="1"/>
          <p:nvPr/>
        </p:nvSpPr>
        <p:spPr>
          <a:xfrm>
            <a:off x="755576" y="5085184"/>
            <a:ext cx="1580906" cy="400110"/>
          </a:xfrm>
          <a:prstGeom prst="rect">
            <a:avLst/>
          </a:prstGeom>
          <a:noFill/>
        </p:spPr>
        <p:txBody>
          <a:bodyPr wrap="none" rtlCol="0">
            <a:spAutoFit/>
          </a:bodyPr>
          <a:lstStyle/>
          <a:p>
            <a:r>
              <a:rPr kumimoji="1" lang="en-US" altLang="ja-JP" sz="2000" dirty="0" smtClean="0"/>
              <a:t>: initial nodes</a:t>
            </a:r>
            <a:endParaRPr kumimoji="1" lang="ja-JP" altLang="en-US" sz="2000" dirty="0"/>
          </a:p>
        </p:txBody>
      </p:sp>
      <p:sp>
        <p:nvSpPr>
          <p:cNvPr id="18" name="テキスト ボックス 17"/>
          <p:cNvSpPr txBox="1"/>
          <p:nvPr/>
        </p:nvSpPr>
        <p:spPr>
          <a:xfrm>
            <a:off x="1259632" y="5517232"/>
            <a:ext cx="2727555" cy="400110"/>
          </a:xfrm>
          <a:prstGeom prst="rect">
            <a:avLst/>
          </a:prstGeom>
          <a:noFill/>
        </p:spPr>
        <p:txBody>
          <a:bodyPr wrap="none" rtlCol="0">
            <a:spAutoFit/>
          </a:bodyPr>
          <a:lstStyle/>
          <a:p>
            <a:r>
              <a:rPr kumimoji="1" lang="en-US" altLang="ja-JP" sz="2000" dirty="0" smtClean="0"/>
              <a:t>: maximum network size</a:t>
            </a:r>
            <a:endParaRPr kumimoji="1" lang="ja-JP" altLang="en-US" sz="2000"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28</a:t>
            </a:fld>
            <a:endParaRPr kumimoji="1" lang="ja-JP" altLang="en-US" dirty="0"/>
          </a:p>
        </p:txBody>
      </p:sp>
    </p:spTree>
    <p:extLst>
      <p:ext uri="{BB962C8B-B14F-4D97-AF65-F5344CB8AC3E}">
        <p14:creationId xmlns:p14="http://schemas.microsoft.com/office/powerpoint/2010/main" val="692178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Location and width of waist</a:t>
            </a:r>
            <a:endParaRPr kumimoji="1" lang="ja-JP" alt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0356" r="-2035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29</a:t>
            </a:fld>
            <a:endParaRPr kumimoji="1" lang="ja-JP" altLang="en-US" dirty="0"/>
          </a:p>
        </p:txBody>
      </p:sp>
    </p:spTree>
    <p:extLst>
      <p:ext uri="{BB962C8B-B14F-4D97-AF65-F5344CB8AC3E}">
        <p14:creationId xmlns:p14="http://schemas.microsoft.com/office/powerpoint/2010/main" val="21936624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t>Introduction</a:t>
            </a:r>
          </a:p>
          <a:p>
            <a:pPr marL="514350" indent="-514350">
              <a:buFont typeface="+mj-lt"/>
              <a:buAutoNum type="arabicPeriod"/>
            </a:pPr>
            <a:r>
              <a:rPr lang="en-US" altLang="ja-JP" dirty="0" smtClean="0"/>
              <a:t>Model “</a:t>
            </a:r>
            <a:r>
              <a:rPr lang="en-US" altLang="ja-JP" dirty="0" err="1" smtClean="0"/>
              <a:t>EvoArch</a:t>
            </a:r>
            <a:r>
              <a:rPr lang="en-US" altLang="ja-JP" dirty="0" smtClean="0"/>
              <a:t>” description</a:t>
            </a:r>
          </a:p>
          <a:p>
            <a:pPr marL="514350" indent="-514350">
              <a:buFont typeface="+mj-lt"/>
              <a:buAutoNum type="arabicPeriod"/>
            </a:pPr>
            <a:r>
              <a:rPr lang="en-US" altLang="ja-JP" dirty="0" smtClean="0"/>
              <a:t>Behavior </a:t>
            </a:r>
            <a:r>
              <a:rPr lang="en-US" altLang="ja-JP" dirty="0"/>
              <a:t>of the </a:t>
            </a:r>
            <a:r>
              <a:rPr lang="en-US" altLang="ja-JP" dirty="0" smtClean="0"/>
              <a:t>model</a:t>
            </a:r>
          </a:p>
          <a:p>
            <a:pPr marL="514350" indent="-514350">
              <a:buFont typeface="+mj-lt"/>
              <a:buAutoNum type="arabicPeriod"/>
            </a:pPr>
            <a:r>
              <a:rPr lang="en-US" altLang="ja-JP" dirty="0" smtClean="0"/>
              <a:t>Verification of </a:t>
            </a:r>
            <a:r>
              <a:rPr lang="en-US" altLang="ja-JP" dirty="0" err="1" smtClean="0"/>
              <a:t>EvoArch</a:t>
            </a:r>
            <a:endParaRPr lang="en-US" altLang="ja-JP" dirty="0" smtClean="0"/>
          </a:p>
          <a:p>
            <a:pPr marL="770382" lvl="1" indent="-514350">
              <a:buFont typeface="+mj-lt"/>
              <a:buAutoNum type="arabicPeriod"/>
            </a:pPr>
            <a:r>
              <a:rPr lang="en-US" altLang="ja-JP" dirty="0" smtClean="0"/>
              <a:t>Robustness</a:t>
            </a:r>
          </a:p>
          <a:p>
            <a:pPr marL="770382" lvl="1" indent="-514350">
              <a:buFont typeface="+mj-lt"/>
              <a:buAutoNum type="arabicPeriod"/>
            </a:pPr>
            <a:r>
              <a:rPr lang="en-US" altLang="ja-JP" dirty="0" smtClean="0"/>
              <a:t>Location and width of waist</a:t>
            </a:r>
          </a:p>
          <a:p>
            <a:pPr marL="770382" lvl="1" indent="-514350">
              <a:buFont typeface="+mj-lt"/>
              <a:buAutoNum type="arabicPeriod"/>
            </a:pPr>
            <a:r>
              <a:rPr lang="en-US" altLang="ja-JP" dirty="0" smtClean="0"/>
              <a:t>Adapting the current network</a:t>
            </a:r>
          </a:p>
          <a:p>
            <a:pPr marL="770382" lvl="1" indent="-514350">
              <a:buFont typeface="+mj-lt"/>
              <a:buAutoNum type="arabicPeriod"/>
            </a:pPr>
            <a:r>
              <a:rPr lang="en-US" altLang="ja-JP" dirty="0" smtClean="0"/>
              <a:t>Ideal network architecture</a:t>
            </a:r>
          </a:p>
          <a:p>
            <a:pPr marL="514350" indent="-514350">
              <a:buFont typeface="+mj-lt"/>
              <a:buAutoNum type="arabicPeriod"/>
            </a:pPr>
            <a:r>
              <a:rPr lang="en-US" altLang="ja-JP" dirty="0" smtClean="0"/>
              <a:t>Evolutionary kernel</a:t>
            </a:r>
          </a:p>
          <a:p>
            <a:pPr marL="514350" indent="-514350">
              <a:buFont typeface="+mj-lt"/>
              <a:buAutoNum type="arabicPeriod"/>
            </a:pPr>
            <a:r>
              <a:rPr lang="en-US" altLang="ja-JP" dirty="0" smtClean="0"/>
              <a:t>Improvement</a:t>
            </a:r>
          </a:p>
          <a:p>
            <a:pPr marL="770382" lvl="1" indent="-514350">
              <a:buFont typeface="+mj-lt"/>
              <a:buAutoNum type="arabicPeriod"/>
            </a:pPr>
            <a:r>
              <a:rPr lang="en-US" altLang="ja-JP" dirty="0" smtClean="0"/>
              <a:t>Death-regulated birth process</a:t>
            </a:r>
          </a:p>
          <a:p>
            <a:pPr marL="770382" lvl="1" indent="-514350">
              <a:buFont typeface="+mj-lt"/>
              <a:buAutoNum type="arabicPeriod"/>
            </a:pPr>
            <a:r>
              <a:rPr lang="en-US" altLang="ja-JP" dirty="0" smtClean="0"/>
              <a:t>Quality differential</a:t>
            </a:r>
          </a:p>
          <a:p>
            <a:pPr marL="514350" indent="-514350">
              <a:buFont typeface="+mj-lt"/>
              <a:buAutoNum type="arabicPeriod"/>
            </a:pPr>
            <a:r>
              <a:rPr lang="en-US" altLang="ja-JP" dirty="0" smtClean="0"/>
              <a:t>Summary</a:t>
            </a:r>
          </a:p>
          <a:p>
            <a:pPr marL="770382" lvl="1" indent="-514350">
              <a:buFont typeface="+mj-lt"/>
              <a:buAutoNum type="arabicPeriod"/>
            </a:pPr>
            <a:r>
              <a:rPr lang="en-US" altLang="ja-JP" dirty="0" smtClean="0"/>
              <a:t>Adapting the current network again</a:t>
            </a:r>
          </a:p>
          <a:p>
            <a:pPr marL="770382" lvl="1" indent="-514350">
              <a:buFont typeface="+mj-lt"/>
              <a:buAutoNum type="arabicPeriod"/>
            </a:pPr>
            <a:r>
              <a:rPr lang="en-US" altLang="ja-JP" dirty="0" smtClean="0"/>
              <a:t>For future network </a:t>
            </a:r>
            <a:endParaRPr lang="en-US" altLang="ja-JP" dirty="0"/>
          </a:p>
          <a:p>
            <a:pPr marL="514350" indent="-514350">
              <a:buFont typeface="+mj-lt"/>
              <a:buAutoNum type="arabicPeriod"/>
            </a:pPr>
            <a:r>
              <a:rPr lang="en-US" altLang="ja-JP" dirty="0" smtClean="0"/>
              <a:t>Conclusion</a:t>
            </a:r>
            <a:endParaRPr lang="en-US" altLang="ja-JP" dirty="0"/>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3</a:t>
            </a:fld>
            <a:endParaRPr kumimoji="1" lang="ja-JP" altLang="en-US" dirty="0"/>
          </a:p>
        </p:txBody>
      </p:sp>
    </p:spTree>
    <p:extLst>
      <p:ext uri="{BB962C8B-B14F-4D97-AF65-F5344CB8AC3E}">
        <p14:creationId xmlns:p14="http://schemas.microsoft.com/office/powerpoint/2010/main" val="11629700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Location and width of waist</a:t>
            </a:r>
            <a:endParaRPr kumimoji="1" lang="ja-JP" altLang="en-US" dirty="0"/>
          </a:p>
        </p:txBody>
      </p:sp>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3700" r="-2370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30</a:t>
            </a:fld>
            <a:endParaRPr kumimoji="1" lang="ja-JP" altLang="en-US" dirty="0"/>
          </a:p>
        </p:txBody>
      </p:sp>
    </p:spTree>
    <p:extLst>
      <p:ext uri="{BB962C8B-B14F-4D97-AF65-F5344CB8AC3E}">
        <p14:creationId xmlns:p14="http://schemas.microsoft.com/office/powerpoint/2010/main" val="71132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Location and width of waist</a:t>
            </a:r>
            <a:endParaRPr kumimoji="1" lang="ja-JP" altLang="en-US" dirty="0"/>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5388" r="-2538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31</a:t>
            </a:fld>
            <a:endParaRPr kumimoji="1" lang="ja-JP" altLang="en-US" dirty="0"/>
          </a:p>
        </p:txBody>
      </p:sp>
    </p:spTree>
    <p:extLst>
      <p:ext uri="{BB962C8B-B14F-4D97-AF65-F5344CB8AC3E}">
        <p14:creationId xmlns:p14="http://schemas.microsoft.com/office/powerpoint/2010/main" val="5582348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t>Verification of </a:t>
            </a:r>
            <a:r>
              <a:rPr lang="en-US" altLang="ja-JP" dirty="0" err="1" smtClean="0"/>
              <a:t>EvoArch</a:t>
            </a:r>
            <a:endParaRPr lang="en-US" altLang="ja-JP" dirty="0" smtClean="0"/>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32</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Implications for the TCP/IP stack</a:t>
            </a:r>
            <a:endParaRPr kumimoji="1" lang="ja-JP" alt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40497" y="1988840"/>
            <a:ext cx="4968007" cy="3387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181572"/>
            <a:ext cx="1463049" cy="16794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827584" y="4427820"/>
            <a:ext cx="2571538" cy="369332"/>
          </a:xfrm>
          <a:prstGeom prst="rect">
            <a:avLst/>
          </a:prstGeom>
          <a:noFill/>
        </p:spPr>
        <p:txBody>
          <a:bodyPr wrap="none" rtlCol="0">
            <a:spAutoFit/>
          </a:bodyPr>
          <a:lstStyle/>
          <a:p>
            <a:r>
              <a:rPr kumimoji="1" lang="en-US" altLang="ja-JP" dirty="0" smtClean="0"/>
              <a:t>H = 0.66 as 1th percentile</a:t>
            </a:r>
            <a:endParaRPr kumimoji="1" lang="ja-JP" altLang="en-US" dirty="0"/>
          </a:p>
        </p:txBody>
      </p:sp>
      <p:sp>
        <p:nvSpPr>
          <p:cNvPr id="8" name="テキスト ボックス 7"/>
          <p:cNvSpPr txBox="1"/>
          <p:nvPr/>
        </p:nvSpPr>
        <p:spPr>
          <a:xfrm>
            <a:off x="836891" y="4859868"/>
            <a:ext cx="2706190" cy="369332"/>
          </a:xfrm>
          <a:prstGeom prst="rect">
            <a:avLst/>
          </a:prstGeom>
          <a:noFill/>
        </p:spPr>
        <p:txBody>
          <a:bodyPr wrap="none" rtlCol="0">
            <a:spAutoFit/>
          </a:bodyPr>
          <a:lstStyle/>
          <a:p>
            <a:r>
              <a:rPr kumimoji="1" lang="en-US" altLang="ja-JP" dirty="0" smtClean="0"/>
              <a:t>H = 1 as 10-90th percentile</a:t>
            </a:r>
            <a:endParaRPr kumimoji="1" lang="ja-JP" altLang="en-US" dirty="0"/>
          </a:p>
        </p:txBody>
      </p:sp>
      <p:sp>
        <p:nvSpPr>
          <p:cNvPr id="7" name="テキスト ボックス 6"/>
          <p:cNvSpPr txBox="1"/>
          <p:nvPr/>
        </p:nvSpPr>
        <p:spPr>
          <a:xfrm>
            <a:off x="639772" y="1876182"/>
            <a:ext cx="1107996" cy="369332"/>
          </a:xfrm>
          <a:prstGeom prst="rect">
            <a:avLst/>
          </a:prstGeom>
          <a:noFill/>
        </p:spPr>
        <p:txBody>
          <a:bodyPr wrap="none" rtlCol="0">
            <a:spAutoFit/>
          </a:bodyPr>
          <a:lstStyle/>
          <a:p>
            <a:r>
              <a:rPr kumimoji="1" lang="en-US" altLang="ja-JP" dirty="0" smtClean="0"/>
              <a:t>parameter</a:t>
            </a:r>
            <a:endParaRPr kumimoji="1" lang="ja-JP" altLang="en-US" dirty="0"/>
          </a:p>
        </p:txBody>
      </p:sp>
      <p:sp>
        <p:nvSpPr>
          <p:cNvPr id="9" name="テキスト ボックス 8"/>
          <p:cNvSpPr txBox="1"/>
          <p:nvPr/>
        </p:nvSpPr>
        <p:spPr>
          <a:xfrm>
            <a:off x="827584" y="4005064"/>
            <a:ext cx="2576346" cy="369332"/>
          </a:xfrm>
          <a:prstGeom prst="rect">
            <a:avLst/>
          </a:prstGeom>
          <a:noFill/>
        </p:spPr>
        <p:txBody>
          <a:bodyPr wrap="none" rtlCol="0">
            <a:spAutoFit/>
          </a:bodyPr>
          <a:lstStyle/>
          <a:p>
            <a:r>
              <a:rPr kumimoji="1" lang="en-US" altLang="ja-JP" dirty="0" smtClean="0"/>
              <a:t>The waist is located in L3</a:t>
            </a:r>
            <a:endParaRPr kumimoji="1" lang="ja-JP" altLang="en-US"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33</a:t>
            </a:fld>
            <a:endParaRPr kumimoji="1" lang="ja-JP" altLang="en-US" dirty="0"/>
          </a:p>
        </p:txBody>
      </p:sp>
    </p:spTree>
    <p:extLst>
      <p:ext uri="{BB962C8B-B14F-4D97-AF65-F5344CB8AC3E}">
        <p14:creationId xmlns:p14="http://schemas.microsoft.com/office/powerpoint/2010/main" val="26060351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i="1" dirty="0" smtClean="0"/>
              <a:t>Q : What do these parameter values imply about the evolutionary characteristics of the current Internet architecture?</a:t>
            </a:r>
          </a:p>
          <a:p>
            <a:pPr lvl="1"/>
            <a:r>
              <a:rPr lang="en-US" altLang="ja-JP" dirty="0" smtClean="0"/>
              <a:t>c </a:t>
            </a:r>
            <a:r>
              <a:rPr kumimoji="1" lang="en-US" altLang="ja-JP" dirty="0" smtClean="0"/>
              <a:t>= 0.7</a:t>
            </a:r>
          </a:p>
          <a:p>
            <a:pPr lvl="2"/>
            <a:r>
              <a:rPr kumimoji="1" lang="en-US" altLang="ja-JP" dirty="0" smtClean="0"/>
              <a:t>TCP and UDP are overlapped </a:t>
            </a:r>
            <a:r>
              <a:rPr kumimoji="1" lang="en-US" altLang="ja-JP" dirty="0" smtClean="0"/>
              <a:t>at less than </a:t>
            </a:r>
            <a:r>
              <a:rPr kumimoji="1" lang="en-US" altLang="ja-JP" dirty="0" smtClean="0"/>
              <a:t>70</a:t>
            </a:r>
            <a:r>
              <a:rPr kumimoji="1" lang="en-US" altLang="ja-JP" dirty="0" smtClean="0"/>
              <a:t>%</a:t>
            </a:r>
            <a:r>
              <a:rPr lang="en-US" altLang="ja-JP" dirty="0"/>
              <a:t>?</a:t>
            </a:r>
            <a:endParaRPr kumimoji="1" lang="en-US" altLang="ja-JP" dirty="0" smtClean="0"/>
          </a:p>
          <a:p>
            <a:pPr lvl="1"/>
            <a:r>
              <a:rPr lang="en-US" altLang="ja-JP" dirty="0"/>
              <a:t>z</a:t>
            </a:r>
            <a:r>
              <a:rPr lang="en-US" altLang="ja-JP" dirty="0" smtClean="0"/>
              <a:t> = 0.3</a:t>
            </a:r>
          </a:p>
          <a:p>
            <a:pPr lvl="2"/>
            <a:r>
              <a:rPr lang="en-US" altLang="ja-JP" dirty="0" smtClean="0"/>
              <a:t>Very intense(a protocol has 90% of the value of the strongest component)</a:t>
            </a:r>
          </a:p>
          <a:p>
            <a:pPr lvl="2"/>
            <a:r>
              <a:rPr kumimoji="1" lang="en-US" altLang="ja-JP" dirty="0" smtClean="0"/>
              <a:t>TCP/IP</a:t>
            </a:r>
          </a:p>
          <a:p>
            <a:pPr lvl="2"/>
            <a:r>
              <a:rPr lang="en-US" altLang="ja-JP" dirty="0" smtClean="0"/>
              <a:t>new protocol has to provide non-overlapping service, new service</a:t>
            </a:r>
            <a:endParaRPr kumimoji="1" lang="en-US" altLang="ja-JP" dirty="0" smtClean="0"/>
          </a:p>
          <a:p>
            <a:pPr lvl="1"/>
            <a:endParaRPr kumimoji="1" lang="ja-JP" altLang="en-US" dirty="0"/>
          </a:p>
        </p:txBody>
      </p:sp>
      <p:sp>
        <p:nvSpPr>
          <p:cNvPr id="3" name="タイトル 2"/>
          <p:cNvSpPr>
            <a:spLocks noGrp="1"/>
          </p:cNvSpPr>
          <p:nvPr>
            <p:ph type="title"/>
          </p:nvPr>
        </p:nvSpPr>
        <p:spPr/>
        <p:txBody>
          <a:bodyPr/>
          <a:lstStyle/>
          <a:p>
            <a:r>
              <a:rPr lang="en-US" altLang="ja-JP" dirty="0"/>
              <a:t>Implications for the TCP/IP stack</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34</a:t>
            </a:fld>
            <a:endParaRPr kumimoji="1" lang="ja-JP" altLang="en-US" dirty="0"/>
          </a:p>
        </p:txBody>
      </p:sp>
    </p:spTree>
    <p:extLst>
      <p:ext uri="{BB962C8B-B14F-4D97-AF65-F5344CB8AC3E}">
        <p14:creationId xmlns:p14="http://schemas.microsoft.com/office/powerpoint/2010/main" val="7104246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t>Verification of </a:t>
            </a:r>
            <a:r>
              <a:rPr lang="en-US" altLang="ja-JP" dirty="0" err="1" smtClean="0"/>
              <a:t>EvoArch</a:t>
            </a:r>
            <a:endParaRPr lang="en-US" altLang="ja-JP" dirty="0" smtClean="0"/>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35</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i="1" dirty="0" smtClean="0"/>
              <a:t>Q : How </a:t>
            </a:r>
            <a:r>
              <a:rPr lang="en-US" altLang="ja-JP" i="1" dirty="0"/>
              <a:t>can the network architect increase the </a:t>
            </a:r>
            <a:r>
              <a:rPr lang="en-US" altLang="ja-JP" i="1" dirty="0" smtClean="0"/>
              <a:t>likelihood that </a:t>
            </a:r>
            <a:r>
              <a:rPr lang="en-US" altLang="ja-JP" i="1" dirty="0"/>
              <a:t>the evolution of a new architecture will lead to a </a:t>
            </a:r>
            <a:r>
              <a:rPr lang="en-US" altLang="ja-JP" i="1" dirty="0" smtClean="0"/>
              <a:t>wider waist</a:t>
            </a:r>
            <a:r>
              <a:rPr lang="en-US" altLang="ja-JP" i="1" dirty="0"/>
              <a:t>, with several surviving protocols</a:t>
            </a:r>
            <a:r>
              <a:rPr lang="en-US" altLang="ja-JP" i="1" dirty="0" smtClean="0"/>
              <a:t>?</a:t>
            </a:r>
          </a:p>
          <a:p>
            <a:pPr marL="624078" indent="-514350">
              <a:buFont typeface="+mj-lt"/>
              <a:buAutoNum type="arabicPeriod"/>
            </a:pPr>
            <a:r>
              <a:rPr lang="en-US" altLang="ja-JP" dirty="0"/>
              <a:t>i</a:t>
            </a:r>
            <a:r>
              <a:rPr lang="en-US" altLang="ja-JP" dirty="0" smtClean="0"/>
              <a:t>ncreasing z</a:t>
            </a:r>
          </a:p>
          <a:p>
            <a:pPr marL="880110" lvl="1" indent="-514350"/>
            <a:r>
              <a:rPr lang="en-US" altLang="ja-JP" dirty="0"/>
              <a:t>h</a:t>
            </a:r>
            <a:r>
              <a:rPr lang="en-US" altLang="ja-JP" dirty="0" smtClean="0"/>
              <a:t>igher intensity</a:t>
            </a:r>
          </a:p>
          <a:p>
            <a:pPr marL="624078" indent="-514350">
              <a:buFont typeface="+mj-lt"/>
              <a:buAutoNum type="arabicPeriod"/>
            </a:pPr>
            <a:r>
              <a:rPr lang="en-US" altLang="ja-JP" dirty="0" smtClean="0"/>
              <a:t>Non-overlapping in</a:t>
            </a:r>
            <a:r>
              <a:rPr lang="en-US" altLang="ja-JP" dirty="0"/>
              <a:t> </a:t>
            </a:r>
            <a:r>
              <a:rPr lang="en-US" altLang="ja-JP" dirty="0" smtClean="0"/>
              <a:t>terms of services and functionality</a:t>
            </a:r>
          </a:p>
          <a:p>
            <a:pPr marL="624078" indent="-514350">
              <a:buFont typeface="+mj-lt"/>
              <a:buAutoNum type="arabicPeriod"/>
            </a:pPr>
            <a:r>
              <a:rPr lang="en-US" altLang="ja-JP" dirty="0"/>
              <a:t>t</a:t>
            </a:r>
            <a:r>
              <a:rPr lang="en-US" altLang="ja-JP" dirty="0" smtClean="0"/>
              <a:t>he waist with a high generality’s layer, meaning wider</a:t>
            </a:r>
          </a:p>
          <a:p>
            <a:pPr marL="880110" lvl="1" indent="-514350"/>
            <a:r>
              <a:rPr lang="en-US" altLang="ja-JP" dirty="0" smtClean="0"/>
              <a:t>Increasing ‘gamma’</a:t>
            </a:r>
          </a:p>
        </p:txBody>
      </p:sp>
      <p:sp>
        <p:nvSpPr>
          <p:cNvPr id="3" name="タイトル 2"/>
          <p:cNvSpPr>
            <a:spLocks noGrp="1"/>
          </p:cNvSpPr>
          <p:nvPr>
            <p:ph type="title"/>
          </p:nvPr>
        </p:nvSpPr>
        <p:spPr/>
        <p:txBody>
          <a:bodyPr/>
          <a:lstStyle/>
          <a:p>
            <a:r>
              <a:rPr kumimoji="1" lang="en-US" altLang="ja-JP" dirty="0" smtClean="0"/>
              <a:t>Future network architecture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36</a:t>
            </a:fld>
            <a:endParaRPr kumimoji="1" lang="ja-JP" altLang="en-US" dirty="0"/>
          </a:p>
        </p:txBody>
      </p:sp>
    </p:spTree>
    <p:extLst>
      <p:ext uri="{BB962C8B-B14F-4D97-AF65-F5344CB8AC3E}">
        <p14:creationId xmlns:p14="http://schemas.microsoft.com/office/powerpoint/2010/main" val="222414249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37</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TCP, IP</a:t>
            </a:r>
          </a:p>
          <a:p>
            <a:pPr lvl="1"/>
            <a:r>
              <a:rPr lang="en-US" altLang="ja-JP" dirty="0"/>
              <a:t>a</a:t>
            </a:r>
            <a:r>
              <a:rPr lang="en-US" altLang="ja-JP" dirty="0" smtClean="0"/>
              <a:t>re “ossified”, core protocol</a:t>
            </a:r>
          </a:p>
          <a:p>
            <a:pPr lvl="1"/>
            <a:r>
              <a:rPr kumimoji="1" lang="en-US" altLang="ja-JP" dirty="0" smtClean="0"/>
              <a:t>Creating common interface for higher and lower layers</a:t>
            </a:r>
            <a:endParaRPr kumimoji="1" lang="ja-JP" altLang="en-US" dirty="0"/>
          </a:p>
        </p:txBody>
      </p:sp>
      <p:sp>
        <p:nvSpPr>
          <p:cNvPr id="3" name="タイトル 2"/>
          <p:cNvSpPr>
            <a:spLocks noGrp="1"/>
          </p:cNvSpPr>
          <p:nvPr>
            <p:ph type="title"/>
          </p:nvPr>
        </p:nvSpPr>
        <p:spPr/>
        <p:txBody>
          <a:bodyPr/>
          <a:lstStyle/>
          <a:p>
            <a:r>
              <a:rPr lang="en-US" altLang="ja-JP" dirty="0"/>
              <a:t>Evolutionary kernels</a:t>
            </a:r>
            <a:endParaRPr kumimoji="1" lang="ja-JP" altLang="en-US" dirty="0"/>
          </a:p>
        </p:txBody>
      </p:sp>
      <p:sp>
        <p:nvSpPr>
          <p:cNvPr id="4" name="下矢印 3"/>
          <p:cNvSpPr/>
          <p:nvPr/>
        </p:nvSpPr>
        <p:spPr>
          <a:xfrm>
            <a:off x="4319972" y="2852936"/>
            <a:ext cx="504056" cy="1017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78780" y="4005064"/>
            <a:ext cx="1986441" cy="369332"/>
          </a:xfrm>
          <a:prstGeom prst="rect">
            <a:avLst/>
          </a:prstGeom>
          <a:noFill/>
        </p:spPr>
        <p:txBody>
          <a:bodyPr wrap="none" rtlCol="0">
            <a:spAutoFit/>
          </a:bodyPr>
          <a:lstStyle/>
          <a:p>
            <a:r>
              <a:rPr lang="en-US" altLang="ja-JP" dirty="0" smtClean="0"/>
              <a:t>Long-surviving ???</a:t>
            </a:r>
            <a:endParaRPr kumimoji="1" lang="ja-JP" altLang="en-US" dirty="0"/>
          </a:p>
        </p:txBody>
      </p:sp>
      <p:sp>
        <p:nvSpPr>
          <p:cNvPr id="6" name="正方形/長方形 5"/>
          <p:cNvSpPr/>
          <p:nvPr/>
        </p:nvSpPr>
        <p:spPr>
          <a:xfrm>
            <a:off x="431540" y="4582869"/>
            <a:ext cx="8100900" cy="369332"/>
          </a:xfrm>
          <a:prstGeom prst="rect">
            <a:avLst/>
          </a:prstGeom>
        </p:spPr>
        <p:txBody>
          <a:bodyPr wrap="square">
            <a:spAutoFit/>
          </a:bodyPr>
          <a:lstStyle/>
          <a:p>
            <a:r>
              <a:rPr lang="en-US" altLang="ja-JP" i="1" dirty="0"/>
              <a:t>Does the model predict the </a:t>
            </a:r>
            <a:r>
              <a:rPr lang="en-US" altLang="ja-JP" i="1" dirty="0" smtClean="0"/>
              <a:t>emergence of </a:t>
            </a:r>
            <a:r>
              <a:rPr lang="en-US" altLang="ja-JP" i="1" dirty="0"/>
              <a:t>long-surviving nodes at the hourglass waist?</a:t>
            </a:r>
            <a:endParaRPr lang="ja-JP" altLang="en-US" dirty="0"/>
          </a:p>
        </p:txBody>
      </p:sp>
      <p:sp>
        <p:nvSpPr>
          <p:cNvPr id="7" name="正方形/長方形 6"/>
          <p:cNvSpPr/>
          <p:nvPr/>
        </p:nvSpPr>
        <p:spPr>
          <a:xfrm>
            <a:off x="431540" y="5157192"/>
            <a:ext cx="8028892" cy="369332"/>
          </a:xfrm>
          <a:prstGeom prst="rect">
            <a:avLst/>
          </a:prstGeom>
        </p:spPr>
        <p:txBody>
          <a:bodyPr wrap="square">
            <a:spAutoFit/>
          </a:bodyPr>
          <a:lstStyle/>
          <a:p>
            <a:r>
              <a:rPr lang="en-US" altLang="ja-JP" i="1" dirty="0"/>
              <a:t>Do they ever get replaced by other nodes, </a:t>
            </a:r>
            <a:r>
              <a:rPr lang="en-US" altLang="ja-JP" i="1" dirty="0" smtClean="0"/>
              <a:t>and if so, under </a:t>
            </a:r>
            <a:r>
              <a:rPr lang="en-US" altLang="ja-JP" i="1" dirty="0"/>
              <a:t>what conditions?</a:t>
            </a:r>
            <a:endParaRPr lang="ja-JP" altLang="en-US" i="1" dirty="0"/>
          </a:p>
        </p:txBody>
      </p:sp>
      <p:sp>
        <p:nvSpPr>
          <p:cNvPr id="8" name="スライド番号プレースホルダー 7"/>
          <p:cNvSpPr>
            <a:spLocks noGrp="1"/>
          </p:cNvSpPr>
          <p:nvPr>
            <p:ph type="sldNum" sz="quarter" idx="12"/>
          </p:nvPr>
        </p:nvSpPr>
        <p:spPr/>
        <p:txBody>
          <a:bodyPr/>
          <a:lstStyle/>
          <a:p>
            <a:fld id="{6B037995-261C-4F3E-B53F-504AAB73B392}" type="slidenum">
              <a:rPr kumimoji="1" lang="ja-JP" altLang="en-US" smtClean="0"/>
              <a:t>38</a:t>
            </a:fld>
            <a:endParaRPr kumimoji="1" lang="ja-JP" altLang="en-US" dirty="0"/>
          </a:p>
        </p:txBody>
      </p:sp>
    </p:spTree>
    <p:extLst>
      <p:ext uri="{BB962C8B-B14F-4D97-AF65-F5344CB8AC3E}">
        <p14:creationId xmlns:p14="http://schemas.microsoft.com/office/powerpoint/2010/main" val="12700942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a:t>CDF of the age </a:t>
            </a:r>
            <a:r>
              <a:rPr lang="en-US" altLang="ja-JP" dirty="0" smtClean="0"/>
              <a:t>at layer-6</a:t>
            </a:r>
            <a:endParaRPr kumimoji="1" lang="ja-JP"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9445" r="-944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39</a:t>
            </a:fld>
            <a:endParaRPr kumimoji="1" lang="ja-JP" altLang="en-US" dirty="0"/>
          </a:p>
        </p:txBody>
      </p:sp>
    </p:spTree>
    <p:extLst>
      <p:ext uri="{BB962C8B-B14F-4D97-AF65-F5344CB8AC3E}">
        <p14:creationId xmlns:p14="http://schemas.microsoft.com/office/powerpoint/2010/main" val="17266232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4</a:t>
            </a:fld>
            <a:endParaRPr kumimoji="1" lang="ja-JP" altLang="en-US" dirty="0"/>
          </a:p>
        </p:txBody>
      </p:sp>
    </p:spTree>
    <p:extLst>
      <p:ext uri="{BB962C8B-B14F-4D97-AF65-F5344CB8AC3E}">
        <p14:creationId xmlns:p14="http://schemas.microsoft.com/office/powerpoint/2010/main" val="205221475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r>
              <a:rPr lang="en-US" altLang="ja-JP" sz="2800" dirty="0"/>
              <a:t>CDF of the number of nodes at </a:t>
            </a:r>
            <a:r>
              <a:rPr lang="en-US" altLang="ja-JP" sz="2800" dirty="0" smtClean="0"/>
              <a:t>layer-6</a:t>
            </a:r>
            <a:br>
              <a:rPr lang="en-US" altLang="ja-JP" sz="2800" dirty="0" smtClean="0"/>
            </a:br>
            <a:r>
              <a:rPr lang="en-US" altLang="ja-JP" sz="2800" dirty="0" smtClean="0"/>
              <a:t>surviving more </a:t>
            </a:r>
            <a:r>
              <a:rPr lang="en-US" altLang="ja-JP" sz="2800" dirty="0"/>
              <a:t>than half of the evolutionary path</a:t>
            </a:r>
            <a:endParaRPr kumimoji="1" lang="ja-JP" altLang="en-US" sz="2800"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0191" r="-1019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40</a:t>
            </a:fld>
            <a:endParaRPr kumimoji="1" lang="ja-JP" altLang="en-US" dirty="0"/>
          </a:p>
        </p:txBody>
      </p:sp>
    </p:spTree>
    <p:extLst>
      <p:ext uri="{BB962C8B-B14F-4D97-AF65-F5344CB8AC3E}">
        <p14:creationId xmlns:p14="http://schemas.microsoft.com/office/powerpoint/2010/main" val="281100302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295636" y="2890391"/>
            <a:ext cx="6552728" cy="1077218"/>
          </a:xfrm>
          <a:prstGeom prst="rect">
            <a:avLst/>
          </a:prstGeom>
        </p:spPr>
        <p:txBody>
          <a:bodyPr wrap="square">
            <a:spAutoFit/>
          </a:bodyPr>
          <a:lstStyle/>
          <a:p>
            <a:r>
              <a:rPr lang="en-US" altLang="ja-JP" sz="3200" i="1" dirty="0"/>
              <a:t>Q : How large is the value of a </a:t>
            </a:r>
            <a:r>
              <a:rPr lang="en-US" altLang="ja-JP" sz="3200" i="1" dirty="0" smtClean="0"/>
              <a:t>kernel?</a:t>
            </a:r>
          </a:p>
          <a:p>
            <a:r>
              <a:rPr lang="en-US" altLang="ja-JP" sz="3200" i="1" dirty="0" smtClean="0"/>
              <a:t>and </a:t>
            </a:r>
            <a:r>
              <a:rPr lang="en-US" altLang="ja-JP" sz="3200" i="1" dirty="0"/>
              <a:t>how can a kernel die?</a:t>
            </a:r>
            <a:endParaRPr lang="ja-JP" altLang="en-US" sz="3200"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41</a:t>
            </a:fld>
            <a:endParaRPr kumimoji="1" lang="ja-JP" altLang="en-US" dirty="0"/>
          </a:p>
        </p:txBody>
      </p:sp>
    </p:spTree>
    <p:extLst>
      <p:ext uri="{BB962C8B-B14F-4D97-AF65-F5344CB8AC3E}">
        <p14:creationId xmlns:p14="http://schemas.microsoft.com/office/powerpoint/2010/main" val="150968206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0" i="1" dirty="0" smtClean="0"/>
              <a:t>How </a:t>
            </a:r>
            <a:r>
              <a:rPr lang="en-US" altLang="ja-JP" b="0" i="1" dirty="0"/>
              <a:t>can a kernel die?</a:t>
            </a:r>
            <a:endParaRPr kumimoji="1" lang="ja-JP"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836" r="-883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3600083" y="6093296"/>
            <a:ext cx="1980029" cy="369332"/>
          </a:xfrm>
          <a:prstGeom prst="rect">
            <a:avLst/>
          </a:prstGeom>
        </p:spPr>
        <p:txBody>
          <a:bodyPr wrap="none">
            <a:spAutoFit/>
          </a:bodyPr>
          <a:lstStyle/>
          <a:p>
            <a:r>
              <a:rPr lang="en-US" altLang="ja-JP" b="1" dirty="0"/>
              <a:t>Normalized </a:t>
            </a:r>
            <a:r>
              <a:rPr lang="en-US" altLang="ja-JP" b="1" dirty="0" smtClean="0"/>
              <a:t>value </a:t>
            </a:r>
            <a:endParaRPr lang="ja-JP" altLang="en-US" dirty="0"/>
          </a:p>
        </p:txBody>
      </p:sp>
      <p:pic>
        <p:nvPicPr>
          <p:cNvPr id="2051" name="Picture 3"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5846955"/>
            <a:ext cx="1905001" cy="862013"/>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42</a:t>
            </a:fld>
            <a:endParaRPr kumimoji="1" lang="ja-JP" altLang="en-US" dirty="0"/>
          </a:p>
        </p:txBody>
      </p:sp>
    </p:spTree>
    <p:extLst>
      <p:ext uri="{BB962C8B-B14F-4D97-AF65-F5344CB8AC3E}">
        <p14:creationId xmlns:p14="http://schemas.microsoft.com/office/powerpoint/2010/main" val="172339043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t>Improvement</a:t>
            </a:r>
          </a:p>
          <a:p>
            <a:pPr marL="770382" lvl="1" indent="-514350">
              <a:buFont typeface="+mj-lt"/>
              <a:buAutoNum type="arabicPeriod"/>
            </a:pPr>
            <a:r>
              <a:rPr lang="en-US" altLang="ja-JP" dirty="0" smtClean="0"/>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43</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Birth process</a:t>
            </a:r>
          </a:p>
          <a:p>
            <a:pPr lvl="1"/>
            <a:r>
              <a:rPr lang="en-US" altLang="ja-JP" dirty="0" smtClean="0"/>
              <a:t>Birth rate i</a:t>
            </a:r>
            <a:r>
              <a:rPr kumimoji="1" lang="en-US" altLang="ja-JP" dirty="0" smtClean="0"/>
              <a:t>s the same at layers. </a:t>
            </a:r>
            <a:endParaRPr kumimoji="1" lang="ja-JP" altLang="en-US" dirty="0"/>
          </a:p>
        </p:txBody>
      </p:sp>
      <p:sp>
        <p:nvSpPr>
          <p:cNvPr id="3" name="タイトル 2"/>
          <p:cNvSpPr>
            <a:spLocks noGrp="1"/>
          </p:cNvSpPr>
          <p:nvPr>
            <p:ph type="title"/>
          </p:nvPr>
        </p:nvSpPr>
        <p:spPr/>
        <p:txBody>
          <a:bodyPr/>
          <a:lstStyle/>
          <a:p>
            <a:r>
              <a:rPr kumimoji="1" lang="en-US" altLang="ja-JP" dirty="0" smtClean="0"/>
              <a:t>Improvement</a:t>
            </a:r>
            <a:endParaRPr kumimoji="1" lang="ja-JP" altLang="en-US" dirty="0"/>
          </a:p>
        </p:txBody>
      </p:sp>
      <p:sp>
        <p:nvSpPr>
          <p:cNvPr id="4" name="下矢印 3"/>
          <p:cNvSpPr/>
          <p:nvPr/>
        </p:nvSpPr>
        <p:spPr>
          <a:xfrm>
            <a:off x="3383868" y="2564904"/>
            <a:ext cx="2376264" cy="1368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modify</a:t>
            </a:r>
            <a:endParaRPr kumimoji="1" lang="ja-JP" altLang="en-US" sz="2400" dirty="0"/>
          </a:p>
        </p:txBody>
      </p:sp>
      <p:sp>
        <p:nvSpPr>
          <p:cNvPr id="5" name="テキスト ボックス 4"/>
          <p:cNvSpPr txBox="1"/>
          <p:nvPr/>
        </p:nvSpPr>
        <p:spPr>
          <a:xfrm>
            <a:off x="899592" y="4437112"/>
            <a:ext cx="7632848" cy="1323439"/>
          </a:xfrm>
          <a:prstGeom prst="rect">
            <a:avLst/>
          </a:prstGeom>
          <a:noFill/>
        </p:spPr>
        <p:txBody>
          <a:bodyPr wrap="square" rtlCol="0">
            <a:spAutoFit/>
          </a:bodyPr>
          <a:lstStyle/>
          <a:p>
            <a:r>
              <a:rPr kumimoji="1" lang="en-US" altLang="ja-JP" sz="2000" dirty="0" smtClean="0"/>
              <a:t>Death-regulated birth process</a:t>
            </a:r>
          </a:p>
          <a:p>
            <a:r>
              <a:rPr lang="en-US" altLang="ja-JP" sz="2000" dirty="0" smtClean="0"/>
              <a:t>Estimation of </a:t>
            </a:r>
            <a:r>
              <a:rPr lang="en-US" altLang="ja-JP" sz="2000" dirty="0"/>
              <a:t>d</a:t>
            </a:r>
            <a:r>
              <a:rPr lang="en-US" altLang="ja-JP" sz="2000" dirty="0" smtClean="0"/>
              <a:t>eath probability</a:t>
            </a:r>
          </a:p>
          <a:p>
            <a:endParaRPr kumimoji="1" lang="en-US" altLang="ja-JP" sz="2000" dirty="0"/>
          </a:p>
          <a:p>
            <a:r>
              <a:rPr lang="en-US" altLang="ja-JP" sz="2000" dirty="0" smtClean="0"/>
              <a:t>Birth rate 1-</a:t>
            </a:r>
            <a:endParaRPr kumimoji="1" lang="ja-JP" altLang="en-US" sz="2000" dirty="0"/>
          </a:p>
        </p:txBody>
      </p:sp>
      <p:pic>
        <p:nvPicPr>
          <p:cNvPr id="3075" name="Picture 3" descr="E:\Users\admin\Downloads\eq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6773" y="4797152"/>
            <a:ext cx="435227" cy="3322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E:\Users\admin\Downloads\eq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5373216"/>
            <a:ext cx="435227" cy="332234"/>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ー 5"/>
          <p:cNvSpPr>
            <a:spLocks noGrp="1"/>
          </p:cNvSpPr>
          <p:nvPr>
            <p:ph type="sldNum" sz="quarter" idx="12"/>
          </p:nvPr>
        </p:nvSpPr>
        <p:spPr/>
        <p:txBody>
          <a:bodyPr/>
          <a:lstStyle/>
          <a:p>
            <a:fld id="{6B037995-261C-4F3E-B53F-504AAB73B392}" type="slidenum">
              <a:rPr kumimoji="1" lang="ja-JP" altLang="en-US" smtClean="0"/>
              <a:t>44</a:t>
            </a:fld>
            <a:endParaRPr kumimoji="1" lang="ja-JP" altLang="en-US" dirty="0"/>
          </a:p>
        </p:txBody>
      </p:sp>
    </p:spTree>
    <p:extLst>
      <p:ext uri="{BB962C8B-B14F-4D97-AF65-F5344CB8AC3E}">
        <p14:creationId xmlns:p14="http://schemas.microsoft.com/office/powerpoint/2010/main" val="401925693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r>
              <a:rPr lang="en-US" altLang="ja-JP" sz="3200" b="0" i="1" dirty="0"/>
              <a:t>How can a kernel die</a:t>
            </a:r>
            <a:r>
              <a:rPr lang="en-US" altLang="ja-JP" sz="3200" b="0" i="1" dirty="0" smtClean="0"/>
              <a:t>? with death-regulated</a:t>
            </a:r>
            <a:endParaRPr kumimoji="1" lang="ja-JP" altLang="en-US" sz="3200"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43" r="-784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45</a:t>
            </a:fld>
            <a:endParaRPr kumimoji="1" lang="ja-JP" altLang="en-US" dirty="0"/>
          </a:p>
        </p:txBody>
      </p:sp>
    </p:spTree>
    <p:extLst>
      <p:ext uri="{BB962C8B-B14F-4D97-AF65-F5344CB8AC3E}">
        <p14:creationId xmlns:p14="http://schemas.microsoft.com/office/powerpoint/2010/main" val="31801124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Implications for the TCP/IP stack 2</a:t>
            </a:r>
            <a:endParaRPr kumimoji="1" lang="ja-JP"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0497" y="1988840"/>
            <a:ext cx="4968007" cy="3387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81572"/>
            <a:ext cx="1463049" cy="16794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39772" y="1876182"/>
            <a:ext cx="1107996" cy="369332"/>
          </a:xfrm>
          <a:prstGeom prst="rect">
            <a:avLst/>
          </a:prstGeom>
          <a:noFill/>
        </p:spPr>
        <p:txBody>
          <a:bodyPr wrap="none" rtlCol="0">
            <a:spAutoFit/>
          </a:bodyPr>
          <a:lstStyle/>
          <a:p>
            <a:r>
              <a:rPr kumimoji="1" lang="en-US" altLang="ja-JP" dirty="0" smtClean="0"/>
              <a:t>parameter</a:t>
            </a:r>
            <a:endParaRPr kumimoji="1" lang="ja-JP" altLang="en-US" dirty="0"/>
          </a:p>
        </p:txBody>
      </p:sp>
      <p:sp>
        <p:nvSpPr>
          <p:cNvPr id="9" name="テキスト ボックス 8"/>
          <p:cNvSpPr txBox="1"/>
          <p:nvPr/>
        </p:nvSpPr>
        <p:spPr>
          <a:xfrm>
            <a:off x="827584" y="4005064"/>
            <a:ext cx="2576346" cy="369332"/>
          </a:xfrm>
          <a:prstGeom prst="rect">
            <a:avLst/>
          </a:prstGeom>
          <a:noFill/>
        </p:spPr>
        <p:txBody>
          <a:bodyPr wrap="none" rtlCol="0">
            <a:spAutoFit/>
          </a:bodyPr>
          <a:lstStyle/>
          <a:p>
            <a:r>
              <a:rPr kumimoji="1" lang="en-US" altLang="ja-JP" dirty="0" smtClean="0"/>
              <a:t>The waist is located in </a:t>
            </a:r>
            <a:r>
              <a:rPr kumimoji="1" lang="en-US" altLang="ja-JP" dirty="0" smtClean="0"/>
              <a:t>L3</a:t>
            </a:r>
            <a:endParaRPr kumimoji="1" lang="ja-JP" altLang="en-US" dirty="0"/>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46</a:t>
            </a:fld>
            <a:endParaRPr kumimoji="1" lang="ja-JP" altLang="en-US" dirty="0"/>
          </a:p>
        </p:txBody>
      </p:sp>
      <p:sp>
        <p:nvSpPr>
          <p:cNvPr id="10" name="テキスト ボックス 9"/>
          <p:cNvSpPr txBox="1"/>
          <p:nvPr/>
        </p:nvSpPr>
        <p:spPr>
          <a:xfrm>
            <a:off x="827584" y="4653136"/>
            <a:ext cx="1845014" cy="646331"/>
          </a:xfrm>
          <a:prstGeom prst="rect">
            <a:avLst/>
          </a:prstGeom>
          <a:noFill/>
        </p:spPr>
        <p:txBody>
          <a:bodyPr wrap="none" rtlCol="0">
            <a:spAutoFit/>
          </a:bodyPr>
          <a:lstStyle/>
          <a:p>
            <a:r>
              <a:rPr kumimoji="1" lang="en-US" altLang="ja-JP" dirty="0" smtClean="0"/>
              <a:t>L3 has 1 node</a:t>
            </a:r>
          </a:p>
          <a:p>
            <a:r>
              <a:rPr lang="en-US" altLang="ja-JP" dirty="0" smtClean="0"/>
              <a:t>L4 has four nodes</a:t>
            </a:r>
            <a:endParaRPr kumimoji="1" lang="ja-JP" altLang="en-US" dirty="0"/>
          </a:p>
        </p:txBody>
      </p:sp>
    </p:spTree>
    <p:extLst>
      <p:ext uri="{BB962C8B-B14F-4D97-AF65-F5344CB8AC3E}">
        <p14:creationId xmlns:p14="http://schemas.microsoft.com/office/powerpoint/2010/main" val="395915424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IPv4, TCP are UDP are kernels</a:t>
            </a:r>
          </a:p>
          <a:p>
            <a:pPr lvl="1"/>
            <a:r>
              <a:rPr lang="en-US" altLang="ja-JP" dirty="0" smtClean="0"/>
              <a:t>p</a:t>
            </a:r>
            <a:r>
              <a:rPr kumimoji="1" lang="en-US" altLang="ja-JP" dirty="0" smtClean="0"/>
              <a:t>roviding stable framework </a:t>
            </a:r>
          </a:p>
          <a:p>
            <a:pPr lvl="1"/>
            <a:r>
              <a:rPr lang="en-US" altLang="ja-JP" dirty="0" smtClean="0"/>
              <a:t>Expanding L2, L1</a:t>
            </a:r>
          </a:p>
          <a:p>
            <a:r>
              <a:rPr kumimoji="1" lang="en-US" altLang="ja-JP" dirty="0" smtClean="0"/>
              <a:t>Now, rarely design transport and network layer’s protocol</a:t>
            </a:r>
          </a:p>
          <a:p>
            <a:pPr lvl="1"/>
            <a:r>
              <a:rPr lang="en-US" altLang="ja-JP" dirty="0" smtClean="0"/>
              <a:t>“death-regulated” with intense competition</a:t>
            </a:r>
            <a:r>
              <a:rPr kumimoji="1" lang="en-US" altLang="ja-JP" dirty="0" smtClean="0"/>
              <a:t> </a:t>
            </a:r>
            <a:endParaRPr kumimoji="1" lang="ja-JP" altLang="en-US" dirty="0"/>
          </a:p>
        </p:txBody>
      </p:sp>
      <p:sp>
        <p:nvSpPr>
          <p:cNvPr id="3" name="タイトル 2"/>
          <p:cNvSpPr>
            <a:spLocks noGrp="1"/>
          </p:cNvSpPr>
          <p:nvPr>
            <p:ph type="title"/>
          </p:nvPr>
        </p:nvSpPr>
        <p:spPr/>
        <p:txBody>
          <a:bodyPr/>
          <a:lstStyle/>
          <a:p>
            <a:r>
              <a:rPr lang="en-US" altLang="ja-JP" dirty="0" smtClean="0"/>
              <a:t>Verification of the improvement</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47</a:t>
            </a:fld>
            <a:endParaRPr kumimoji="1" lang="ja-JP" altLang="en-US" dirty="0"/>
          </a:p>
        </p:txBody>
      </p:sp>
    </p:spTree>
    <p:extLst>
      <p:ext uri="{BB962C8B-B14F-4D97-AF65-F5344CB8AC3E}">
        <p14:creationId xmlns:p14="http://schemas.microsoft.com/office/powerpoint/2010/main" val="291089110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48</a:t>
            </a:fld>
            <a:endParaRPr kumimoji="1" lang="ja-JP" altLang="en-US" dirty="0"/>
          </a:p>
        </p:txBody>
      </p:sp>
    </p:spTree>
    <p:extLst>
      <p:ext uri="{BB962C8B-B14F-4D97-AF65-F5344CB8AC3E}">
        <p14:creationId xmlns:p14="http://schemas.microsoft.com/office/powerpoint/2010/main" val="315816402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So far …</a:t>
            </a:r>
          </a:p>
          <a:p>
            <a:pPr lvl="1"/>
            <a:r>
              <a:rPr lang="en-US" altLang="ja-JP" dirty="0" smtClean="0"/>
              <a:t>The value of a protocol is only determined by that of its </a:t>
            </a:r>
            <a:r>
              <a:rPr lang="en-US" altLang="ja-JP" dirty="0" smtClean="0"/>
              <a:t>products</a:t>
            </a:r>
            <a:endParaRPr lang="en-US" altLang="ja-JP" dirty="0" smtClean="0"/>
          </a:p>
          <a:p>
            <a:r>
              <a:rPr kumimoji="1" lang="en-US" altLang="ja-JP" dirty="0" smtClean="0"/>
              <a:t>For more realistic..</a:t>
            </a:r>
          </a:p>
          <a:p>
            <a:pPr lvl="1"/>
            <a:r>
              <a:rPr lang="en-US" altLang="ja-JP" dirty="0" smtClean="0"/>
              <a:t>Introducing “quality” factor</a:t>
            </a:r>
          </a:p>
          <a:p>
            <a:pPr lvl="2"/>
            <a:r>
              <a:rPr lang="en-US" altLang="ja-JP" dirty="0"/>
              <a:t>p</a:t>
            </a:r>
            <a:r>
              <a:rPr kumimoji="1" lang="en-US" altLang="ja-JP" dirty="0" smtClean="0"/>
              <a:t>erformance, extent of deployment, reliability or security</a:t>
            </a:r>
            <a:endParaRPr kumimoji="1" lang="ja-JP" altLang="en-US" dirty="0"/>
          </a:p>
        </p:txBody>
      </p:sp>
      <p:sp>
        <p:nvSpPr>
          <p:cNvPr id="3" name="タイトル 2"/>
          <p:cNvSpPr>
            <a:spLocks noGrp="1"/>
          </p:cNvSpPr>
          <p:nvPr>
            <p:ph type="title"/>
          </p:nvPr>
        </p:nvSpPr>
        <p:spPr/>
        <p:txBody>
          <a:bodyPr/>
          <a:lstStyle/>
          <a:p>
            <a:r>
              <a:rPr kumimoji="1" lang="en-US" altLang="ja-JP" dirty="0" smtClean="0"/>
              <a:t>Quality differentiation</a:t>
            </a:r>
            <a:endParaRPr kumimoji="1" lang="ja-JP" altLang="en-US" dirty="0"/>
          </a:p>
        </p:txBody>
      </p:sp>
      <p:pic>
        <p:nvPicPr>
          <p:cNvPr id="4098" name="Picture 2" descr="E:\Users\admin\Downloads\eq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7988" y="3943449"/>
            <a:ext cx="4788024" cy="92571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087987" y="5229200"/>
            <a:ext cx="5198859" cy="461665"/>
          </a:xfrm>
          <a:prstGeom prst="rect">
            <a:avLst/>
          </a:prstGeom>
          <a:noFill/>
        </p:spPr>
        <p:txBody>
          <a:bodyPr wrap="none" rtlCol="0">
            <a:spAutoFit/>
          </a:bodyPr>
          <a:lstStyle/>
          <a:p>
            <a:r>
              <a:rPr lang="en-US" altLang="ja-JP" sz="2400" dirty="0" smtClean="0"/>
              <a:t>q</a:t>
            </a:r>
            <a:r>
              <a:rPr kumimoji="1" lang="en-US" altLang="ja-JP" sz="2400" dirty="0" smtClean="0"/>
              <a:t>(u) is uniformly distributed in [        , 1]</a:t>
            </a:r>
            <a:endParaRPr kumimoji="1" lang="ja-JP" altLang="en-US" sz="2400" dirty="0"/>
          </a:p>
        </p:txBody>
      </p:sp>
      <p:pic>
        <p:nvPicPr>
          <p:cNvPr id="6" name="Picture 2" descr="E:\Users\admin\Downloads\eq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5684" y="5373216"/>
            <a:ext cx="574548" cy="214499"/>
          </a:xfrm>
          <a:prstGeom prst="rect">
            <a:avLst/>
          </a:prstGeom>
          <a:noFill/>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6B037995-261C-4F3E-B53F-504AAB73B392}" type="slidenum">
              <a:rPr kumimoji="1" lang="ja-JP" altLang="en-US" smtClean="0"/>
              <a:t>49</a:t>
            </a:fld>
            <a:endParaRPr kumimoji="1" lang="ja-JP" altLang="en-US" dirty="0"/>
          </a:p>
        </p:txBody>
      </p:sp>
    </p:spTree>
    <p:extLst>
      <p:ext uri="{BB962C8B-B14F-4D97-AF65-F5344CB8AC3E}">
        <p14:creationId xmlns:p14="http://schemas.microsoft.com/office/powerpoint/2010/main" val="26730718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Background knowledge</a:t>
            </a:r>
            <a:endParaRPr kumimoji="1" lang="ja-JP" altLang="en-US" dirty="0"/>
          </a:p>
        </p:txBody>
      </p:sp>
      <p:pic>
        <p:nvPicPr>
          <p:cNvPr id="2050" name="Picture 2" descr="E:\Users\admin\Downloads\protoco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63" y="1448780"/>
            <a:ext cx="8135875" cy="396044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5</a:t>
            </a:fld>
            <a:endParaRPr kumimoji="1" lang="ja-JP" altLang="en-US" dirty="0"/>
          </a:p>
        </p:txBody>
      </p:sp>
    </p:spTree>
    <p:extLst>
      <p:ext uri="{BB962C8B-B14F-4D97-AF65-F5344CB8AC3E}">
        <p14:creationId xmlns:p14="http://schemas.microsoft.com/office/powerpoint/2010/main" val="162932993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Effect of quality differentiation</a:t>
            </a:r>
            <a:endParaRPr kumimoji="1" lang="ja-JP"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0187" r="-10187"/>
          <a:stretch>
            <a:fillRect/>
          </a:stretch>
        </p:blipFill>
        <p:spPr bwMode="auto">
          <a:xfrm>
            <a:off x="662880" y="1481328"/>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16969"/>
            <a:ext cx="850111" cy="31737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971600" y="1844824"/>
            <a:ext cx="742511" cy="461665"/>
          </a:xfrm>
          <a:prstGeom prst="rect">
            <a:avLst/>
          </a:prstGeom>
          <a:noFill/>
        </p:spPr>
        <p:txBody>
          <a:bodyPr wrap="none" rtlCol="0">
            <a:spAutoFit/>
          </a:bodyPr>
          <a:lstStyle/>
          <a:p>
            <a:r>
              <a:rPr kumimoji="1" lang="en-US" altLang="ja-JP" sz="2400" dirty="0" smtClean="0"/>
              <a:t>=0.8</a:t>
            </a:r>
            <a:endParaRPr kumimoji="1" lang="ja-JP" altLang="en-US" sz="2400"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50</a:t>
            </a:fld>
            <a:endParaRPr kumimoji="1" lang="ja-JP" altLang="en-US" dirty="0"/>
          </a:p>
        </p:txBody>
      </p:sp>
    </p:spTree>
    <p:extLst>
      <p:ext uri="{BB962C8B-B14F-4D97-AF65-F5344CB8AC3E}">
        <p14:creationId xmlns:p14="http://schemas.microsoft.com/office/powerpoint/2010/main" val="137612600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Effect of quality differentiation</a:t>
            </a:r>
            <a:endParaRPr kumimoji="1" lang="ja-JP"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731" r="-873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51</a:t>
            </a:fld>
            <a:endParaRPr kumimoji="1" lang="ja-JP" altLang="en-US" dirty="0"/>
          </a:p>
        </p:txBody>
      </p:sp>
    </p:spTree>
    <p:extLst>
      <p:ext uri="{BB962C8B-B14F-4D97-AF65-F5344CB8AC3E}">
        <p14:creationId xmlns:p14="http://schemas.microsoft.com/office/powerpoint/2010/main" val="331273468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t>Summary</a:t>
            </a:r>
          </a:p>
          <a:p>
            <a:pPr marL="770382" lvl="1" indent="-514350">
              <a:buFont typeface="+mj-lt"/>
              <a:buAutoNum type="arabicPeriod"/>
            </a:pPr>
            <a:r>
              <a:rPr lang="en-US" altLang="ja-JP" dirty="0" smtClean="0"/>
              <a:t>Adapting the current network again</a:t>
            </a:r>
          </a:p>
          <a:p>
            <a:pPr marL="770382" lvl="1" indent="-514350">
              <a:buFont typeface="+mj-lt"/>
              <a:buAutoNum type="arabicPeriod"/>
            </a:pPr>
            <a:r>
              <a:rPr lang="en-US" altLang="ja-JP" dirty="0" smtClean="0"/>
              <a:t>For future network </a:t>
            </a:r>
            <a:endParaRPr lang="en-US" altLang="ja-JP" dirty="0"/>
          </a:p>
          <a:p>
            <a:pPr marL="514350" indent="-514350">
              <a:buFont typeface="+mj-lt"/>
              <a:buAutoNum type="arabicPeriod"/>
            </a:pPr>
            <a:r>
              <a:rPr lang="en-US" altLang="ja-JP" dirty="0" smtClean="0">
                <a:solidFill>
                  <a:srgbClr val="BFBFBF"/>
                </a:solidFill>
              </a:rPr>
              <a:t>Conclusion</a:t>
            </a:r>
            <a:endParaRPr lang="en-US" altLang="ja-JP" dirty="0">
              <a:solidFill>
                <a:srgbClr val="BFBFBF"/>
              </a:solidFill>
            </a:endParaRPr>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52</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kumimoji="1" lang="en-US" altLang="ja-JP" dirty="0" smtClean="0"/>
              <a:t>IPv4</a:t>
            </a:r>
            <a:r>
              <a:rPr lang="en-US" altLang="ja-JP" dirty="0"/>
              <a:t> </a:t>
            </a:r>
            <a:r>
              <a:rPr lang="en-US" altLang="ja-JP" dirty="0" smtClean="0"/>
              <a:t>is kernel in the current network </a:t>
            </a:r>
          </a:p>
          <a:p>
            <a:pPr lvl="1"/>
            <a:r>
              <a:rPr kumimoji="1" lang="en-US" altLang="ja-JP" dirty="0" smtClean="0"/>
              <a:t>During 30-40 years</a:t>
            </a:r>
          </a:p>
          <a:p>
            <a:pPr lvl="2"/>
            <a:r>
              <a:rPr kumimoji="1" lang="en-US" altLang="ja-JP" dirty="0" smtClean="0"/>
              <a:t>Proposed protocols were better, but ….</a:t>
            </a:r>
          </a:p>
          <a:p>
            <a:pPr lvl="2"/>
            <a:r>
              <a:rPr lang="en-US" altLang="ja-JP" dirty="0" smtClean="0"/>
              <a:t>“not sufficient condition to replace IPv4”</a:t>
            </a:r>
          </a:p>
          <a:p>
            <a:r>
              <a:rPr lang="en-US" altLang="ja-JP" dirty="0" smtClean="0"/>
              <a:t>For future better protocol</a:t>
            </a:r>
          </a:p>
          <a:p>
            <a:pPr lvl="1"/>
            <a:r>
              <a:rPr lang="en-US" altLang="ja-JP" dirty="0"/>
              <a:t>h</a:t>
            </a:r>
            <a:r>
              <a:rPr kumimoji="1" lang="en-US" altLang="ja-JP" dirty="0" smtClean="0"/>
              <a:t>aving a large overlap</a:t>
            </a:r>
          </a:p>
          <a:p>
            <a:pPr lvl="1"/>
            <a:r>
              <a:rPr lang="en-US" altLang="ja-JP" dirty="0"/>
              <a:t>w</a:t>
            </a:r>
            <a:r>
              <a:rPr kumimoji="1" lang="en-US" altLang="ja-JP" dirty="0" smtClean="0"/>
              <a:t>ithout “quality factor”</a:t>
            </a:r>
          </a:p>
          <a:p>
            <a:r>
              <a:rPr lang="en-US" altLang="ja-JP" dirty="0" smtClean="0"/>
              <a:t>IPv4 </a:t>
            </a:r>
            <a:r>
              <a:rPr lang="en-US" altLang="ja-JP" dirty="0" err="1" smtClean="0"/>
              <a:t>vs</a:t>
            </a:r>
            <a:r>
              <a:rPr lang="en-US" altLang="ja-JP" dirty="0" smtClean="0"/>
              <a:t> IPv6</a:t>
            </a:r>
          </a:p>
          <a:p>
            <a:pPr lvl="1"/>
            <a:r>
              <a:rPr kumimoji="1" lang="en-US" altLang="ja-JP" dirty="0" smtClean="0"/>
              <a:t>IPv6 does not offer new service</a:t>
            </a:r>
          </a:p>
          <a:p>
            <a:pPr lvl="1"/>
            <a:r>
              <a:rPr lang="en-US" altLang="ja-JP" dirty="0"/>
              <a:t>s</a:t>
            </a:r>
            <a:r>
              <a:rPr lang="en-US" altLang="ja-JP" dirty="0" smtClean="0"/>
              <a:t>ame products as IPv4’s</a:t>
            </a:r>
          </a:p>
          <a:p>
            <a:r>
              <a:rPr kumimoji="1" lang="en-US" altLang="ja-JP" dirty="0" smtClean="0"/>
              <a:t>For surviving IPv6</a:t>
            </a:r>
          </a:p>
          <a:p>
            <a:pPr lvl="1"/>
            <a:r>
              <a:rPr lang="en-US" altLang="ja-JP" dirty="0"/>
              <a:t>o</a:t>
            </a:r>
            <a:r>
              <a:rPr lang="en-US" altLang="ja-JP" dirty="0" smtClean="0"/>
              <a:t>ffering new services that IPv4 cannot</a:t>
            </a:r>
            <a:r>
              <a:rPr lang="en-US" altLang="ja-JP" dirty="0"/>
              <a:t> </a:t>
            </a:r>
            <a:r>
              <a:rPr lang="en-US" altLang="ja-JP" dirty="0" smtClean="0"/>
              <a:t>do</a:t>
            </a:r>
          </a:p>
          <a:p>
            <a:pPr lvl="1"/>
            <a:r>
              <a:rPr lang="en-US" altLang="ja-JP" dirty="0"/>
              <a:t>a</a:t>
            </a:r>
            <a:r>
              <a:rPr kumimoji="1" lang="en-US" altLang="ja-JP" dirty="0" smtClean="0"/>
              <a:t>voiding competition, unti</a:t>
            </a:r>
            <a:r>
              <a:rPr lang="en-US" altLang="ja-JP" dirty="0" smtClean="0"/>
              <a:t>l it has been widely deployed</a:t>
            </a:r>
            <a:endParaRPr kumimoji="1" lang="en-US" altLang="ja-JP" dirty="0" smtClean="0"/>
          </a:p>
        </p:txBody>
      </p:sp>
      <p:sp>
        <p:nvSpPr>
          <p:cNvPr id="3" name="タイトル 2"/>
          <p:cNvSpPr>
            <a:spLocks noGrp="1"/>
          </p:cNvSpPr>
          <p:nvPr>
            <p:ph type="title"/>
          </p:nvPr>
        </p:nvSpPr>
        <p:spPr/>
        <p:txBody>
          <a:bodyPr/>
          <a:lstStyle/>
          <a:p>
            <a:r>
              <a:rPr kumimoji="1" lang="en-US" altLang="ja-JP" dirty="0" smtClean="0"/>
              <a:t>Implications for IPv4 and IPv6</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53</a:t>
            </a:fld>
            <a:endParaRPr kumimoji="1" lang="ja-JP" altLang="en-US" dirty="0"/>
          </a:p>
        </p:txBody>
      </p:sp>
    </p:spTree>
    <p:extLst>
      <p:ext uri="{BB962C8B-B14F-4D97-AF65-F5344CB8AC3E}">
        <p14:creationId xmlns:p14="http://schemas.microsoft.com/office/powerpoint/2010/main" val="137692572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kumimoji="1" lang="en-US" altLang="ja-JP" dirty="0" smtClean="0"/>
              <a:t>In summary</a:t>
            </a:r>
          </a:p>
          <a:p>
            <a:pPr lvl="1"/>
            <a:r>
              <a:rPr lang="en-US" altLang="ja-JP" dirty="0" smtClean="0"/>
              <a:t>IP is “evolutionary shield” for TCP, UDP</a:t>
            </a:r>
          </a:p>
          <a:p>
            <a:pPr lvl="2"/>
            <a:r>
              <a:rPr lang="en-US" altLang="ja-JP" dirty="0" smtClean="0"/>
              <a:t>In transport, any protocols can’t survive</a:t>
            </a:r>
          </a:p>
          <a:p>
            <a:pPr lvl="2"/>
            <a:r>
              <a:rPr lang="en-US" altLang="ja-JP" dirty="0"/>
              <a:t>m</a:t>
            </a:r>
            <a:r>
              <a:rPr lang="en-US" altLang="ja-JP" dirty="0" smtClean="0"/>
              <a:t>eaning no products for IP</a:t>
            </a:r>
          </a:p>
          <a:p>
            <a:pPr lvl="1"/>
            <a:r>
              <a:rPr kumimoji="1" lang="en-US" altLang="ja-JP" i="1" dirty="0" err="1" smtClean="0"/>
              <a:t>Evoarch</a:t>
            </a:r>
            <a:r>
              <a:rPr kumimoji="1" lang="en-US" altLang="ja-JP" i="1" dirty="0" smtClean="0"/>
              <a:t> </a:t>
            </a:r>
            <a:r>
              <a:rPr kumimoji="1" lang="en-US" altLang="ja-JP" dirty="0" smtClean="0"/>
              <a:t>predicts the future architecture has waist</a:t>
            </a:r>
          </a:p>
          <a:p>
            <a:r>
              <a:rPr lang="en-US" altLang="ja-JP" dirty="0" smtClean="0"/>
              <a:t>For the wider waist</a:t>
            </a:r>
          </a:p>
          <a:p>
            <a:pPr lvl="1"/>
            <a:r>
              <a:rPr lang="en-US" altLang="ja-JP" dirty="0" smtClean="0"/>
              <a:t>t</a:t>
            </a:r>
            <a:r>
              <a:rPr kumimoji="1" lang="en-US" altLang="ja-JP" dirty="0" smtClean="0"/>
              <a:t>he waist layer with higher generality</a:t>
            </a:r>
          </a:p>
          <a:p>
            <a:pPr lvl="1"/>
            <a:r>
              <a:rPr lang="en-US" altLang="ja-JP" dirty="0"/>
              <a:t>c</a:t>
            </a:r>
            <a:r>
              <a:rPr lang="en-US" altLang="ja-JP" dirty="0" smtClean="0"/>
              <a:t>o-existence of several protocols</a:t>
            </a:r>
          </a:p>
          <a:p>
            <a:r>
              <a:rPr kumimoji="1" lang="en-US" altLang="ja-JP" dirty="0" smtClean="0"/>
              <a:t>In practice</a:t>
            </a:r>
            <a:r>
              <a:rPr lang="en-US" altLang="ja-JP" dirty="0" smtClean="0"/>
              <a:t>, (i.e.)</a:t>
            </a:r>
          </a:p>
          <a:p>
            <a:pPr lvl="1"/>
            <a:r>
              <a:rPr kumimoji="1" lang="en-US" altLang="ja-JP" dirty="0" smtClean="0"/>
              <a:t>Redefining HTTP as more generic service</a:t>
            </a:r>
          </a:p>
          <a:p>
            <a:pPr lvl="1"/>
            <a:r>
              <a:rPr lang="en-US" altLang="ja-JP" dirty="0"/>
              <a:t>a</a:t>
            </a:r>
            <a:r>
              <a:rPr lang="en-US" altLang="ja-JP" dirty="0" smtClean="0"/>
              <a:t>s content-centric delivery protocol</a:t>
            </a:r>
            <a:endParaRPr kumimoji="1" lang="en-US" altLang="ja-JP" dirty="0"/>
          </a:p>
          <a:p>
            <a:pPr marL="109728" indent="0">
              <a:buNone/>
            </a:pPr>
            <a:r>
              <a:rPr lang="en-US" altLang="ja-JP" sz="3500" dirty="0" smtClean="0">
                <a:solidFill>
                  <a:srgbClr val="FF0000"/>
                </a:solidFill>
              </a:rPr>
              <a:t>Future architecture is content-</a:t>
            </a:r>
            <a:r>
              <a:rPr lang="en-US" altLang="ja-JP" sz="3500" dirty="0">
                <a:solidFill>
                  <a:srgbClr val="FF0000"/>
                </a:solidFill>
              </a:rPr>
              <a:t>c</a:t>
            </a:r>
            <a:r>
              <a:rPr lang="en-US" altLang="ja-JP" sz="3500" dirty="0" smtClean="0">
                <a:solidFill>
                  <a:srgbClr val="FF0000"/>
                </a:solidFill>
              </a:rPr>
              <a:t>entric network?</a:t>
            </a:r>
            <a:endParaRPr kumimoji="1" lang="en-US" altLang="ja-JP" sz="3500" dirty="0" smtClean="0">
              <a:solidFill>
                <a:srgbClr val="FF0000"/>
              </a:solidFill>
            </a:endParaRPr>
          </a:p>
        </p:txBody>
      </p:sp>
      <p:sp>
        <p:nvSpPr>
          <p:cNvPr id="3" name="タイトル 2"/>
          <p:cNvSpPr>
            <a:spLocks noGrp="1"/>
          </p:cNvSpPr>
          <p:nvPr>
            <p:ph type="title"/>
          </p:nvPr>
        </p:nvSpPr>
        <p:spPr/>
        <p:txBody>
          <a:bodyPr/>
          <a:lstStyle/>
          <a:p>
            <a:r>
              <a:rPr kumimoji="1" lang="en-US" altLang="ja-JP" dirty="0" smtClean="0"/>
              <a:t>For future </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54</a:t>
            </a:fld>
            <a:endParaRPr kumimoji="1" lang="ja-JP" altLang="en-US" dirty="0"/>
          </a:p>
        </p:txBody>
      </p:sp>
    </p:spTree>
    <p:extLst>
      <p:ext uri="{BB962C8B-B14F-4D97-AF65-F5344CB8AC3E}">
        <p14:creationId xmlns:p14="http://schemas.microsoft.com/office/powerpoint/2010/main" val="278099947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Answer </a:t>
            </a:r>
            <a:r>
              <a:rPr lang="en-US" altLang="ja-JP" dirty="0" smtClean="0"/>
              <a:t>for </a:t>
            </a:r>
            <a:r>
              <a:rPr kumimoji="1" lang="en-US" altLang="ja-JP" dirty="0" smtClean="0"/>
              <a:t>Key question</a:t>
            </a:r>
            <a:endParaRPr kumimoji="1" lang="ja-JP" altLang="en-US" dirty="0"/>
          </a:p>
        </p:txBody>
      </p:sp>
      <p:sp>
        <p:nvSpPr>
          <p:cNvPr id="4" name="コンテンツ プレースホルダー 2"/>
          <p:cNvSpPr>
            <a:spLocks noGrp="1"/>
          </p:cNvSpPr>
          <p:nvPr>
            <p:ph idx="1"/>
          </p:nvPr>
        </p:nvSpPr>
        <p:spPr>
          <a:xfrm>
            <a:off x="168052" y="1481328"/>
            <a:ext cx="8807896" cy="4525963"/>
          </a:xfrm>
        </p:spPr>
        <p:txBody>
          <a:bodyPr/>
          <a:lstStyle/>
          <a:p>
            <a:pPr marL="624078" indent="-514350">
              <a:buFont typeface="+mj-lt"/>
              <a:buAutoNum type="arabicPeriod"/>
            </a:pPr>
            <a:r>
              <a:rPr lang="en-US" altLang="ja-JP" i="1" dirty="0"/>
              <a:t>H</a:t>
            </a:r>
            <a:r>
              <a:rPr lang="en-US" altLang="ja-JP" i="1" dirty="0" smtClean="0"/>
              <a:t>ow </a:t>
            </a:r>
            <a:r>
              <a:rPr lang="en-US" altLang="ja-JP" i="1" dirty="0"/>
              <a:t>can we make it more likely that a </a:t>
            </a:r>
            <a:r>
              <a:rPr lang="en-US" altLang="ja-JP" i="1" dirty="0" smtClean="0"/>
              <a:t>new protocol </a:t>
            </a:r>
            <a:r>
              <a:rPr lang="en-US" altLang="ja-JP" i="1" dirty="0"/>
              <a:t>replaces an existing and widely used </a:t>
            </a:r>
            <a:r>
              <a:rPr lang="en-US" altLang="ja-JP" i="1" dirty="0" smtClean="0"/>
              <a:t>incumbent protocol?</a:t>
            </a:r>
          </a:p>
          <a:p>
            <a:pPr lvl="1"/>
            <a:r>
              <a:rPr lang="en-US" altLang="ja-JP" dirty="0"/>
              <a:t>having a large overlap</a:t>
            </a:r>
          </a:p>
          <a:p>
            <a:pPr lvl="1"/>
            <a:r>
              <a:rPr lang="en-US" altLang="ja-JP" dirty="0"/>
              <a:t>without “quality factor</a:t>
            </a:r>
            <a:r>
              <a:rPr lang="en-US" altLang="ja-JP" dirty="0" smtClean="0"/>
              <a:t>”</a:t>
            </a:r>
            <a:endParaRPr lang="en-US" altLang="ja-JP" i="1" dirty="0"/>
          </a:p>
          <a:p>
            <a:pPr marL="624078" indent="-514350">
              <a:buFont typeface="+mj-lt"/>
              <a:buAutoNum type="arabicPeriod"/>
            </a:pPr>
            <a:r>
              <a:rPr lang="en-US" altLang="ja-JP" i="1" dirty="0" smtClean="0"/>
              <a:t>What </a:t>
            </a:r>
            <a:r>
              <a:rPr lang="en-US" altLang="ja-JP" i="1" dirty="0"/>
              <a:t>makes a protocol stack or network architecture evolvable?</a:t>
            </a:r>
            <a:endParaRPr lang="en-US" altLang="ja-JP" i="1" dirty="0" smtClean="0"/>
          </a:p>
          <a:p>
            <a:pPr lvl="1"/>
            <a:r>
              <a:rPr lang="en-US" altLang="ja-JP" dirty="0"/>
              <a:t>the waist layer with higher generality</a:t>
            </a:r>
          </a:p>
          <a:p>
            <a:pPr lvl="1"/>
            <a:r>
              <a:rPr lang="en-US" altLang="ja-JP" dirty="0"/>
              <a:t>co-existence of several </a:t>
            </a:r>
            <a:r>
              <a:rPr lang="en-US" altLang="ja-JP" dirty="0" smtClean="0"/>
              <a:t>protocols</a:t>
            </a:r>
          </a:p>
          <a:p>
            <a:pPr lvl="1"/>
            <a:r>
              <a:rPr lang="en-US" altLang="ja-JP" sz="2400" dirty="0" smtClean="0">
                <a:solidFill>
                  <a:srgbClr val="FF0000"/>
                </a:solidFill>
              </a:rPr>
              <a:t>content</a:t>
            </a:r>
            <a:r>
              <a:rPr lang="en-US" altLang="ja-JP" sz="2400" dirty="0">
                <a:solidFill>
                  <a:srgbClr val="FF0000"/>
                </a:solidFill>
              </a:rPr>
              <a:t>-centric </a:t>
            </a:r>
            <a:r>
              <a:rPr lang="en-US" altLang="ja-JP" sz="2400" dirty="0" smtClean="0">
                <a:solidFill>
                  <a:srgbClr val="FF0000"/>
                </a:solidFill>
              </a:rPr>
              <a:t>network</a:t>
            </a:r>
            <a:endParaRPr lang="en-US" altLang="ja-JP" sz="2400" dirty="0">
              <a:solidFill>
                <a:srgbClr val="FF0000"/>
              </a:solidFill>
            </a:endParaRPr>
          </a:p>
        </p:txBody>
      </p:sp>
      <p:sp>
        <p:nvSpPr>
          <p:cNvPr id="2" name="スライド番号プレースホルダー 1"/>
          <p:cNvSpPr>
            <a:spLocks noGrp="1"/>
          </p:cNvSpPr>
          <p:nvPr>
            <p:ph type="sldNum" sz="quarter" idx="12"/>
          </p:nvPr>
        </p:nvSpPr>
        <p:spPr/>
        <p:txBody>
          <a:bodyPr/>
          <a:lstStyle/>
          <a:p>
            <a:fld id="{6B037995-261C-4F3E-B53F-504AAB73B392}" type="slidenum">
              <a:rPr kumimoji="1" lang="ja-JP" altLang="en-US" smtClean="0"/>
              <a:t>55</a:t>
            </a:fld>
            <a:endParaRPr kumimoji="1" lang="ja-JP" altLang="en-US" dirty="0"/>
          </a:p>
        </p:txBody>
      </p:sp>
    </p:spTree>
    <p:extLst>
      <p:ext uri="{BB962C8B-B14F-4D97-AF65-F5344CB8AC3E}">
        <p14:creationId xmlns:p14="http://schemas.microsoft.com/office/powerpoint/2010/main" val="42459702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rabicPeriod"/>
            </a:pPr>
            <a:r>
              <a:rPr kumimoji="1" lang="en-US" altLang="ja-JP" dirty="0" smtClean="0">
                <a:solidFill>
                  <a:srgbClr val="BFBFBF"/>
                </a:solidFill>
              </a:rPr>
              <a:t>Introduction</a:t>
            </a:r>
          </a:p>
          <a:p>
            <a:pPr marL="514350" indent="-514350">
              <a:buFont typeface="+mj-lt"/>
              <a:buAutoNum type="arabicPeriod"/>
            </a:pPr>
            <a:r>
              <a:rPr lang="en-US" altLang="ja-JP" dirty="0" smtClean="0">
                <a:solidFill>
                  <a:srgbClr val="BFBFBF"/>
                </a:solidFill>
              </a:rPr>
              <a:t>Model “</a:t>
            </a:r>
            <a:r>
              <a:rPr lang="en-US" altLang="ja-JP" dirty="0" err="1" smtClean="0">
                <a:solidFill>
                  <a:srgbClr val="BFBFBF"/>
                </a:solidFill>
              </a:rPr>
              <a:t>EvoArch</a:t>
            </a:r>
            <a:r>
              <a:rPr lang="en-US" altLang="ja-JP" dirty="0" smtClean="0">
                <a:solidFill>
                  <a:srgbClr val="BFBFBF"/>
                </a:solidFill>
              </a:rPr>
              <a:t>” description</a:t>
            </a:r>
          </a:p>
          <a:p>
            <a:pPr marL="514350" indent="-514350">
              <a:buFont typeface="+mj-lt"/>
              <a:buAutoNum type="arabicPeriod"/>
            </a:pPr>
            <a:r>
              <a:rPr lang="en-US" altLang="ja-JP" dirty="0" smtClean="0">
                <a:solidFill>
                  <a:srgbClr val="BFBFBF"/>
                </a:solidFill>
              </a:rPr>
              <a:t>Behavior </a:t>
            </a:r>
            <a:r>
              <a:rPr lang="en-US" altLang="ja-JP" dirty="0">
                <a:solidFill>
                  <a:srgbClr val="BFBFBF"/>
                </a:solidFill>
              </a:rPr>
              <a:t>of the </a:t>
            </a:r>
            <a:r>
              <a:rPr lang="en-US" altLang="ja-JP" dirty="0" smtClean="0">
                <a:solidFill>
                  <a:srgbClr val="BFBFBF"/>
                </a:solidFill>
              </a:rPr>
              <a:t>model</a:t>
            </a:r>
          </a:p>
          <a:p>
            <a:pPr marL="514350" indent="-514350">
              <a:buFont typeface="+mj-lt"/>
              <a:buAutoNum type="arabicPeriod"/>
            </a:pPr>
            <a:r>
              <a:rPr lang="en-US" altLang="ja-JP" dirty="0" smtClean="0">
                <a:solidFill>
                  <a:srgbClr val="BFBFBF"/>
                </a:solidFill>
              </a:rPr>
              <a:t>Verification of </a:t>
            </a:r>
            <a:r>
              <a:rPr lang="en-US" altLang="ja-JP" dirty="0" err="1" smtClean="0">
                <a:solidFill>
                  <a:srgbClr val="BFBFBF"/>
                </a:solidFill>
              </a:rPr>
              <a:t>EvoArch</a:t>
            </a:r>
            <a:endParaRPr lang="en-US" altLang="ja-JP" dirty="0" smtClean="0">
              <a:solidFill>
                <a:srgbClr val="BFBFBF"/>
              </a:solidFill>
            </a:endParaRPr>
          </a:p>
          <a:p>
            <a:pPr marL="770382" lvl="1" indent="-514350">
              <a:buFont typeface="+mj-lt"/>
              <a:buAutoNum type="arabicPeriod"/>
            </a:pPr>
            <a:r>
              <a:rPr lang="en-US" altLang="ja-JP" dirty="0" smtClean="0">
                <a:solidFill>
                  <a:srgbClr val="BFBFBF"/>
                </a:solidFill>
              </a:rPr>
              <a:t>Robustness</a:t>
            </a:r>
          </a:p>
          <a:p>
            <a:pPr marL="770382" lvl="1" indent="-514350">
              <a:buFont typeface="+mj-lt"/>
              <a:buAutoNum type="arabicPeriod"/>
            </a:pPr>
            <a:r>
              <a:rPr lang="en-US" altLang="ja-JP" dirty="0" smtClean="0">
                <a:solidFill>
                  <a:srgbClr val="BFBFBF"/>
                </a:solidFill>
              </a:rPr>
              <a:t>Location and width of waist</a:t>
            </a:r>
          </a:p>
          <a:p>
            <a:pPr marL="770382" lvl="1" indent="-514350">
              <a:buFont typeface="+mj-lt"/>
              <a:buAutoNum type="arabicPeriod"/>
            </a:pPr>
            <a:r>
              <a:rPr lang="en-US" altLang="ja-JP" dirty="0" smtClean="0">
                <a:solidFill>
                  <a:srgbClr val="BFBFBF"/>
                </a:solidFill>
              </a:rPr>
              <a:t>Adapting the current network</a:t>
            </a:r>
          </a:p>
          <a:p>
            <a:pPr marL="770382" lvl="1" indent="-514350">
              <a:buFont typeface="+mj-lt"/>
              <a:buAutoNum type="arabicPeriod"/>
            </a:pPr>
            <a:r>
              <a:rPr lang="en-US" altLang="ja-JP" dirty="0" smtClean="0">
                <a:solidFill>
                  <a:srgbClr val="BFBFBF"/>
                </a:solidFill>
              </a:rPr>
              <a:t>Ideal network architecture</a:t>
            </a:r>
          </a:p>
          <a:p>
            <a:pPr marL="514350" indent="-514350">
              <a:buFont typeface="+mj-lt"/>
              <a:buAutoNum type="arabicPeriod"/>
            </a:pPr>
            <a:r>
              <a:rPr lang="en-US" altLang="ja-JP" dirty="0" smtClean="0">
                <a:solidFill>
                  <a:srgbClr val="BFBFBF"/>
                </a:solidFill>
              </a:rPr>
              <a:t>Evolutionary kernel</a:t>
            </a:r>
          </a:p>
          <a:p>
            <a:pPr marL="514350" indent="-514350">
              <a:buFont typeface="+mj-lt"/>
              <a:buAutoNum type="arabicPeriod"/>
            </a:pPr>
            <a:r>
              <a:rPr lang="en-US" altLang="ja-JP" dirty="0" smtClean="0">
                <a:solidFill>
                  <a:srgbClr val="BFBFBF"/>
                </a:solidFill>
              </a:rPr>
              <a:t>Improvement</a:t>
            </a:r>
          </a:p>
          <a:p>
            <a:pPr marL="770382" lvl="1" indent="-514350">
              <a:buFont typeface="+mj-lt"/>
              <a:buAutoNum type="arabicPeriod"/>
            </a:pPr>
            <a:r>
              <a:rPr lang="en-US" altLang="ja-JP" dirty="0" smtClean="0">
                <a:solidFill>
                  <a:srgbClr val="BFBFBF"/>
                </a:solidFill>
              </a:rPr>
              <a:t>Death-regulated birth process</a:t>
            </a:r>
          </a:p>
          <a:p>
            <a:pPr marL="770382" lvl="1" indent="-514350">
              <a:buFont typeface="+mj-lt"/>
              <a:buAutoNum type="arabicPeriod"/>
            </a:pPr>
            <a:r>
              <a:rPr lang="en-US" altLang="ja-JP" dirty="0" smtClean="0">
                <a:solidFill>
                  <a:srgbClr val="BFBFBF"/>
                </a:solidFill>
              </a:rPr>
              <a:t>Quality differential</a:t>
            </a:r>
          </a:p>
          <a:p>
            <a:pPr marL="514350" indent="-514350">
              <a:buFont typeface="+mj-lt"/>
              <a:buAutoNum type="arabicPeriod"/>
            </a:pPr>
            <a:r>
              <a:rPr lang="en-US" altLang="ja-JP" dirty="0" smtClean="0">
                <a:solidFill>
                  <a:srgbClr val="BFBFBF"/>
                </a:solidFill>
              </a:rPr>
              <a:t>Summary</a:t>
            </a:r>
          </a:p>
          <a:p>
            <a:pPr marL="770382" lvl="1" indent="-514350">
              <a:buFont typeface="+mj-lt"/>
              <a:buAutoNum type="arabicPeriod"/>
            </a:pPr>
            <a:r>
              <a:rPr lang="en-US" altLang="ja-JP" dirty="0" smtClean="0">
                <a:solidFill>
                  <a:srgbClr val="BFBFBF"/>
                </a:solidFill>
              </a:rPr>
              <a:t>Adapting the current network again</a:t>
            </a:r>
          </a:p>
          <a:p>
            <a:pPr marL="770382" lvl="1" indent="-514350">
              <a:buFont typeface="+mj-lt"/>
              <a:buAutoNum type="arabicPeriod"/>
            </a:pPr>
            <a:r>
              <a:rPr lang="en-US" altLang="ja-JP" dirty="0" smtClean="0">
                <a:solidFill>
                  <a:srgbClr val="BFBFBF"/>
                </a:solidFill>
              </a:rPr>
              <a:t>For future network </a:t>
            </a:r>
            <a:endParaRPr lang="en-US" altLang="ja-JP" dirty="0">
              <a:solidFill>
                <a:srgbClr val="BFBFBF"/>
              </a:solidFill>
            </a:endParaRPr>
          </a:p>
          <a:p>
            <a:pPr marL="514350" indent="-514350">
              <a:buFont typeface="+mj-lt"/>
              <a:buAutoNum type="arabicPeriod"/>
            </a:pPr>
            <a:r>
              <a:rPr lang="en-US" altLang="ja-JP" dirty="0" smtClean="0"/>
              <a:t>Conclusion</a:t>
            </a:r>
            <a:endParaRPr lang="en-US" altLang="ja-JP" dirty="0"/>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56</a:t>
            </a:fld>
            <a:endParaRPr kumimoji="1" lang="ja-JP" altLang="en-US" dirty="0"/>
          </a:p>
        </p:txBody>
      </p:sp>
    </p:spTree>
    <p:extLst>
      <p:ext uri="{BB962C8B-B14F-4D97-AF65-F5344CB8AC3E}">
        <p14:creationId xmlns:p14="http://schemas.microsoft.com/office/powerpoint/2010/main" val="381661300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Propose “</a:t>
            </a:r>
            <a:r>
              <a:rPr kumimoji="1" lang="en-US" altLang="ja-JP" i="1" dirty="0" err="1" smtClean="0"/>
              <a:t>EvoArch</a:t>
            </a:r>
            <a:r>
              <a:rPr kumimoji="1" lang="en-US" altLang="ja-JP" dirty="0" smtClean="0"/>
              <a:t>” architecture model</a:t>
            </a:r>
          </a:p>
          <a:p>
            <a:pPr lvl="1"/>
            <a:r>
              <a:rPr lang="en-US" altLang="ja-JP" dirty="0" smtClean="0"/>
              <a:t>Introduce the </a:t>
            </a:r>
            <a:r>
              <a:rPr lang="en-US" altLang="ja-JP" dirty="0" err="1" smtClean="0"/>
              <a:t>behaviour</a:t>
            </a:r>
            <a:r>
              <a:rPr lang="en-US" altLang="ja-JP" dirty="0" smtClean="0"/>
              <a:t> of the model</a:t>
            </a:r>
          </a:p>
          <a:p>
            <a:pPr lvl="2"/>
            <a:r>
              <a:rPr lang="en-US" altLang="ja-JP" dirty="0" smtClean="0"/>
              <a:t>A few principle</a:t>
            </a:r>
          </a:p>
          <a:p>
            <a:pPr lvl="1"/>
            <a:r>
              <a:rPr lang="en-US" altLang="ja-JP" dirty="0" smtClean="0"/>
              <a:t>prove that the model is followed by the current architecture</a:t>
            </a:r>
          </a:p>
          <a:p>
            <a:pPr lvl="2"/>
            <a:r>
              <a:rPr lang="en-US" altLang="ja-JP" dirty="0" smtClean="0"/>
              <a:t>TCP </a:t>
            </a:r>
            <a:r>
              <a:rPr lang="en-US" altLang="ja-JP" dirty="0" err="1" smtClean="0"/>
              <a:t>vs</a:t>
            </a:r>
            <a:r>
              <a:rPr lang="en-US" altLang="ja-JP" dirty="0" smtClean="0"/>
              <a:t> UDP, IPv4 </a:t>
            </a:r>
            <a:r>
              <a:rPr lang="en-US" altLang="ja-JP" dirty="0" err="1" smtClean="0"/>
              <a:t>vs</a:t>
            </a:r>
            <a:r>
              <a:rPr lang="en-US" altLang="ja-JP" dirty="0" smtClean="0"/>
              <a:t> IPv6</a:t>
            </a:r>
            <a:endParaRPr lang="en-US" altLang="ja-JP" dirty="0"/>
          </a:p>
          <a:p>
            <a:pPr lvl="1"/>
            <a:r>
              <a:rPr lang="en-US" altLang="ja-JP" dirty="0"/>
              <a:t>i</a:t>
            </a:r>
            <a:r>
              <a:rPr lang="en-US" altLang="ja-JP" dirty="0" smtClean="0"/>
              <a:t>ndicate the shape of Internet architecture is like “hour-glass”</a:t>
            </a:r>
          </a:p>
          <a:p>
            <a:pPr lvl="2"/>
            <a:r>
              <a:rPr lang="en-US" altLang="ja-JP" dirty="0" smtClean="0"/>
              <a:t>surely have the waist</a:t>
            </a:r>
          </a:p>
          <a:p>
            <a:pPr lvl="1"/>
            <a:r>
              <a:rPr lang="en-US" altLang="ja-JP" dirty="0"/>
              <a:t>p</a:t>
            </a:r>
            <a:r>
              <a:rPr lang="en-US" altLang="ja-JP" dirty="0" smtClean="0"/>
              <a:t>redict the future architecture</a:t>
            </a:r>
          </a:p>
          <a:p>
            <a:pPr lvl="2"/>
            <a:r>
              <a:rPr lang="en-US" altLang="ja-JP" dirty="0" smtClean="0"/>
              <a:t>have wider waist, more general</a:t>
            </a:r>
          </a:p>
          <a:p>
            <a:pPr lvl="2"/>
            <a:r>
              <a:rPr lang="en-US" altLang="ja-JP" dirty="0"/>
              <a:t>r</a:t>
            </a:r>
            <a:r>
              <a:rPr lang="en-US" altLang="ja-JP" dirty="0" smtClean="0"/>
              <a:t>edefine the function of each layer, moving to higher layer</a:t>
            </a:r>
          </a:p>
          <a:p>
            <a:pPr lvl="2"/>
            <a:r>
              <a:rPr lang="en-US" altLang="ja-JP" dirty="0" smtClean="0"/>
              <a:t>i.e.)content-centric network, with the core as HTTP</a:t>
            </a:r>
          </a:p>
        </p:txBody>
      </p:sp>
      <p:sp>
        <p:nvSpPr>
          <p:cNvPr id="3" name="タイトル 2"/>
          <p:cNvSpPr>
            <a:spLocks noGrp="1"/>
          </p:cNvSpPr>
          <p:nvPr>
            <p:ph type="title"/>
          </p:nvPr>
        </p:nvSpPr>
        <p:spPr/>
        <p:txBody>
          <a:bodyPr/>
          <a:lstStyle/>
          <a:p>
            <a:r>
              <a:rPr kumimoji="1" lang="en-US" altLang="ja-JP" dirty="0" smtClean="0"/>
              <a:t>Conclusion</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57</a:t>
            </a:fld>
            <a:endParaRPr kumimoji="1" lang="ja-JP" altLang="en-US" dirty="0"/>
          </a:p>
        </p:txBody>
      </p:sp>
    </p:spTree>
    <p:extLst>
      <p:ext uri="{BB962C8B-B14F-4D97-AF65-F5344CB8AC3E}">
        <p14:creationId xmlns:p14="http://schemas.microsoft.com/office/powerpoint/2010/main" val="24102407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en-US" altLang="ja-JP" dirty="0" smtClean="0"/>
              <a:t>TCP</a:t>
            </a:r>
          </a:p>
          <a:p>
            <a:pPr lvl="1"/>
            <a:r>
              <a:rPr lang="en-US" altLang="ja-JP" dirty="0"/>
              <a:t>For connect to </a:t>
            </a:r>
            <a:r>
              <a:rPr lang="en-US" altLang="ja-JP" dirty="0" smtClean="0"/>
              <a:t>servers or host</a:t>
            </a:r>
          </a:p>
          <a:p>
            <a:pPr lvl="1"/>
            <a:r>
              <a:rPr lang="en-US" altLang="ja-JP" dirty="0" smtClean="0"/>
              <a:t>Three-way handshake</a:t>
            </a:r>
          </a:p>
          <a:p>
            <a:pPr lvl="1"/>
            <a:r>
              <a:rPr lang="en-US" altLang="ja-JP" dirty="0"/>
              <a:t>Reliable </a:t>
            </a:r>
            <a:r>
              <a:rPr lang="en-US" altLang="ja-JP" dirty="0" smtClean="0"/>
              <a:t>transmission</a:t>
            </a:r>
          </a:p>
          <a:p>
            <a:r>
              <a:rPr lang="en-US" altLang="ja-JP" dirty="0" smtClean="0"/>
              <a:t>UDP</a:t>
            </a:r>
          </a:p>
          <a:p>
            <a:pPr lvl="1"/>
            <a:r>
              <a:rPr lang="en-US" altLang="ja-JP" dirty="0" smtClean="0"/>
              <a:t>Simple </a:t>
            </a:r>
          </a:p>
          <a:p>
            <a:pPr lvl="1"/>
            <a:r>
              <a:rPr lang="en-US" altLang="ja-JP" dirty="0" smtClean="0"/>
              <a:t>Lack of retransmission</a:t>
            </a:r>
          </a:p>
          <a:p>
            <a:pPr lvl="1"/>
            <a:r>
              <a:rPr lang="en-US" altLang="ja-JP" dirty="0" smtClean="0"/>
              <a:t>Speedy</a:t>
            </a:r>
          </a:p>
          <a:p>
            <a:r>
              <a:rPr lang="en-US" altLang="ja-JP" dirty="0" smtClean="0"/>
              <a:t>IP</a:t>
            </a:r>
          </a:p>
          <a:p>
            <a:pPr lvl="1"/>
            <a:r>
              <a:rPr lang="en-US" altLang="ja-JP" dirty="0" smtClean="0"/>
              <a:t>Connecting to networks</a:t>
            </a:r>
          </a:p>
          <a:p>
            <a:pPr lvl="1"/>
            <a:r>
              <a:rPr lang="en-US" altLang="ja-JP" dirty="0" smtClean="0"/>
              <a:t>Addressing</a:t>
            </a:r>
          </a:p>
          <a:p>
            <a:pPr lvl="1"/>
            <a:r>
              <a:rPr lang="en-US" altLang="ja-JP" dirty="0" smtClean="0"/>
              <a:t>routing</a:t>
            </a:r>
            <a:endParaRPr lang="en-US" altLang="ja-JP" dirty="0"/>
          </a:p>
        </p:txBody>
      </p:sp>
      <p:sp>
        <p:nvSpPr>
          <p:cNvPr id="3" name="タイトル 2"/>
          <p:cNvSpPr>
            <a:spLocks noGrp="1"/>
          </p:cNvSpPr>
          <p:nvPr>
            <p:ph type="title"/>
          </p:nvPr>
        </p:nvSpPr>
        <p:spPr/>
        <p:txBody>
          <a:bodyPr/>
          <a:lstStyle/>
          <a:p>
            <a:r>
              <a:rPr lang="en-US" altLang="ja-JP" dirty="0"/>
              <a:t>Background knowledge</a:t>
            </a:r>
            <a:endParaRPr kumimoji="1" lang="ja-JP" altLang="en-US" dirty="0"/>
          </a:p>
        </p:txBody>
      </p:sp>
      <p:pic>
        <p:nvPicPr>
          <p:cNvPr id="3074" name="Picture 2" descr="E:\Users\admin\Downloads\connect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484784"/>
            <a:ext cx="3704148" cy="2357185"/>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6</a:t>
            </a:fld>
            <a:endParaRPr kumimoji="1" lang="ja-JP" altLang="en-US" dirty="0"/>
          </a:p>
        </p:txBody>
      </p:sp>
    </p:spTree>
    <p:extLst>
      <p:ext uri="{BB962C8B-B14F-4D97-AF65-F5344CB8AC3E}">
        <p14:creationId xmlns:p14="http://schemas.microsoft.com/office/powerpoint/2010/main" val="31866031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54974"/>
            <a:ext cx="4144323" cy="282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E:\Users\admin\AppData\Local\Microsoft\Windows\Temporary Internet Files\Content.IE5\4B6013HW\MP90043095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1530660"/>
            <a:ext cx="2788187" cy="37966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249636" y="3167390"/>
            <a:ext cx="644728" cy="523220"/>
          </a:xfrm>
          <a:prstGeom prst="rect">
            <a:avLst/>
          </a:prstGeom>
          <a:noFill/>
        </p:spPr>
        <p:txBody>
          <a:bodyPr wrap="none" rtlCol="0">
            <a:spAutoFit/>
          </a:bodyPr>
          <a:lstStyle/>
          <a:p>
            <a:r>
              <a:rPr kumimoji="1" lang="en-US" altLang="ja-JP" sz="2800" dirty="0" smtClean="0"/>
              <a:t>VS</a:t>
            </a:r>
            <a:endParaRPr kumimoji="1" lang="ja-JP" altLang="en-US" sz="2800" dirty="0"/>
          </a:p>
        </p:txBody>
      </p:sp>
      <p:sp>
        <p:nvSpPr>
          <p:cNvPr id="3" name="スライド番号プレースホルダー 2"/>
          <p:cNvSpPr>
            <a:spLocks noGrp="1"/>
          </p:cNvSpPr>
          <p:nvPr>
            <p:ph type="sldNum" sz="quarter" idx="12"/>
          </p:nvPr>
        </p:nvSpPr>
        <p:spPr/>
        <p:txBody>
          <a:bodyPr/>
          <a:lstStyle/>
          <a:p>
            <a:fld id="{6B037995-261C-4F3E-B53F-504AAB73B392}" type="slidenum">
              <a:rPr kumimoji="1" lang="ja-JP" altLang="en-US" smtClean="0"/>
              <a:t>7</a:t>
            </a:fld>
            <a:endParaRPr kumimoji="1" lang="ja-JP" altLang="en-US" dirty="0"/>
          </a:p>
        </p:txBody>
      </p:sp>
    </p:spTree>
    <p:extLst>
      <p:ext uri="{BB962C8B-B14F-4D97-AF65-F5344CB8AC3E}">
        <p14:creationId xmlns:p14="http://schemas.microsoft.com/office/powerpoint/2010/main" val="1111391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dirty="0" smtClean="0"/>
              <a:t>The </a:t>
            </a:r>
            <a:r>
              <a:rPr lang="en-US" altLang="ja-JP" dirty="0"/>
              <a:t>Internet protocol </a:t>
            </a:r>
            <a:r>
              <a:rPr lang="en-US" altLang="ja-JP" dirty="0" smtClean="0"/>
              <a:t>has a layered architecture.</a:t>
            </a:r>
          </a:p>
          <a:p>
            <a:pPr lvl="1"/>
            <a:r>
              <a:rPr lang="en-US" altLang="ja-JP" dirty="0" smtClean="0"/>
              <a:t>Hourglass </a:t>
            </a:r>
            <a:r>
              <a:rPr lang="en-US" altLang="ja-JP" dirty="0"/>
              <a:t>is a </a:t>
            </a:r>
            <a:r>
              <a:rPr lang="en-US" altLang="ja-JP" dirty="0" smtClean="0"/>
              <a:t>coincidence or a </a:t>
            </a:r>
            <a:r>
              <a:rPr lang="en-US" altLang="ja-JP" dirty="0"/>
              <a:t>logical consequence</a:t>
            </a:r>
            <a:endParaRPr lang="en-US" altLang="ja-JP" dirty="0" smtClean="0"/>
          </a:p>
          <a:p>
            <a:pPr lvl="1"/>
            <a:r>
              <a:rPr lang="en-US" altLang="ja-JP" dirty="0" smtClean="0"/>
              <a:t>Frequent innovations at lower and higher layers</a:t>
            </a:r>
          </a:p>
          <a:p>
            <a:pPr lvl="1"/>
            <a:r>
              <a:rPr kumimoji="1" lang="en-US" altLang="ja-JP" dirty="0" smtClean="0"/>
              <a:t>“ossified” at the waist of the hourglass</a:t>
            </a:r>
          </a:p>
          <a:p>
            <a:r>
              <a:rPr lang="en-US" altLang="ja-JP" dirty="0" smtClean="0"/>
              <a:t>Abstract model, “EvoArch”</a:t>
            </a:r>
          </a:p>
          <a:p>
            <a:pPr lvl="1"/>
            <a:r>
              <a:rPr kumimoji="1" lang="en-US" altLang="ja-JP" dirty="0" smtClean="0"/>
              <a:t>A few principle</a:t>
            </a:r>
          </a:p>
          <a:p>
            <a:pPr lvl="1"/>
            <a:r>
              <a:rPr lang="en-US" altLang="ja-JP" dirty="0" smtClean="0"/>
              <a:t>Evolution of layered network in </a:t>
            </a:r>
            <a:r>
              <a:rPr lang="en-US" altLang="ja-JP" dirty="0"/>
              <a:t>a competitive </a:t>
            </a:r>
            <a:r>
              <a:rPr lang="en-US" altLang="ja-JP" dirty="0" smtClean="0"/>
              <a:t>environment</a:t>
            </a:r>
          </a:p>
          <a:p>
            <a:r>
              <a:rPr kumimoji="1" lang="en-US" altLang="ja-JP" dirty="0" smtClean="0"/>
              <a:t>Purpose</a:t>
            </a:r>
          </a:p>
          <a:p>
            <a:pPr lvl="1"/>
            <a:r>
              <a:rPr lang="en-US" altLang="ja-JP" dirty="0" smtClean="0"/>
              <a:t>Why can TCP or IP survive much longer?</a:t>
            </a:r>
          </a:p>
          <a:p>
            <a:pPr lvl="1"/>
            <a:r>
              <a:rPr lang="en-US" altLang="ja-JP" dirty="0" smtClean="0"/>
              <a:t>Suggesting new concept of designing future Internet protocol </a:t>
            </a:r>
            <a:endParaRPr kumimoji="1" lang="ja-JP" altLang="en-US" dirty="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8</a:t>
            </a:fld>
            <a:endParaRPr kumimoji="1" lang="ja-JP" altLang="en-US" dirty="0"/>
          </a:p>
        </p:txBody>
      </p:sp>
    </p:spTree>
    <p:extLst>
      <p:ext uri="{BB962C8B-B14F-4D97-AF65-F5344CB8AC3E}">
        <p14:creationId xmlns:p14="http://schemas.microsoft.com/office/powerpoint/2010/main" val="3257004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8052" y="1481328"/>
            <a:ext cx="8807896" cy="4525963"/>
          </a:xfrm>
        </p:spPr>
        <p:txBody>
          <a:bodyPr/>
          <a:lstStyle/>
          <a:p>
            <a:pPr marL="109728" indent="0">
              <a:buNone/>
            </a:pPr>
            <a:r>
              <a:rPr lang="en-US" altLang="ja-JP" i="1" dirty="0"/>
              <a:t>Why does the Internet protocol stack resemble </a:t>
            </a:r>
            <a:r>
              <a:rPr lang="en-US" altLang="ja-JP" i="1" dirty="0" smtClean="0"/>
              <a:t>an hourglass?</a:t>
            </a:r>
          </a:p>
          <a:p>
            <a:r>
              <a:rPr lang="en-US" altLang="ja-JP" dirty="0" smtClean="0"/>
              <a:t>IPv4 in Internet</a:t>
            </a:r>
          </a:p>
          <a:p>
            <a:r>
              <a:rPr lang="en-US" altLang="ja-JP" dirty="0" smtClean="0"/>
              <a:t>IPX and the X.25 in Frame Relay </a:t>
            </a:r>
          </a:p>
          <a:p>
            <a:r>
              <a:rPr kumimoji="1" lang="en-US" altLang="ja-JP" dirty="0" smtClean="0"/>
              <a:t>ATM, etc…</a:t>
            </a:r>
          </a:p>
          <a:p>
            <a:pPr marL="109728" indent="0">
              <a:buNone/>
            </a:pPr>
            <a:r>
              <a:rPr kumimoji="1" lang="en-US" altLang="ja-JP" i="1" dirty="0" smtClean="0"/>
              <a:t>Why </a:t>
            </a:r>
            <a:r>
              <a:rPr lang="en-US" altLang="ja-JP" i="1" dirty="0"/>
              <a:t>more </a:t>
            </a:r>
            <a:r>
              <a:rPr lang="en-US" altLang="ja-JP" i="1" dirty="0" smtClean="0"/>
              <a:t>frequent innovations </a:t>
            </a:r>
            <a:r>
              <a:rPr lang="en-US" altLang="ja-JP" i="1" dirty="0"/>
              <a:t>at the lower or higher </a:t>
            </a:r>
            <a:r>
              <a:rPr lang="en-US" altLang="ja-JP" i="1" dirty="0" smtClean="0"/>
              <a:t>layers?</a:t>
            </a:r>
          </a:p>
          <a:p>
            <a:pPr marL="109728" indent="0">
              <a:buNone/>
            </a:pPr>
            <a:r>
              <a:rPr kumimoji="1" lang="en-US" altLang="ja-JP" i="1" dirty="0" smtClean="0"/>
              <a:t>Why is it difficult to replace at the waist?</a:t>
            </a:r>
          </a:p>
          <a:p>
            <a:r>
              <a:rPr kumimoji="1" lang="en-US" altLang="ja-JP" sz="2400" dirty="0" smtClean="0"/>
              <a:t>At </a:t>
            </a:r>
            <a:r>
              <a:rPr lang="en-US" altLang="ja-JP" sz="2400" dirty="0" smtClean="0"/>
              <a:t>layer 1, 2 and application, new protocol</a:t>
            </a:r>
          </a:p>
          <a:p>
            <a:r>
              <a:rPr kumimoji="1" lang="en-US" altLang="ja-JP" sz="2400" dirty="0" smtClean="0"/>
              <a:t>Mostly IPv4, TCP and UDP</a:t>
            </a:r>
            <a:endParaRPr kumimoji="1" lang="ja-JP" altLang="en-US" sz="2400" dirty="0"/>
          </a:p>
        </p:txBody>
      </p:sp>
      <p:sp>
        <p:nvSpPr>
          <p:cNvPr id="2" name="タイトル 1"/>
          <p:cNvSpPr>
            <a:spLocks noGrp="1"/>
          </p:cNvSpPr>
          <p:nvPr>
            <p:ph type="title"/>
          </p:nvPr>
        </p:nvSpPr>
        <p:spPr/>
        <p:txBody>
          <a:bodyPr/>
          <a:lstStyle/>
          <a:p>
            <a:r>
              <a:rPr lang="en-US" altLang="ja-JP" dirty="0" smtClean="0"/>
              <a:t>Key questions</a:t>
            </a:r>
            <a:endParaRPr kumimoji="1" lang="ja-JP" altLang="en-US" dirty="0"/>
          </a:p>
        </p:txBody>
      </p:sp>
      <p:sp>
        <p:nvSpPr>
          <p:cNvPr id="4" name="スライド番号プレースホルダー 3"/>
          <p:cNvSpPr>
            <a:spLocks noGrp="1"/>
          </p:cNvSpPr>
          <p:nvPr>
            <p:ph type="sldNum" sz="quarter" idx="12"/>
          </p:nvPr>
        </p:nvSpPr>
        <p:spPr/>
        <p:txBody>
          <a:bodyPr/>
          <a:lstStyle/>
          <a:p>
            <a:fld id="{6B037995-261C-4F3E-B53F-504AAB73B392}" type="slidenum">
              <a:rPr kumimoji="1" lang="ja-JP" altLang="en-US" smtClean="0"/>
              <a:t>9</a:t>
            </a:fld>
            <a:endParaRPr kumimoji="1" lang="ja-JP" altLang="en-US" dirty="0"/>
          </a:p>
        </p:txBody>
      </p:sp>
    </p:spTree>
    <p:extLst>
      <p:ext uri="{BB962C8B-B14F-4D97-AF65-F5344CB8AC3E}">
        <p14:creationId xmlns:p14="http://schemas.microsoft.com/office/powerpoint/2010/main" val="276395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3174</TotalTime>
  <Words>4544</Words>
  <Application>Microsoft Macintosh PowerPoint</Application>
  <PresentationFormat>画面に合わせる (4:3)</PresentationFormat>
  <Paragraphs>759</Paragraphs>
  <Slides>57</Slides>
  <Notes>39</Notes>
  <HiddenSlides>1</HiddenSlides>
  <MMClips>0</MMClips>
  <ScaleCrop>false</ScaleCrop>
  <HeadingPairs>
    <vt:vector size="4" baseType="variant">
      <vt:variant>
        <vt:lpstr>テーマ</vt:lpstr>
      </vt:variant>
      <vt:variant>
        <vt:i4>1</vt:i4>
      </vt:variant>
      <vt:variant>
        <vt:lpstr>スライド タイトル</vt:lpstr>
      </vt:variant>
      <vt:variant>
        <vt:i4>57</vt:i4>
      </vt:variant>
    </vt:vector>
  </HeadingPairs>
  <TitlesOfParts>
    <vt:vector size="58" baseType="lpstr">
      <vt:lpstr>ビジネス</vt:lpstr>
      <vt:lpstr> The Evolution of Layered Protocol Stacks Leads to an Hourglass-Shaped Architecture</vt:lpstr>
      <vt:lpstr>Article</vt:lpstr>
      <vt:lpstr>Outline</vt:lpstr>
      <vt:lpstr>Outline</vt:lpstr>
      <vt:lpstr>Background knowledge</vt:lpstr>
      <vt:lpstr>Background knowledge</vt:lpstr>
      <vt:lpstr>Introduction</vt:lpstr>
      <vt:lpstr>Introduction</vt:lpstr>
      <vt:lpstr>Key questions</vt:lpstr>
      <vt:lpstr>Key question</vt:lpstr>
      <vt:lpstr>Outline</vt:lpstr>
      <vt:lpstr>A few principle of EvoArch</vt:lpstr>
      <vt:lpstr>Why is EvoArch useful?-10 reasons</vt:lpstr>
      <vt:lpstr>Model description</vt:lpstr>
      <vt:lpstr>Model description</vt:lpstr>
      <vt:lpstr>Model description</vt:lpstr>
      <vt:lpstr>Model description</vt:lpstr>
      <vt:lpstr>Process of EvoArch</vt:lpstr>
      <vt:lpstr>Outline</vt:lpstr>
      <vt:lpstr>Behavior of the EvoArch</vt:lpstr>
      <vt:lpstr>Hourglass resemblance score H</vt:lpstr>
      <vt:lpstr>What is “Hour-glass” in mathematics?</vt:lpstr>
      <vt:lpstr>The median width of three layers</vt:lpstr>
      <vt:lpstr>Why does EvoArch generate hour-glass?</vt:lpstr>
      <vt:lpstr>HTTP vs. FTP and TCP vs. UDP</vt:lpstr>
      <vt:lpstr>Outline</vt:lpstr>
      <vt:lpstr>Robustness</vt:lpstr>
      <vt:lpstr>Robustness</vt:lpstr>
      <vt:lpstr>Location and width of waist</vt:lpstr>
      <vt:lpstr>Location and width of waist</vt:lpstr>
      <vt:lpstr>Location and width of waist</vt:lpstr>
      <vt:lpstr>Outline</vt:lpstr>
      <vt:lpstr>Implications for the TCP/IP stack</vt:lpstr>
      <vt:lpstr>Implications for the TCP/IP stack</vt:lpstr>
      <vt:lpstr>Outline</vt:lpstr>
      <vt:lpstr>Future network architecture</vt:lpstr>
      <vt:lpstr>Outline</vt:lpstr>
      <vt:lpstr>Evolutionary kernels</vt:lpstr>
      <vt:lpstr>CDF of the age at layer-6</vt:lpstr>
      <vt:lpstr>CDF of the number of nodes at layer-6 surviving more than half of the evolutionary path</vt:lpstr>
      <vt:lpstr>PowerPoint プレゼンテーション</vt:lpstr>
      <vt:lpstr>How can a kernel die?</vt:lpstr>
      <vt:lpstr>Outline</vt:lpstr>
      <vt:lpstr>Improvement</vt:lpstr>
      <vt:lpstr>How can a kernel die? with death-regulated</vt:lpstr>
      <vt:lpstr>Implications for the TCP/IP stack 2</vt:lpstr>
      <vt:lpstr>Verification of the improvement</vt:lpstr>
      <vt:lpstr>Outline</vt:lpstr>
      <vt:lpstr>Quality differentiation</vt:lpstr>
      <vt:lpstr>Effect of quality differentiation</vt:lpstr>
      <vt:lpstr>Effect of quality differentiation</vt:lpstr>
      <vt:lpstr>Outline</vt:lpstr>
      <vt:lpstr>Implications for IPv4 and IPv6</vt:lpstr>
      <vt:lpstr>For future </vt:lpstr>
      <vt:lpstr>Answer for Key question</vt:lpstr>
      <vt:lpstr>Outline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論文読み輪講</dc:title>
  <dc:creator>admin</dc:creator>
  <cp:lastModifiedBy>Fujii Shogo</cp:lastModifiedBy>
  <cp:revision>366</cp:revision>
  <dcterms:created xsi:type="dcterms:W3CDTF">2013-05-19T23:46:05Z</dcterms:created>
  <dcterms:modified xsi:type="dcterms:W3CDTF">2013-06-05T08:56:04Z</dcterms:modified>
</cp:coreProperties>
</file>