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57" r:id="rId3"/>
    <p:sldId id="259" r:id="rId4"/>
    <p:sldId id="260" r:id="rId5"/>
    <p:sldId id="261" r:id="rId6"/>
    <p:sldId id="262" r:id="rId7"/>
    <p:sldId id="263" r:id="rId8"/>
    <p:sldId id="269" r:id="rId9"/>
    <p:sldId id="264" r:id="rId10"/>
    <p:sldId id="267" r:id="rId11"/>
    <p:sldId id="268" r:id="rId12"/>
    <p:sldId id="265" r:id="rId13"/>
    <p:sldId id="266" r:id="rId14"/>
    <p:sldId id="270" r:id="rId15"/>
    <p:sldId id="271" r:id="rId16"/>
    <p:sldId id="272" r:id="rId17"/>
    <p:sldId id="273" r:id="rId18"/>
    <p:sldId id="274" r:id="rId19"/>
    <p:sldId id="281" r:id="rId20"/>
    <p:sldId id="282" r:id="rId21"/>
    <p:sldId id="276" r:id="rId22"/>
    <p:sldId id="277" r:id="rId23"/>
    <p:sldId id="278" r:id="rId24"/>
    <p:sldId id="279" r:id="rId25"/>
    <p:sldId id="280" r:id="rId26"/>
    <p:sldId id="283" r:id="rId27"/>
    <p:sldId id="284" r:id="rId28"/>
    <p:sldId id="285" r:id="rId29"/>
    <p:sldId id="286" r:id="rId30"/>
    <p:sldId id="288" r:id="rId31"/>
    <p:sldId id="289" r:id="rId32"/>
    <p:sldId id="287"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72"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DF34DE-70AF-43BD-9D76-536E7FD8A01C}" type="datetimeFigureOut">
              <a:rPr kumimoji="1" lang="ja-JP" altLang="en-US" smtClean="0"/>
              <a:t>2013/07/16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6A60C-A6E4-4AC9-A382-2E27CCBE885C}" type="slidenum">
              <a:rPr kumimoji="1" lang="ja-JP" altLang="en-US" smtClean="0"/>
              <a:t>‹#›</a:t>
            </a:fld>
            <a:endParaRPr kumimoji="1" lang="ja-JP" altLang="en-US"/>
          </a:p>
        </p:txBody>
      </p:sp>
    </p:spTree>
    <p:extLst>
      <p:ext uri="{BB962C8B-B14F-4D97-AF65-F5344CB8AC3E}">
        <p14:creationId xmlns:p14="http://schemas.microsoft.com/office/powerpoint/2010/main" val="20989335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287585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308753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410593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120987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209374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274200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4216922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8131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417156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388770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CD805E2-FAC4-4923-8C81-6D0B52D96617}" type="datetimeFigureOut">
              <a:rPr kumimoji="1" lang="ja-JP" altLang="en-US" smtClean="0"/>
              <a:t>2013/07/16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37442286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805E2-FAC4-4923-8C81-6D0B52D96617}" type="datetimeFigureOut">
              <a:rPr kumimoji="1" lang="ja-JP" altLang="en-US" smtClean="0"/>
              <a:t>2013/07/16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E8810-1BF2-4D72-825A-B17A08A6A327}" type="slidenum">
              <a:rPr kumimoji="1" lang="ja-JP" altLang="en-US" smtClean="0"/>
              <a:t>‹#›</a:t>
            </a:fld>
            <a:endParaRPr kumimoji="1" lang="ja-JP" altLang="en-US"/>
          </a:p>
        </p:txBody>
      </p:sp>
    </p:spTree>
    <p:extLst>
      <p:ext uri="{BB962C8B-B14F-4D97-AF65-F5344CB8AC3E}">
        <p14:creationId xmlns:p14="http://schemas.microsoft.com/office/powerpoint/2010/main" val="931443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TCP</a:t>
            </a:r>
            <a:r>
              <a:rPr lang="ja-JP" altLang="en-US" dirty="0" smtClean="0"/>
              <a:t>スループットの確率的予測</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2231217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195736" y="3140968"/>
            <a:ext cx="4724400" cy="1282700"/>
          </a:xfrm>
          <a:prstGeom prst="rect">
            <a:avLst/>
          </a:prstGeom>
        </p:spPr>
      </p:pic>
      <p:sp>
        <p:nvSpPr>
          <p:cNvPr id="2" name="タイトル 1"/>
          <p:cNvSpPr>
            <a:spLocks noGrp="1"/>
          </p:cNvSpPr>
          <p:nvPr>
            <p:ph type="title"/>
          </p:nvPr>
        </p:nvSpPr>
        <p:spPr/>
        <p:txBody>
          <a:bodyPr/>
          <a:lstStyle/>
          <a:p>
            <a:r>
              <a:rPr kumimoji="1" lang="en-US" altLang="ja-JP" dirty="0" smtClean="0"/>
              <a:t>(2)</a:t>
            </a:r>
            <a:r>
              <a:rPr kumimoji="1" lang="ja-JP" altLang="en-US" dirty="0" smtClean="0"/>
              <a:t>確率密度関数の計算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確率密度関数を求めるために</a:t>
            </a:r>
            <a:r>
              <a:rPr kumimoji="1" lang="en-US" altLang="ja-JP" dirty="0" err="1" smtClean="0"/>
              <a:t>σ</a:t>
            </a:r>
            <a:r>
              <a:rPr kumimoji="1" lang="ja-JP" altLang="en-US" dirty="0" smtClean="0"/>
              <a:t>と</a:t>
            </a:r>
            <a:r>
              <a:rPr lang="en-US" altLang="ja-JP" dirty="0" smtClean="0"/>
              <a:t>µ</a:t>
            </a:r>
            <a:r>
              <a:rPr lang="ja-JP" altLang="en-US" dirty="0" smtClean="0"/>
              <a:t>を計算する</a:t>
            </a:r>
            <a:endParaRPr lang="en-US" altLang="ja-JP" dirty="0"/>
          </a:p>
          <a:p>
            <a:pPr lvl="1"/>
            <a:r>
              <a:rPr lang="en-US" altLang="ja-JP" dirty="0" err="1" smtClean="0"/>
              <a:t>σ</a:t>
            </a:r>
            <a:r>
              <a:rPr lang="ja-JP" altLang="en-US" dirty="0" smtClean="0"/>
              <a:t>の計算</a:t>
            </a:r>
            <a:r>
              <a:rPr lang="en-US" altLang="ja-JP" dirty="0" smtClean="0"/>
              <a:t>(</a:t>
            </a:r>
            <a:r>
              <a:rPr lang="ja-JP" altLang="en-US" dirty="0"/>
              <a:t>不偏推定量計算</a:t>
            </a:r>
            <a:r>
              <a:rPr lang="en-US" altLang="ja-JP" dirty="0" smtClean="0"/>
              <a:t>)</a:t>
            </a:r>
            <a:r>
              <a:rPr lang="ja-JP" altLang="en-US" dirty="0" smtClean="0"/>
              <a:t>過去</a:t>
            </a:r>
            <a:r>
              <a:rPr lang="en-US" altLang="ja-JP" dirty="0" smtClean="0"/>
              <a:t>n</a:t>
            </a:r>
            <a:r>
              <a:rPr lang="ja-JP" altLang="en-US" dirty="0" smtClean="0"/>
              <a:t>時間分</a:t>
            </a:r>
            <a:r>
              <a:rPr lang="en-US" altLang="ja-JP" dirty="0" smtClean="0"/>
              <a:t>(n=30</a:t>
            </a:r>
            <a:endParaRPr lang="en-US" altLang="ja-JP" dirty="0"/>
          </a:p>
          <a:p>
            <a:pPr lvl="1"/>
            <a:endParaRPr lang="en-US" altLang="ja-JP" dirty="0" smtClean="0"/>
          </a:p>
          <a:p>
            <a:pPr lvl="1"/>
            <a:endParaRPr lang="en-US" altLang="ja-JP" dirty="0"/>
          </a:p>
          <a:p>
            <a:pPr lvl="1"/>
            <a:r>
              <a:rPr lang="en-US" altLang="ja-JP" dirty="0" smtClean="0"/>
              <a:t>µ(</a:t>
            </a:r>
            <a:r>
              <a:rPr lang="ja-JP" altLang="en-US" dirty="0" smtClean="0"/>
              <a:t>最小二乗法</a:t>
            </a:r>
            <a:r>
              <a:rPr lang="en-US" altLang="ja-JP" dirty="0" smtClean="0"/>
              <a:t>)</a:t>
            </a:r>
            <a:r>
              <a:rPr lang="ja-JP" altLang="en-US" dirty="0" smtClean="0"/>
              <a:t>過去</a:t>
            </a:r>
            <a:r>
              <a:rPr lang="en-US" altLang="ja-JP" dirty="0" smtClean="0"/>
              <a:t>m</a:t>
            </a:r>
            <a:r>
              <a:rPr lang="ja-JP" altLang="en-US" dirty="0" smtClean="0"/>
              <a:t>時間分</a:t>
            </a:r>
            <a:r>
              <a:rPr lang="en-US" altLang="ja-JP" dirty="0" smtClean="0"/>
              <a:t>(m=10</a:t>
            </a:r>
          </a:p>
          <a:p>
            <a:pPr lvl="1"/>
            <a:endParaRPr lang="en-US" altLang="ja-JP" dirty="0" smtClean="0"/>
          </a:p>
          <a:p>
            <a:endParaRPr kumimoji="1" lang="ja-JP" altLang="en-US" dirty="0"/>
          </a:p>
        </p:txBody>
      </p:sp>
      <p:pic>
        <p:nvPicPr>
          <p:cNvPr id="6" name="図 5"/>
          <p:cNvPicPr>
            <a:picLocks noChangeAspect="1"/>
          </p:cNvPicPr>
          <p:nvPr/>
        </p:nvPicPr>
        <p:blipFill>
          <a:blip r:embed="rId3"/>
          <a:stretch>
            <a:fillRect/>
          </a:stretch>
        </p:blipFill>
        <p:spPr>
          <a:xfrm>
            <a:off x="1835696" y="4725144"/>
            <a:ext cx="5725019" cy="1656786"/>
          </a:xfrm>
          <a:prstGeom prst="rect">
            <a:avLst/>
          </a:prstGeom>
        </p:spPr>
      </p:pic>
    </p:spTree>
    <p:extLst>
      <p:ext uri="{BB962C8B-B14F-4D97-AF65-F5344CB8AC3E}">
        <p14:creationId xmlns:p14="http://schemas.microsoft.com/office/powerpoint/2010/main" val="281099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確率密度関数の計算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スループットデータ</a:t>
            </a:r>
            <a:r>
              <a:rPr lang="en-US" altLang="ja-JP" dirty="0" smtClean="0"/>
              <a:t>x(t)</a:t>
            </a:r>
            <a:r>
              <a:rPr lang="ja-JP" altLang="en-US" dirty="0" smtClean="0"/>
              <a:t>の正規化</a:t>
            </a:r>
            <a:endParaRPr kumimoji="1" lang="ja-JP" altLang="en-US" dirty="0"/>
          </a:p>
        </p:txBody>
      </p:sp>
      <p:pic>
        <p:nvPicPr>
          <p:cNvPr id="4" name="図 3"/>
          <p:cNvPicPr>
            <a:picLocks noChangeAspect="1"/>
          </p:cNvPicPr>
          <p:nvPr/>
        </p:nvPicPr>
        <p:blipFill>
          <a:blip r:embed="rId2"/>
          <a:stretch>
            <a:fillRect/>
          </a:stretch>
        </p:blipFill>
        <p:spPr>
          <a:xfrm>
            <a:off x="2832100" y="2201168"/>
            <a:ext cx="3479800" cy="939800"/>
          </a:xfrm>
          <a:prstGeom prst="rect">
            <a:avLst/>
          </a:prstGeom>
        </p:spPr>
      </p:pic>
      <p:pic>
        <p:nvPicPr>
          <p:cNvPr id="5" name="図 4"/>
          <p:cNvPicPr>
            <a:picLocks noChangeAspect="1"/>
          </p:cNvPicPr>
          <p:nvPr/>
        </p:nvPicPr>
        <p:blipFill>
          <a:blip r:embed="rId3"/>
          <a:stretch>
            <a:fillRect/>
          </a:stretch>
        </p:blipFill>
        <p:spPr>
          <a:xfrm>
            <a:off x="323528" y="3356992"/>
            <a:ext cx="4093930" cy="2837905"/>
          </a:xfrm>
          <a:prstGeom prst="rect">
            <a:avLst/>
          </a:prstGeom>
        </p:spPr>
      </p:pic>
      <p:pic>
        <p:nvPicPr>
          <p:cNvPr id="6" name="図 5"/>
          <p:cNvPicPr>
            <a:picLocks noChangeAspect="1"/>
          </p:cNvPicPr>
          <p:nvPr/>
        </p:nvPicPr>
        <p:blipFill>
          <a:blip r:embed="rId4"/>
          <a:stretch>
            <a:fillRect/>
          </a:stretch>
        </p:blipFill>
        <p:spPr>
          <a:xfrm>
            <a:off x="4499992" y="3284984"/>
            <a:ext cx="3999135" cy="2849755"/>
          </a:xfrm>
          <a:prstGeom prst="rect">
            <a:avLst/>
          </a:prstGeom>
        </p:spPr>
      </p:pic>
    </p:spTree>
    <p:extLst>
      <p:ext uri="{BB962C8B-B14F-4D97-AF65-F5344CB8AC3E}">
        <p14:creationId xmlns:p14="http://schemas.microsoft.com/office/powerpoint/2010/main" val="281099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a:t>
            </a:r>
            <a:r>
              <a:rPr kumimoji="1" lang="ja-JP" altLang="en-US" dirty="0" smtClean="0"/>
              <a:t>予測精度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標準偏差</a:t>
            </a:r>
            <a:endParaRPr kumimoji="1" lang="en-US" altLang="ja-JP" dirty="0" smtClean="0"/>
          </a:p>
        </p:txBody>
      </p:sp>
      <p:pic>
        <p:nvPicPr>
          <p:cNvPr id="4" name="図 3"/>
          <p:cNvPicPr>
            <a:picLocks noChangeAspect="1"/>
          </p:cNvPicPr>
          <p:nvPr/>
        </p:nvPicPr>
        <p:blipFill>
          <a:blip r:embed="rId2"/>
          <a:stretch>
            <a:fillRect/>
          </a:stretch>
        </p:blipFill>
        <p:spPr>
          <a:xfrm>
            <a:off x="539552" y="2348880"/>
            <a:ext cx="4064000" cy="584200"/>
          </a:xfrm>
          <a:prstGeom prst="rect">
            <a:avLst/>
          </a:prstGeom>
        </p:spPr>
        <p:style>
          <a:lnRef idx="2">
            <a:schemeClr val="accent1"/>
          </a:lnRef>
          <a:fillRef idx="1">
            <a:schemeClr val="lt1"/>
          </a:fillRef>
          <a:effectRef idx="0">
            <a:schemeClr val="accent1"/>
          </a:effectRef>
          <a:fontRef idx="minor">
            <a:schemeClr val="dk1"/>
          </a:fontRef>
        </p:style>
      </p:pic>
      <p:pic>
        <p:nvPicPr>
          <p:cNvPr id="5" name="図 4"/>
          <p:cNvPicPr>
            <a:picLocks noChangeAspect="1"/>
          </p:cNvPicPr>
          <p:nvPr/>
        </p:nvPicPr>
        <p:blipFill>
          <a:blip r:embed="rId3"/>
          <a:stretch>
            <a:fillRect/>
          </a:stretch>
        </p:blipFill>
        <p:spPr>
          <a:xfrm>
            <a:off x="4932040" y="2204864"/>
            <a:ext cx="3479800" cy="939800"/>
          </a:xfrm>
          <a:prstGeom prst="rect">
            <a:avLst/>
          </a:prstGeom>
        </p:spPr>
        <p:style>
          <a:lnRef idx="2">
            <a:schemeClr val="accent1"/>
          </a:lnRef>
          <a:fillRef idx="1">
            <a:schemeClr val="lt1"/>
          </a:fillRef>
          <a:effectRef idx="0">
            <a:schemeClr val="accent1"/>
          </a:effectRef>
          <a:fontRef idx="minor">
            <a:schemeClr val="dk1"/>
          </a:fontRef>
        </p:style>
      </p:pic>
      <p:cxnSp>
        <p:nvCxnSpPr>
          <p:cNvPr id="7" name="直線矢印コネクタ 6"/>
          <p:cNvCxnSpPr>
            <a:stCxn id="4" idx="2"/>
            <a:endCxn id="8" idx="0"/>
          </p:cNvCxnSpPr>
          <p:nvPr/>
        </p:nvCxnSpPr>
        <p:spPr>
          <a:xfrm>
            <a:off x="2571552" y="2933080"/>
            <a:ext cx="470251" cy="1464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8" name="図 7"/>
          <p:cNvPicPr>
            <a:picLocks noChangeAspect="1"/>
          </p:cNvPicPr>
          <p:nvPr/>
        </p:nvPicPr>
        <p:blipFill>
          <a:blip r:embed="rId4"/>
          <a:stretch>
            <a:fillRect/>
          </a:stretch>
        </p:blipFill>
        <p:spPr>
          <a:xfrm>
            <a:off x="2123728" y="4397668"/>
            <a:ext cx="1836150" cy="543500"/>
          </a:xfrm>
          <a:prstGeom prst="rect">
            <a:avLst/>
          </a:prstGeom>
        </p:spPr>
        <p:style>
          <a:lnRef idx="1">
            <a:schemeClr val="accent1"/>
          </a:lnRef>
          <a:fillRef idx="2">
            <a:schemeClr val="accent1"/>
          </a:fillRef>
          <a:effectRef idx="1">
            <a:schemeClr val="accent1"/>
          </a:effectRef>
          <a:fontRef idx="minor">
            <a:schemeClr val="dk1"/>
          </a:fontRef>
        </p:style>
      </p:pic>
      <p:cxnSp>
        <p:nvCxnSpPr>
          <p:cNvPr id="11" name="直線矢印コネクタ 10"/>
          <p:cNvCxnSpPr>
            <a:stCxn id="5" idx="2"/>
            <a:endCxn id="8" idx="0"/>
          </p:cNvCxnSpPr>
          <p:nvPr/>
        </p:nvCxnSpPr>
        <p:spPr>
          <a:xfrm flipH="1">
            <a:off x="3041803" y="3144664"/>
            <a:ext cx="3630137" cy="12530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827584" y="4469676"/>
            <a:ext cx="1281846" cy="400110"/>
          </a:xfrm>
          <a:prstGeom prst="rect">
            <a:avLst/>
          </a:prstGeom>
        </p:spPr>
        <p:txBody>
          <a:bodyPr wrap="none">
            <a:spAutoFit/>
          </a:bodyPr>
          <a:lstStyle/>
          <a:p>
            <a:r>
              <a:rPr lang="ja-JP" altLang="en-US" sz="2000" dirty="0"/>
              <a:t>標準</a:t>
            </a:r>
            <a:r>
              <a:rPr lang="ja-JP" altLang="en-US" sz="2000" dirty="0" smtClean="0"/>
              <a:t>偏差</a:t>
            </a:r>
            <a:r>
              <a:rPr lang="en-US" altLang="ja-JP" sz="2000" dirty="0" smtClean="0"/>
              <a:t>:</a:t>
            </a:r>
            <a:endParaRPr lang="en-US" altLang="ja-JP" sz="2000" dirty="0"/>
          </a:p>
        </p:txBody>
      </p:sp>
      <p:pic>
        <p:nvPicPr>
          <p:cNvPr id="13" name="図 12"/>
          <p:cNvPicPr>
            <a:picLocks noChangeAspect="1"/>
          </p:cNvPicPr>
          <p:nvPr/>
        </p:nvPicPr>
        <p:blipFill>
          <a:blip r:embed="rId5"/>
          <a:stretch>
            <a:fillRect/>
          </a:stretch>
        </p:blipFill>
        <p:spPr>
          <a:xfrm>
            <a:off x="4572000" y="3933056"/>
            <a:ext cx="4200573" cy="2707562"/>
          </a:xfrm>
          <a:prstGeom prst="rect">
            <a:avLst/>
          </a:prstGeom>
        </p:spPr>
      </p:pic>
      <p:pic>
        <p:nvPicPr>
          <p:cNvPr id="17" name="図 16"/>
          <p:cNvPicPr>
            <a:picLocks noChangeAspect="1"/>
          </p:cNvPicPr>
          <p:nvPr/>
        </p:nvPicPr>
        <p:blipFill>
          <a:blip r:embed="rId4"/>
          <a:stretch>
            <a:fillRect/>
          </a:stretch>
        </p:blipFill>
        <p:spPr>
          <a:xfrm>
            <a:off x="395536" y="5445224"/>
            <a:ext cx="1517479" cy="449174"/>
          </a:xfrm>
          <a:prstGeom prst="rect">
            <a:avLst/>
          </a:prstGeom>
          <a:noFill/>
          <a:ln>
            <a:noFill/>
          </a:ln>
        </p:spPr>
        <p:style>
          <a:lnRef idx="1">
            <a:schemeClr val="accent1"/>
          </a:lnRef>
          <a:fillRef idx="2">
            <a:schemeClr val="accent1"/>
          </a:fillRef>
          <a:effectRef idx="1">
            <a:schemeClr val="accent1"/>
          </a:effectRef>
          <a:fontRef idx="minor">
            <a:schemeClr val="dk1"/>
          </a:fontRef>
        </p:style>
      </p:pic>
      <p:sp>
        <p:nvSpPr>
          <p:cNvPr id="18" name="正方形/長方形 17"/>
          <p:cNvSpPr/>
          <p:nvPr/>
        </p:nvSpPr>
        <p:spPr>
          <a:xfrm>
            <a:off x="1979712" y="5445224"/>
            <a:ext cx="2310649" cy="400110"/>
          </a:xfrm>
          <a:prstGeom prst="rect">
            <a:avLst/>
          </a:prstGeom>
        </p:spPr>
        <p:txBody>
          <a:bodyPr wrap="none">
            <a:spAutoFit/>
          </a:bodyPr>
          <a:lstStyle/>
          <a:p>
            <a:r>
              <a:rPr lang="ja-JP" altLang="en-US" sz="2000" dirty="0" smtClean="0"/>
              <a:t>として理論値を設定</a:t>
            </a:r>
            <a:endParaRPr lang="en-US" altLang="ja-JP" sz="2000" dirty="0"/>
          </a:p>
        </p:txBody>
      </p:sp>
      <p:sp>
        <p:nvSpPr>
          <p:cNvPr id="19" name="正方形/長方形 18"/>
          <p:cNvSpPr/>
          <p:nvPr/>
        </p:nvSpPr>
        <p:spPr>
          <a:xfrm>
            <a:off x="971600" y="6237312"/>
            <a:ext cx="2947842"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r>
              <a:rPr lang="ja-JP" altLang="en-US" sz="2000" dirty="0" smtClean="0"/>
              <a:t>高精度に予測できている</a:t>
            </a:r>
            <a:endParaRPr lang="en-US" altLang="ja-JP" sz="2000" dirty="0"/>
          </a:p>
        </p:txBody>
      </p:sp>
    </p:spTree>
    <p:extLst>
      <p:ext uri="{BB962C8B-B14F-4D97-AF65-F5344CB8AC3E}">
        <p14:creationId xmlns:p14="http://schemas.microsoft.com/office/powerpoint/2010/main" val="259456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555776" y="2836664"/>
            <a:ext cx="4508500" cy="1168400"/>
          </a:xfrm>
          <a:prstGeom prst="rect">
            <a:avLst/>
          </a:prstGeom>
        </p:spPr>
      </p:pic>
      <p:sp>
        <p:nvSpPr>
          <p:cNvPr id="2" name="タイトル 1"/>
          <p:cNvSpPr>
            <a:spLocks noGrp="1"/>
          </p:cNvSpPr>
          <p:nvPr>
            <p:ph type="title"/>
          </p:nvPr>
        </p:nvSpPr>
        <p:spPr/>
        <p:txBody>
          <a:bodyPr/>
          <a:lstStyle/>
          <a:p>
            <a:r>
              <a:rPr lang="en-US" altLang="ja-JP" dirty="0"/>
              <a:t>(3)</a:t>
            </a:r>
            <a:r>
              <a:rPr lang="ja-JP" altLang="en-US" dirty="0"/>
              <a:t>予測精度</a:t>
            </a:r>
            <a:endParaRPr kumimoji="1" lang="ja-JP" altLang="en-US" dirty="0"/>
          </a:p>
        </p:txBody>
      </p:sp>
      <p:sp>
        <p:nvSpPr>
          <p:cNvPr id="3" name="コンテンツ プレースホルダー 2"/>
          <p:cNvSpPr>
            <a:spLocks noGrp="1"/>
          </p:cNvSpPr>
          <p:nvPr>
            <p:ph idx="1"/>
          </p:nvPr>
        </p:nvSpPr>
        <p:spPr>
          <a:xfrm>
            <a:off x="457200" y="1268760"/>
            <a:ext cx="8229600" cy="2980928"/>
          </a:xfrm>
        </p:spPr>
        <p:txBody>
          <a:bodyPr/>
          <a:lstStyle/>
          <a:p>
            <a:r>
              <a:rPr kumimoji="1" lang="ja-JP" altLang="en-US" dirty="0" smtClean="0"/>
              <a:t>精度評価</a:t>
            </a:r>
            <a:endParaRPr kumimoji="1" lang="ja-JP" altLang="en-US" dirty="0"/>
          </a:p>
        </p:txBody>
      </p:sp>
      <p:pic>
        <p:nvPicPr>
          <p:cNvPr id="4" name="図 3"/>
          <p:cNvPicPr>
            <a:picLocks noChangeAspect="1"/>
          </p:cNvPicPr>
          <p:nvPr/>
        </p:nvPicPr>
        <p:blipFill>
          <a:blip r:embed="rId3"/>
          <a:stretch>
            <a:fillRect/>
          </a:stretch>
        </p:blipFill>
        <p:spPr>
          <a:xfrm>
            <a:off x="2195736" y="1945431"/>
            <a:ext cx="6014132" cy="965620"/>
          </a:xfrm>
          <a:prstGeom prst="rect">
            <a:avLst/>
          </a:prstGeom>
        </p:spPr>
      </p:pic>
      <p:sp>
        <p:nvSpPr>
          <p:cNvPr id="6" name="テキスト ボックス 5"/>
          <p:cNvSpPr txBox="1"/>
          <p:nvPr/>
        </p:nvSpPr>
        <p:spPr>
          <a:xfrm>
            <a:off x="611560" y="2074298"/>
            <a:ext cx="1645402" cy="707886"/>
          </a:xfrm>
          <a:prstGeom prst="rect">
            <a:avLst/>
          </a:prstGeom>
          <a:noFill/>
        </p:spPr>
        <p:txBody>
          <a:bodyPr wrap="none" rtlCol="0">
            <a:spAutoFit/>
          </a:bodyPr>
          <a:lstStyle/>
          <a:p>
            <a:r>
              <a:rPr lang="ja-JP" altLang="en-US" sz="2000" dirty="0" smtClean="0"/>
              <a:t>各単位時間</a:t>
            </a:r>
            <a:r>
              <a:rPr lang="en-US" altLang="ja-JP" sz="2000" dirty="0" smtClean="0"/>
              <a:t>t</a:t>
            </a:r>
          </a:p>
          <a:p>
            <a:r>
              <a:rPr lang="ja-JP" altLang="en-US" sz="2000" dirty="0" smtClean="0"/>
              <a:t>における誤差</a:t>
            </a:r>
            <a:endParaRPr kumimoji="1" lang="ja-JP" altLang="en-US" sz="2000" dirty="0"/>
          </a:p>
        </p:txBody>
      </p:sp>
      <p:sp>
        <p:nvSpPr>
          <p:cNvPr id="8" name="テキスト ボックス 7"/>
          <p:cNvSpPr txBox="1"/>
          <p:nvPr/>
        </p:nvSpPr>
        <p:spPr>
          <a:xfrm>
            <a:off x="1331640" y="3316922"/>
            <a:ext cx="1210588" cy="400110"/>
          </a:xfrm>
          <a:prstGeom prst="rect">
            <a:avLst/>
          </a:prstGeom>
          <a:noFill/>
        </p:spPr>
        <p:txBody>
          <a:bodyPr wrap="none" rtlCol="0">
            <a:spAutoFit/>
          </a:bodyPr>
          <a:lstStyle/>
          <a:p>
            <a:r>
              <a:rPr kumimoji="1" lang="ja-JP" altLang="en-US" sz="2000" dirty="0" smtClean="0"/>
              <a:t>予測精度</a:t>
            </a:r>
            <a:endParaRPr kumimoji="1" lang="ja-JP" altLang="en-US" sz="2000" dirty="0"/>
          </a:p>
        </p:txBody>
      </p:sp>
      <p:pic>
        <p:nvPicPr>
          <p:cNvPr id="9" name="図 8"/>
          <p:cNvPicPr>
            <a:picLocks noChangeAspect="1"/>
          </p:cNvPicPr>
          <p:nvPr/>
        </p:nvPicPr>
        <p:blipFill>
          <a:blip r:embed="rId4"/>
          <a:stretch>
            <a:fillRect/>
          </a:stretch>
        </p:blipFill>
        <p:spPr>
          <a:xfrm>
            <a:off x="1242360" y="4005064"/>
            <a:ext cx="4265744" cy="2796629"/>
          </a:xfrm>
          <a:prstGeom prst="rect">
            <a:avLst/>
          </a:prstGeom>
        </p:spPr>
      </p:pic>
      <p:sp>
        <p:nvSpPr>
          <p:cNvPr id="10" name="テキスト ボックス 9"/>
          <p:cNvSpPr txBox="1"/>
          <p:nvPr/>
        </p:nvSpPr>
        <p:spPr>
          <a:xfrm>
            <a:off x="5697895" y="4941168"/>
            <a:ext cx="3410609"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altLang="ja-JP" sz="2400" dirty="0" smtClean="0"/>
              <a:t>t &gt; </a:t>
            </a:r>
            <a:r>
              <a:rPr kumimoji="1" lang="en-US" altLang="ja-JP" sz="2400" dirty="0" smtClean="0"/>
              <a:t>10</a:t>
            </a:r>
            <a:r>
              <a:rPr kumimoji="1" lang="ja-JP" altLang="en-US" sz="2400" dirty="0" smtClean="0"/>
              <a:t>において</a:t>
            </a:r>
            <a:endParaRPr kumimoji="1" lang="en-US" altLang="ja-JP" sz="2400" dirty="0" smtClean="0"/>
          </a:p>
          <a:p>
            <a:r>
              <a:rPr lang="ja-JP" altLang="en-US" sz="2400" dirty="0" smtClean="0"/>
              <a:t>予測精度が約</a:t>
            </a:r>
            <a:r>
              <a:rPr lang="en-US" altLang="ja-JP" sz="2400" dirty="0" smtClean="0"/>
              <a:t>87%</a:t>
            </a:r>
            <a:r>
              <a:rPr lang="ja-JP" altLang="en-US" sz="2400" dirty="0" smtClean="0"/>
              <a:t>だった</a:t>
            </a:r>
            <a:endParaRPr kumimoji="1" lang="ja-JP" altLang="en-US" sz="2400" dirty="0"/>
          </a:p>
        </p:txBody>
      </p:sp>
    </p:spTree>
    <p:extLst>
      <p:ext uri="{BB962C8B-B14F-4D97-AF65-F5344CB8AC3E}">
        <p14:creationId xmlns:p14="http://schemas.microsoft.com/office/powerpoint/2010/main" val="65569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確率的拡散予測に基づく適応配信方式</a:t>
            </a:r>
            <a:endParaRPr kumimoji="1" lang="ja-JP" altLang="en-US" sz="3600" dirty="0"/>
          </a:p>
        </p:txBody>
      </p:sp>
      <p:sp>
        <p:nvSpPr>
          <p:cNvPr id="3" name="コンテンツ プレースホルダー 2"/>
          <p:cNvSpPr>
            <a:spLocks noGrp="1"/>
          </p:cNvSpPr>
          <p:nvPr>
            <p:ph idx="1"/>
          </p:nvPr>
        </p:nvSpPr>
        <p:spPr/>
        <p:txBody>
          <a:bodyPr/>
          <a:lstStyle/>
          <a:p>
            <a:r>
              <a:rPr kumimoji="1" lang="ja-JP" altLang="en-US" dirty="0" smtClean="0"/>
              <a:t>映像配信システムの構成</a:t>
            </a:r>
            <a:endParaRPr kumimoji="1" lang="ja-JP" altLang="en-US" dirty="0"/>
          </a:p>
        </p:txBody>
      </p:sp>
      <p:pic>
        <p:nvPicPr>
          <p:cNvPr id="4" name="図 3"/>
          <p:cNvPicPr>
            <a:picLocks noChangeAspect="1"/>
          </p:cNvPicPr>
          <p:nvPr/>
        </p:nvPicPr>
        <p:blipFill>
          <a:blip r:embed="rId2"/>
          <a:stretch>
            <a:fillRect/>
          </a:stretch>
        </p:blipFill>
        <p:spPr>
          <a:xfrm>
            <a:off x="0" y="2780379"/>
            <a:ext cx="9144000" cy="2160789"/>
          </a:xfrm>
          <a:prstGeom prst="rect">
            <a:avLst/>
          </a:prstGeom>
        </p:spPr>
      </p:pic>
      <p:pic>
        <p:nvPicPr>
          <p:cNvPr id="5" name="図 4"/>
          <p:cNvPicPr>
            <a:picLocks noChangeAspect="1"/>
          </p:cNvPicPr>
          <p:nvPr/>
        </p:nvPicPr>
        <p:blipFill>
          <a:blip r:embed="rId3"/>
          <a:stretch>
            <a:fillRect/>
          </a:stretch>
        </p:blipFill>
        <p:spPr>
          <a:xfrm>
            <a:off x="4860032" y="5157192"/>
            <a:ext cx="392522" cy="364195"/>
          </a:xfrm>
          <a:prstGeom prst="rect">
            <a:avLst/>
          </a:prstGeom>
        </p:spPr>
      </p:pic>
      <p:sp>
        <p:nvSpPr>
          <p:cNvPr id="6" name="テキスト ボックス 5"/>
          <p:cNvSpPr txBox="1"/>
          <p:nvPr/>
        </p:nvSpPr>
        <p:spPr>
          <a:xfrm>
            <a:off x="683568" y="5013176"/>
            <a:ext cx="3875154" cy="954107"/>
          </a:xfrm>
          <a:prstGeom prst="rect">
            <a:avLst/>
          </a:prstGeom>
          <a:noFill/>
        </p:spPr>
        <p:txBody>
          <a:bodyPr wrap="none" rtlCol="0">
            <a:spAutoFit/>
          </a:bodyPr>
          <a:lstStyle/>
          <a:p>
            <a:r>
              <a:rPr lang="en-US" altLang="ja-JP" sz="2800" dirty="0"/>
              <a:t>r</a:t>
            </a:r>
            <a:r>
              <a:rPr kumimoji="1" lang="en-US" altLang="ja-JP" sz="2800" dirty="0" smtClean="0"/>
              <a:t> : </a:t>
            </a:r>
            <a:r>
              <a:rPr kumimoji="1" lang="ja-JP" altLang="en-US" sz="2800" dirty="0" smtClean="0"/>
              <a:t>映像ビットレート</a:t>
            </a:r>
            <a:r>
              <a:rPr kumimoji="1" lang="en-US" altLang="ja-JP" sz="2800" dirty="0" smtClean="0"/>
              <a:t>[bps]</a:t>
            </a:r>
          </a:p>
          <a:p>
            <a:r>
              <a:rPr lang="en-US" altLang="ja-JP" sz="2800" dirty="0" smtClean="0"/>
              <a:t>x</a:t>
            </a:r>
            <a:r>
              <a:rPr lang="en-US" altLang="ja-JP" sz="2800" dirty="0"/>
              <a:t> </a:t>
            </a:r>
            <a:r>
              <a:rPr lang="en-US" altLang="ja-JP" sz="2800" dirty="0" smtClean="0"/>
              <a:t>: TCP</a:t>
            </a:r>
            <a:r>
              <a:rPr lang="ja-JP" altLang="en-US" sz="2800" dirty="0" smtClean="0"/>
              <a:t>スループット</a:t>
            </a:r>
            <a:r>
              <a:rPr lang="en-US" altLang="ja-JP" sz="2800" dirty="0" smtClean="0"/>
              <a:t>[bps]</a:t>
            </a:r>
            <a:endParaRPr kumimoji="1" lang="ja-JP" altLang="en-US" sz="2800" dirty="0"/>
          </a:p>
        </p:txBody>
      </p:sp>
      <p:sp>
        <p:nvSpPr>
          <p:cNvPr id="8" name="テキスト ボックス 7"/>
          <p:cNvSpPr txBox="1"/>
          <p:nvPr/>
        </p:nvSpPr>
        <p:spPr>
          <a:xfrm>
            <a:off x="4860032" y="5013176"/>
            <a:ext cx="2867191" cy="954107"/>
          </a:xfrm>
          <a:prstGeom prst="rect">
            <a:avLst/>
          </a:prstGeom>
          <a:noFill/>
        </p:spPr>
        <p:txBody>
          <a:bodyPr wrap="none" rtlCol="0">
            <a:spAutoFit/>
          </a:bodyPr>
          <a:lstStyle/>
          <a:p>
            <a:r>
              <a:rPr lang="en-US" altLang="ja-JP" sz="2800" dirty="0"/>
              <a:t> </a:t>
            </a:r>
            <a:r>
              <a:rPr lang="en-US" altLang="ja-JP" sz="2800" dirty="0" smtClean="0"/>
              <a:t>   </a:t>
            </a:r>
            <a:r>
              <a:rPr kumimoji="1" lang="en-US" altLang="ja-JP" sz="2800" dirty="0" smtClean="0"/>
              <a:t>: </a:t>
            </a:r>
            <a:r>
              <a:rPr kumimoji="1" lang="ja-JP" altLang="en-US" sz="2800" dirty="0" smtClean="0"/>
              <a:t>残余時間</a:t>
            </a:r>
            <a:r>
              <a:rPr kumimoji="1" lang="en-US" altLang="ja-JP" sz="2800" dirty="0" smtClean="0"/>
              <a:t>[sec]</a:t>
            </a:r>
          </a:p>
          <a:p>
            <a:r>
              <a:rPr lang="en-US" altLang="ja-JP" sz="2800" dirty="0"/>
              <a:t>p</a:t>
            </a:r>
            <a:r>
              <a:rPr lang="en-US" altLang="ja-JP" sz="2800" dirty="0" smtClean="0"/>
              <a:t> : </a:t>
            </a:r>
            <a:r>
              <a:rPr lang="ja-JP" altLang="en-US" sz="2800" dirty="0" smtClean="0"/>
              <a:t>再生レート</a:t>
            </a:r>
            <a:r>
              <a:rPr lang="en-US" altLang="ja-JP" sz="2800" dirty="0" smtClean="0"/>
              <a:t>[-]</a:t>
            </a:r>
            <a:endParaRPr kumimoji="1" lang="ja-JP" altLang="en-US" sz="2800" dirty="0"/>
          </a:p>
        </p:txBody>
      </p:sp>
    </p:spTree>
    <p:extLst>
      <p:ext uri="{BB962C8B-B14F-4D97-AF65-F5344CB8AC3E}">
        <p14:creationId xmlns:p14="http://schemas.microsoft.com/office/powerpoint/2010/main" val="1089673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映像配信システムの数学モデル</a:t>
            </a:r>
            <a:endParaRPr kumimoji="1" lang="ja-JP" altLang="en-US" dirty="0"/>
          </a:p>
        </p:txBody>
      </p:sp>
      <p:sp>
        <p:nvSpPr>
          <p:cNvPr id="5" name="正方形/長方形 4"/>
          <p:cNvSpPr/>
          <p:nvPr/>
        </p:nvSpPr>
        <p:spPr>
          <a:xfrm>
            <a:off x="971600" y="1916832"/>
            <a:ext cx="7416824" cy="136815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4" name="コンテンツ プレースホルダー 3"/>
          <p:cNvPicPr>
            <a:picLocks noGrp="1" noChangeAspect="1"/>
          </p:cNvPicPr>
          <p:nvPr>
            <p:ph idx="1"/>
          </p:nvPr>
        </p:nvPicPr>
        <p:blipFill rotWithShape="1">
          <a:blip r:embed="rId2"/>
          <a:srcRect t="-2472" b="-2985"/>
          <a:stretch/>
        </p:blipFill>
        <p:spPr>
          <a:xfrm>
            <a:off x="2987824" y="2204864"/>
            <a:ext cx="3172867" cy="889326"/>
          </a:xfrm>
        </p:spPr>
      </p:pic>
      <p:sp>
        <p:nvSpPr>
          <p:cNvPr id="6" name="テキスト ボックス 5"/>
          <p:cNvSpPr txBox="1"/>
          <p:nvPr/>
        </p:nvSpPr>
        <p:spPr>
          <a:xfrm>
            <a:off x="1115616" y="1700808"/>
            <a:ext cx="1338828" cy="369332"/>
          </a:xfrm>
          <a:prstGeom prst="rect">
            <a:avLst/>
          </a:prstGeom>
          <a:solidFill>
            <a:schemeClr val="bg1"/>
          </a:solidFill>
        </p:spPr>
        <p:txBody>
          <a:bodyPr wrap="none" rtlCol="0">
            <a:spAutoFit/>
          </a:bodyPr>
          <a:lstStyle/>
          <a:p>
            <a:r>
              <a:rPr kumimoji="1" lang="ja-JP" altLang="en-US" dirty="0" smtClean="0"/>
              <a:t>微分方程式</a:t>
            </a:r>
            <a:endParaRPr kumimoji="1" lang="ja-JP" altLang="en-US" dirty="0"/>
          </a:p>
        </p:txBody>
      </p:sp>
      <p:pic>
        <p:nvPicPr>
          <p:cNvPr id="7" name="図 6"/>
          <p:cNvPicPr>
            <a:picLocks noChangeAspect="1"/>
          </p:cNvPicPr>
          <p:nvPr/>
        </p:nvPicPr>
        <p:blipFill>
          <a:blip r:embed="rId3"/>
          <a:stretch>
            <a:fillRect/>
          </a:stretch>
        </p:blipFill>
        <p:spPr>
          <a:xfrm>
            <a:off x="1224792" y="3593047"/>
            <a:ext cx="743363" cy="400615"/>
          </a:xfrm>
          <a:prstGeom prst="rect">
            <a:avLst/>
          </a:prstGeom>
        </p:spPr>
      </p:pic>
      <p:pic>
        <p:nvPicPr>
          <p:cNvPr id="8" name="図 7"/>
          <p:cNvPicPr>
            <a:picLocks noChangeAspect="1"/>
          </p:cNvPicPr>
          <p:nvPr/>
        </p:nvPicPr>
        <p:blipFill>
          <a:blip r:embed="rId4"/>
          <a:stretch>
            <a:fillRect/>
          </a:stretch>
        </p:blipFill>
        <p:spPr>
          <a:xfrm>
            <a:off x="1187624" y="4221088"/>
            <a:ext cx="817699" cy="886248"/>
          </a:xfrm>
          <a:prstGeom prst="rect">
            <a:avLst/>
          </a:prstGeom>
        </p:spPr>
      </p:pic>
      <p:pic>
        <p:nvPicPr>
          <p:cNvPr id="9" name="図 8"/>
          <p:cNvPicPr>
            <a:picLocks noChangeAspect="1"/>
          </p:cNvPicPr>
          <p:nvPr/>
        </p:nvPicPr>
        <p:blipFill>
          <a:blip r:embed="rId5"/>
          <a:stretch>
            <a:fillRect/>
          </a:stretch>
        </p:blipFill>
        <p:spPr>
          <a:xfrm>
            <a:off x="4427984" y="3573016"/>
            <a:ext cx="899469" cy="447042"/>
          </a:xfrm>
          <a:prstGeom prst="rect">
            <a:avLst/>
          </a:prstGeom>
        </p:spPr>
      </p:pic>
      <p:sp>
        <p:nvSpPr>
          <p:cNvPr id="10" name="テキスト ボックス 9"/>
          <p:cNvSpPr txBox="1"/>
          <p:nvPr/>
        </p:nvSpPr>
        <p:spPr>
          <a:xfrm>
            <a:off x="1907704" y="3573016"/>
            <a:ext cx="2447906" cy="369332"/>
          </a:xfrm>
          <a:prstGeom prst="rect">
            <a:avLst/>
          </a:prstGeom>
          <a:noFill/>
        </p:spPr>
        <p:txBody>
          <a:bodyPr wrap="none" rtlCol="0">
            <a:spAutoFit/>
          </a:bodyPr>
          <a:lstStyle/>
          <a:p>
            <a:r>
              <a:rPr kumimoji="1" lang="ja-JP" altLang="en-US" dirty="0" smtClean="0"/>
              <a:t>：</a:t>
            </a:r>
            <a:r>
              <a:rPr kumimoji="1" lang="en-US" altLang="ja-JP" dirty="0" smtClean="0"/>
              <a:t> </a:t>
            </a:r>
            <a:r>
              <a:rPr kumimoji="1" lang="ja-JP" altLang="en-US" dirty="0" smtClean="0"/>
              <a:t>残余再生時間の増分</a:t>
            </a:r>
            <a:endParaRPr kumimoji="1" lang="ja-JP" altLang="en-US" dirty="0"/>
          </a:p>
        </p:txBody>
      </p:sp>
      <p:sp>
        <p:nvSpPr>
          <p:cNvPr id="11" name="テキスト ボックス 10"/>
          <p:cNvSpPr txBox="1"/>
          <p:nvPr/>
        </p:nvSpPr>
        <p:spPr>
          <a:xfrm>
            <a:off x="5436096" y="3573016"/>
            <a:ext cx="3360753" cy="369332"/>
          </a:xfrm>
          <a:prstGeom prst="rect">
            <a:avLst/>
          </a:prstGeom>
          <a:noFill/>
        </p:spPr>
        <p:txBody>
          <a:bodyPr wrap="none" rtlCol="0">
            <a:spAutoFit/>
          </a:bodyPr>
          <a:lstStyle/>
          <a:p>
            <a:r>
              <a:rPr kumimoji="1" lang="ja-JP" altLang="en-US" dirty="0" smtClean="0"/>
              <a:t>：実際に再生した映像データ</a:t>
            </a:r>
            <a:r>
              <a:rPr kumimoji="1" lang="en-US" altLang="ja-JP" dirty="0" smtClean="0"/>
              <a:t>[sec]</a:t>
            </a:r>
            <a:endParaRPr kumimoji="1" lang="ja-JP" altLang="en-US" dirty="0"/>
          </a:p>
        </p:txBody>
      </p:sp>
      <p:sp>
        <p:nvSpPr>
          <p:cNvPr id="12" name="テキスト ボックス 11"/>
          <p:cNvSpPr txBox="1"/>
          <p:nvPr/>
        </p:nvSpPr>
        <p:spPr>
          <a:xfrm>
            <a:off x="1907704" y="4437112"/>
            <a:ext cx="4429418" cy="369332"/>
          </a:xfrm>
          <a:prstGeom prst="rect">
            <a:avLst/>
          </a:prstGeom>
          <a:noFill/>
        </p:spPr>
        <p:txBody>
          <a:bodyPr wrap="none" rtlCol="0">
            <a:spAutoFit/>
          </a:bodyPr>
          <a:lstStyle/>
          <a:p>
            <a:r>
              <a:rPr kumimoji="1" lang="ja-JP" altLang="en-US" dirty="0" smtClean="0"/>
              <a:t>：新たにバッファに蓄積した映像データ</a:t>
            </a:r>
            <a:r>
              <a:rPr kumimoji="1" lang="en-US" altLang="ja-JP" dirty="0" smtClean="0"/>
              <a:t>[sec]</a:t>
            </a:r>
            <a:endParaRPr kumimoji="1" lang="ja-JP" altLang="en-US" dirty="0"/>
          </a:p>
        </p:txBody>
      </p:sp>
      <p:pic>
        <p:nvPicPr>
          <p:cNvPr id="13" name="図 12"/>
          <p:cNvPicPr>
            <a:picLocks noChangeAspect="1"/>
          </p:cNvPicPr>
          <p:nvPr/>
        </p:nvPicPr>
        <p:blipFill>
          <a:blip r:embed="rId6"/>
          <a:stretch>
            <a:fillRect/>
          </a:stretch>
        </p:blipFill>
        <p:spPr>
          <a:xfrm>
            <a:off x="3203848" y="5301208"/>
            <a:ext cx="2754959" cy="1072360"/>
          </a:xfrm>
          <a:prstGeom prst="rect">
            <a:avLst/>
          </a:prstGeom>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68632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確率的拡散予測によるレート制御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確率的拡散予測として</a:t>
            </a:r>
            <a:r>
              <a:rPr kumimoji="1" lang="en-US" altLang="ja-JP" dirty="0" smtClean="0"/>
              <a:t>       </a:t>
            </a:r>
            <a:r>
              <a:rPr kumimoji="1" lang="ja-JP" altLang="en-US" dirty="0" smtClean="0"/>
              <a:t>を採用</a:t>
            </a:r>
            <a:endParaRPr kumimoji="1" lang="en-US" altLang="ja-JP" dirty="0" smtClean="0"/>
          </a:p>
          <a:p>
            <a:pPr lvl="1"/>
            <a:r>
              <a:rPr lang="ja-JP" altLang="en-US" dirty="0" smtClean="0"/>
              <a:t>変動に対する安全策</a:t>
            </a:r>
            <a:endParaRPr kumimoji="1" lang="ja-JP" altLang="en-US" dirty="0"/>
          </a:p>
        </p:txBody>
      </p:sp>
      <p:pic>
        <p:nvPicPr>
          <p:cNvPr id="4" name="図 3"/>
          <p:cNvPicPr>
            <a:picLocks noChangeAspect="1"/>
          </p:cNvPicPr>
          <p:nvPr/>
        </p:nvPicPr>
        <p:blipFill>
          <a:blip r:embed="rId2"/>
          <a:stretch>
            <a:fillRect/>
          </a:stretch>
        </p:blipFill>
        <p:spPr>
          <a:xfrm>
            <a:off x="4766744" y="1700808"/>
            <a:ext cx="813368" cy="420847"/>
          </a:xfrm>
          <a:prstGeom prst="rect">
            <a:avLst/>
          </a:prstGeom>
        </p:spPr>
      </p:pic>
      <p:pic>
        <p:nvPicPr>
          <p:cNvPr id="5" name="図 4"/>
          <p:cNvPicPr>
            <a:picLocks noChangeAspect="1"/>
          </p:cNvPicPr>
          <p:nvPr/>
        </p:nvPicPr>
        <p:blipFill>
          <a:blip r:embed="rId3"/>
          <a:stretch>
            <a:fillRect/>
          </a:stretch>
        </p:blipFill>
        <p:spPr>
          <a:xfrm>
            <a:off x="1979712" y="2924944"/>
            <a:ext cx="5161550" cy="950928"/>
          </a:xfrm>
          <a:prstGeom prst="rect">
            <a:avLst/>
          </a:prstGeom>
        </p:spPr>
        <p:style>
          <a:lnRef idx="2">
            <a:schemeClr val="accent1"/>
          </a:lnRef>
          <a:fillRef idx="1">
            <a:schemeClr val="lt1"/>
          </a:fillRef>
          <a:effectRef idx="0">
            <a:schemeClr val="accent1"/>
          </a:effectRef>
          <a:fontRef idx="minor">
            <a:schemeClr val="dk1"/>
          </a:fontRef>
        </p:style>
      </p:pic>
      <p:pic>
        <p:nvPicPr>
          <p:cNvPr id="6" name="図 5"/>
          <p:cNvPicPr>
            <a:picLocks noChangeAspect="1"/>
          </p:cNvPicPr>
          <p:nvPr/>
        </p:nvPicPr>
        <p:blipFill>
          <a:blip r:embed="rId4"/>
          <a:stretch>
            <a:fillRect/>
          </a:stretch>
        </p:blipFill>
        <p:spPr>
          <a:xfrm>
            <a:off x="1403648" y="4869160"/>
            <a:ext cx="6245475" cy="695650"/>
          </a:xfrm>
          <a:prstGeom prst="rect">
            <a:avLst/>
          </a:prstGeom>
        </p:spPr>
        <p:style>
          <a:lnRef idx="1">
            <a:schemeClr val="accent1"/>
          </a:lnRef>
          <a:fillRef idx="2">
            <a:schemeClr val="accent1"/>
          </a:fillRef>
          <a:effectRef idx="1">
            <a:schemeClr val="accent1"/>
          </a:effectRef>
          <a:fontRef idx="minor">
            <a:schemeClr val="dk1"/>
          </a:fontRef>
        </p:style>
      </p:pic>
      <p:sp>
        <p:nvSpPr>
          <p:cNvPr id="7" name="下矢印 6"/>
          <p:cNvSpPr/>
          <p:nvPr/>
        </p:nvSpPr>
        <p:spPr>
          <a:xfrm>
            <a:off x="2123728" y="4005064"/>
            <a:ext cx="432048" cy="79208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8" name="テキスト ボックス 7"/>
          <p:cNvSpPr txBox="1"/>
          <p:nvPr/>
        </p:nvSpPr>
        <p:spPr>
          <a:xfrm>
            <a:off x="2555776" y="4149080"/>
            <a:ext cx="3257673" cy="400110"/>
          </a:xfrm>
          <a:prstGeom prst="rect">
            <a:avLst/>
          </a:prstGeom>
          <a:noFill/>
        </p:spPr>
        <p:txBody>
          <a:bodyPr wrap="none" rtlCol="0">
            <a:spAutoFit/>
          </a:bodyPr>
          <a:lstStyle/>
          <a:p>
            <a:r>
              <a:rPr kumimoji="1" lang="en-US" altLang="ja-JP" sz="2000" dirty="0" smtClean="0"/>
              <a:t>[0, T] </a:t>
            </a:r>
            <a:r>
              <a:rPr kumimoji="1" lang="ja-JP" altLang="en-US" sz="2000" dirty="0" smtClean="0"/>
              <a:t>で</a:t>
            </a:r>
            <a:r>
              <a:rPr kumimoji="1" lang="en-US" altLang="ja-JP" sz="2000" dirty="0" smtClean="0"/>
              <a:t>r, p</a:t>
            </a:r>
            <a:r>
              <a:rPr kumimoji="1" lang="ja-JP" altLang="en-US" sz="2000" dirty="0" smtClean="0"/>
              <a:t>が一定だとすると</a:t>
            </a:r>
            <a:endParaRPr kumimoji="1" lang="ja-JP" altLang="en-US" sz="2000" dirty="0"/>
          </a:p>
        </p:txBody>
      </p:sp>
    </p:spTree>
    <p:extLst>
      <p:ext uri="{BB962C8B-B14F-4D97-AF65-F5344CB8AC3E}">
        <p14:creationId xmlns:p14="http://schemas.microsoft.com/office/powerpoint/2010/main" val="242960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確率的拡散予測によるレート制御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レート制御</a:t>
            </a:r>
            <a:r>
              <a:rPr kumimoji="1" lang="en-US" altLang="ja-JP" dirty="0" smtClean="0"/>
              <a:t> – </a:t>
            </a:r>
            <a:r>
              <a:rPr kumimoji="1" lang="ja-JP" altLang="en-US" dirty="0" smtClean="0"/>
              <a:t>フィードバック</a:t>
            </a:r>
            <a:endParaRPr kumimoji="1" lang="en-US" altLang="ja-JP" dirty="0" smtClean="0"/>
          </a:p>
          <a:p>
            <a:pPr lvl="1"/>
            <a:r>
              <a:rPr lang="en-US" altLang="ja-JP" dirty="0" smtClean="0"/>
              <a:t>T[sec]</a:t>
            </a:r>
            <a:r>
              <a:rPr lang="ja-JP" altLang="en-US" dirty="0" smtClean="0"/>
              <a:t>後の残余再生時間</a:t>
            </a:r>
            <a:r>
              <a:rPr lang="en-US" altLang="ja-JP" dirty="0" err="1" smtClean="0"/>
              <a:t>Tp</a:t>
            </a:r>
            <a:r>
              <a:rPr lang="en-US" altLang="ja-JP" dirty="0" smtClean="0"/>
              <a:t>(T)</a:t>
            </a:r>
            <a:r>
              <a:rPr lang="ja-JP" altLang="en-US" dirty="0" smtClean="0"/>
              <a:t>を目標値</a:t>
            </a:r>
            <a:r>
              <a:rPr lang="en-US" altLang="ja-JP" dirty="0" err="1" smtClean="0"/>
              <a:t>Tr</a:t>
            </a:r>
            <a:r>
              <a:rPr lang="en-US" altLang="ja-JP" dirty="0" smtClean="0"/>
              <a:t>(T)</a:t>
            </a:r>
            <a:r>
              <a:rPr lang="ja-JP" altLang="en-US" dirty="0" smtClean="0"/>
              <a:t>に近づける</a:t>
            </a:r>
            <a:endParaRPr lang="en-US" altLang="ja-JP" dirty="0" smtClean="0"/>
          </a:p>
          <a:p>
            <a:pPr lvl="1"/>
            <a:endParaRPr kumimoji="1" lang="en-US" altLang="ja-JP" dirty="0"/>
          </a:p>
          <a:p>
            <a:pPr lvl="1"/>
            <a:endParaRPr lang="en-US" altLang="ja-JP" dirty="0" smtClean="0"/>
          </a:p>
          <a:p>
            <a:r>
              <a:rPr kumimoji="1" lang="ja-JP" altLang="en-US" dirty="0" smtClean="0"/>
              <a:t>この操作を制御インターバルごとに行い</a:t>
            </a:r>
            <a:r>
              <a:rPr lang="en-US" altLang="ja-JP" dirty="0" smtClean="0"/>
              <a:t>, </a:t>
            </a:r>
            <a:r>
              <a:rPr lang="en-US" altLang="ja-JP" dirty="0" err="1" smtClean="0"/>
              <a:t>Tr</a:t>
            </a:r>
            <a:r>
              <a:rPr lang="ja-JP" altLang="en-US" dirty="0" smtClean="0"/>
              <a:t>以上のバッファを常に持つようにする</a:t>
            </a:r>
            <a:endParaRPr kumimoji="1" lang="en-US" altLang="ja-JP" dirty="0"/>
          </a:p>
          <a:p>
            <a:pPr lvl="1"/>
            <a:endParaRPr kumimoji="1" lang="ja-JP" altLang="en-US" dirty="0"/>
          </a:p>
        </p:txBody>
      </p:sp>
      <p:pic>
        <p:nvPicPr>
          <p:cNvPr id="4" name="図 3"/>
          <p:cNvPicPr>
            <a:picLocks noChangeAspect="1"/>
          </p:cNvPicPr>
          <p:nvPr/>
        </p:nvPicPr>
        <p:blipFill>
          <a:blip r:embed="rId2"/>
          <a:stretch>
            <a:fillRect/>
          </a:stretch>
        </p:blipFill>
        <p:spPr>
          <a:xfrm>
            <a:off x="1733148" y="3313554"/>
            <a:ext cx="5677705" cy="619502"/>
          </a:xfrm>
          <a:prstGeom prst="rect">
            <a:avLst/>
          </a:prstGeom>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516447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a:t>
            </a:r>
            <a:r>
              <a:rPr kumimoji="1" lang="ja-JP" altLang="en-US" dirty="0" smtClean="0"/>
              <a:t>種類の映像データ</a:t>
            </a:r>
            <a:endParaRPr kumimoji="1" lang="en-US" altLang="ja-JP" dirty="0" smtClean="0"/>
          </a:p>
          <a:p>
            <a:pPr lvl="1"/>
            <a:r>
              <a:rPr lang="en-US" altLang="ja-JP" dirty="0" smtClean="0"/>
              <a:t>250, 350, 500, 750, 1000, 1250, 1500[kbps]</a:t>
            </a:r>
          </a:p>
          <a:p>
            <a:pPr lvl="1"/>
            <a:r>
              <a:rPr kumimoji="1" lang="ja-JP" altLang="en-US" dirty="0" smtClean="0"/>
              <a:t>計</a:t>
            </a:r>
            <a:r>
              <a:rPr kumimoji="1" lang="en-US" altLang="ja-JP" dirty="0" smtClean="0"/>
              <a:t>300[sec</a:t>
            </a:r>
            <a:r>
              <a:rPr lang="en-US" altLang="ja-JP" dirty="0" smtClean="0"/>
              <a:t>]</a:t>
            </a:r>
            <a:r>
              <a:rPr lang="ja-JP" altLang="en-US" dirty="0" smtClean="0"/>
              <a:t>を</a:t>
            </a:r>
            <a:r>
              <a:rPr lang="en-US" altLang="ja-JP" dirty="0"/>
              <a:t>2</a:t>
            </a:r>
            <a:r>
              <a:rPr lang="en-US" altLang="ja-JP" dirty="0" smtClean="0"/>
              <a:t>[sec]</a:t>
            </a:r>
            <a:r>
              <a:rPr lang="ja-JP" altLang="en-US" dirty="0" smtClean="0"/>
              <a:t>毎にフラグメントされている</a:t>
            </a:r>
            <a:endParaRPr lang="en-US" altLang="ja-JP" dirty="0" smtClean="0"/>
          </a:p>
          <a:p>
            <a:pPr lvl="1"/>
            <a:r>
              <a:rPr kumimoji="1" lang="en-US" altLang="ja-JP" dirty="0" smtClean="0"/>
              <a:t>2</a:t>
            </a:r>
            <a:r>
              <a:rPr kumimoji="1" lang="ja-JP" altLang="en-US" dirty="0" smtClean="0"/>
              <a:t>種類の</a:t>
            </a:r>
            <a:r>
              <a:rPr kumimoji="1" lang="en-US" altLang="ja-JP" dirty="0" smtClean="0"/>
              <a:t>TCP</a:t>
            </a:r>
            <a:r>
              <a:rPr kumimoji="1" lang="ja-JP" altLang="en-US" dirty="0" smtClean="0"/>
              <a:t>スループットデータでエミュレート</a:t>
            </a:r>
            <a:endParaRPr kumimoji="1" lang="ja-JP" altLang="en-US" dirty="0"/>
          </a:p>
        </p:txBody>
      </p:sp>
      <p:pic>
        <p:nvPicPr>
          <p:cNvPr id="4" name="図 3"/>
          <p:cNvPicPr>
            <a:picLocks noChangeAspect="1"/>
          </p:cNvPicPr>
          <p:nvPr/>
        </p:nvPicPr>
        <p:blipFill>
          <a:blip r:embed="rId2"/>
          <a:stretch>
            <a:fillRect/>
          </a:stretch>
        </p:blipFill>
        <p:spPr>
          <a:xfrm>
            <a:off x="-36512" y="3670115"/>
            <a:ext cx="4602382" cy="2960723"/>
          </a:xfrm>
          <a:prstGeom prst="rect">
            <a:avLst/>
          </a:prstGeom>
        </p:spPr>
      </p:pic>
      <p:pic>
        <p:nvPicPr>
          <p:cNvPr id="5" name="図 4"/>
          <p:cNvPicPr>
            <a:picLocks noChangeAspect="1"/>
          </p:cNvPicPr>
          <p:nvPr/>
        </p:nvPicPr>
        <p:blipFill>
          <a:blip r:embed="rId3"/>
          <a:stretch>
            <a:fillRect/>
          </a:stretch>
        </p:blipFill>
        <p:spPr>
          <a:xfrm>
            <a:off x="4578502" y="3645024"/>
            <a:ext cx="4516355" cy="3010905"/>
          </a:xfrm>
          <a:prstGeom prst="rect">
            <a:avLst/>
          </a:prstGeom>
        </p:spPr>
      </p:pic>
    </p:spTree>
    <p:extLst>
      <p:ext uri="{BB962C8B-B14F-4D97-AF65-F5344CB8AC3E}">
        <p14:creationId xmlns:p14="http://schemas.microsoft.com/office/powerpoint/2010/main" val="371586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endParaRPr kumimoji="1" lang="ja-JP" altLang="en-US" dirty="0"/>
          </a:p>
        </p:txBody>
      </p:sp>
      <p:pic>
        <p:nvPicPr>
          <p:cNvPr id="4" name="図 3"/>
          <p:cNvPicPr>
            <a:picLocks noChangeAspect="1"/>
          </p:cNvPicPr>
          <p:nvPr/>
        </p:nvPicPr>
        <p:blipFill>
          <a:blip r:embed="rId2"/>
          <a:stretch>
            <a:fillRect/>
          </a:stretch>
        </p:blipFill>
        <p:spPr>
          <a:xfrm>
            <a:off x="2139950" y="2261592"/>
            <a:ext cx="4864100" cy="2895600"/>
          </a:xfrm>
          <a:prstGeom prst="rect">
            <a:avLst/>
          </a:prstGeom>
        </p:spPr>
      </p:pic>
    </p:spTree>
    <p:extLst>
      <p:ext uri="{BB962C8B-B14F-4D97-AF65-F5344CB8AC3E}">
        <p14:creationId xmlns:p14="http://schemas.microsoft.com/office/powerpoint/2010/main" val="86713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Paper 1</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dirty="0" smtClean="0"/>
              <a:t>Title : TCP</a:t>
            </a:r>
            <a:r>
              <a:rPr lang="ja-JP" altLang="en-US" sz="2400" dirty="0" smtClean="0"/>
              <a:t>スループットの確率的拡散予測に基づく映像配信制御</a:t>
            </a:r>
            <a:endParaRPr lang="en-US" altLang="ja-JP" sz="2400" dirty="0" smtClean="0"/>
          </a:p>
          <a:p>
            <a:r>
              <a:rPr lang="ja-JP" altLang="en-US" sz="2400" i="1" dirty="0" smtClean="0"/>
              <a:t>吉田</a:t>
            </a:r>
            <a:r>
              <a:rPr lang="en-US" altLang="ja-JP" sz="2400" i="1" dirty="0" smtClean="0"/>
              <a:t> </a:t>
            </a:r>
            <a:r>
              <a:rPr lang="ja-JP" altLang="en-US" sz="2400" i="1" dirty="0" smtClean="0"/>
              <a:t>裕志</a:t>
            </a:r>
            <a:r>
              <a:rPr lang="en-US" altLang="ja-JP" sz="2400" i="1" dirty="0" smtClean="0"/>
              <a:t> : NEC</a:t>
            </a:r>
            <a:r>
              <a:rPr lang="ja-JP" altLang="en-US" sz="2400" i="1" dirty="0" smtClean="0"/>
              <a:t>サービスプラットフォーム研究所</a:t>
            </a:r>
          </a:p>
          <a:p>
            <a:r>
              <a:rPr lang="ja-JP" altLang="en-US" sz="2400" i="1" dirty="0" smtClean="0"/>
              <a:t>インターネットコンファレンス</a:t>
            </a:r>
            <a:r>
              <a:rPr lang="en-US" altLang="ja-JP" sz="2400" i="1" dirty="0" smtClean="0"/>
              <a:t>2011</a:t>
            </a:r>
          </a:p>
        </p:txBody>
      </p:sp>
    </p:spTree>
    <p:extLst>
      <p:ext uri="{BB962C8B-B14F-4D97-AF65-F5344CB8AC3E}">
        <p14:creationId xmlns:p14="http://schemas.microsoft.com/office/powerpoint/2010/main" val="239159931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予測なし方式</a:t>
            </a:r>
            <a:endParaRPr kumimoji="1" lang="en-US" altLang="ja-JP" dirty="0" smtClean="0"/>
          </a:p>
          <a:p>
            <a:pPr lvl="1"/>
            <a:r>
              <a:rPr lang="ja-JP" altLang="en-US" dirty="0"/>
              <a:t>将来の</a:t>
            </a:r>
            <a:r>
              <a:rPr lang="ja-JP" altLang="en-US" dirty="0" smtClean="0"/>
              <a:t>スループット</a:t>
            </a:r>
            <a:r>
              <a:rPr lang="ja-JP" altLang="en-US" dirty="0" smtClean="0"/>
              <a:t>を</a:t>
            </a:r>
            <a:r>
              <a:rPr lang="ja-JP" altLang="en-US" dirty="0" smtClean="0"/>
              <a:t>現在</a:t>
            </a:r>
            <a:r>
              <a:rPr lang="ja-JP" altLang="en-US" dirty="0"/>
              <a:t>時刻のスループットと仮定</a:t>
            </a:r>
            <a:r>
              <a:rPr lang="en-US" altLang="ja-JP" dirty="0"/>
              <a:t>, </a:t>
            </a:r>
          </a:p>
          <a:p>
            <a:r>
              <a:rPr lang="ja-JP" altLang="en-US" dirty="0" smtClean="0"/>
              <a:t>確定的予測方式</a:t>
            </a:r>
            <a:endParaRPr lang="en-US" altLang="ja-JP" dirty="0" smtClean="0"/>
          </a:p>
          <a:p>
            <a:pPr lvl="1"/>
            <a:r>
              <a:rPr kumimoji="1" lang="ja-JP" altLang="en-US" dirty="0" smtClean="0"/>
              <a:t>将来のスループット</a:t>
            </a:r>
            <a:r>
              <a:rPr lang="ja-JP" altLang="en-US" dirty="0" smtClean="0"/>
              <a:t>を　　　　　　と仮定</a:t>
            </a:r>
            <a:endParaRPr kumimoji="1" lang="en-US" altLang="ja-JP" dirty="0" smtClean="0"/>
          </a:p>
          <a:p>
            <a:r>
              <a:rPr lang="en-US" altLang="ja-JP" dirty="0"/>
              <a:t> </a:t>
            </a:r>
            <a:r>
              <a:rPr lang="ja-JP" altLang="en-US" dirty="0" smtClean="0"/>
              <a:t>確率的拡散予測方式</a:t>
            </a:r>
            <a:endParaRPr lang="en-US" altLang="ja-JP" dirty="0" smtClean="0"/>
          </a:p>
          <a:p>
            <a:pPr lvl="1"/>
            <a:r>
              <a:rPr lang="ja-JP" altLang="en-US" dirty="0"/>
              <a:t>将来の</a:t>
            </a:r>
            <a:r>
              <a:rPr lang="ja-JP" altLang="en-US" dirty="0" smtClean="0"/>
              <a:t>スループット</a:t>
            </a:r>
            <a:r>
              <a:rPr lang="ja-JP" altLang="en-US" dirty="0" smtClean="0"/>
              <a:t>を</a:t>
            </a:r>
            <a:r>
              <a:rPr lang="en-US" altLang="ja-JP" dirty="0" smtClean="0"/>
              <a:t>      </a:t>
            </a:r>
            <a:r>
              <a:rPr lang="ja-JP" altLang="en-US" dirty="0" smtClean="0"/>
              <a:t>と仮定</a:t>
            </a:r>
            <a:endParaRPr kumimoji="1" lang="ja-JP" altLang="en-US" dirty="0"/>
          </a:p>
        </p:txBody>
      </p:sp>
      <p:pic>
        <p:nvPicPr>
          <p:cNvPr id="4" name="図 3"/>
          <p:cNvPicPr>
            <a:picLocks noChangeAspect="1"/>
          </p:cNvPicPr>
          <p:nvPr/>
        </p:nvPicPr>
        <p:blipFill>
          <a:blip r:embed="rId2"/>
          <a:stretch>
            <a:fillRect/>
          </a:stretch>
        </p:blipFill>
        <p:spPr>
          <a:xfrm>
            <a:off x="2123728" y="2712674"/>
            <a:ext cx="484745" cy="339320"/>
          </a:xfrm>
          <a:prstGeom prst="rect">
            <a:avLst/>
          </a:prstGeom>
        </p:spPr>
      </p:pic>
      <p:pic>
        <p:nvPicPr>
          <p:cNvPr id="5" name="図 4"/>
          <p:cNvPicPr>
            <a:picLocks noChangeAspect="1"/>
          </p:cNvPicPr>
          <p:nvPr/>
        </p:nvPicPr>
        <p:blipFill>
          <a:blip r:embed="rId3"/>
          <a:stretch>
            <a:fillRect/>
          </a:stretch>
        </p:blipFill>
        <p:spPr>
          <a:xfrm>
            <a:off x="4613407" y="4797152"/>
            <a:ext cx="577776" cy="406402"/>
          </a:xfrm>
          <a:prstGeom prst="rect">
            <a:avLst/>
          </a:prstGeom>
        </p:spPr>
      </p:pic>
      <p:pic>
        <p:nvPicPr>
          <p:cNvPr id="6" name="図 5"/>
          <p:cNvPicPr>
            <a:picLocks noChangeAspect="1"/>
          </p:cNvPicPr>
          <p:nvPr/>
        </p:nvPicPr>
        <p:blipFill>
          <a:blip r:embed="rId4"/>
          <a:stretch>
            <a:fillRect/>
          </a:stretch>
        </p:blipFill>
        <p:spPr>
          <a:xfrm>
            <a:off x="4572000" y="3776953"/>
            <a:ext cx="1395475" cy="372127"/>
          </a:xfrm>
          <a:prstGeom prst="rect">
            <a:avLst/>
          </a:prstGeom>
        </p:spPr>
      </p:pic>
    </p:spTree>
    <p:extLst>
      <p:ext uri="{BB962C8B-B14F-4D97-AF65-F5344CB8AC3E}">
        <p14:creationId xmlns:p14="http://schemas.microsoft.com/office/powerpoint/2010/main" val="11196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dirty="0" smtClean="0"/>
              <a:t>(1)</a:t>
            </a:r>
            <a:endParaRPr kumimoji="1" lang="ja-JP" altLang="en-US" dirty="0"/>
          </a:p>
        </p:txBody>
      </p:sp>
      <p:pic>
        <p:nvPicPr>
          <p:cNvPr id="5" name="図 4"/>
          <p:cNvPicPr>
            <a:picLocks noChangeAspect="1"/>
          </p:cNvPicPr>
          <p:nvPr/>
        </p:nvPicPr>
        <p:blipFill>
          <a:blip r:embed="rId2"/>
          <a:stretch>
            <a:fillRect/>
          </a:stretch>
        </p:blipFill>
        <p:spPr>
          <a:xfrm>
            <a:off x="373410" y="1537143"/>
            <a:ext cx="3877949" cy="2487345"/>
          </a:xfrm>
          <a:prstGeom prst="rect">
            <a:avLst/>
          </a:prstGeom>
        </p:spPr>
      </p:pic>
      <p:pic>
        <p:nvPicPr>
          <p:cNvPr id="7" name="図 6"/>
          <p:cNvPicPr>
            <a:picLocks noChangeAspect="1"/>
          </p:cNvPicPr>
          <p:nvPr/>
        </p:nvPicPr>
        <p:blipFill>
          <a:blip r:embed="rId3"/>
          <a:stretch>
            <a:fillRect/>
          </a:stretch>
        </p:blipFill>
        <p:spPr>
          <a:xfrm>
            <a:off x="2677666" y="4149080"/>
            <a:ext cx="3877949" cy="2479172"/>
          </a:xfrm>
          <a:prstGeom prst="rect">
            <a:avLst/>
          </a:prstGeom>
        </p:spPr>
      </p:pic>
      <p:pic>
        <p:nvPicPr>
          <p:cNvPr id="9" name="図 8"/>
          <p:cNvPicPr>
            <a:picLocks noChangeAspect="1"/>
          </p:cNvPicPr>
          <p:nvPr/>
        </p:nvPicPr>
        <p:blipFill>
          <a:blip r:embed="rId4"/>
          <a:stretch>
            <a:fillRect/>
          </a:stretch>
        </p:blipFill>
        <p:spPr>
          <a:xfrm>
            <a:off x="4837906" y="1467076"/>
            <a:ext cx="3877949" cy="2526147"/>
          </a:xfrm>
          <a:prstGeom prst="rect">
            <a:avLst/>
          </a:prstGeom>
        </p:spPr>
      </p:pic>
      <p:sp>
        <p:nvSpPr>
          <p:cNvPr id="10" name="テキスト ボックス 9"/>
          <p:cNvSpPr txBox="1"/>
          <p:nvPr/>
        </p:nvSpPr>
        <p:spPr>
          <a:xfrm>
            <a:off x="611560" y="4077072"/>
            <a:ext cx="1493017" cy="369332"/>
          </a:xfrm>
          <a:prstGeom prst="rect">
            <a:avLst/>
          </a:prstGeom>
          <a:noFill/>
        </p:spPr>
        <p:txBody>
          <a:bodyPr wrap="none" rtlCol="0">
            <a:spAutoFit/>
          </a:bodyPr>
          <a:lstStyle/>
          <a:p>
            <a:r>
              <a:rPr kumimoji="1" lang="ja-JP" altLang="en-US" dirty="0" smtClean="0"/>
              <a:t>予測なし方式</a:t>
            </a:r>
            <a:endParaRPr kumimoji="1" lang="ja-JP" altLang="en-US" dirty="0"/>
          </a:p>
        </p:txBody>
      </p:sp>
      <p:sp>
        <p:nvSpPr>
          <p:cNvPr id="11" name="テキスト ボックス 10"/>
          <p:cNvSpPr txBox="1"/>
          <p:nvPr/>
        </p:nvSpPr>
        <p:spPr>
          <a:xfrm>
            <a:off x="6588224" y="4077072"/>
            <a:ext cx="1800493" cy="369332"/>
          </a:xfrm>
          <a:prstGeom prst="rect">
            <a:avLst/>
          </a:prstGeom>
          <a:noFill/>
        </p:spPr>
        <p:txBody>
          <a:bodyPr wrap="none" rtlCol="0">
            <a:spAutoFit/>
          </a:bodyPr>
          <a:lstStyle/>
          <a:p>
            <a:r>
              <a:rPr kumimoji="1" lang="ja-JP" altLang="en-US" dirty="0" smtClean="0"/>
              <a:t>確定的予測方式</a:t>
            </a:r>
            <a:endParaRPr kumimoji="1" lang="ja-JP" altLang="en-US" dirty="0"/>
          </a:p>
        </p:txBody>
      </p:sp>
      <p:sp>
        <p:nvSpPr>
          <p:cNvPr id="12" name="テキスト ボックス 11"/>
          <p:cNvSpPr txBox="1"/>
          <p:nvPr/>
        </p:nvSpPr>
        <p:spPr>
          <a:xfrm>
            <a:off x="5292080" y="6381328"/>
            <a:ext cx="2327981" cy="369332"/>
          </a:xfrm>
          <a:prstGeom prst="rect">
            <a:avLst/>
          </a:prstGeom>
          <a:noFill/>
        </p:spPr>
        <p:txBody>
          <a:bodyPr wrap="none" rtlCol="0">
            <a:spAutoFit/>
          </a:bodyPr>
          <a:lstStyle/>
          <a:p>
            <a:r>
              <a:rPr kumimoji="1" lang="ja-JP" altLang="en-US" dirty="0" smtClean="0"/>
              <a:t>確率的拡散予測方式</a:t>
            </a:r>
            <a:endParaRPr kumimoji="1" lang="ja-JP" altLang="en-US" dirty="0"/>
          </a:p>
        </p:txBody>
      </p:sp>
    </p:spTree>
    <p:extLst>
      <p:ext uri="{BB962C8B-B14F-4D97-AF65-F5344CB8AC3E}">
        <p14:creationId xmlns:p14="http://schemas.microsoft.com/office/powerpoint/2010/main" val="3016036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r>
              <a:rPr kumimoji="1" lang="en-US" altLang="ja-JP" smtClean="0"/>
              <a:t>(2)</a:t>
            </a:r>
            <a:endParaRPr kumimoji="1" lang="ja-JP" altLang="en-US" dirty="0"/>
          </a:p>
        </p:txBody>
      </p:sp>
      <p:sp>
        <p:nvSpPr>
          <p:cNvPr id="10" name="テキスト ボックス 9"/>
          <p:cNvSpPr txBox="1"/>
          <p:nvPr/>
        </p:nvSpPr>
        <p:spPr>
          <a:xfrm>
            <a:off x="611560" y="4077072"/>
            <a:ext cx="1493017" cy="369332"/>
          </a:xfrm>
          <a:prstGeom prst="rect">
            <a:avLst/>
          </a:prstGeom>
          <a:noFill/>
        </p:spPr>
        <p:txBody>
          <a:bodyPr wrap="none" rtlCol="0">
            <a:spAutoFit/>
          </a:bodyPr>
          <a:lstStyle/>
          <a:p>
            <a:r>
              <a:rPr kumimoji="1" lang="ja-JP" altLang="en-US" dirty="0" smtClean="0"/>
              <a:t>予測なし方式</a:t>
            </a:r>
            <a:endParaRPr kumimoji="1" lang="ja-JP" altLang="en-US" dirty="0"/>
          </a:p>
        </p:txBody>
      </p:sp>
      <p:sp>
        <p:nvSpPr>
          <p:cNvPr id="11" name="テキスト ボックス 10"/>
          <p:cNvSpPr txBox="1"/>
          <p:nvPr/>
        </p:nvSpPr>
        <p:spPr>
          <a:xfrm>
            <a:off x="6588224" y="4077072"/>
            <a:ext cx="1800493" cy="369332"/>
          </a:xfrm>
          <a:prstGeom prst="rect">
            <a:avLst/>
          </a:prstGeom>
          <a:noFill/>
        </p:spPr>
        <p:txBody>
          <a:bodyPr wrap="none" rtlCol="0">
            <a:spAutoFit/>
          </a:bodyPr>
          <a:lstStyle/>
          <a:p>
            <a:r>
              <a:rPr kumimoji="1" lang="ja-JP" altLang="en-US" dirty="0" smtClean="0"/>
              <a:t>確定的予測方式</a:t>
            </a:r>
            <a:endParaRPr kumimoji="1" lang="ja-JP" altLang="en-US" dirty="0"/>
          </a:p>
        </p:txBody>
      </p:sp>
      <p:sp>
        <p:nvSpPr>
          <p:cNvPr id="12" name="テキスト ボックス 11"/>
          <p:cNvSpPr txBox="1"/>
          <p:nvPr/>
        </p:nvSpPr>
        <p:spPr>
          <a:xfrm>
            <a:off x="5292080" y="6381328"/>
            <a:ext cx="2327981" cy="369332"/>
          </a:xfrm>
          <a:prstGeom prst="rect">
            <a:avLst/>
          </a:prstGeom>
          <a:noFill/>
        </p:spPr>
        <p:txBody>
          <a:bodyPr wrap="none" rtlCol="0">
            <a:spAutoFit/>
          </a:bodyPr>
          <a:lstStyle/>
          <a:p>
            <a:r>
              <a:rPr kumimoji="1" lang="ja-JP" altLang="en-US" dirty="0" smtClean="0"/>
              <a:t>確率的拡散予測方式</a:t>
            </a:r>
            <a:endParaRPr kumimoji="1" lang="ja-JP" altLang="en-US" dirty="0"/>
          </a:p>
        </p:txBody>
      </p:sp>
      <p:pic>
        <p:nvPicPr>
          <p:cNvPr id="3" name="図 2"/>
          <p:cNvPicPr>
            <a:picLocks noChangeAspect="1"/>
          </p:cNvPicPr>
          <p:nvPr/>
        </p:nvPicPr>
        <p:blipFill>
          <a:blip r:embed="rId2"/>
          <a:stretch>
            <a:fillRect/>
          </a:stretch>
        </p:blipFill>
        <p:spPr>
          <a:xfrm>
            <a:off x="262003" y="1340768"/>
            <a:ext cx="3877949" cy="2421098"/>
          </a:xfrm>
          <a:prstGeom prst="rect">
            <a:avLst/>
          </a:prstGeom>
        </p:spPr>
      </p:pic>
      <p:pic>
        <p:nvPicPr>
          <p:cNvPr id="4" name="図 3"/>
          <p:cNvPicPr>
            <a:picLocks noChangeAspect="1"/>
          </p:cNvPicPr>
          <p:nvPr/>
        </p:nvPicPr>
        <p:blipFill>
          <a:blip r:embed="rId3"/>
          <a:stretch>
            <a:fillRect/>
          </a:stretch>
        </p:blipFill>
        <p:spPr>
          <a:xfrm>
            <a:off x="4860032" y="1340768"/>
            <a:ext cx="3877949" cy="2522809"/>
          </a:xfrm>
          <a:prstGeom prst="rect">
            <a:avLst/>
          </a:prstGeom>
        </p:spPr>
      </p:pic>
      <p:pic>
        <p:nvPicPr>
          <p:cNvPr id="6" name="図 5"/>
          <p:cNvPicPr>
            <a:picLocks noChangeAspect="1"/>
          </p:cNvPicPr>
          <p:nvPr/>
        </p:nvPicPr>
        <p:blipFill>
          <a:blip r:embed="rId4"/>
          <a:stretch>
            <a:fillRect/>
          </a:stretch>
        </p:blipFill>
        <p:spPr>
          <a:xfrm>
            <a:off x="2771800" y="4005064"/>
            <a:ext cx="3877949" cy="2482096"/>
          </a:xfrm>
          <a:prstGeom prst="rect">
            <a:avLst/>
          </a:prstGeom>
        </p:spPr>
      </p:pic>
    </p:spTree>
    <p:extLst>
      <p:ext uri="{BB962C8B-B14F-4D97-AF65-F5344CB8AC3E}">
        <p14:creationId xmlns:p14="http://schemas.microsoft.com/office/powerpoint/2010/main" val="2573283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予測なし方式</a:t>
            </a:r>
            <a:endParaRPr kumimoji="1" lang="en-US" altLang="ja-JP" dirty="0" smtClean="0"/>
          </a:p>
          <a:p>
            <a:pPr lvl="1"/>
            <a:r>
              <a:rPr lang="en-US" altLang="ja-JP" dirty="0" smtClean="0"/>
              <a:t>TCP</a:t>
            </a:r>
            <a:r>
              <a:rPr lang="ja-JP" altLang="en-US" dirty="0" smtClean="0"/>
              <a:t>スループットに追従するが、急な変動に対し対応できていない</a:t>
            </a:r>
            <a:endParaRPr lang="en-US" altLang="ja-JP" dirty="0" smtClean="0"/>
          </a:p>
          <a:p>
            <a:endParaRPr kumimoji="1" lang="ja-JP" altLang="en-US" dirty="0"/>
          </a:p>
        </p:txBody>
      </p:sp>
      <p:pic>
        <p:nvPicPr>
          <p:cNvPr id="4" name="図 3"/>
          <p:cNvPicPr>
            <a:picLocks noChangeAspect="1"/>
          </p:cNvPicPr>
          <p:nvPr/>
        </p:nvPicPr>
        <p:blipFill>
          <a:blip r:embed="rId2"/>
          <a:stretch>
            <a:fillRect/>
          </a:stretch>
        </p:blipFill>
        <p:spPr>
          <a:xfrm>
            <a:off x="467544" y="3573016"/>
            <a:ext cx="3877949" cy="2487345"/>
          </a:xfrm>
          <a:prstGeom prst="rect">
            <a:avLst/>
          </a:prstGeom>
        </p:spPr>
      </p:pic>
      <p:pic>
        <p:nvPicPr>
          <p:cNvPr id="5" name="図 4"/>
          <p:cNvPicPr>
            <a:picLocks noChangeAspect="1"/>
          </p:cNvPicPr>
          <p:nvPr/>
        </p:nvPicPr>
        <p:blipFill>
          <a:blip r:embed="rId3"/>
          <a:stretch>
            <a:fillRect/>
          </a:stretch>
        </p:blipFill>
        <p:spPr>
          <a:xfrm>
            <a:off x="5004048" y="3573016"/>
            <a:ext cx="3877949" cy="2421098"/>
          </a:xfrm>
          <a:prstGeom prst="rect">
            <a:avLst/>
          </a:prstGeom>
        </p:spPr>
      </p:pic>
      <p:sp>
        <p:nvSpPr>
          <p:cNvPr id="6" name="テキスト ボックス 5"/>
          <p:cNvSpPr txBox="1"/>
          <p:nvPr/>
        </p:nvSpPr>
        <p:spPr>
          <a:xfrm>
            <a:off x="1763688" y="6093296"/>
            <a:ext cx="1343787" cy="369332"/>
          </a:xfrm>
          <a:prstGeom prst="rect">
            <a:avLst/>
          </a:prstGeom>
          <a:noFill/>
        </p:spPr>
        <p:txBody>
          <a:bodyPr wrap="none" rtlCol="0">
            <a:spAutoFit/>
          </a:bodyPr>
          <a:lstStyle/>
          <a:p>
            <a:r>
              <a:rPr kumimoji="1" lang="en-US" altLang="ja-JP" dirty="0" smtClean="0"/>
              <a:t>TCP</a:t>
            </a:r>
            <a:r>
              <a:rPr kumimoji="1" lang="ja-JP" altLang="en-US" dirty="0" smtClean="0"/>
              <a:t>データ</a:t>
            </a:r>
            <a:r>
              <a:rPr kumimoji="1" lang="en-US" altLang="ja-JP" dirty="0" smtClean="0"/>
              <a:t>1</a:t>
            </a:r>
            <a:endParaRPr kumimoji="1" lang="ja-JP" altLang="en-US" dirty="0"/>
          </a:p>
        </p:txBody>
      </p:sp>
      <p:sp>
        <p:nvSpPr>
          <p:cNvPr id="7" name="テキスト ボックス 6"/>
          <p:cNvSpPr txBox="1"/>
          <p:nvPr/>
        </p:nvSpPr>
        <p:spPr>
          <a:xfrm>
            <a:off x="6228184" y="6093296"/>
            <a:ext cx="1343787" cy="369332"/>
          </a:xfrm>
          <a:prstGeom prst="rect">
            <a:avLst/>
          </a:prstGeom>
          <a:noFill/>
        </p:spPr>
        <p:txBody>
          <a:bodyPr wrap="none" rtlCol="0">
            <a:spAutoFit/>
          </a:bodyPr>
          <a:lstStyle/>
          <a:p>
            <a:r>
              <a:rPr kumimoji="1" lang="en-US" altLang="ja-JP" dirty="0" smtClean="0"/>
              <a:t>TCP</a:t>
            </a:r>
            <a:r>
              <a:rPr kumimoji="1" lang="ja-JP" altLang="en-US" dirty="0" smtClean="0"/>
              <a:t>データ</a:t>
            </a:r>
            <a:r>
              <a:rPr lang="en-US" altLang="ja-JP" dirty="0" smtClean="0"/>
              <a:t>2</a:t>
            </a:r>
            <a:endParaRPr kumimoji="1" lang="ja-JP" altLang="en-US" dirty="0"/>
          </a:p>
        </p:txBody>
      </p:sp>
    </p:spTree>
    <p:extLst>
      <p:ext uri="{BB962C8B-B14F-4D97-AF65-F5344CB8AC3E}">
        <p14:creationId xmlns:p14="http://schemas.microsoft.com/office/powerpoint/2010/main" val="4003820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確定的予測方式</a:t>
            </a:r>
            <a:endParaRPr kumimoji="1" lang="en-US" altLang="ja-JP" dirty="0" smtClean="0"/>
          </a:p>
          <a:p>
            <a:pPr lvl="1"/>
            <a:r>
              <a:rPr lang="ja-JP" altLang="en-US" dirty="0" smtClean="0"/>
              <a:t>増加傾向、減少傾向のときに追従性が改善</a:t>
            </a:r>
            <a:endParaRPr kumimoji="1"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694051" y="3212976"/>
            <a:ext cx="3877949" cy="2526147"/>
          </a:xfrm>
          <a:prstGeom prst="rect">
            <a:avLst/>
          </a:prstGeom>
        </p:spPr>
      </p:pic>
      <p:pic>
        <p:nvPicPr>
          <p:cNvPr id="5" name="図 4"/>
          <p:cNvPicPr>
            <a:picLocks noChangeAspect="1"/>
          </p:cNvPicPr>
          <p:nvPr/>
        </p:nvPicPr>
        <p:blipFill>
          <a:blip r:embed="rId3"/>
          <a:stretch>
            <a:fillRect/>
          </a:stretch>
        </p:blipFill>
        <p:spPr>
          <a:xfrm>
            <a:off x="4932040" y="3212976"/>
            <a:ext cx="3877949" cy="2522809"/>
          </a:xfrm>
          <a:prstGeom prst="rect">
            <a:avLst/>
          </a:prstGeom>
        </p:spPr>
      </p:pic>
      <p:sp>
        <p:nvSpPr>
          <p:cNvPr id="6" name="テキスト ボックス 5"/>
          <p:cNvSpPr txBox="1"/>
          <p:nvPr/>
        </p:nvSpPr>
        <p:spPr>
          <a:xfrm>
            <a:off x="1860061" y="5805264"/>
            <a:ext cx="1343787" cy="369332"/>
          </a:xfrm>
          <a:prstGeom prst="rect">
            <a:avLst/>
          </a:prstGeom>
          <a:noFill/>
        </p:spPr>
        <p:txBody>
          <a:bodyPr wrap="none" rtlCol="0">
            <a:spAutoFit/>
          </a:bodyPr>
          <a:lstStyle/>
          <a:p>
            <a:r>
              <a:rPr kumimoji="1" lang="en-US" altLang="ja-JP" dirty="0" smtClean="0"/>
              <a:t>TCP</a:t>
            </a:r>
            <a:r>
              <a:rPr kumimoji="1" lang="ja-JP" altLang="en-US" dirty="0" smtClean="0"/>
              <a:t>データ</a:t>
            </a:r>
            <a:r>
              <a:rPr kumimoji="1" lang="en-US" altLang="ja-JP" dirty="0" smtClean="0"/>
              <a:t>1</a:t>
            </a:r>
            <a:endParaRPr kumimoji="1" lang="ja-JP" altLang="en-US" dirty="0"/>
          </a:p>
        </p:txBody>
      </p:sp>
      <p:sp>
        <p:nvSpPr>
          <p:cNvPr id="7" name="テキスト ボックス 6"/>
          <p:cNvSpPr txBox="1"/>
          <p:nvPr/>
        </p:nvSpPr>
        <p:spPr>
          <a:xfrm>
            <a:off x="6324557" y="5805264"/>
            <a:ext cx="1343787" cy="369332"/>
          </a:xfrm>
          <a:prstGeom prst="rect">
            <a:avLst/>
          </a:prstGeom>
          <a:noFill/>
        </p:spPr>
        <p:txBody>
          <a:bodyPr wrap="none" rtlCol="0">
            <a:spAutoFit/>
          </a:bodyPr>
          <a:lstStyle/>
          <a:p>
            <a:r>
              <a:rPr kumimoji="1" lang="en-US" altLang="ja-JP" dirty="0" smtClean="0"/>
              <a:t>TCP</a:t>
            </a:r>
            <a:r>
              <a:rPr kumimoji="1" lang="ja-JP" altLang="en-US" dirty="0" smtClean="0"/>
              <a:t>データ</a:t>
            </a:r>
            <a:r>
              <a:rPr lang="en-US" altLang="ja-JP" dirty="0" smtClean="0"/>
              <a:t>2</a:t>
            </a:r>
            <a:endParaRPr kumimoji="1" lang="ja-JP" altLang="en-US" dirty="0"/>
          </a:p>
        </p:txBody>
      </p:sp>
      <p:sp>
        <p:nvSpPr>
          <p:cNvPr id="8" name="円/楕円 7"/>
          <p:cNvSpPr/>
          <p:nvPr/>
        </p:nvSpPr>
        <p:spPr>
          <a:xfrm>
            <a:off x="2260212" y="3861048"/>
            <a:ext cx="447113" cy="158417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 name="円/楕円 8"/>
          <p:cNvSpPr/>
          <p:nvPr/>
        </p:nvSpPr>
        <p:spPr>
          <a:xfrm>
            <a:off x="6804248" y="3789040"/>
            <a:ext cx="447113" cy="158417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34966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確率的拡散方式</a:t>
            </a:r>
            <a:endParaRPr kumimoji="1" lang="en-US" altLang="ja-JP" dirty="0" smtClean="0"/>
          </a:p>
          <a:p>
            <a:pPr lvl="1"/>
            <a:r>
              <a:rPr kumimoji="1" lang="ja-JP" altLang="en-US" dirty="0" smtClean="0"/>
              <a:t>安全策として、ビットレートを下げることで、残余時間を</a:t>
            </a:r>
            <a:r>
              <a:rPr kumimoji="1" lang="en-US" altLang="ja-JP" dirty="0" smtClean="0"/>
              <a:t>0</a:t>
            </a:r>
            <a:r>
              <a:rPr kumimoji="1" lang="ja-JP" altLang="en-US" dirty="0" smtClean="0"/>
              <a:t>にしない</a:t>
            </a:r>
            <a:endParaRPr kumimoji="1" lang="ja-JP" altLang="en-US" dirty="0"/>
          </a:p>
        </p:txBody>
      </p:sp>
      <p:pic>
        <p:nvPicPr>
          <p:cNvPr id="4" name="図 3"/>
          <p:cNvPicPr>
            <a:picLocks noChangeAspect="1"/>
          </p:cNvPicPr>
          <p:nvPr/>
        </p:nvPicPr>
        <p:blipFill>
          <a:blip r:embed="rId2"/>
          <a:stretch>
            <a:fillRect/>
          </a:stretch>
        </p:blipFill>
        <p:spPr>
          <a:xfrm>
            <a:off x="622043" y="3182076"/>
            <a:ext cx="3877949" cy="2479172"/>
          </a:xfrm>
          <a:prstGeom prst="rect">
            <a:avLst/>
          </a:prstGeom>
        </p:spPr>
      </p:pic>
      <p:pic>
        <p:nvPicPr>
          <p:cNvPr id="5" name="図 4"/>
          <p:cNvPicPr>
            <a:picLocks noChangeAspect="1"/>
          </p:cNvPicPr>
          <p:nvPr/>
        </p:nvPicPr>
        <p:blipFill>
          <a:blip r:embed="rId3"/>
          <a:stretch>
            <a:fillRect/>
          </a:stretch>
        </p:blipFill>
        <p:spPr>
          <a:xfrm>
            <a:off x="4582483" y="3140968"/>
            <a:ext cx="3877949" cy="2482096"/>
          </a:xfrm>
          <a:prstGeom prst="rect">
            <a:avLst/>
          </a:prstGeom>
        </p:spPr>
      </p:pic>
      <p:sp>
        <p:nvSpPr>
          <p:cNvPr id="6" name="テキスト ボックス 5"/>
          <p:cNvSpPr txBox="1"/>
          <p:nvPr/>
        </p:nvSpPr>
        <p:spPr>
          <a:xfrm>
            <a:off x="2004077" y="5661248"/>
            <a:ext cx="1343787" cy="369332"/>
          </a:xfrm>
          <a:prstGeom prst="rect">
            <a:avLst/>
          </a:prstGeom>
          <a:noFill/>
        </p:spPr>
        <p:txBody>
          <a:bodyPr wrap="none" rtlCol="0">
            <a:spAutoFit/>
          </a:bodyPr>
          <a:lstStyle/>
          <a:p>
            <a:r>
              <a:rPr kumimoji="1" lang="en-US" altLang="ja-JP" dirty="0" smtClean="0"/>
              <a:t>TCP</a:t>
            </a:r>
            <a:r>
              <a:rPr kumimoji="1" lang="ja-JP" altLang="en-US" dirty="0" smtClean="0"/>
              <a:t>データ</a:t>
            </a:r>
            <a:r>
              <a:rPr kumimoji="1" lang="en-US" altLang="ja-JP" dirty="0" smtClean="0"/>
              <a:t>1</a:t>
            </a:r>
            <a:endParaRPr kumimoji="1" lang="ja-JP" altLang="en-US" dirty="0"/>
          </a:p>
        </p:txBody>
      </p:sp>
      <p:sp>
        <p:nvSpPr>
          <p:cNvPr id="7" name="テキスト ボックス 6"/>
          <p:cNvSpPr txBox="1"/>
          <p:nvPr/>
        </p:nvSpPr>
        <p:spPr>
          <a:xfrm>
            <a:off x="6012160" y="5661248"/>
            <a:ext cx="1343787" cy="369332"/>
          </a:xfrm>
          <a:prstGeom prst="rect">
            <a:avLst/>
          </a:prstGeom>
          <a:noFill/>
        </p:spPr>
        <p:txBody>
          <a:bodyPr wrap="none" rtlCol="0">
            <a:spAutoFit/>
          </a:bodyPr>
          <a:lstStyle/>
          <a:p>
            <a:r>
              <a:rPr kumimoji="1" lang="en-US" altLang="ja-JP" dirty="0" smtClean="0"/>
              <a:t>TCP</a:t>
            </a:r>
            <a:r>
              <a:rPr kumimoji="1" lang="ja-JP" altLang="en-US" dirty="0" smtClean="0"/>
              <a:t>データ</a:t>
            </a:r>
            <a:r>
              <a:rPr lang="en-US" altLang="ja-JP" dirty="0" smtClean="0"/>
              <a:t>2</a:t>
            </a:r>
            <a:endParaRPr kumimoji="1" lang="ja-JP" altLang="en-US" dirty="0"/>
          </a:p>
        </p:txBody>
      </p:sp>
      <p:sp>
        <p:nvSpPr>
          <p:cNvPr id="10" name="円/楕円 9"/>
          <p:cNvSpPr/>
          <p:nvPr/>
        </p:nvSpPr>
        <p:spPr>
          <a:xfrm>
            <a:off x="6732240" y="3645024"/>
            <a:ext cx="720080" cy="177281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 name="円/楕円 10"/>
          <p:cNvSpPr/>
          <p:nvPr/>
        </p:nvSpPr>
        <p:spPr>
          <a:xfrm>
            <a:off x="2267744" y="3645024"/>
            <a:ext cx="1008112" cy="177281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640640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ビットレートを犠牲にして再生停止を回避</a:t>
            </a:r>
            <a:endParaRPr kumimoji="1" lang="ja-JP" altLang="en-US" dirty="0"/>
          </a:p>
        </p:txBody>
      </p:sp>
      <p:pic>
        <p:nvPicPr>
          <p:cNvPr id="4" name="図 3"/>
          <p:cNvPicPr>
            <a:picLocks noChangeAspect="1"/>
          </p:cNvPicPr>
          <p:nvPr/>
        </p:nvPicPr>
        <p:blipFill>
          <a:blip r:embed="rId2"/>
          <a:stretch>
            <a:fillRect/>
          </a:stretch>
        </p:blipFill>
        <p:spPr>
          <a:xfrm>
            <a:off x="395536" y="3212976"/>
            <a:ext cx="8394700" cy="3187700"/>
          </a:xfrm>
          <a:prstGeom prst="rect">
            <a:avLst/>
          </a:prstGeom>
        </p:spPr>
      </p:pic>
    </p:spTree>
    <p:extLst>
      <p:ext uri="{BB962C8B-B14F-4D97-AF65-F5344CB8AC3E}">
        <p14:creationId xmlns:p14="http://schemas.microsoft.com/office/powerpoint/2010/main" val="1261402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Wiener</a:t>
            </a:r>
            <a:r>
              <a:rPr kumimoji="1" lang="ja-JP" altLang="en-US" dirty="0" smtClean="0"/>
              <a:t>過程でのモデリングにより、</a:t>
            </a:r>
            <a:r>
              <a:rPr kumimoji="1" lang="en-US" altLang="ja-JP" dirty="0" smtClean="0"/>
              <a:t>TCP</a:t>
            </a:r>
            <a:r>
              <a:rPr kumimoji="1" lang="ja-JP" altLang="en-US" dirty="0" smtClean="0"/>
              <a:t>スループットの確率的拡散を</a:t>
            </a:r>
            <a:r>
              <a:rPr kumimoji="1" lang="en-US" altLang="ja-JP" dirty="0" smtClean="0"/>
              <a:t>80%</a:t>
            </a:r>
            <a:r>
              <a:rPr kumimoji="1" lang="ja-JP" altLang="en-US" dirty="0" smtClean="0"/>
              <a:t>以上で予測できた</a:t>
            </a:r>
            <a:endParaRPr kumimoji="1" lang="en-US" altLang="ja-JP" dirty="0" smtClean="0"/>
          </a:p>
          <a:p>
            <a:r>
              <a:rPr kumimoji="1" lang="ja-JP" altLang="en-US" dirty="0" smtClean="0"/>
              <a:t>確率的拡散予測により変動が激しい環境でも高い再生停止回避能力を実現</a:t>
            </a:r>
            <a:endParaRPr kumimoji="1" lang="en-US" altLang="ja-JP" dirty="0" smtClean="0"/>
          </a:p>
        </p:txBody>
      </p:sp>
    </p:spTree>
    <p:extLst>
      <p:ext uri="{BB962C8B-B14F-4D97-AF65-F5344CB8AC3E}">
        <p14:creationId xmlns:p14="http://schemas.microsoft.com/office/powerpoint/2010/main" val="2717500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Future Work</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449549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Future Work</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予測で扱えるパラメータは何があるのか？</a:t>
            </a:r>
            <a:endParaRPr kumimoji="1" lang="en-US" altLang="ja-JP" dirty="0" smtClean="0"/>
          </a:p>
          <a:p>
            <a:r>
              <a:rPr kumimoji="1" lang="en-US" altLang="ja-JP" dirty="0" smtClean="0"/>
              <a:t>TCP</a:t>
            </a:r>
            <a:r>
              <a:rPr kumimoji="1" lang="ja-JP" altLang="en-US" dirty="0" smtClean="0"/>
              <a:t>スループットの予測には二つ方式がある</a:t>
            </a:r>
            <a:endParaRPr kumimoji="1" lang="en-US" altLang="ja-JP" dirty="0" smtClean="0"/>
          </a:p>
          <a:p>
            <a:pPr lvl="1"/>
            <a:r>
              <a:rPr lang="en-US" altLang="ja-JP" dirty="0" smtClean="0"/>
              <a:t>History-Based(HB)</a:t>
            </a:r>
            <a:r>
              <a:rPr lang="ja-JP" altLang="en-US" dirty="0" smtClean="0"/>
              <a:t>方式</a:t>
            </a:r>
            <a:r>
              <a:rPr lang="en-US" altLang="ja-JP" dirty="0" smtClean="0"/>
              <a:t> - ☆</a:t>
            </a:r>
          </a:p>
          <a:p>
            <a:pPr lvl="2"/>
            <a:r>
              <a:rPr lang="ja-JP" altLang="en-US" dirty="0" smtClean="0"/>
              <a:t>予測に時間がかかる</a:t>
            </a:r>
            <a:endParaRPr lang="en-US" altLang="ja-JP" dirty="0" smtClean="0"/>
          </a:p>
          <a:p>
            <a:pPr lvl="1"/>
            <a:r>
              <a:rPr kumimoji="1" lang="en-US" altLang="ja-JP" dirty="0" smtClean="0"/>
              <a:t>Formula-Based(FB)</a:t>
            </a:r>
            <a:r>
              <a:rPr kumimoji="1" lang="ja-JP" altLang="en-US" dirty="0" smtClean="0"/>
              <a:t>方式</a:t>
            </a:r>
            <a:endParaRPr kumimoji="1" lang="en-US" altLang="ja-JP" dirty="0" smtClean="0"/>
          </a:p>
          <a:p>
            <a:pPr lvl="2"/>
            <a:r>
              <a:rPr lang="ja-JP" altLang="en-US" dirty="0" smtClean="0"/>
              <a:t>精度が低い</a:t>
            </a:r>
            <a:endParaRPr lang="en-US" altLang="ja-JP" dirty="0" smtClean="0"/>
          </a:p>
          <a:p>
            <a:r>
              <a:rPr kumimoji="1" lang="en-US" altLang="ja-JP" dirty="0" smtClean="0"/>
              <a:t>Wiener</a:t>
            </a:r>
            <a:r>
              <a:rPr kumimoji="1" lang="ja-JP" altLang="en-US" dirty="0" smtClean="0"/>
              <a:t>過程で良いのか</a:t>
            </a:r>
            <a:r>
              <a:rPr kumimoji="1" lang="en-US" altLang="ja-JP" dirty="0" smtClean="0"/>
              <a:t>?</a:t>
            </a:r>
          </a:p>
          <a:p>
            <a:pPr lvl="1"/>
            <a:r>
              <a:rPr lang="ja-JP" altLang="en-US" dirty="0" smtClean="0"/>
              <a:t>幾何ブラウン運動？</a:t>
            </a:r>
            <a:endParaRPr lang="en-US" altLang="ja-JP" dirty="0" smtClean="0"/>
          </a:p>
          <a:p>
            <a:r>
              <a:rPr lang="ja-JP" altLang="en-US" dirty="0" smtClean="0"/>
              <a:t>確率密度関数</a:t>
            </a:r>
            <a:endParaRPr lang="en-US" altLang="ja-JP" dirty="0" smtClean="0"/>
          </a:p>
          <a:p>
            <a:pPr lvl="1"/>
            <a:r>
              <a:rPr kumimoji="1" lang="ja-JP" altLang="en-US" dirty="0" smtClean="0"/>
              <a:t>正規分布以外は</a:t>
            </a:r>
            <a:r>
              <a:rPr kumimoji="1" lang="en-US" altLang="ja-JP" dirty="0" smtClean="0"/>
              <a:t>?</a:t>
            </a:r>
          </a:p>
          <a:p>
            <a:pPr lvl="1"/>
            <a:endParaRPr kumimoji="1" lang="ja-JP" altLang="en-US" dirty="0"/>
          </a:p>
        </p:txBody>
      </p:sp>
    </p:spTree>
    <p:extLst>
      <p:ext uri="{BB962C8B-B14F-4D97-AF65-F5344CB8AC3E}">
        <p14:creationId xmlns:p14="http://schemas.microsoft.com/office/powerpoint/2010/main" val="55588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en-US" altLang="ja-JP" dirty="0" smtClean="0"/>
              <a:t>Motivation : </a:t>
            </a:r>
          </a:p>
          <a:p>
            <a:pPr lvl="1"/>
            <a:r>
              <a:rPr kumimoji="1" lang="ja-JP" altLang="en-US" dirty="0" smtClean="0"/>
              <a:t>映像の高微細化による映像ビットレートの増加</a:t>
            </a:r>
            <a:endParaRPr kumimoji="1" lang="en-US" altLang="ja-JP" dirty="0" smtClean="0"/>
          </a:p>
          <a:p>
            <a:pPr lvl="1"/>
            <a:r>
              <a:rPr lang="ja-JP" altLang="en-US" dirty="0" smtClean="0"/>
              <a:t>適応配信方式</a:t>
            </a:r>
            <a:endParaRPr lang="en-US" altLang="ja-JP" dirty="0" smtClean="0"/>
          </a:p>
          <a:p>
            <a:pPr lvl="2"/>
            <a:r>
              <a:rPr kumimoji="1" lang="ja-JP" altLang="en-US" dirty="0" smtClean="0"/>
              <a:t>ネットワーク状況に応じて</a:t>
            </a:r>
            <a:r>
              <a:rPr kumimoji="1" lang="en-US" altLang="ja-JP" dirty="0" smtClean="0"/>
              <a:t>, </a:t>
            </a:r>
            <a:r>
              <a:rPr kumimoji="1" lang="ja-JP" altLang="en-US" dirty="0" smtClean="0"/>
              <a:t>レート制御する</a:t>
            </a:r>
            <a:endParaRPr kumimoji="1" lang="en-US" altLang="ja-JP" dirty="0" smtClean="0"/>
          </a:p>
          <a:p>
            <a:pPr lvl="1"/>
            <a:r>
              <a:rPr lang="ja-JP" altLang="en-US" dirty="0" smtClean="0"/>
              <a:t>従来の方式は今現在の</a:t>
            </a:r>
            <a:r>
              <a:rPr lang="en-US" altLang="ja-JP" dirty="0" smtClean="0"/>
              <a:t>TCP</a:t>
            </a:r>
            <a:r>
              <a:rPr lang="ja-JP" altLang="en-US" dirty="0" smtClean="0"/>
              <a:t>スループットに適応するレート制御をしている</a:t>
            </a:r>
            <a:endParaRPr lang="en-US" altLang="ja-JP" dirty="0"/>
          </a:p>
          <a:p>
            <a:r>
              <a:rPr kumimoji="1" lang="en-US" altLang="ja-JP" dirty="0" smtClean="0"/>
              <a:t>Methodology</a:t>
            </a:r>
          </a:p>
          <a:p>
            <a:pPr lvl="1"/>
            <a:r>
              <a:rPr lang="ja-JP" altLang="en-US" dirty="0" smtClean="0"/>
              <a:t>将来の</a:t>
            </a:r>
            <a:r>
              <a:rPr lang="en-US" altLang="ja-JP" dirty="0" smtClean="0"/>
              <a:t>TCP</a:t>
            </a:r>
            <a:r>
              <a:rPr lang="ja-JP" altLang="en-US" dirty="0" smtClean="0"/>
              <a:t>スループット変動の予測に応じたレート制御</a:t>
            </a:r>
            <a:endParaRPr lang="en-US" altLang="ja-JP" dirty="0" smtClean="0"/>
          </a:p>
          <a:p>
            <a:pPr lvl="1"/>
            <a:r>
              <a:rPr kumimoji="1" lang="en-US" altLang="ja-JP" dirty="0" smtClean="0"/>
              <a:t>Wiener</a:t>
            </a:r>
            <a:r>
              <a:rPr kumimoji="1" lang="ja-JP" altLang="en-US" dirty="0" smtClean="0"/>
              <a:t>過程に基づいた確率的拡散予測</a:t>
            </a:r>
            <a:endParaRPr kumimoji="1" lang="en-US" altLang="ja-JP" dirty="0" smtClean="0"/>
          </a:p>
          <a:p>
            <a:pPr lvl="1"/>
            <a:endParaRPr kumimoji="1" lang="ja-JP" altLang="en-US" dirty="0"/>
          </a:p>
        </p:txBody>
      </p:sp>
    </p:spTree>
    <p:extLst>
      <p:ext uri="{BB962C8B-B14F-4D97-AF65-F5344CB8AC3E}">
        <p14:creationId xmlns:p14="http://schemas.microsoft.com/office/powerpoint/2010/main" val="75613676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Future Work</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予測に使えるパラメータ</a:t>
            </a:r>
            <a:endParaRPr kumimoji="1" lang="en-US" altLang="ja-JP" dirty="0" smtClean="0"/>
          </a:p>
          <a:p>
            <a:pPr lvl="1"/>
            <a:r>
              <a:rPr lang="ja-JP" altLang="en-US" dirty="0"/>
              <a:t>ネットワークイベントログ</a:t>
            </a:r>
            <a:r>
              <a:rPr lang="en-US" altLang="ja-JP" dirty="0"/>
              <a:t>(SNMO/syslog)</a:t>
            </a:r>
          </a:p>
          <a:p>
            <a:pPr lvl="2"/>
            <a:r>
              <a:rPr lang="ja-JP" altLang="en-US" dirty="0"/>
              <a:t>フィルタリングが必要</a:t>
            </a:r>
            <a:endParaRPr lang="en-US" altLang="ja-JP" dirty="0"/>
          </a:p>
          <a:p>
            <a:pPr lvl="2"/>
            <a:r>
              <a:rPr lang="ja-JP" altLang="en-US" dirty="0"/>
              <a:t>例</a:t>
            </a:r>
            <a:r>
              <a:rPr lang="en-US" altLang="ja-JP" dirty="0"/>
              <a:t>)</a:t>
            </a:r>
            <a:r>
              <a:rPr lang="en-US" altLang="ja-JP" dirty="0" err="1"/>
              <a:t>ToR</a:t>
            </a:r>
            <a:r>
              <a:rPr lang="ja-JP" altLang="en-US" dirty="0"/>
              <a:t>とサーバ間のリンクのポートフラッピング</a:t>
            </a:r>
            <a:endParaRPr lang="en-US" altLang="ja-JP" dirty="0"/>
          </a:p>
          <a:p>
            <a:pPr lvl="1"/>
            <a:r>
              <a:rPr lang="en-US" altLang="ja-JP" dirty="0"/>
              <a:t>NOC </a:t>
            </a:r>
            <a:r>
              <a:rPr lang="ja-JP" altLang="en-US" dirty="0"/>
              <a:t>トラブルチケット</a:t>
            </a:r>
            <a:endParaRPr lang="en-US" altLang="ja-JP" dirty="0"/>
          </a:p>
          <a:p>
            <a:pPr lvl="2"/>
            <a:r>
              <a:rPr lang="ja-JP" altLang="en-US" dirty="0"/>
              <a:t>サポートセンター</a:t>
            </a:r>
            <a:endParaRPr lang="en-US" altLang="ja-JP" dirty="0"/>
          </a:p>
          <a:p>
            <a:pPr lvl="1"/>
            <a:r>
              <a:rPr lang="ja-JP" altLang="en-US" dirty="0"/>
              <a:t>トラフィックデータの監視</a:t>
            </a:r>
            <a:endParaRPr lang="en-US" altLang="ja-JP" dirty="0"/>
          </a:p>
          <a:p>
            <a:pPr lvl="2"/>
            <a:r>
              <a:rPr lang="en-US" altLang="ja-JP" dirty="0"/>
              <a:t>SNMP</a:t>
            </a:r>
            <a:r>
              <a:rPr lang="ja-JP" altLang="en-US" dirty="0"/>
              <a:t>ポーリングによるログ</a:t>
            </a:r>
            <a:endParaRPr lang="en-US" altLang="ja-JP" dirty="0"/>
          </a:p>
          <a:p>
            <a:pPr lvl="2"/>
            <a:r>
              <a:rPr lang="ja-JP" altLang="en-US" dirty="0"/>
              <a:t>直近</a:t>
            </a:r>
            <a:r>
              <a:rPr lang="en-US" altLang="ja-JP" dirty="0"/>
              <a:t>5</a:t>
            </a:r>
            <a:r>
              <a:rPr lang="ja-JP" altLang="en-US" dirty="0"/>
              <a:t>分の平均パケット数、サイズ</a:t>
            </a:r>
            <a:endParaRPr lang="en-US" altLang="ja-JP" dirty="0"/>
          </a:p>
          <a:p>
            <a:pPr lvl="1"/>
            <a:r>
              <a:rPr lang="ja-JP" altLang="en-US" dirty="0"/>
              <a:t>トポロジーデータ</a:t>
            </a:r>
            <a:endParaRPr lang="en-US" altLang="ja-JP" dirty="0"/>
          </a:p>
          <a:p>
            <a:pPr lvl="2"/>
            <a:endParaRPr kumimoji="1" lang="ja-JP" altLang="en-US" dirty="0"/>
          </a:p>
        </p:txBody>
      </p:sp>
    </p:spTree>
    <p:extLst>
      <p:ext uri="{BB962C8B-B14F-4D97-AF65-F5344CB8AC3E}">
        <p14:creationId xmlns:p14="http://schemas.microsoft.com/office/powerpoint/2010/main" val="1453026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Future Work</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予測を使って何を防ぐのか？</a:t>
            </a:r>
            <a:endParaRPr kumimoji="1" lang="en-US" altLang="ja-JP" dirty="0" smtClean="0"/>
          </a:p>
          <a:p>
            <a:pPr lvl="1"/>
            <a:r>
              <a:rPr lang="ja-JP" altLang="en-US" dirty="0" smtClean="0"/>
              <a:t>データセンターネットワーク内のリンク障害</a:t>
            </a:r>
            <a:endParaRPr kumimoji="1" lang="en-US" altLang="ja-JP" dirty="0" smtClean="0"/>
          </a:p>
          <a:p>
            <a:pPr lvl="2"/>
            <a:r>
              <a:rPr lang="ja-JP" altLang="en-US" dirty="0" smtClean="0"/>
              <a:t>リンク障害</a:t>
            </a:r>
            <a:r>
              <a:rPr lang="en-US" altLang="ja-JP" dirty="0" smtClean="0"/>
              <a:t> &gt; </a:t>
            </a:r>
            <a:r>
              <a:rPr lang="ja-JP" altLang="en-US" dirty="0" smtClean="0"/>
              <a:t>デバイス障害</a:t>
            </a:r>
            <a:endParaRPr lang="en-US" altLang="ja-JP" dirty="0" smtClean="0"/>
          </a:p>
          <a:p>
            <a:pPr lvl="2"/>
            <a:r>
              <a:rPr kumimoji="1" lang="ja-JP" altLang="en-US" dirty="0" smtClean="0"/>
              <a:t>リンク障害</a:t>
            </a:r>
            <a:r>
              <a:rPr kumimoji="1" lang="en-US" altLang="ja-JP" dirty="0" smtClean="0"/>
              <a:t> – </a:t>
            </a:r>
            <a:r>
              <a:rPr kumimoji="1" lang="ja-JP" altLang="en-US" dirty="0" smtClean="0"/>
              <a:t>バースト性がある</a:t>
            </a:r>
            <a:endParaRPr kumimoji="1" lang="en-US" altLang="ja-JP" dirty="0" smtClean="0"/>
          </a:p>
          <a:p>
            <a:pPr lvl="2"/>
            <a:r>
              <a:rPr kumimoji="1" lang="ja-JP" altLang="en-US" dirty="0" smtClean="0"/>
              <a:t>クロストラフィック</a:t>
            </a:r>
            <a:r>
              <a:rPr kumimoji="1" lang="en-US" altLang="ja-JP" dirty="0" smtClean="0"/>
              <a:t> – </a:t>
            </a:r>
            <a:r>
              <a:rPr kumimoji="1" lang="ja-JP" altLang="en-US" dirty="0" smtClean="0"/>
              <a:t>パケット割り込みによるキュー遅延</a:t>
            </a:r>
            <a:endParaRPr kumimoji="1" lang="en-US" altLang="ja-JP" dirty="0" smtClean="0"/>
          </a:p>
          <a:p>
            <a:r>
              <a:rPr lang="ja-JP" altLang="en-US" dirty="0" smtClean="0"/>
              <a:t>どのように防ぐのか</a:t>
            </a:r>
            <a:r>
              <a:rPr lang="en-US" altLang="ja-JP" dirty="0" smtClean="0"/>
              <a:t>?</a:t>
            </a:r>
          </a:p>
          <a:p>
            <a:pPr lvl="1"/>
            <a:r>
              <a:rPr kumimoji="1" lang="ja-JP" altLang="en-US" dirty="0" smtClean="0"/>
              <a:t>仮想化リンクの帯域制御</a:t>
            </a:r>
            <a:r>
              <a:rPr lang="en-US" altLang="ja-JP" dirty="0" smtClean="0"/>
              <a:t>(</a:t>
            </a:r>
            <a:r>
              <a:rPr lang="ja-JP" altLang="en-US" dirty="0" smtClean="0"/>
              <a:t>要検討</a:t>
            </a:r>
            <a:r>
              <a:rPr lang="en-US" altLang="ja-JP" dirty="0" smtClean="0"/>
              <a:t>)</a:t>
            </a:r>
            <a:endParaRPr kumimoji="1" lang="ja-JP" altLang="en-US" dirty="0"/>
          </a:p>
        </p:txBody>
      </p:sp>
    </p:spTree>
    <p:extLst>
      <p:ext uri="{BB962C8B-B14F-4D97-AF65-F5344CB8AC3E}">
        <p14:creationId xmlns:p14="http://schemas.microsoft.com/office/powerpoint/2010/main" val="2050139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Future Work</a:t>
            </a:r>
            <a:endParaRPr kumimoji="1" lang="ja-JP" altLang="en-US" dirty="0"/>
          </a:p>
        </p:txBody>
      </p:sp>
      <p:pic>
        <p:nvPicPr>
          <p:cNvPr id="4" name="図 3"/>
          <p:cNvPicPr>
            <a:picLocks noChangeAspect="1"/>
          </p:cNvPicPr>
          <p:nvPr/>
        </p:nvPicPr>
        <p:blipFill>
          <a:blip r:embed="rId2"/>
          <a:stretch>
            <a:fillRect/>
          </a:stretch>
        </p:blipFill>
        <p:spPr>
          <a:xfrm>
            <a:off x="0" y="2564904"/>
            <a:ext cx="9144000" cy="2160789"/>
          </a:xfrm>
          <a:prstGeom prst="rect">
            <a:avLst/>
          </a:prstGeom>
        </p:spPr>
      </p:pic>
    </p:spTree>
    <p:extLst>
      <p:ext uri="{BB962C8B-B14F-4D97-AF65-F5344CB8AC3E}">
        <p14:creationId xmlns:p14="http://schemas.microsoft.com/office/powerpoint/2010/main" val="127586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確率的拡散予測</a:t>
            </a:r>
            <a:endParaRPr kumimoji="1" lang="ja-JP" altLang="en-US" dirty="0"/>
          </a:p>
        </p:txBody>
      </p:sp>
      <p:pic>
        <p:nvPicPr>
          <p:cNvPr id="4" name="コンテンツ プレースホルダー 3"/>
          <p:cNvPicPr>
            <a:picLocks noGrp="1" noChangeAspect="1"/>
          </p:cNvPicPr>
          <p:nvPr>
            <p:ph idx="1"/>
          </p:nvPr>
        </p:nvPicPr>
        <p:blipFill>
          <a:blip r:embed="rId2"/>
          <a:srcRect l="-9386" r="-9386"/>
          <a:stretch>
            <a:fillRect/>
          </a:stretch>
        </p:blipFill>
        <p:spPr>
          <a:xfrm>
            <a:off x="-501131" y="1880279"/>
            <a:ext cx="6801323" cy="3740465"/>
          </a:xfrm>
        </p:spPr>
      </p:pic>
      <p:sp>
        <p:nvSpPr>
          <p:cNvPr id="5" name="テキスト ボックス 4"/>
          <p:cNvSpPr txBox="1"/>
          <p:nvPr/>
        </p:nvSpPr>
        <p:spPr>
          <a:xfrm>
            <a:off x="6012160" y="2132856"/>
            <a:ext cx="3024336" cy="17543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en-US" altLang="ja-JP" dirty="0" smtClean="0"/>
              <a:t>TCP</a:t>
            </a:r>
            <a:r>
              <a:rPr kumimoji="1" lang="ja-JP" altLang="en-US" dirty="0" smtClean="0"/>
              <a:t>スループットの変動要因</a:t>
            </a:r>
            <a:endParaRPr kumimoji="1" lang="en-US" altLang="ja-JP" dirty="0" smtClean="0"/>
          </a:p>
          <a:p>
            <a:pPr marL="285750" indent="-285750">
              <a:buFont typeface="Arial"/>
              <a:buChar char="•"/>
            </a:pPr>
            <a:r>
              <a:rPr lang="en-US" altLang="ja-JP" dirty="0" smtClean="0"/>
              <a:t>RTT</a:t>
            </a:r>
          </a:p>
          <a:p>
            <a:pPr marL="285750" indent="-285750">
              <a:buFont typeface="Arial"/>
              <a:buChar char="•"/>
            </a:pPr>
            <a:r>
              <a:rPr kumimoji="1" lang="ja-JP" altLang="en-US" dirty="0" smtClean="0"/>
              <a:t>パケットロス</a:t>
            </a:r>
            <a:endParaRPr kumimoji="1" lang="en-US" altLang="ja-JP" dirty="0" smtClean="0"/>
          </a:p>
          <a:p>
            <a:pPr marL="285750" indent="-285750">
              <a:buFont typeface="Arial"/>
              <a:buChar char="•"/>
            </a:pPr>
            <a:r>
              <a:rPr lang="ja-JP" altLang="en-US" dirty="0" smtClean="0"/>
              <a:t>可用帯域</a:t>
            </a:r>
            <a:endParaRPr lang="en-US" altLang="ja-JP" dirty="0" smtClean="0"/>
          </a:p>
          <a:p>
            <a:pPr marL="285750" indent="-285750">
              <a:buFont typeface="Arial"/>
              <a:buChar char="•"/>
            </a:pPr>
            <a:r>
              <a:rPr kumimoji="1" lang="ja-JP" altLang="en-US" dirty="0" smtClean="0"/>
              <a:t>クロストラヒック</a:t>
            </a:r>
            <a:endParaRPr kumimoji="1" lang="en-US" altLang="ja-JP" dirty="0" smtClean="0"/>
          </a:p>
          <a:p>
            <a:pPr marL="285750" indent="-285750">
              <a:buFont typeface="Arial"/>
              <a:buChar char="•"/>
            </a:pPr>
            <a:r>
              <a:rPr lang="ja-JP" altLang="en-US" dirty="0" smtClean="0"/>
              <a:t>電波状況</a:t>
            </a:r>
            <a:r>
              <a:rPr lang="en-US" altLang="ja-JP" dirty="0" smtClean="0"/>
              <a:t>etc..</a:t>
            </a:r>
          </a:p>
        </p:txBody>
      </p:sp>
      <p:sp>
        <p:nvSpPr>
          <p:cNvPr id="6" name="下矢印 5"/>
          <p:cNvSpPr/>
          <p:nvPr/>
        </p:nvSpPr>
        <p:spPr>
          <a:xfrm>
            <a:off x="7020272" y="4149080"/>
            <a:ext cx="576064" cy="86409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012160" y="5081319"/>
            <a:ext cx="302433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kumimoji="1" lang="ja-JP" altLang="en-US" dirty="0" smtClean="0"/>
              <a:t>確定的に決定できない</a:t>
            </a:r>
            <a:endParaRPr kumimoji="1" lang="en-US" altLang="ja-JP" dirty="0" smtClean="0"/>
          </a:p>
          <a:p>
            <a:r>
              <a:rPr lang="ja-JP" altLang="en-US" dirty="0" smtClean="0"/>
              <a:t>確率的な広がりを予測する</a:t>
            </a:r>
            <a:endParaRPr kumimoji="1" lang="en-US" altLang="ja-JP" dirty="0" smtClean="0"/>
          </a:p>
        </p:txBody>
      </p:sp>
    </p:spTree>
    <p:extLst>
      <p:ext uri="{BB962C8B-B14F-4D97-AF65-F5344CB8AC3E}">
        <p14:creationId xmlns:p14="http://schemas.microsoft.com/office/powerpoint/2010/main" val="9353883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Wiener</a:t>
            </a:r>
            <a:r>
              <a:rPr kumimoji="1" lang="ja-JP" altLang="en-US" dirty="0" smtClean="0"/>
              <a:t>過程に基づく確率的拡散予測</a:t>
            </a:r>
            <a:endParaRPr kumimoji="1" lang="ja-JP" altLang="en-US" dirty="0"/>
          </a:p>
        </p:txBody>
      </p:sp>
      <p:sp>
        <p:nvSpPr>
          <p:cNvPr id="3" name="コンテンツ プレースホルダー 2"/>
          <p:cNvSpPr>
            <a:spLocks noGrp="1"/>
          </p:cNvSpPr>
          <p:nvPr>
            <p:ph idx="1"/>
          </p:nvPr>
        </p:nvSpPr>
        <p:spPr>
          <a:xfrm>
            <a:off x="457200" y="1600201"/>
            <a:ext cx="8229600" cy="3989040"/>
          </a:xfrm>
        </p:spPr>
        <p:txBody>
          <a:bodyPr/>
          <a:lstStyle/>
          <a:p>
            <a:r>
              <a:rPr kumimoji="1" lang="en-US" altLang="ja-JP" dirty="0" smtClean="0"/>
              <a:t>Wiener</a:t>
            </a:r>
            <a:r>
              <a:rPr kumimoji="1" lang="ja-JP" altLang="en-US" dirty="0" smtClean="0"/>
              <a:t>過程</a:t>
            </a:r>
            <a:r>
              <a:rPr kumimoji="1" lang="en-US" altLang="ja-JP" dirty="0" smtClean="0"/>
              <a:t>-</a:t>
            </a:r>
            <a:r>
              <a:rPr kumimoji="1" lang="ja-JP" altLang="en-US" dirty="0" smtClean="0"/>
              <a:t>定義</a:t>
            </a:r>
            <a:endParaRPr kumimoji="1" lang="en-US" altLang="ja-JP" dirty="0" smtClean="0"/>
          </a:p>
          <a:p>
            <a:pPr marL="971550" lvl="1" indent="-514350">
              <a:buFont typeface="+mj-lt"/>
              <a:buAutoNum type="arabicPeriod"/>
            </a:pPr>
            <a:r>
              <a:rPr lang="en-US" altLang="ja-JP" dirty="0"/>
              <a:t> </a:t>
            </a:r>
            <a:r>
              <a:rPr lang="en-US" altLang="ja-JP" dirty="0" smtClean="0"/>
              <a:t>	</a:t>
            </a:r>
            <a:r>
              <a:rPr lang="ja-JP" altLang="en-US" dirty="0" smtClean="0"/>
              <a:t>は独立増分である</a:t>
            </a:r>
            <a:endParaRPr lang="en-US" altLang="ja-JP" dirty="0" smtClean="0"/>
          </a:p>
          <a:p>
            <a:pPr marL="971550" lvl="1" indent="-514350">
              <a:buFont typeface="+mj-lt"/>
              <a:buAutoNum type="arabicPeriod"/>
            </a:pPr>
            <a:r>
              <a:rPr lang="en-US" altLang="ja-JP" dirty="0" smtClean="0"/>
              <a:t> 				    </a:t>
            </a:r>
            <a:r>
              <a:rPr lang="ja-JP" altLang="en-US" dirty="0" smtClean="0"/>
              <a:t>は</a:t>
            </a:r>
            <a:r>
              <a:rPr lang="en-US" altLang="ja-JP" dirty="0" smtClean="0"/>
              <a:t>		     </a:t>
            </a:r>
            <a:r>
              <a:rPr lang="ja-JP" altLang="en-US" dirty="0" smtClean="0"/>
              <a:t>に従う</a:t>
            </a:r>
            <a:endParaRPr lang="en-US" altLang="ja-JP" dirty="0" smtClean="0"/>
          </a:p>
          <a:p>
            <a:pPr marL="971550" lvl="1" indent="-514350">
              <a:buFont typeface="+mj-lt"/>
              <a:buAutoNum type="arabicPeriod"/>
            </a:pPr>
            <a:r>
              <a:rPr lang="en-US" altLang="ja-JP" dirty="0" smtClean="0"/>
              <a:t>W(0)=0</a:t>
            </a:r>
            <a:r>
              <a:rPr lang="ja-JP" altLang="en-US" dirty="0" smtClean="0"/>
              <a:t>かつ</a:t>
            </a:r>
            <a:r>
              <a:rPr lang="en-US" altLang="ja-JP" dirty="0" smtClean="0"/>
              <a:t>W(t)</a:t>
            </a:r>
            <a:r>
              <a:rPr lang="ja-JP" altLang="en-US" dirty="0" smtClean="0"/>
              <a:t>は</a:t>
            </a:r>
            <a:r>
              <a:rPr lang="en-US" altLang="ja-JP" dirty="0" smtClean="0"/>
              <a:t>t=0</a:t>
            </a:r>
            <a:r>
              <a:rPr lang="ja-JP" altLang="en-US" dirty="0" smtClean="0"/>
              <a:t>で連続である</a:t>
            </a:r>
            <a:endParaRPr lang="en-US" altLang="ja-JP" dirty="0"/>
          </a:p>
          <a:p>
            <a:r>
              <a:rPr kumimoji="1" lang="en-US" altLang="ja-JP" sz="2400" dirty="0" smtClean="0"/>
              <a:t>TCP</a:t>
            </a:r>
            <a:r>
              <a:rPr kumimoji="1" lang="ja-JP" altLang="en-US" sz="2400" dirty="0" smtClean="0"/>
              <a:t>スループットが</a:t>
            </a:r>
            <a:r>
              <a:rPr kumimoji="1" lang="en-US" altLang="ja-JP" sz="2400" dirty="0" smtClean="0"/>
              <a:t>Wiener</a:t>
            </a:r>
            <a:r>
              <a:rPr kumimoji="1" lang="ja-JP" altLang="en-US" sz="2400" dirty="0" smtClean="0"/>
              <a:t>過程に従って変動すると仮定すると</a:t>
            </a:r>
            <a:r>
              <a:rPr kumimoji="1" lang="en-US" altLang="ja-JP" sz="2400" dirty="0" smtClean="0"/>
              <a:t>, </a:t>
            </a:r>
            <a:r>
              <a:rPr kumimoji="1" lang="ja-JP" altLang="en-US" sz="2400" dirty="0" smtClean="0"/>
              <a:t>時間</a:t>
            </a:r>
            <a:r>
              <a:rPr lang="en-US" altLang="ja-JP" sz="2400" dirty="0" smtClean="0"/>
              <a:t>t</a:t>
            </a:r>
            <a:r>
              <a:rPr lang="ja-JP" altLang="en-US" sz="2400" dirty="0" smtClean="0"/>
              <a:t>秒後の</a:t>
            </a:r>
            <a:r>
              <a:rPr lang="en-US" altLang="ja-JP" sz="2400" dirty="0" smtClean="0"/>
              <a:t>TCP</a:t>
            </a:r>
            <a:r>
              <a:rPr lang="ja-JP" altLang="en-US" sz="2400" dirty="0" smtClean="0"/>
              <a:t>スループット</a:t>
            </a:r>
            <a:r>
              <a:rPr lang="en-US" altLang="ja-JP" sz="2400" dirty="0" smtClean="0"/>
              <a:t>x</a:t>
            </a:r>
            <a:r>
              <a:rPr lang="ja-JP" altLang="en-US" sz="2400" dirty="0" smtClean="0"/>
              <a:t>の確率密度関数</a:t>
            </a:r>
            <a:r>
              <a:rPr lang="en-US" altLang="ja-JP" sz="2400" dirty="0" smtClean="0"/>
              <a:t>f(x, t)</a:t>
            </a:r>
            <a:r>
              <a:rPr lang="ja-JP" altLang="en-US" sz="2400" dirty="0" smtClean="0"/>
              <a:t>は</a:t>
            </a:r>
            <a:endParaRPr kumimoji="1" lang="ja-JP" altLang="en-US" dirty="0"/>
          </a:p>
        </p:txBody>
      </p:sp>
      <p:pic>
        <p:nvPicPr>
          <p:cNvPr id="4" name="図 3" descr="eq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09" y="2276872"/>
            <a:ext cx="785042" cy="392522"/>
          </a:xfrm>
          <a:prstGeom prst="rect">
            <a:avLst/>
          </a:prstGeom>
        </p:spPr>
      </p:pic>
      <p:pic>
        <p:nvPicPr>
          <p:cNvPr id="8" name="図 7"/>
          <p:cNvPicPr>
            <a:picLocks noChangeAspect="1"/>
          </p:cNvPicPr>
          <p:nvPr/>
        </p:nvPicPr>
        <p:blipFill>
          <a:blip r:embed="rId3"/>
          <a:stretch>
            <a:fillRect/>
          </a:stretch>
        </p:blipFill>
        <p:spPr>
          <a:xfrm>
            <a:off x="1558147" y="2780928"/>
            <a:ext cx="3877949" cy="356214"/>
          </a:xfrm>
          <a:prstGeom prst="rect">
            <a:avLst/>
          </a:prstGeom>
        </p:spPr>
      </p:pic>
      <p:pic>
        <p:nvPicPr>
          <p:cNvPr id="10" name="図 9"/>
          <p:cNvPicPr>
            <a:picLocks noChangeAspect="1"/>
          </p:cNvPicPr>
          <p:nvPr/>
        </p:nvPicPr>
        <p:blipFill>
          <a:blip r:embed="rId4"/>
          <a:stretch>
            <a:fillRect/>
          </a:stretch>
        </p:blipFill>
        <p:spPr>
          <a:xfrm>
            <a:off x="5868144" y="2750044"/>
            <a:ext cx="1513432" cy="462932"/>
          </a:xfrm>
          <a:prstGeom prst="rect">
            <a:avLst/>
          </a:prstGeom>
        </p:spPr>
      </p:pic>
      <p:pic>
        <p:nvPicPr>
          <p:cNvPr id="11" name="図 10"/>
          <p:cNvPicPr>
            <a:picLocks noChangeAspect="1"/>
          </p:cNvPicPr>
          <p:nvPr/>
        </p:nvPicPr>
        <p:blipFill>
          <a:blip r:embed="rId5"/>
          <a:stretch>
            <a:fillRect/>
          </a:stretch>
        </p:blipFill>
        <p:spPr>
          <a:xfrm>
            <a:off x="1187624" y="4509120"/>
            <a:ext cx="6794500" cy="1003300"/>
          </a:xfrm>
          <a:prstGeom prst="rect">
            <a:avLst/>
          </a:prstGeom>
        </p:spPr>
      </p:pic>
      <p:cxnSp>
        <p:nvCxnSpPr>
          <p:cNvPr id="15" name="直線コネクタ 14"/>
          <p:cNvCxnSpPr/>
          <p:nvPr/>
        </p:nvCxnSpPr>
        <p:spPr>
          <a:xfrm>
            <a:off x="36512" y="5589240"/>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6" name="図 15"/>
          <p:cNvPicPr>
            <a:picLocks noChangeAspect="1"/>
          </p:cNvPicPr>
          <p:nvPr/>
        </p:nvPicPr>
        <p:blipFill>
          <a:blip r:embed="rId6"/>
          <a:stretch>
            <a:fillRect/>
          </a:stretch>
        </p:blipFill>
        <p:spPr>
          <a:xfrm>
            <a:off x="395536" y="5928665"/>
            <a:ext cx="484745" cy="339320"/>
          </a:xfrm>
          <a:prstGeom prst="rect">
            <a:avLst/>
          </a:prstGeom>
        </p:spPr>
      </p:pic>
      <p:pic>
        <p:nvPicPr>
          <p:cNvPr id="17" name="図 16"/>
          <p:cNvPicPr>
            <a:picLocks noChangeAspect="1"/>
          </p:cNvPicPr>
          <p:nvPr/>
        </p:nvPicPr>
        <p:blipFill>
          <a:blip r:embed="rId7"/>
          <a:stretch>
            <a:fillRect/>
          </a:stretch>
        </p:blipFill>
        <p:spPr>
          <a:xfrm>
            <a:off x="4615429" y="5805264"/>
            <a:ext cx="748659" cy="447042"/>
          </a:xfrm>
          <a:prstGeom prst="rect">
            <a:avLst/>
          </a:prstGeom>
        </p:spPr>
      </p:pic>
      <p:sp>
        <p:nvSpPr>
          <p:cNvPr id="18" name="テキスト ボックス 17"/>
          <p:cNvSpPr txBox="1"/>
          <p:nvPr/>
        </p:nvSpPr>
        <p:spPr>
          <a:xfrm>
            <a:off x="755576" y="5898270"/>
            <a:ext cx="3612587" cy="400110"/>
          </a:xfrm>
          <a:prstGeom prst="rect">
            <a:avLst/>
          </a:prstGeom>
          <a:noFill/>
        </p:spPr>
        <p:txBody>
          <a:bodyPr wrap="none" rtlCol="0">
            <a:spAutoFit/>
          </a:bodyPr>
          <a:lstStyle/>
          <a:p>
            <a:r>
              <a:rPr kumimoji="1" lang="ja-JP" altLang="en-US" sz="2000" dirty="0" smtClean="0"/>
              <a:t>：現在時刻での</a:t>
            </a:r>
            <a:r>
              <a:rPr kumimoji="1" lang="en-US" altLang="ja-JP" sz="2000" dirty="0" smtClean="0"/>
              <a:t>TCP</a:t>
            </a:r>
            <a:r>
              <a:rPr kumimoji="1" lang="ja-JP" altLang="en-US" sz="2000" dirty="0" smtClean="0"/>
              <a:t>スループット</a:t>
            </a:r>
            <a:endParaRPr kumimoji="1" lang="ja-JP" altLang="en-US" sz="2000" dirty="0"/>
          </a:p>
        </p:txBody>
      </p:sp>
      <p:sp>
        <p:nvSpPr>
          <p:cNvPr id="19" name="テキスト ボックス 18"/>
          <p:cNvSpPr txBox="1"/>
          <p:nvPr/>
        </p:nvSpPr>
        <p:spPr>
          <a:xfrm>
            <a:off x="5220072" y="5877272"/>
            <a:ext cx="825867" cy="400110"/>
          </a:xfrm>
          <a:prstGeom prst="rect">
            <a:avLst/>
          </a:prstGeom>
          <a:noFill/>
        </p:spPr>
        <p:txBody>
          <a:bodyPr wrap="none" rtlCol="0">
            <a:spAutoFit/>
          </a:bodyPr>
          <a:lstStyle/>
          <a:p>
            <a:r>
              <a:rPr kumimoji="1" lang="ja-JP" altLang="en-US" sz="2000" dirty="0" smtClean="0"/>
              <a:t>：分散</a:t>
            </a:r>
            <a:endParaRPr kumimoji="1" lang="ja-JP" altLang="en-US" sz="2000" dirty="0"/>
          </a:p>
        </p:txBody>
      </p:sp>
    </p:spTree>
    <p:extLst>
      <p:ext uri="{BB962C8B-B14F-4D97-AF65-F5344CB8AC3E}">
        <p14:creationId xmlns:p14="http://schemas.microsoft.com/office/powerpoint/2010/main" val="14227135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Wiener</a:t>
            </a:r>
            <a:r>
              <a:rPr lang="ja-JP" altLang="en-US" dirty="0"/>
              <a:t>過程に基づく確率的拡散予測</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拡散性</a:t>
            </a:r>
            <a:endParaRPr kumimoji="1" lang="en-US" altLang="ja-JP" dirty="0" smtClean="0"/>
          </a:p>
          <a:p>
            <a:pPr lvl="1"/>
            <a:r>
              <a:rPr kumimoji="1" lang="en-US" altLang="ja-JP" dirty="0" smtClean="0"/>
              <a:t>          </a:t>
            </a:r>
            <a:r>
              <a:rPr kumimoji="1" lang="ja-JP" altLang="en-US" dirty="0" smtClean="0"/>
              <a:t>を計算することで確率的拡散を予測できる</a:t>
            </a:r>
            <a:endParaRPr kumimoji="1" lang="en-US" altLang="ja-JP" dirty="0" smtClean="0"/>
          </a:p>
          <a:p>
            <a:pPr lvl="1"/>
            <a:endParaRPr kumimoji="1" lang="en-US" altLang="ja-JP" dirty="0" smtClean="0"/>
          </a:p>
          <a:p>
            <a:pPr lvl="1"/>
            <a:endParaRPr lang="en-US" altLang="ja-JP" dirty="0"/>
          </a:p>
          <a:p>
            <a:pPr lvl="1"/>
            <a:r>
              <a:rPr lang="en-US" altLang="ja-JP" dirty="0" smtClean="0"/>
              <a:t>α</a:t>
            </a:r>
            <a:r>
              <a:rPr lang="ja-JP" altLang="en-US" dirty="0" smtClean="0"/>
              <a:t>は確率的拡散の予測範囲を定める定数</a:t>
            </a:r>
            <a:endParaRPr lang="en-US" altLang="ja-JP" dirty="0" smtClean="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1259632" y="2204864"/>
            <a:ext cx="984176" cy="509225"/>
          </a:xfrm>
          <a:prstGeom prst="rect">
            <a:avLst/>
          </a:prstGeom>
        </p:spPr>
      </p:pic>
      <p:pic>
        <p:nvPicPr>
          <p:cNvPr id="5" name="図 4"/>
          <p:cNvPicPr>
            <a:picLocks noChangeAspect="1"/>
          </p:cNvPicPr>
          <p:nvPr/>
        </p:nvPicPr>
        <p:blipFill>
          <a:blip r:embed="rId3"/>
          <a:stretch>
            <a:fillRect/>
          </a:stretch>
        </p:blipFill>
        <p:spPr>
          <a:xfrm>
            <a:off x="2483768" y="2924944"/>
            <a:ext cx="4064000" cy="584200"/>
          </a:xfrm>
          <a:prstGeom prst="rect">
            <a:avLst/>
          </a:prstGeom>
        </p:spPr>
      </p:pic>
      <p:sp>
        <p:nvSpPr>
          <p:cNvPr id="6" name="右矢印 5"/>
          <p:cNvSpPr/>
          <p:nvPr/>
        </p:nvSpPr>
        <p:spPr>
          <a:xfrm>
            <a:off x="611560" y="4581128"/>
            <a:ext cx="1080120" cy="53501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1979712" y="4653136"/>
            <a:ext cx="3184285"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kumimoji="1" lang="ja-JP" altLang="en-US" sz="2000" dirty="0" smtClean="0"/>
              <a:t>区間推定における信頼区間</a:t>
            </a:r>
            <a:endParaRPr kumimoji="1" lang="ja-JP" altLang="en-US" sz="2000" dirty="0"/>
          </a:p>
        </p:txBody>
      </p:sp>
      <p:sp>
        <p:nvSpPr>
          <p:cNvPr id="8" name="テキスト ボックス 7"/>
          <p:cNvSpPr txBox="1"/>
          <p:nvPr/>
        </p:nvSpPr>
        <p:spPr>
          <a:xfrm>
            <a:off x="899592" y="5313402"/>
            <a:ext cx="7843263" cy="707886"/>
          </a:xfrm>
          <a:prstGeom prst="rect">
            <a:avLst/>
          </a:prstGeom>
          <a:noFill/>
        </p:spPr>
        <p:txBody>
          <a:bodyPr wrap="none" rtlCol="0">
            <a:spAutoFit/>
          </a:bodyPr>
          <a:lstStyle/>
          <a:p>
            <a:r>
              <a:rPr lang="en-US" altLang="ja-JP" sz="2000" dirty="0"/>
              <a:t>e</a:t>
            </a:r>
            <a:r>
              <a:rPr kumimoji="1" lang="en-US" altLang="ja-JP" sz="2000" dirty="0" smtClean="0"/>
              <a:t>x.)</a:t>
            </a:r>
          </a:p>
          <a:p>
            <a:r>
              <a:rPr lang="en-US" altLang="ja-JP" sz="2000" dirty="0" smtClean="0"/>
              <a:t>α=3</a:t>
            </a:r>
            <a:r>
              <a:rPr lang="ja-JP" altLang="en-US" sz="2000" dirty="0" smtClean="0"/>
              <a:t>の時</a:t>
            </a:r>
            <a:r>
              <a:rPr lang="en-US" altLang="ja-JP" sz="2000" dirty="0" smtClean="0"/>
              <a:t>,             </a:t>
            </a:r>
            <a:r>
              <a:rPr lang="ja-JP" altLang="en-US" sz="2000" dirty="0" smtClean="0"/>
              <a:t>の範囲に</a:t>
            </a:r>
            <a:r>
              <a:rPr lang="en-US" altLang="ja-JP" sz="2000" dirty="0" smtClean="0"/>
              <a:t>TCP</a:t>
            </a:r>
            <a:r>
              <a:rPr lang="ja-JP" altLang="en-US" sz="2000" dirty="0" smtClean="0"/>
              <a:t>スループットが収まる確率は</a:t>
            </a:r>
            <a:r>
              <a:rPr lang="en-US" altLang="ja-JP" sz="2000" dirty="0" smtClean="0"/>
              <a:t>99.7%</a:t>
            </a:r>
            <a:r>
              <a:rPr lang="ja-JP" altLang="en-US" sz="2000" dirty="0" smtClean="0"/>
              <a:t>となる</a:t>
            </a:r>
            <a:r>
              <a:rPr lang="en-US" altLang="ja-JP" sz="2000" dirty="0" smtClean="0"/>
              <a:t>. </a:t>
            </a:r>
            <a:endParaRPr kumimoji="1" lang="ja-JP" altLang="en-US" sz="2000" dirty="0"/>
          </a:p>
        </p:txBody>
      </p:sp>
      <p:pic>
        <p:nvPicPr>
          <p:cNvPr id="9" name="図 8"/>
          <p:cNvPicPr>
            <a:picLocks noChangeAspect="1"/>
          </p:cNvPicPr>
          <p:nvPr/>
        </p:nvPicPr>
        <p:blipFill>
          <a:blip r:embed="rId2"/>
          <a:stretch>
            <a:fillRect/>
          </a:stretch>
        </p:blipFill>
        <p:spPr>
          <a:xfrm>
            <a:off x="2051720" y="5638700"/>
            <a:ext cx="739425" cy="382588"/>
          </a:xfrm>
          <a:prstGeom prst="rect">
            <a:avLst/>
          </a:prstGeom>
        </p:spPr>
      </p:pic>
    </p:spTree>
    <p:extLst>
      <p:ext uri="{BB962C8B-B14F-4D97-AF65-F5344CB8AC3E}">
        <p14:creationId xmlns:p14="http://schemas.microsoft.com/office/powerpoint/2010/main" val="15660358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Wiener</a:t>
            </a:r>
            <a:r>
              <a:rPr lang="ja-JP" altLang="en-US" dirty="0"/>
              <a:t>過程に基づく確率的拡散予測</a:t>
            </a:r>
            <a:endParaRPr kumimoji="1" lang="ja-JP" altLang="en-US" dirty="0"/>
          </a:p>
        </p:txBody>
      </p:sp>
      <p:pic>
        <p:nvPicPr>
          <p:cNvPr id="4" name="コンテンツ プレースホルダー 3"/>
          <p:cNvPicPr>
            <a:picLocks noGrp="1" noChangeAspect="1"/>
          </p:cNvPicPr>
          <p:nvPr>
            <p:ph idx="1"/>
          </p:nvPr>
        </p:nvPicPr>
        <p:blipFill>
          <a:blip r:embed="rId2"/>
          <a:srcRect l="940" r="940"/>
          <a:stretch>
            <a:fillRect/>
          </a:stretch>
        </p:blipFill>
        <p:spPr/>
      </p:pic>
    </p:spTree>
    <p:extLst>
      <p:ext uri="{BB962C8B-B14F-4D97-AF65-F5344CB8AC3E}">
        <p14:creationId xmlns:p14="http://schemas.microsoft.com/office/powerpoint/2010/main" val="36337944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予測精度検証</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検証手順</a:t>
            </a:r>
            <a:endParaRPr kumimoji="1" lang="en-US" altLang="ja-JP" dirty="0" smtClean="0"/>
          </a:p>
          <a:p>
            <a:pPr marL="971550" lvl="1" indent="-514350">
              <a:buFont typeface="+mj-lt"/>
              <a:buAutoNum type="arabicPeriod"/>
            </a:pPr>
            <a:r>
              <a:rPr lang="en-US" altLang="ja-JP" dirty="0" smtClean="0"/>
              <a:t>TCP</a:t>
            </a:r>
            <a:r>
              <a:rPr lang="ja-JP" altLang="en-US" dirty="0" smtClean="0"/>
              <a:t>スループットデータの採集</a:t>
            </a:r>
            <a:endParaRPr lang="en-US" altLang="ja-JP" dirty="0" smtClean="0"/>
          </a:p>
          <a:p>
            <a:pPr marL="971550" lvl="1" indent="-514350">
              <a:buFont typeface="+mj-lt"/>
              <a:buAutoNum type="arabicPeriod"/>
            </a:pPr>
            <a:r>
              <a:rPr kumimoji="1" lang="ja-JP" altLang="en-US" dirty="0" smtClean="0"/>
              <a:t>確率密度関数の計算</a:t>
            </a:r>
            <a:endParaRPr kumimoji="1" lang="en-US" altLang="ja-JP" dirty="0" smtClean="0"/>
          </a:p>
          <a:p>
            <a:pPr marL="971550" lvl="1" indent="-514350">
              <a:buFont typeface="+mj-lt"/>
              <a:buAutoNum type="arabicPeriod"/>
            </a:pPr>
            <a:r>
              <a:rPr lang="ja-JP" altLang="en-US" dirty="0" smtClean="0"/>
              <a:t>確率的拡散の予測精度</a:t>
            </a:r>
            <a:endParaRPr kumimoji="1" lang="ja-JP" altLang="en-US" dirty="0"/>
          </a:p>
        </p:txBody>
      </p:sp>
    </p:spTree>
    <p:extLst>
      <p:ext uri="{BB962C8B-B14F-4D97-AF65-F5344CB8AC3E}">
        <p14:creationId xmlns:p14="http://schemas.microsoft.com/office/powerpoint/2010/main" val="281099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(1)TCP</a:t>
            </a:r>
            <a:r>
              <a:rPr kumimoji="1" lang="ja-JP" altLang="en-US" dirty="0" smtClean="0"/>
              <a:t>スループットデータの採集</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手法</a:t>
            </a:r>
            <a:endParaRPr lang="en-US" altLang="ja-JP" dirty="0" smtClean="0"/>
          </a:p>
          <a:p>
            <a:pPr lvl="1"/>
            <a:r>
              <a:rPr lang="en-US" altLang="ja-JP" dirty="0" smtClean="0"/>
              <a:t>TCP</a:t>
            </a:r>
            <a:r>
              <a:rPr lang="ja-JP" altLang="en-US" dirty="0" smtClean="0"/>
              <a:t>スループットの計測は</a:t>
            </a:r>
            <a:r>
              <a:rPr lang="en-US" altLang="ja-JP" dirty="0" smtClean="0"/>
              <a:t>I[sec]</a:t>
            </a:r>
            <a:r>
              <a:rPr lang="ja-JP" altLang="en-US" dirty="0" smtClean="0"/>
              <a:t>単位で行う</a:t>
            </a:r>
            <a:endParaRPr lang="en-US" altLang="ja-JP" dirty="0" smtClean="0"/>
          </a:p>
          <a:p>
            <a:r>
              <a:rPr lang="ja-JP" altLang="en-US" dirty="0" smtClean="0"/>
              <a:t>実網を用いた評価</a:t>
            </a:r>
            <a:endParaRPr lang="en-US" altLang="ja-JP" dirty="0" smtClean="0"/>
          </a:p>
          <a:p>
            <a:pPr lvl="1"/>
            <a:r>
              <a:rPr lang="ja-JP" altLang="en-US" dirty="0" smtClean="0"/>
              <a:t>インターネット上に配置されたサーバからモバイル端末への</a:t>
            </a:r>
            <a:r>
              <a:rPr lang="en-US" altLang="ja-JP" dirty="0" smtClean="0"/>
              <a:t>up/down link</a:t>
            </a:r>
            <a:r>
              <a:rPr lang="ja-JP" altLang="en-US" dirty="0" smtClean="0"/>
              <a:t>の</a:t>
            </a:r>
            <a:r>
              <a:rPr lang="en-US" altLang="ja-JP" dirty="0" smtClean="0"/>
              <a:t>TCP</a:t>
            </a:r>
            <a:r>
              <a:rPr lang="ja-JP" altLang="en-US" dirty="0" smtClean="0"/>
              <a:t>スループット</a:t>
            </a:r>
            <a:endParaRPr lang="en-US" altLang="ja-JP" dirty="0" smtClean="0"/>
          </a:p>
          <a:p>
            <a:pPr lvl="1"/>
            <a:r>
              <a:rPr lang="en-US" altLang="ja-JP" dirty="0" smtClean="0"/>
              <a:t>I=2[sec]</a:t>
            </a:r>
            <a:r>
              <a:rPr lang="ja-JP" altLang="en-US" dirty="0" smtClean="0"/>
              <a:t>単位で計測</a:t>
            </a:r>
            <a:endParaRPr lang="en-US" altLang="ja-JP" dirty="0" smtClean="0"/>
          </a:p>
          <a:p>
            <a:pPr lvl="1"/>
            <a:r>
              <a:rPr lang="ja-JP" altLang="en-US" dirty="0" smtClean="0"/>
              <a:t>都内</a:t>
            </a:r>
            <a:r>
              <a:rPr lang="en-US" altLang="ja-JP" dirty="0" smtClean="0"/>
              <a:t>19</a:t>
            </a:r>
            <a:r>
              <a:rPr lang="ja-JP" altLang="en-US" dirty="0" smtClean="0"/>
              <a:t>カ所から</a:t>
            </a:r>
            <a:r>
              <a:rPr lang="en-US" altLang="ja-JP" dirty="0" smtClean="0"/>
              <a:t>3G/3.5G, </a:t>
            </a:r>
            <a:r>
              <a:rPr lang="en-US" altLang="ja-JP" dirty="0" err="1" smtClean="0"/>
              <a:t>WiFi</a:t>
            </a:r>
            <a:r>
              <a:rPr lang="en-US" altLang="ja-JP" dirty="0" smtClean="0"/>
              <a:t>-hotspot</a:t>
            </a:r>
          </a:p>
          <a:p>
            <a:pPr lvl="1"/>
            <a:r>
              <a:rPr lang="ja-JP" altLang="en-US" dirty="0" smtClean="0"/>
              <a:t>それぞれ</a:t>
            </a:r>
            <a:r>
              <a:rPr lang="en-US" altLang="ja-JP" dirty="0" smtClean="0"/>
              <a:t>10</a:t>
            </a:r>
            <a:r>
              <a:rPr lang="ja-JP" altLang="en-US" dirty="0" smtClean="0"/>
              <a:t>分間</a:t>
            </a:r>
            <a:r>
              <a:rPr lang="en-US" altLang="ja-JP" dirty="0" smtClean="0"/>
              <a:t>=300</a:t>
            </a:r>
            <a:r>
              <a:rPr lang="ja-JP" altLang="en-US" dirty="0" smtClean="0"/>
              <a:t>単位時間ずつ計測</a:t>
            </a:r>
            <a:endParaRPr lang="en-US" altLang="ja-JP" dirty="0" smtClean="0"/>
          </a:p>
          <a:p>
            <a:pPr lvl="1"/>
            <a:r>
              <a:rPr lang="ja-JP" altLang="en-US" dirty="0" smtClean="0"/>
              <a:t>累計</a:t>
            </a:r>
            <a:r>
              <a:rPr lang="en-US" altLang="ja-JP" dirty="0" smtClean="0"/>
              <a:t> 19 × 2(down/up) × 300</a:t>
            </a:r>
            <a:r>
              <a:rPr lang="ja-JP" altLang="en-US" dirty="0" smtClean="0"/>
              <a:t>単位</a:t>
            </a:r>
            <a:r>
              <a:rPr lang="en-US" altLang="ja-JP" dirty="0" smtClean="0"/>
              <a:t> = 11400</a:t>
            </a:r>
            <a:r>
              <a:rPr lang="ja-JP" altLang="en-US" dirty="0" smtClean="0"/>
              <a:t>単位</a:t>
            </a:r>
            <a:endParaRPr lang="en-US" altLang="ja-JP" dirty="0" smtClean="0"/>
          </a:p>
        </p:txBody>
      </p:sp>
    </p:spTree>
    <p:extLst>
      <p:ext uri="{BB962C8B-B14F-4D97-AF65-F5344CB8AC3E}">
        <p14:creationId xmlns:p14="http://schemas.microsoft.com/office/powerpoint/2010/main" val="10603432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r research">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961</Words>
  <Application>Microsoft Macintosh PowerPoint</Application>
  <PresentationFormat>画面に合わせる (4:3)</PresentationFormat>
  <Paragraphs>169</Paragraphs>
  <Slides>32</Slides>
  <Notes>0</Notes>
  <HiddenSlides>0</HiddenSlides>
  <MMClips>0</MMClips>
  <ScaleCrop>false</ScaleCrop>
  <HeadingPairs>
    <vt:vector size="4" baseType="variant">
      <vt:variant>
        <vt:lpstr>テーマ</vt:lpstr>
      </vt:variant>
      <vt:variant>
        <vt:i4>1</vt:i4>
      </vt:variant>
      <vt:variant>
        <vt:lpstr>スライド タイトル</vt:lpstr>
      </vt:variant>
      <vt:variant>
        <vt:i4>32</vt:i4>
      </vt:variant>
    </vt:vector>
  </HeadingPairs>
  <TitlesOfParts>
    <vt:vector size="33" baseType="lpstr">
      <vt:lpstr>Office ​​テーマ</vt:lpstr>
      <vt:lpstr>TCPスループットの確率的予測</vt:lpstr>
      <vt:lpstr>Paper 1</vt:lpstr>
      <vt:lpstr>Introduction</vt:lpstr>
      <vt:lpstr>確率的拡散予測</vt:lpstr>
      <vt:lpstr>Wiener過程に基づく確率的拡散予測</vt:lpstr>
      <vt:lpstr>Wiener過程に基づく確率的拡散予測</vt:lpstr>
      <vt:lpstr>Wiener過程に基づく確率的拡散予測</vt:lpstr>
      <vt:lpstr>予測精度検証</vt:lpstr>
      <vt:lpstr>(1)TCPスループットデータの採集</vt:lpstr>
      <vt:lpstr>(2)確率密度関数の計算</vt:lpstr>
      <vt:lpstr>(2)確率密度関数の計算</vt:lpstr>
      <vt:lpstr>(3)予測精度</vt:lpstr>
      <vt:lpstr>(3)予測精度</vt:lpstr>
      <vt:lpstr>確率的拡散予測に基づく適応配信方式</vt:lpstr>
      <vt:lpstr>映像配信システムの数学モデル</vt:lpstr>
      <vt:lpstr>確率的拡散予測によるレート制御</vt:lpstr>
      <vt:lpstr>確率的拡散予測によるレート制御</vt:lpstr>
      <vt:lpstr>評価実験</vt:lpstr>
      <vt:lpstr>評価実験</vt:lpstr>
      <vt:lpstr>評価実験</vt:lpstr>
      <vt:lpstr>実験結果(1)</vt:lpstr>
      <vt:lpstr>実験結果(2)</vt:lpstr>
      <vt:lpstr>考察</vt:lpstr>
      <vt:lpstr>考察</vt:lpstr>
      <vt:lpstr>考察</vt:lpstr>
      <vt:lpstr>考察</vt:lpstr>
      <vt:lpstr>結論</vt:lpstr>
      <vt:lpstr>Future Work</vt:lpstr>
      <vt:lpstr>Future Work</vt:lpstr>
      <vt:lpstr>Future Work</vt:lpstr>
      <vt:lpstr>Future Work</vt:lpstr>
      <vt:lpstr>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dc:creator>
  <cp:lastModifiedBy>Fujii Shogo</cp:lastModifiedBy>
  <cp:revision>150</cp:revision>
  <dcterms:created xsi:type="dcterms:W3CDTF">2013-06-23T09:26:35Z</dcterms:created>
  <dcterms:modified xsi:type="dcterms:W3CDTF">2013-07-16T03:44:44Z</dcterms:modified>
</cp:coreProperties>
</file>