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9" r:id="rId3"/>
    <p:sldId id="275" r:id="rId4"/>
    <p:sldId id="260" r:id="rId5"/>
    <p:sldId id="261" r:id="rId6"/>
    <p:sldId id="268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8" r:id="rId24"/>
    <p:sldId id="289" r:id="rId25"/>
    <p:sldId id="290" r:id="rId26"/>
    <p:sldId id="291" r:id="rId27"/>
    <p:sldId id="292" r:id="rId28"/>
    <p:sldId id="293" r:id="rId2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F34DE-70AF-43BD-9D76-536E7FD8A01C}" type="datetimeFigureOut">
              <a:rPr kumimoji="1" lang="ja-JP" altLang="en-US" smtClean="0"/>
              <a:t>2013/7/30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6A60C-A6E4-4AC9-A382-2E27CCBE8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93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85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53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93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87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74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0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2013/7/30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92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2013/7/30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1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2013/7/30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56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70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22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805E2-FAC4-4923-8C81-6D0B52D96617}" type="datetimeFigureOut">
              <a:rPr kumimoji="1" lang="ja-JP" altLang="en-US" smtClean="0"/>
              <a:t>2013/7/30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4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Paper 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smtClean="0"/>
              <a:t>Title : </a:t>
            </a:r>
            <a:r>
              <a:rPr lang="en-US" altLang="ja-JP" sz="2400" dirty="0"/>
              <a:t>Design, implementation and evaluation of congestion control for multipath TCP</a:t>
            </a:r>
            <a:r>
              <a:rPr lang="en-US" altLang="ja-JP" sz="2400" dirty="0" smtClean="0"/>
              <a:t>.</a:t>
            </a:r>
          </a:p>
          <a:p>
            <a:r>
              <a:rPr lang="en-US" altLang="ja-JP" sz="2400" dirty="0" err="1"/>
              <a:t>Wischik</a:t>
            </a:r>
            <a:r>
              <a:rPr lang="en-US" altLang="ja-JP" sz="2400" dirty="0"/>
              <a:t>, Damon, et al</a:t>
            </a:r>
            <a:r>
              <a:rPr lang="en-US" altLang="ja-JP" sz="2400" i="1" dirty="0" smtClean="0"/>
              <a:t> : University College London</a:t>
            </a:r>
            <a:endParaRPr lang="ja-JP" altLang="en-US" sz="2400" i="1" dirty="0" smtClean="0"/>
          </a:p>
          <a:p>
            <a:r>
              <a:rPr lang="en-US" altLang="ja-JP" sz="2400" i="1" dirty="0" smtClean="0"/>
              <a:t>Proceedings </a:t>
            </a:r>
            <a:r>
              <a:rPr lang="en-US" altLang="ja-JP" sz="2400" i="1" dirty="0"/>
              <a:t>of the 8th USENIX conference on Networked systems design and implementation</a:t>
            </a:r>
            <a:r>
              <a:rPr lang="en-US" altLang="ja-JP" sz="2400" dirty="0"/>
              <a:t>. </a:t>
            </a:r>
            <a:endParaRPr lang="en-US" altLang="ja-JP" sz="2400" dirty="0" smtClean="0"/>
          </a:p>
          <a:p>
            <a:r>
              <a:rPr lang="en-US" altLang="ja-JP" sz="2400" dirty="0" smtClean="0"/>
              <a:t>USENIX </a:t>
            </a:r>
            <a:r>
              <a:rPr lang="en-US" altLang="ja-JP" sz="2400" dirty="0"/>
              <a:t>Association, 2011</a:t>
            </a:r>
            <a:r>
              <a:rPr lang="en-US" altLang="ja-JP" sz="2400" dirty="0" smtClean="0"/>
              <a:t>.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39159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Efficient routing 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 data centers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911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Efficient routing in data centers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Assumption</a:t>
            </a:r>
          </a:p>
          <a:p>
            <a:pPr lvl="1"/>
            <a:r>
              <a:rPr kumimoji="1" lang="en-US" altLang="ja-JP" dirty="0" smtClean="0"/>
              <a:t>Traffic between machines is huger than to the Internet</a:t>
            </a:r>
          </a:p>
          <a:p>
            <a:pPr lvl="1"/>
            <a:r>
              <a:rPr lang="en-US" altLang="ja-JP" dirty="0" smtClean="0"/>
              <a:t>Denser interconnects of proposals, such as </a:t>
            </a:r>
            <a:r>
              <a:rPr lang="en-US" altLang="ja-JP" dirty="0" err="1" smtClean="0"/>
              <a:t>FatTree</a:t>
            </a:r>
            <a:r>
              <a:rPr lang="en-US" altLang="ja-JP" dirty="0" smtClean="0"/>
              <a:t> and </a:t>
            </a:r>
            <a:r>
              <a:rPr lang="en-US" altLang="ja-JP" dirty="0" err="1" smtClean="0"/>
              <a:t>Bcube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kumimoji="1" lang="en-US" altLang="ja-JP" dirty="0" smtClean="0"/>
              <a:t>Experiment </a:t>
            </a:r>
            <a:r>
              <a:rPr lang="en-US" altLang="ja-JP" dirty="0" smtClean="0"/>
              <a:t>with simulation</a:t>
            </a:r>
          </a:p>
          <a:p>
            <a:pPr lvl="1"/>
            <a:r>
              <a:rPr kumimoji="1" lang="en-US" altLang="ja-JP" dirty="0" err="1" smtClean="0"/>
              <a:t>FatTree</a:t>
            </a:r>
            <a:r>
              <a:rPr kumimoji="1" lang="en-US" altLang="ja-JP" dirty="0" smtClean="0"/>
              <a:t> : 128 single-interface</a:t>
            </a:r>
            <a:r>
              <a:rPr lang="ja-JP" altLang="en-US" dirty="0"/>
              <a:t> </a:t>
            </a:r>
            <a:r>
              <a:rPr lang="en-US" altLang="ja-JP" dirty="0" smtClean="0"/>
              <a:t>hosts and 80 eight-port switches (choosing 8 paths)</a:t>
            </a:r>
          </a:p>
          <a:p>
            <a:pPr lvl="1"/>
            <a:r>
              <a:rPr kumimoji="1" lang="en-US" altLang="ja-JP" dirty="0" err="1" smtClean="0"/>
              <a:t>Bcube</a:t>
            </a:r>
            <a:r>
              <a:rPr kumimoji="1" lang="en-US" altLang="ja-JP" dirty="0" smtClean="0"/>
              <a:t> : 125 three-interfaces hosts and 25 five-port switches </a:t>
            </a:r>
            <a:r>
              <a:rPr lang="en-US" altLang="ja-JP" dirty="0" smtClean="0"/>
              <a:t>(</a:t>
            </a:r>
            <a:r>
              <a:rPr lang="en-US" altLang="ja-JP" dirty="0"/>
              <a:t>choosing </a:t>
            </a:r>
            <a:r>
              <a:rPr lang="en-US" altLang="ja-JP" dirty="0" smtClean="0"/>
              <a:t>3edge-disjoint </a:t>
            </a:r>
            <a:r>
              <a:rPr lang="en-US" altLang="ja-JP" dirty="0"/>
              <a:t>paths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/>
              <a:t>All links : </a:t>
            </a:r>
            <a:r>
              <a:rPr lang="en-US" altLang="ja-JP" dirty="0" smtClean="0"/>
              <a:t>100Mb/s</a:t>
            </a:r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08788" y="3316922"/>
            <a:ext cx="716766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Multipath TCP is beneficial when the network </a:t>
            </a:r>
            <a:r>
              <a:rPr lang="en-US" altLang="ja-JP" sz="2000" dirty="0" smtClean="0"/>
              <a:t>core is the bottleneck</a:t>
            </a:r>
            <a:endParaRPr kumimoji="1" lang="ja-JP" altLang="en-US" sz="2000" dirty="0"/>
          </a:p>
        </p:txBody>
      </p:sp>
      <p:sp>
        <p:nvSpPr>
          <p:cNvPr id="5" name="右矢印 4"/>
          <p:cNvSpPr/>
          <p:nvPr/>
        </p:nvSpPr>
        <p:spPr>
          <a:xfrm>
            <a:off x="539552" y="3269015"/>
            <a:ext cx="904487" cy="448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385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Experiment with </a:t>
            </a:r>
            <a:r>
              <a:rPr lang="en-US" altLang="ja-JP" dirty="0" smtClean="0"/>
              <a:t>simulation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Three traffic patterns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Random permutation where each host opens a flow to a single destination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Each host opens 12 flows to 12 destinations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Sparse traffic : 30% of the hosts open one flow to a single destination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36" y="4653136"/>
            <a:ext cx="7557025" cy="198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3433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FatTree</a:t>
            </a:r>
            <a:r>
              <a:rPr kumimoji="1" lang="en-US" altLang="ja-JP" dirty="0" smtClean="0"/>
              <a:t> simulations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Result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65263"/>
            <a:ext cx="3442168" cy="1109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102" y="1465338"/>
            <a:ext cx="4430330" cy="205028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606335" y="3358733"/>
            <a:ext cx="3020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Per-host throughputs obtaine</a:t>
            </a:r>
            <a:r>
              <a:rPr lang="en-US" altLang="ja-JP" dirty="0" smtClean="0"/>
              <a:t>d </a:t>
            </a:r>
          </a:p>
          <a:p>
            <a:pPr algn="ctr"/>
            <a:r>
              <a:rPr lang="en-US" altLang="ja-JP" dirty="0" smtClean="0"/>
              <a:t>in </a:t>
            </a:r>
            <a:r>
              <a:rPr lang="en-US" altLang="ja-JP" dirty="0" err="1" smtClean="0"/>
              <a:t>FatTree</a:t>
            </a:r>
            <a:r>
              <a:rPr lang="en-US" altLang="ja-JP" dirty="0" smtClean="0"/>
              <a:t> in Mb/s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71009" y="3358733"/>
            <a:ext cx="3948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Distribution of throughput and loss rate, </a:t>
            </a:r>
          </a:p>
          <a:p>
            <a:pPr algn="ctr"/>
            <a:r>
              <a:rPr kumimoji="1" lang="en-US" altLang="ja-JP" dirty="0" smtClean="0"/>
              <a:t>in 128-node </a:t>
            </a:r>
            <a:r>
              <a:rPr kumimoji="1" lang="en-US" altLang="ja-JP" dirty="0" err="1" smtClean="0"/>
              <a:t>FatTree</a:t>
            </a:r>
            <a:r>
              <a:rPr kumimoji="1" lang="en-US" altLang="ja-JP" dirty="0" smtClean="0"/>
              <a:t> for TP1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536" y="4221088"/>
            <a:ext cx="8424936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kumimoji="1" lang="en-US" altLang="ja-JP" sz="2000" dirty="0" smtClean="0"/>
              <a:t>EWTCP and MPTCP get close to full utilization of 100Mb/s NIC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sz="2000" dirty="0" smtClean="0"/>
              <a:t>MPTCP </a:t>
            </a:r>
            <a:r>
              <a:rPr lang="en-US" altLang="ja-JP" sz="2000" dirty="0"/>
              <a:t>does a better job of allocating throughput </a:t>
            </a:r>
            <a:r>
              <a:rPr lang="en-US" altLang="ja-JP" sz="2000" dirty="0" smtClean="0"/>
              <a:t>fairly than EWTCP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sz="2000" dirty="0" smtClean="0"/>
              <a:t>Fairness </a:t>
            </a:r>
            <a:r>
              <a:rPr lang="en-US" altLang="ja-JP" sz="2000" dirty="0"/>
              <a:t>matters for many datacenter distributed </a:t>
            </a:r>
            <a:r>
              <a:rPr lang="en-US" altLang="ja-JP" sz="2000" dirty="0" smtClean="0"/>
              <a:t>computations that </a:t>
            </a:r>
            <a:r>
              <a:rPr lang="en-US" altLang="ja-JP" sz="2000" dirty="0"/>
              <a:t>farm processing out to many nodes </a:t>
            </a:r>
            <a:r>
              <a:rPr lang="en-US" altLang="ja-JP" sz="2000" dirty="0" smtClean="0"/>
              <a:t>and are </a:t>
            </a:r>
            <a:r>
              <a:rPr lang="en-US" altLang="ja-JP" sz="2000" dirty="0"/>
              <a:t>limited by the response time of the slowest </a:t>
            </a:r>
            <a:r>
              <a:rPr lang="en-US" altLang="ja-JP" sz="2000" dirty="0" smtClean="0"/>
              <a:t>node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sz="2000" dirty="0" smtClean="0"/>
              <a:t>MPTCP </a:t>
            </a:r>
            <a:r>
              <a:rPr lang="en-US" altLang="ja-JP" sz="2000" dirty="0"/>
              <a:t>does a better job of </a:t>
            </a:r>
            <a:r>
              <a:rPr lang="en-US" altLang="ja-JP" sz="2000" dirty="0" smtClean="0"/>
              <a:t>balancing congestion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72978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BCube</a:t>
            </a:r>
            <a:r>
              <a:rPr kumimoji="1" lang="en-US" altLang="ja-JP" dirty="0" smtClean="0"/>
              <a:t> simulation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Result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494" y="2262351"/>
            <a:ext cx="3435012" cy="1145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611560" y="3774519"/>
            <a:ext cx="8064896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ja-JP" sz="2000" dirty="0" smtClean="0"/>
              <a:t>Multipath </a:t>
            </a:r>
            <a:r>
              <a:rPr lang="en-US" altLang="ja-JP" sz="2000" dirty="0"/>
              <a:t>algorithms allow a </a:t>
            </a:r>
            <a:r>
              <a:rPr lang="en-US" altLang="ja-JP" sz="2000" dirty="0" smtClean="0"/>
              <a:t>host to </a:t>
            </a:r>
            <a:r>
              <a:rPr lang="en-US" altLang="ja-JP" sz="2000" dirty="0"/>
              <a:t>use all three of its interfaces whereas single-path </a:t>
            </a:r>
            <a:r>
              <a:rPr lang="en-US" altLang="ja-JP" sz="2000" dirty="0" smtClean="0"/>
              <a:t>TCP can </a:t>
            </a:r>
            <a:r>
              <a:rPr lang="en-US" altLang="ja-JP" sz="2000" dirty="0"/>
              <a:t>use only </a:t>
            </a:r>
            <a:r>
              <a:rPr lang="en-US" altLang="ja-JP" sz="2000" dirty="0" smtClean="0"/>
              <a:t>one, is clearest in TP3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ja-JP" sz="2000" dirty="0" smtClean="0"/>
              <a:t>some paths will </a:t>
            </a:r>
            <a:r>
              <a:rPr lang="en-US" altLang="ja-JP" sz="2000" dirty="0"/>
              <a:t>be more congested than </a:t>
            </a:r>
            <a:r>
              <a:rPr lang="en-US" altLang="ja-JP" sz="2000" dirty="0" smtClean="0"/>
              <a:t>others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ja-JP" sz="2000" dirty="0" smtClean="0"/>
              <a:t>EWTCP </a:t>
            </a:r>
            <a:r>
              <a:rPr lang="en-US" altLang="ja-JP" sz="2000" dirty="0"/>
              <a:t>does </a:t>
            </a:r>
            <a:r>
              <a:rPr lang="en-US" altLang="ja-JP" sz="2000" dirty="0" smtClean="0"/>
              <a:t>not shift its </a:t>
            </a:r>
            <a:r>
              <a:rPr lang="en-US" altLang="ja-JP" sz="2000" dirty="0"/>
              <a:t>traffic away from </a:t>
            </a:r>
            <a:r>
              <a:rPr lang="en-US" altLang="ja-JP" sz="2000" dirty="0" smtClean="0"/>
              <a:t>congestion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ja-JP" sz="2000" dirty="0" smtClean="0"/>
              <a:t>MPTCP </a:t>
            </a:r>
            <a:r>
              <a:rPr lang="en-US" altLang="ja-JP" sz="2000" dirty="0"/>
              <a:t>does not move </a:t>
            </a:r>
            <a:r>
              <a:rPr lang="en-US" altLang="ja-JP" sz="2000" i="1" dirty="0"/>
              <a:t>all </a:t>
            </a:r>
            <a:r>
              <a:rPr lang="en-US" altLang="ja-JP" sz="2000" dirty="0"/>
              <a:t>its traffic away from </a:t>
            </a:r>
            <a:r>
              <a:rPr lang="en-US" altLang="ja-JP" sz="2000" dirty="0" smtClean="0"/>
              <a:t>the most </a:t>
            </a:r>
            <a:r>
              <a:rPr lang="en-US" altLang="ja-JP" sz="2000" dirty="0"/>
              <a:t>congested </a:t>
            </a:r>
            <a:r>
              <a:rPr lang="en-US" altLang="ja-JP" sz="2000" dirty="0" smtClean="0"/>
              <a:t>path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ja-JP" sz="2000" dirty="0" smtClean="0"/>
              <a:t>When </a:t>
            </a:r>
            <a:r>
              <a:rPr lang="en-US" altLang="ja-JP" sz="2000" dirty="0"/>
              <a:t>the least-congested paths happen to all be </a:t>
            </a:r>
            <a:r>
              <a:rPr lang="en-US" altLang="ja-JP" sz="2000" dirty="0" smtClean="0"/>
              <a:t>shortest-hop paths, shortest-hop </a:t>
            </a:r>
            <a:r>
              <a:rPr lang="en-US" altLang="ja-JP" sz="2000" dirty="0"/>
              <a:t>single-path TCP will do </a:t>
            </a:r>
            <a:r>
              <a:rPr lang="en-US" altLang="ja-JP" sz="2000" dirty="0" smtClean="0"/>
              <a:t>better(in TP2)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6914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 summary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MPTCP performs well across a </a:t>
            </a:r>
            <a:r>
              <a:rPr lang="en-US" altLang="ja-JP" dirty="0" smtClean="0"/>
              <a:t>wide range </a:t>
            </a:r>
            <a:r>
              <a:rPr lang="en-US" altLang="ja-JP" dirty="0"/>
              <a:t>of traffic </a:t>
            </a:r>
            <a:r>
              <a:rPr lang="en-US" altLang="ja-JP" dirty="0" smtClean="0"/>
              <a:t>patterns </a:t>
            </a:r>
          </a:p>
          <a:p>
            <a:r>
              <a:rPr lang="en-US" altLang="ja-JP" dirty="0" smtClean="0"/>
              <a:t>In </a:t>
            </a:r>
            <a:r>
              <a:rPr lang="en-US" altLang="ja-JP" dirty="0"/>
              <a:t>some cases EWTCP </a:t>
            </a:r>
            <a:r>
              <a:rPr lang="en-US" altLang="ja-JP" dirty="0" smtClean="0"/>
              <a:t>achieves throughput </a:t>
            </a:r>
            <a:r>
              <a:rPr lang="en-US" altLang="ja-JP" dirty="0"/>
              <a:t>as good as MPTCP, and in other cases </a:t>
            </a:r>
            <a:r>
              <a:rPr lang="en-US" altLang="ja-JP" dirty="0" smtClean="0"/>
              <a:t>it falls short</a:t>
            </a:r>
          </a:p>
          <a:p>
            <a:r>
              <a:rPr lang="en-US" altLang="ja-JP" dirty="0"/>
              <a:t>Even when its average throughput is as </a:t>
            </a:r>
            <a:r>
              <a:rPr lang="en-US" altLang="ja-JP" dirty="0" smtClean="0"/>
              <a:t>good as </a:t>
            </a:r>
            <a:r>
              <a:rPr lang="en-US" altLang="ja-JP" dirty="0"/>
              <a:t>MPTCP it is less fair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739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Protocol implementation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028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Protocol implementation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There are many tricky issues </a:t>
            </a:r>
            <a:r>
              <a:rPr lang="en-US" altLang="ja-JP" dirty="0" smtClean="0"/>
              <a:t>regarding </a:t>
            </a:r>
            <a:r>
              <a:rPr lang="en-US" altLang="ja-JP" dirty="0" err="1" smtClean="0"/>
              <a:t>middleboxes</a:t>
            </a:r>
            <a:r>
              <a:rPr lang="en-US" altLang="ja-JP" dirty="0" smtClean="0"/>
              <a:t> which</a:t>
            </a:r>
            <a:r>
              <a:rPr lang="en-US" altLang="ja-JP" dirty="0"/>
              <a:t> </a:t>
            </a:r>
            <a:r>
              <a:rPr lang="en-US" altLang="ja-JP" dirty="0" smtClean="0"/>
              <a:t>further </a:t>
            </a:r>
            <a:r>
              <a:rPr lang="en-US" altLang="ja-JP" dirty="0"/>
              <a:t>constrain the </a:t>
            </a:r>
            <a:r>
              <a:rPr lang="en-US" altLang="ja-JP" dirty="0" smtClean="0"/>
              <a:t>design</a:t>
            </a:r>
          </a:p>
          <a:p>
            <a:pPr lvl="1"/>
            <a:r>
              <a:rPr kumimoji="1" lang="en-US" altLang="ja-JP" dirty="0" err="1" smtClean="0"/>
              <a:t>Subflow</a:t>
            </a:r>
            <a:r>
              <a:rPr kumimoji="1" lang="en-US" altLang="ja-JP" dirty="0" smtClean="0"/>
              <a:t> establishment</a:t>
            </a:r>
          </a:p>
          <a:p>
            <a:pPr lvl="1"/>
            <a:r>
              <a:rPr lang="en-US" altLang="ja-JP" dirty="0"/>
              <a:t>Loss Detection and </a:t>
            </a:r>
            <a:r>
              <a:rPr lang="en-US" altLang="ja-JP" dirty="0" err="1" smtClean="0"/>
              <a:t>StreamReassembly</a:t>
            </a:r>
            <a:endParaRPr lang="en-US" altLang="ja-JP" dirty="0" smtClean="0"/>
          </a:p>
          <a:p>
            <a:pPr lvl="1"/>
            <a:r>
              <a:rPr lang="en-US" altLang="ja-JP" dirty="0"/>
              <a:t>Flow </a:t>
            </a:r>
            <a:r>
              <a:rPr lang="en-US" altLang="ja-JP" dirty="0" smtClean="0"/>
              <a:t>Control</a:t>
            </a:r>
          </a:p>
          <a:p>
            <a:pPr lvl="1"/>
            <a:r>
              <a:rPr lang="en-US" altLang="ja-JP" dirty="0"/>
              <a:t>Encoding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9318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kumimoji="1" lang="en-US" altLang="ja-JP" sz="4400" dirty="0" err="1" smtClean="0">
                <a:latin typeface="+mj-lt"/>
              </a:rPr>
              <a:t>Subflow</a:t>
            </a:r>
            <a:r>
              <a:rPr kumimoji="1" lang="en-US" altLang="ja-JP" sz="4400" dirty="0" smtClean="0">
                <a:latin typeface="+mj-lt"/>
              </a:rPr>
              <a:t> establishment</a:t>
            </a:r>
            <a:endParaRPr kumimoji="1" lang="ja-JP" altLang="en-US" sz="4400" dirty="0">
              <a:latin typeface="+mj-lt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I</a:t>
            </a:r>
            <a:r>
              <a:rPr lang="en-US" altLang="ja-JP" dirty="0" smtClean="0"/>
              <a:t>mplementation of MPTCP requires </a:t>
            </a:r>
            <a:r>
              <a:rPr lang="en-US" altLang="ja-JP" dirty="0"/>
              <a:t>both client and server to have multipath </a:t>
            </a:r>
            <a:r>
              <a:rPr lang="en-US" altLang="ja-JP" dirty="0" smtClean="0"/>
              <a:t>extensions</a:t>
            </a:r>
          </a:p>
          <a:p>
            <a:r>
              <a:rPr lang="en-US" altLang="ja-JP" dirty="0"/>
              <a:t>A TCP option in the SYN packets of the first </a:t>
            </a:r>
            <a:r>
              <a:rPr lang="en-US" altLang="ja-JP" dirty="0" err="1" smtClean="0"/>
              <a:t>subflow</a:t>
            </a:r>
            <a:r>
              <a:rPr lang="en-US" altLang="ja-JP" dirty="0"/>
              <a:t> </a:t>
            </a:r>
            <a:r>
              <a:rPr lang="en-US" altLang="ja-JP" dirty="0" smtClean="0"/>
              <a:t>is </a:t>
            </a:r>
            <a:r>
              <a:rPr lang="en-US" altLang="ja-JP" dirty="0"/>
              <a:t>used to negotiate the use of </a:t>
            </a:r>
            <a:r>
              <a:rPr lang="en-US" altLang="ja-JP" dirty="0" smtClean="0"/>
              <a:t>multipath</a:t>
            </a:r>
          </a:p>
          <a:p>
            <a:r>
              <a:rPr lang="en-US" altLang="ja-JP" dirty="0" smtClean="0"/>
              <a:t>Relying </a:t>
            </a:r>
            <a:r>
              <a:rPr lang="en-US" altLang="ja-JP" dirty="0"/>
              <a:t>on multiple interfaces or </a:t>
            </a:r>
            <a:r>
              <a:rPr lang="en-US" altLang="ja-JP" dirty="0" smtClean="0"/>
              <a:t>multiple IP </a:t>
            </a:r>
            <a:r>
              <a:rPr lang="en-US" altLang="ja-JP" dirty="0"/>
              <a:t>addresses to obtain different </a:t>
            </a:r>
            <a:r>
              <a:rPr lang="en-US" altLang="ja-JP" dirty="0" smtClean="0"/>
              <a:t>paths</a:t>
            </a:r>
          </a:p>
          <a:p>
            <a:pPr lvl="1"/>
            <a:r>
              <a:rPr lang="en-US" altLang="ja-JP" dirty="0" smtClean="0"/>
              <a:t>we </a:t>
            </a:r>
            <a:r>
              <a:rPr lang="en-US" altLang="ja-JP" dirty="0"/>
              <a:t>have not </a:t>
            </a:r>
            <a:r>
              <a:rPr lang="en-US" altLang="ja-JP" dirty="0" smtClean="0"/>
              <a:t>yet studied </a:t>
            </a:r>
            <a:r>
              <a:rPr lang="en-US" altLang="ja-JP" dirty="0"/>
              <a:t>the question of when additional paths should </a:t>
            </a:r>
            <a:r>
              <a:rPr lang="en-US" altLang="ja-JP" dirty="0" smtClean="0"/>
              <a:t>be started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4409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Loss Detection </a:t>
            </a:r>
            <a:r>
              <a:rPr lang="en-US" altLang="ja-JP" sz="3600" dirty="0" smtClean="0"/>
              <a:t>and Stream Reassembly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 smtClean="0"/>
              <a:t>Goal</a:t>
            </a:r>
          </a:p>
          <a:p>
            <a:pPr lvl="1"/>
            <a:r>
              <a:rPr lang="en-US" altLang="ja-JP" dirty="0" smtClean="0"/>
              <a:t>With MPTCP, </a:t>
            </a:r>
            <a:r>
              <a:rPr lang="en-US" altLang="ja-JP" dirty="0" smtClean="0">
                <a:solidFill>
                  <a:srgbClr val="FF0000"/>
                </a:solidFill>
              </a:rPr>
              <a:t>loss and reassembly</a:t>
            </a:r>
            <a:r>
              <a:rPr lang="en-US" altLang="ja-JP" dirty="0" smtClean="0"/>
              <a:t> are </a:t>
            </a:r>
            <a:r>
              <a:rPr lang="en-US" altLang="ja-JP" dirty="0" err="1" smtClean="0"/>
              <a:t>subflow</a:t>
            </a:r>
            <a:r>
              <a:rPr lang="en-US" altLang="ja-JP" dirty="0" smtClean="0"/>
              <a:t> issues</a:t>
            </a:r>
          </a:p>
          <a:p>
            <a:r>
              <a:rPr lang="en-US" altLang="ja-JP" dirty="0" smtClean="0"/>
              <a:t>Solution</a:t>
            </a:r>
          </a:p>
          <a:p>
            <a:pPr lvl="1"/>
            <a:r>
              <a:rPr lang="en-US" altLang="ja-JP" dirty="0" smtClean="0"/>
              <a:t>The </a:t>
            </a:r>
            <a:r>
              <a:rPr lang="en-US" altLang="ja-JP" dirty="0"/>
              <a:t>sequence numbers and </a:t>
            </a:r>
            <a:r>
              <a:rPr lang="en-US" altLang="ja-JP" dirty="0" smtClean="0"/>
              <a:t>cumulative </a:t>
            </a:r>
            <a:r>
              <a:rPr lang="en-US" altLang="ja-JP" dirty="0" err="1" smtClean="0"/>
              <a:t>ack</a:t>
            </a:r>
            <a:r>
              <a:rPr lang="en-US" altLang="ja-JP" dirty="0" smtClean="0"/>
              <a:t> </a:t>
            </a:r>
            <a:r>
              <a:rPr lang="en-US" altLang="ja-JP" dirty="0"/>
              <a:t>in the TCP header are per-</a:t>
            </a:r>
            <a:r>
              <a:rPr lang="en-US" altLang="ja-JP" dirty="0" err="1"/>
              <a:t>subflow</a:t>
            </a:r>
            <a:r>
              <a:rPr lang="en-US" altLang="ja-JP" dirty="0"/>
              <a:t>, </a:t>
            </a:r>
            <a:r>
              <a:rPr lang="en-US" altLang="ja-JP" dirty="0" smtClean="0"/>
              <a:t>allowing efficient </a:t>
            </a:r>
            <a:r>
              <a:rPr lang="en-US" altLang="ja-JP" dirty="0"/>
              <a:t>loss detection and fast </a:t>
            </a:r>
            <a:r>
              <a:rPr lang="en-US" altLang="ja-JP" dirty="0" smtClean="0"/>
              <a:t>retransmission</a:t>
            </a:r>
          </a:p>
          <a:p>
            <a:r>
              <a:rPr lang="en-US" altLang="ja-JP" dirty="0" smtClean="0"/>
              <a:t>As the result</a:t>
            </a:r>
          </a:p>
          <a:p>
            <a:pPr lvl="1"/>
            <a:r>
              <a:rPr lang="en-US" altLang="ja-JP" dirty="0" smtClean="0"/>
              <a:t>Then to permit </a:t>
            </a:r>
            <a:r>
              <a:rPr lang="en-US" altLang="ja-JP" dirty="0"/>
              <a:t>reliable stream reassembly, an additional data </a:t>
            </a:r>
            <a:r>
              <a:rPr lang="en-US" altLang="ja-JP" dirty="0" smtClean="0"/>
              <a:t>sequence number </a:t>
            </a:r>
            <a:r>
              <a:rPr lang="en-US" altLang="ja-JP" dirty="0"/>
              <a:t>is added stating where in the </a:t>
            </a:r>
            <a:r>
              <a:rPr lang="en-US" altLang="ja-JP" dirty="0" smtClean="0"/>
              <a:t>application data </a:t>
            </a:r>
            <a:r>
              <a:rPr lang="en-US" altLang="ja-JP" dirty="0"/>
              <a:t>stream the payload should be placed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555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Introduction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Motivation : </a:t>
            </a:r>
          </a:p>
          <a:p>
            <a:pPr lvl="1"/>
            <a:r>
              <a:rPr lang="en-US" altLang="ja-JP" dirty="0" smtClean="0"/>
              <a:t>Multipath TCP has benefits for reliability</a:t>
            </a:r>
          </a:p>
          <a:p>
            <a:pPr lvl="1"/>
            <a:r>
              <a:rPr lang="en-US" altLang="ja-JP" dirty="0" smtClean="0"/>
              <a:t>More efficient use of networked resources</a:t>
            </a:r>
            <a:endParaRPr lang="en-US" altLang="ja-JP" dirty="0"/>
          </a:p>
          <a:p>
            <a:r>
              <a:rPr kumimoji="1" lang="en-US" altLang="ja-JP" dirty="0" smtClean="0"/>
              <a:t>Methodology : </a:t>
            </a:r>
          </a:p>
          <a:p>
            <a:pPr lvl="1"/>
            <a:r>
              <a:rPr kumimoji="1" lang="en-US" altLang="ja-JP" dirty="0" smtClean="0"/>
              <a:t>Designing multipath congestion control</a:t>
            </a:r>
          </a:p>
          <a:p>
            <a:pPr lvl="1"/>
            <a:r>
              <a:rPr lang="en-US" altLang="ja-JP" dirty="0" smtClean="0"/>
              <a:t>Improving throughput and fairness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90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Flow control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Multipath TCP </a:t>
            </a:r>
            <a:r>
              <a:rPr lang="en-US" altLang="ja-JP" dirty="0" smtClean="0"/>
              <a:t>needs </a:t>
            </a:r>
            <a:r>
              <a:rPr lang="en-US" altLang="ja-JP" dirty="0"/>
              <a:t>to implement flow </a:t>
            </a:r>
            <a:r>
              <a:rPr lang="en-US" altLang="ja-JP" dirty="0" smtClean="0"/>
              <a:t>control, although </a:t>
            </a:r>
            <a:r>
              <a:rPr lang="en-US" altLang="ja-JP" dirty="0"/>
              <a:t>packets now arrive </a:t>
            </a:r>
            <a:r>
              <a:rPr lang="en-US" altLang="ja-JP" dirty="0" smtClean="0"/>
              <a:t>over multiple </a:t>
            </a:r>
            <a:r>
              <a:rPr lang="en-US" altLang="ja-JP" dirty="0" err="1" smtClean="0"/>
              <a:t>subflows</a:t>
            </a:r>
            <a:endParaRPr lang="en-US" altLang="ja-JP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/>
              <a:t>separate buffer pools are maintained at the </a:t>
            </a:r>
            <a:r>
              <a:rPr lang="en-US" altLang="ja-JP" dirty="0" smtClean="0"/>
              <a:t>receiver for </a:t>
            </a:r>
            <a:r>
              <a:rPr lang="en-US" altLang="ja-JP" dirty="0"/>
              <a:t>each </a:t>
            </a:r>
            <a:r>
              <a:rPr lang="en-US" altLang="ja-JP" dirty="0" err="1"/>
              <a:t>subflow</a:t>
            </a:r>
            <a:r>
              <a:rPr lang="en-US" altLang="ja-JP" dirty="0"/>
              <a:t>, and their occupancy is </a:t>
            </a:r>
            <a:r>
              <a:rPr lang="en-US" altLang="ja-JP" dirty="0" err="1" smtClean="0"/>
              <a:t>signalled</a:t>
            </a:r>
            <a:r>
              <a:rPr lang="en-US" altLang="ja-JP" dirty="0"/>
              <a:t> </a:t>
            </a:r>
            <a:r>
              <a:rPr lang="en-US" altLang="ja-JP" dirty="0" smtClean="0"/>
              <a:t>relative </a:t>
            </a:r>
            <a:r>
              <a:rPr lang="en-US" altLang="ja-JP" dirty="0"/>
              <a:t>to the </a:t>
            </a:r>
            <a:r>
              <a:rPr lang="en-US" altLang="ja-JP" dirty="0" err="1"/>
              <a:t>subflow</a:t>
            </a:r>
            <a:r>
              <a:rPr lang="en-US" altLang="ja-JP" dirty="0"/>
              <a:t> sequence space using the </a:t>
            </a:r>
            <a:r>
              <a:rPr lang="en-US" altLang="ja-JP" dirty="0" smtClean="0"/>
              <a:t>receive window field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/>
              <a:t>a single buffer pool is maintained at the </a:t>
            </a:r>
            <a:r>
              <a:rPr lang="en-US" altLang="ja-JP" dirty="0" smtClean="0"/>
              <a:t>receiver, and </a:t>
            </a:r>
            <a:r>
              <a:rPr lang="en-US" altLang="ja-JP" dirty="0"/>
              <a:t>its occupancy is </a:t>
            </a:r>
            <a:r>
              <a:rPr lang="en-US" altLang="ja-JP" dirty="0" err="1"/>
              <a:t>signalled</a:t>
            </a:r>
            <a:r>
              <a:rPr lang="en-US" altLang="ja-JP" dirty="0"/>
              <a:t> relative to the data </a:t>
            </a:r>
            <a:r>
              <a:rPr lang="en-US" altLang="ja-JP" dirty="0" smtClean="0"/>
              <a:t>sequence space </a:t>
            </a:r>
            <a:r>
              <a:rPr lang="en-US" altLang="ja-JP" dirty="0"/>
              <a:t>using the receive window </a:t>
            </a:r>
            <a:r>
              <a:rPr lang="en-US" altLang="ja-JP" dirty="0" smtClean="0"/>
              <a:t>field</a:t>
            </a:r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4919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Flow control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Consider 2 scenarios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/>
              <a:t>Suppose </a:t>
            </a:r>
            <a:r>
              <a:rPr lang="en-US" altLang="ja-JP" dirty="0" err="1"/>
              <a:t>subflow</a:t>
            </a:r>
            <a:r>
              <a:rPr lang="en-US" altLang="ja-JP" dirty="0"/>
              <a:t> 1 stalls due to an outage, </a:t>
            </a:r>
            <a:r>
              <a:rPr lang="en-US" altLang="ja-JP" dirty="0" smtClean="0"/>
              <a:t>but </a:t>
            </a:r>
            <a:r>
              <a:rPr lang="en-US" altLang="ja-JP" dirty="0" err="1" smtClean="0"/>
              <a:t>subflow</a:t>
            </a:r>
            <a:r>
              <a:rPr lang="en-US" altLang="ja-JP" dirty="0" smtClean="0"/>
              <a:t> </a:t>
            </a:r>
            <a:r>
              <a:rPr lang="en-US" altLang="ja-JP" dirty="0"/>
              <a:t>2’s receive buffer fills </a:t>
            </a:r>
            <a:r>
              <a:rPr lang="en-US" altLang="ja-JP" dirty="0" smtClean="0"/>
              <a:t>up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/>
              <a:t>RTTs differ so as to </a:t>
            </a:r>
            <a:r>
              <a:rPr lang="en-US" altLang="ja-JP" dirty="0" smtClean="0"/>
              <a:t>cause the </a:t>
            </a:r>
            <a:r>
              <a:rPr lang="en-US" altLang="ja-JP" dirty="0" err="1"/>
              <a:t>acks</a:t>
            </a:r>
            <a:r>
              <a:rPr lang="en-US" altLang="ja-JP" dirty="0"/>
              <a:t> to arrive in a different order from that in </a:t>
            </a:r>
            <a:r>
              <a:rPr lang="en-US" altLang="ja-JP" dirty="0" smtClean="0"/>
              <a:t>which they </a:t>
            </a:r>
            <a:r>
              <a:rPr lang="en-US" altLang="ja-JP" dirty="0"/>
              <a:t>were sent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9270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Scenario 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lvl="1" indent="-514350">
              <a:buFont typeface="+mj-lt"/>
              <a:buAutoNum type="arabicPeriod"/>
            </a:pPr>
            <a:r>
              <a:rPr lang="en-US" altLang="ja-JP" dirty="0"/>
              <a:t>Suppose </a:t>
            </a:r>
            <a:r>
              <a:rPr lang="en-US" altLang="ja-JP" dirty="0" err="1"/>
              <a:t>subflow</a:t>
            </a:r>
            <a:r>
              <a:rPr lang="en-US" altLang="ja-JP" dirty="0"/>
              <a:t> 1 stalls due to an outage, but </a:t>
            </a:r>
            <a:r>
              <a:rPr lang="en-US" altLang="ja-JP" dirty="0" err="1"/>
              <a:t>subflow</a:t>
            </a:r>
            <a:r>
              <a:rPr lang="en-US" altLang="ja-JP" dirty="0"/>
              <a:t> 2’s receive buffer fills </a:t>
            </a:r>
            <a:r>
              <a:rPr lang="en-US" altLang="ja-JP" dirty="0" smtClean="0"/>
              <a:t>up</a:t>
            </a:r>
          </a:p>
          <a:p>
            <a:pPr marL="514350" lvl="1" indent="-514350">
              <a:buFont typeface="+mj-lt"/>
              <a:buAutoNum type="arabicPeriod"/>
            </a:pPr>
            <a:r>
              <a:rPr lang="en-US" altLang="ja-JP" sz="2800" dirty="0" smtClean="0"/>
              <a:t>The </a:t>
            </a:r>
            <a:r>
              <a:rPr lang="en-US" altLang="ja-JP" sz="2800" dirty="0"/>
              <a:t>packets </a:t>
            </a:r>
            <a:r>
              <a:rPr lang="en-US" altLang="ja-JP" sz="2800" dirty="0" smtClean="0"/>
              <a:t>received from </a:t>
            </a:r>
            <a:r>
              <a:rPr lang="en-US" altLang="ja-JP" sz="2800" dirty="0" err="1"/>
              <a:t>subflow</a:t>
            </a:r>
            <a:r>
              <a:rPr lang="en-US" altLang="ja-JP" sz="2800" dirty="0"/>
              <a:t> 2 cannot be passed to the application </a:t>
            </a:r>
            <a:r>
              <a:rPr lang="en-US" altLang="ja-JP" sz="2800" dirty="0" smtClean="0"/>
              <a:t>because a </a:t>
            </a:r>
            <a:r>
              <a:rPr lang="en-US" altLang="ja-JP" sz="2800" dirty="0"/>
              <a:t>packet from </a:t>
            </a:r>
            <a:r>
              <a:rPr lang="en-US" altLang="ja-JP" sz="2800" dirty="0" err="1"/>
              <a:t>subflow</a:t>
            </a:r>
            <a:r>
              <a:rPr lang="en-US" altLang="ja-JP" sz="2800" dirty="0"/>
              <a:t> 1 is still </a:t>
            </a:r>
            <a:r>
              <a:rPr lang="en-US" altLang="ja-JP" sz="2800" dirty="0" smtClean="0"/>
              <a:t>missing</a:t>
            </a:r>
          </a:p>
          <a:p>
            <a:pPr marL="514350" lvl="1" indent="-514350">
              <a:buFont typeface="+mj-lt"/>
              <a:buAutoNum type="arabicPeriod"/>
            </a:pPr>
            <a:r>
              <a:rPr lang="en-US" altLang="ja-JP" dirty="0" smtClean="0"/>
              <a:t>However, there is </a:t>
            </a:r>
            <a:r>
              <a:rPr lang="en-US" altLang="ja-JP" dirty="0"/>
              <a:t>no space in </a:t>
            </a:r>
            <a:r>
              <a:rPr lang="en-US" altLang="ja-JP" dirty="0" err="1"/>
              <a:t>subflow</a:t>
            </a:r>
            <a:r>
              <a:rPr lang="en-US" altLang="ja-JP" dirty="0"/>
              <a:t> 2’s receive window to resend </a:t>
            </a:r>
            <a:r>
              <a:rPr lang="en-US" altLang="ja-JP" dirty="0" smtClean="0"/>
              <a:t>the packet </a:t>
            </a:r>
            <a:r>
              <a:rPr lang="en-US" altLang="ja-JP" dirty="0"/>
              <a:t>from </a:t>
            </a:r>
            <a:r>
              <a:rPr lang="en-US" altLang="ja-JP" dirty="0" err="1"/>
              <a:t>subflow</a:t>
            </a:r>
            <a:r>
              <a:rPr lang="en-US" altLang="ja-JP" dirty="0"/>
              <a:t> 1 that is </a:t>
            </a:r>
            <a:r>
              <a:rPr lang="en-US" altLang="ja-JP" dirty="0" smtClean="0"/>
              <a:t>missing</a:t>
            </a:r>
            <a:endParaRPr lang="en-US" altLang="ja-JP" sz="3200" dirty="0"/>
          </a:p>
          <a:p>
            <a:pPr marL="514350" lvl="1" indent="-514350">
              <a:buFont typeface="Wingdings" pitchFamily="2" charset="2"/>
              <a:buChar char="l"/>
            </a:pPr>
            <a:r>
              <a:rPr lang="en-US" altLang="ja-JP" sz="3200" dirty="0" smtClean="0"/>
              <a:t>Solution : </a:t>
            </a:r>
            <a:r>
              <a:rPr lang="en-US" altLang="ja-JP" dirty="0" smtClean="0"/>
              <a:t>using </a:t>
            </a:r>
            <a:r>
              <a:rPr lang="en-US" altLang="ja-JP" dirty="0"/>
              <a:t>a single shared </a:t>
            </a:r>
            <a:r>
              <a:rPr lang="en-US" altLang="ja-JP" dirty="0" smtClean="0"/>
              <a:t>buffer</a:t>
            </a:r>
          </a:p>
          <a:p>
            <a:pPr marL="914400" lvl="2" indent="-514350">
              <a:buFont typeface="Wingdings" pitchFamily="2" charset="2"/>
              <a:buChar char="l"/>
            </a:pPr>
            <a:r>
              <a:rPr lang="en-US" altLang="ja-JP" dirty="0" smtClean="0"/>
              <a:t>all </a:t>
            </a:r>
            <a:r>
              <a:rPr lang="en-US" altLang="ja-JP" dirty="0" err="1"/>
              <a:t>subflows</a:t>
            </a:r>
            <a:r>
              <a:rPr lang="en-US" altLang="ja-JP" dirty="0"/>
              <a:t> report the </a:t>
            </a:r>
            <a:r>
              <a:rPr lang="en-US" altLang="ja-JP" dirty="0" smtClean="0"/>
              <a:t>receive window </a:t>
            </a:r>
            <a:r>
              <a:rPr lang="en-US" altLang="ja-JP" dirty="0"/>
              <a:t>relative to the last consecutively received </a:t>
            </a:r>
            <a:r>
              <a:rPr lang="en-US" altLang="ja-JP" dirty="0" smtClean="0"/>
              <a:t>data in </a:t>
            </a:r>
            <a:r>
              <a:rPr lang="en-US" altLang="ja-JP" dirty="0"/>
              <a:t>the data sequence space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40833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Scenario 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different </a:t>
            </a:r>
            <a:r>
              <a:rPr lang="en-US" altLang="ja-JP" dirty="0" smtClean="0"/>
              <a:t>order of </a:t>
            </a:r>
            <a:r>
              <a:rPr lang="en-US" altLang="ja-JP" dirty="0" err="1" smtClean="0"/>
              <a:t>acks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There are 2 paths, and 2 </a:t>
            </a:r>
            <a:r>
              <a:rPr kumimoji="1" lang="en-US" altLang="ja-JP" dirty="0" err="1" smtClean="0"/>
              <a:t>acks</a:t>
            </a:r>
            <a:r>
              <a:rPr kumimoji="1" lang="en-US" altLang="ja-JP" dirty="0" smtClean="0"/>
              <a:t>, for 10 and 20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Because the </a:t>
            </a:r>
            <a:r>
              <a:rPr lang="en-US" altLang="ja-JP" dirty="0"/>
              <a:t>RTT on path 2 is shorter than that on path </a:t>
            </a:r>
            <a:r>
              <a:rPr lang="en-US" altLang="ja-JP" dirty="0" smtClean="0"/>
              <a:t>, unfortunately </a:t>
            </a:r>
            <a:r>
              <a:rPr lang="en-US" altLang="ja-JP" dirty="0"/>
              <a:t>the </a:t>
            </a:r>
            <a:r>
              <a:rPr lang="en-US" altLang="ja-JP" dirty="0" err="1" smtClean="0"/>
              <a:t>ack</a:t>
            </a:r>
            <a:r>
              <a:rPr lang="en-US" altLang="ja-JP" dirty="0" smtClean="0"/>
              <a:t> for 20 arrives faster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The </a:t>
            </a:r>
            <a:r>
              <a:rPr lang="en-US" altLang="ja-JP" dirty="0"/>
              <a:t>sender can send packet </a:t>
            </a:r>
            <a:r>
              <a:rPr lang="en-US" altLang="ja-JP" dirty="0" smtClean="0"/>
              <a:t>3 and </a:t>
            </a:r>
            <a:r>
              <a:rPr lang="en-US" altLang="ja-JP" dirty="0"/>
              <a:t>must drop </a:t>
            </a:r>
            <a:r>
              <a:rPr lang="en-US" altLang="ja-JP" dirty="0" smtClean="0"/>
              <a:t>it</a:t>
            </a:r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r>
              <a:rPr kumimoji="1" lang="en-US" altLang="ja-JP" dirty="0" smtClean="0"/>
              <a:t>Solution</a:t>
            </a:r>
          </a:p>
          <a:p>
            <a:pPr lvl="1"/>
            <a:r>
              <a:rPr lang="en-US" altLang="ja-JP" dirty="0"/>
              <a:t>we add an explicit data </a:t>
            </a:r>
            <a:r>
              <a:rPr lang="en-US" altLang="ja-JP" dirty="0" smtClean="0"/>
              <a:t>acknowledgment field </a:t>
            </a:r>
            <a:r>
              <a:rPr lang="en-US" altLang="ja-JP" dirty="0"/>
              <a:t>in addition to the </a:t>
            </a:r>
            <a:r>
              <a:rPr lang="en-US" altLang="ja-JP" dirty="0" err="1"/>
              <a:t>subflow</a:t>
            </a:r>
            <a:r>
              <a:rPr lang="en-US" altLang="ja-JP" dirty="0"/>
              <a:t> acknowledgment field </a:t>
            </a:r>
            <a:r>
              <a:rPr lang="en-US" altLang="ja-JP" dirty="0" smtClean="0"/>
              <a:t>in the </a:t>
            </a:r>
            <a:r>
              <a:rPr lang="en-US" altLang="ja-JP" dirty="0"/>
              <a:t>TCP header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4433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Encoding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Two methods to encode </a:t>
            </a:r>
            <a:r>
              <a:rPr lang="en-US" altLang="ja-JP" dirty="0"/>
              <a:t>data sequence numbers </a:t>
            </a:r>
            <a:r>
              <a:rPr lang="en-US" altLang="ja-JP" dirty="0" smtClean="0"/>
              <a:t>and data acknowledgments in TCP packets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ja-JP" dirty="0" smtClean="0"/>
              <a:t>Carry them in TCP options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embed them in the payload using an </a:t>
            </a:r>
            <a:r>
              <a:rPr lang="en-US" altLang="ja-JP" dirty="0" smtClean="0"/>
              <a:t>SSL-like </a:t>
            </a:r>
            <a:r>
              <a:rPr lang="en-US" altLang="ja-JP" dirty="0"/>
              <a:t>chunking mechanism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2684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Encoding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ja-JP" dirty="0" smtClean="0"/>
              <a:t>Scenario : deadlock cycle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ja-JP" dirty="0" smtClean="0"/>
              <a:t>There are host A and B, A’s buffer is full B’s empty respectively. 		          Assumption ; A wish to send data to B(i.e. – pipeline request)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ja-JP" dirty="0" smtClean="0"/>
              <a:t>However, flow control imposed by A’s receive window stop.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Because </a:t>
            </a:r>
            <a:r>
              <a:rPr lang="en-US" altLang="ja-JP" dirty="0"/>
              <a:t>no data </a:t>
            </a:r>
            <a:r>
              <a:rPr lang="en-US" altLang="ja-JP" dirty="0" err="1"/>
              <a:t>acks</a:t>
            </a:r>
            <a:r>
              <a:rPr lang="en-US" altLang="ja-JP" dirty="0"/>
              <a:t> </a:t>
            </a:r>
            <a:r>
              <a:rPr lang="en-US" altLang="ja-JP" dirty="0" smtClean="0"/>
              <a:t>are </a:t>
            </a:r>
            <a:r>
              <a:rPr lang="en-US" altLang="ja-JP" dirty="0"/>
              <a:t>received from B, A cannot free its send </a:t>
            </a:r>
            <a:r>
              <a:rPr lang="en-US" altLang="ja-JP" dirty="0" smtClean="0"/>
              <a:t>buffer.</a:t>
            </a:r>
          </a:p>
          <a:p>
            <a:pPr lvl="1"/>
            <a:r>
              <a:rPr lang="en-US" altLang="ja-JP" dirty="0"/>
              <a:t>The send buffer </a:t>
            </a:r>
            <a:r>
              <a:rPr lang="en-US" altLang="ja-JP" dirty="0" smtClean="0"/>
              <a:t>can only </a:t>
            </a:r>
            <a:r>
              <a:rPr lang="en-US" altLang="ja-JP" dirty="0"/>
              <a:t>empty when A receives an data </a:t>
            </a:r>
            <a:r>
              <a:rPr lang="en-US" altLang="ja-JP" dirty="0" err="1"/>
              <a:t>ack</a:t>
            </a:r>
            <a:r>
              <a:rPr lang="en-US" altLang="ja-JP" dirty="0"/>
              <a:t> from B, but </a:t>
            </a:r>
            <a:r>
              <a:rPr lang="en-US" altLang="ja-JP" dirty="0" smtClean="0"/>
              <a:t>B cannot </a:t>
            </a:r>
            <a:r>
              <a:rPr lang="en-US" altLang="ja-JP" dirty="0"/>
              <a:t>send a data </a:t>
            </a:r>
            <a:r>
              <a:rPr lang="en-US" altLang="ja-JP" dirty="0" err="1"/>
              <a:t>ack</a:t>
            </a:r>
            <a:r>
              <a:rPr lang="en-US" altLang="ja-JP" dirty="0"/>
              <a:t> until A’s application reads</a:t>
            </a:r>
            <a:r>
              <a:rPr lang="en-US" altLang="ja-JP" dirty="0" smtClean="0"/>
              <a:t>.</a:t>
            </a:r>
          </a:p>
          <a:p>
            <a:r>
              <a:rPr lang="en-US" altLang="ja-JP" dirty="0" smtClean="0"/>
              <a:t>Solution</a:t>
            </a:r>
          </a:p>
          <a:p>
            <a:pPr lvl="1"/>
            <a:r>
              <a:rPr lang="en-US" altLang="ja-JP" dirty="0" smtClean="0"/>
              <a:t>using TCP options </a:t>
            </a:r>
            <a:r>
              <a:rPr lang="en-US" altLang="ja-JP" dirty="0"/>
              <a:t>to avoid this and similar </a:t>
            </a:r>
            <a:r>
              <a:rPr lang="en-US" altLang="ja-JP" dirty="0" smtClean="0"/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418701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Related 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Network </a:t>
            </a:r>
            <a:r>
              <a:rPr lang="en-US" altLang="ja-JP" dirty="0"/>
              <a:t>layer </a:t>
            </a:r>
            <a:r>
              <a:rPr lang="en-US" altLang="ja-JP" dirty="0" smtClean="0"/>
              <a:t>multipath</a:t>
            </a:r>
          </a:p>
          <a:p>
            <a:pPr lvl="1"/>
            <a:r>
              <a:rPr lang="en-US" altLang="ja-JP" dirty="0"/>
              <a:t>Multipath TCP can </a:t>
            </a:r>
            <a:r>
              <a:rPr lang="en-US" altLang="ja-JP" dirty="0" smtClean="0"/>
              <a:t>use </a:t>
            </a:r>
            <a:r>
              <a:rPr lang="en-US" altLang="ja-JP" dirty="0" smtClean="0">
                <a:solidFill>
                  <a:srgbClr val="FF0000"/>
                </a:solidFill>
              </a:rPr>
              <a:t>ECMP</a:t>
            </a:r>
            <a:r>
              <a:rPr lang="en-US" altLang="ja-JP" dirty="0" smtClean="0"/>
              <a:t> </a:t>
            </a:r>
            <a:r>
              <a:rPr lang="en-US" altLang="ja-JP" dirty="0"/>
              <a:t>to get different paths through the network </a:t>
            </a:r>
            <a:r>
              <a:rPr lang="en-US" altLang="ja-JP" dirty="0" smtClean="0"/>
              <a:t>without having </a:t>
            </a:r>
            <a:r>
              <a:rPr lang="en-US" altLang="ja-JP" dirty="0" err="1"/>
              <a:t>multihomed</a:t>
            </a:r>
            <a:r>
              <a:rPr lang="en-US" altLang="ja-JP" dirty="0"/>
              <a:t> </a:t>
            </a:r>
            <a:r>
              <a:rPr lang="en-US" altLang="ja-JP" dirty="0" smtClean="0"/>
              <a:t>endpoints</a:t>
            </a:r>
          </a:p>
          <a:p>
            <a:r>
              <a:rPr lang="en-US" altLang="ja-JP" dirty="0"/>
              <a:t>Application layer </a:t>
            </a:r>
            <a:r>
              <a:rPr lang="en-US" altLang="ja-JP" dirty="0" smtClean="0"/>
              <a:t>multipath</a:t>
            </a:r>
          </a:p>
          <a:p>
            <a:pPr lvl="1"/>
            <a:r>
              <a:rPr lang="en-US" altLang="ja-JP" dirty="0" err="1" smtClean="0"/>
              <a:t>BitTorrent</a:t>
            </a:r>
            <a:endParaRPr lang="en-US" altLang="ja-JP" dirty="0" smtClean="0"/>
          </a:p>
          <a:p>
            <a:pPr lvl="1"/>
            <a:r>
              <a:rPr lang="en-US" altLang="ja-JP" dirty="0"/>
              <a:t>Different </a:t>
            </a:r>
            <a:r>
              <a:rPr lang="en-US" altLang="ja-JP" dirty="0" smtClean="0"/>
              <a:t>chunks of </a:t>
            </a:r>
            <a:r>
              <a:rPr lang="en-US" altLang="ja-JP" dirty="0"/>
              <a:t>the same file are downloaded from different peers </a:t>
            </a:r>
            <a:r>
              <a:rPr lang="en-US" altLang="ja-JP" dirty="0" smtClean="0"/>
              <a:t>to increase throughput</a:t>
            </a:r>
          </a:p>
        </p:txBody>
      </p:sp>
    </p:spTree>
    <p:extLst>
      <p:ext uri="{BB962C8B-B14F-4D97-AF65-F5344CB8AC3E}">
        <p14:creationId xmlns:p14="http://schemas.microsoft.com/office/powerpoint/2010/main" val="1321311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MPTCP</a:t>
            </a:r>
            <a:r>
              <a:rPr lang="en-US" altLang="ja-JP" dirty="0" smtClean="0"/>
              <a:t> </a:t>
            </a:r>
            <a:r>
              <a:rPr lang="en-US" altLang="ja-JP" dirty="0"/>
              <a:t>performs well across a wide range of traffic patterns </a:t>
            </a:r>
          </a:p>
          <a:p>
            <a:r>
              <a:rPr lang="en-US" altLang="ja-JP" dirty="0" smtClean="0"/>
              <a:t>It </a:t>
            </a:r>
            <a:r>
              <a:rPr lang="en-US" altLang="ja-JP" dirty="0"/>
              <a:t>should be </a:t>
            </a:r>
            <a:r>
              <a:rPr lang="en-US" altLang="ja-JP" dirty="0" smtClean="0"/>
              <a:t>beneficial to </a:t>
            </a:r>
            <a:r>
              <a:rPr lang="en-US" altLang="ja-JP" dirty="0"/>
              <a:t>the operation of the Internet, since it selects </a:t>
            </a:r>
            <a:r>
              <a:rPr lang="en-US" altLang="ja-JP" dirty="0" smtClean="0"/>
              <a:t>efficient paths </a:t>
            </a:r>
            <a:r>
              <a:rPr lang="en-US" altLang="ja-JP" dirty="0"/>
              <a:t>and balances congestion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432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Future work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Microsoft </a:t>
            </a:r>
            <a:r>
              <a:rPr lang="en-US" altLang="ja-JP" dirty="0" smtClean="0"/>
              <a:t>incorporate </a:t>
            </a:r>
            <a:r>
              <a:rPr lang="en-US" altLang="ja-JP" dirty="0" smtClean="0">
                <a:solidFill>
                  <a:srgbClr val="FF0000"/>
                </a:solidFill>
              </a:rPr>
              <a:t>Compound TCP</a:t>
            </a:r>
            <a:r>
              <a:rPr lang="en-US" altLang="ja-JP" dirty="0"/>
              <a:t> </a:t>
            </a:r>
            <a:r>
              <a:rPr lang="en-US" altLang="ja-JP" dirty="0" smtClean="0"/>
              <a:t>in </a:t>
            </a:r>
            <a:r>
              <a:rPr lang="en-US" altLang="ja-JP" dirty="0"/>
              <a:t>Vista and Windows </a:t>
            </a:r>
            <a:r>
              <a:rPr lang="en-US" altLang="ja-JP" dirty="0" smtClean="0"/>
              <a:t>7</a:t>
            </a:r>
          </a:p>
          <a:p>
            <a:r>
              <a:rPr lang="en-US" altLang="ja-JP" dirty="0" smtClean="0"/>
              <a:t>Recent </a:t>
            </a:r>
            <a:r>
              <a:rPr lang="en-US" altLang="ja-JP" dirty="0"/>
              <a:t>Linux </a:t>
            </a:r>
            <a:r>
              <a:rPr lang="en-US" altLang="ja-JP" dirty="0" smtClean="0"/>
              <a:t>kernels use </a:t>
            </a:r>
            <a:r>
              <a:rPr lang="en-US" altLang="ja-JP" dirty="0"/>
              <a:t>Cubic </a:t>
            </a:r>
            <a:r>
              <a:rPr lang="en-US" altLang="ja-JP" dirty="0" smtClean="0"/>
              <a:t>TCP</a:t>
            </a:r>
          </a:p>
          <a:p>
            <a:pPr lvl="1"/>
            <a:r>
              <a:rPr lang="en-US" altLang="ja-JP" dirty="0"/>
              <a:t>Compound TCP kicks in when a </a:t>
            </a:r>
            <a:r>
              <a:rPr lang="en-US" altLang="ja-JP" dirty="0" smtClean="0"/>
              <a:t>link is </a:t>
            </a:r>
            <a:r>
              <a:rPr lang="en-US" altLang="ja-JP" dirty="0"/>
              <a:t>underutilized to rapidly fill the pipe, but it falls </a:t>
            </a:r>
            <a:r>
              <a:rPr lang="en-US" altLang="ja-JP" dirty="0" smtClean="0"/>
              <a:t>back to </a:t>
            </a:r>
            <a:r>
              <a:rPr lang="en-US" altLang="ja-JP" dirty="0" err="1"/>
              <a:t>NewReno</a:t>
            </a:r>
            <a:r>
              <a:rPr lang="en-US" altLang="ja-JP" dirty="0"/>
              <a:t>-like behavior once a queue starts to build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056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Proposed protoco</a:t>
            </a:r>
            <a:r>
              <a:rPr lang="en-US" altLang="ja-JP" dirty="0"/>
              <a:t>l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5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Window-based congestion control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Algorithm : Regular TCP</a:t>
            </a:r>
          </a:p>
          <a:p>
            <a:pPr lvl="1"/>
            <a:r>
              <a:rPr lang="en-US" altLang="ja-JP" dirty="0" smtClean="0"/>
              <a:t>Each </a:t>
            </a:r>
            <a:r>
              <a:rPr lang="en-US" altLang="ja-JP" dirty="0"/>
              <a:t>ACK, increase the congestion window </a:t>
            </a:r>
            <a:r>
              <a:rPr lang="en-US" altLang="ja-JP" i="1" dirty="0"/>
              <a:t>w</a:t>
            </a:r>
            <a:r>
              <a:rPr lang="en-US" altLang="ja-JP" dirty="0"/>
              <a:t>  </a:t>
            </a:r>
            <a:r>
              <a:rPr lang="en-US" altLang="ja-JP" dirty="0" smtClean="0"/>
              <a:t>by 1</a:t>
            </a:r>
            <a:r>
              <a:rPr lang="en-US" altLang="ja-JP" dirty="0"/>
              <a:t>/</a:t>
            </a:r>
            <a:r>
              <a:rPr lang="en-US" altLang="ja-JP" i="1" dirty="0"/>
              <a:t>w</a:t>
            </a:r>
            <a:r>
              <a:rPr lang="en-US" altLang="ja-JP" dirty="0"/>
              <a:t> , resulting in an increase of one packet per </a:t>
            </a:r>
            <a:r>
              <a:rPr lang="en-US" altLang="ja-JP" dirty="0" smtClean="0"/>
              <a:t>RTT</a:t>
            </a:r>
          </a:p>
          <a:p>
            <a:pPr lvl="1"/>
            <a:r>
              <a:rPr kumimoji="1" lang="en-US" altLang="ja-JP" dirty="0" smtClean="0"/>
              <a:t>Each loss, decrease </a:t>
            </a:r>
            <a:r>
              <a:rPr kumimoji="1" lang="en-US" altLang="ja-JP" i="1" dirty="0" smtClean="0"/>
              <a:t>w </a:t>
            </a:r>
            <a:r>
              <a:rPr kumimoji="1" lang="en-US" altLang="ja-JP" dirty="0" smtClean="0"/>
              <a:t>by </a:t>
            </a:r>
            <a:r>
              <a:rPr kumimoji="1" lang="en-US" altLang="ja-JP" i="1" dirty="0" smtClean="0"/>
              <a:t>w/2</a:t>
            </a:r>
          </a:p>
          <a:p>
            <a:pPr lvl="1"/>
            <a:r>
              <a:rPr lang="en-US" altLang="ja-JP" dirty="0" smtClean="0"/>
              <a:t>Timeout …</a:t>
            </a:r>
          </a:p>
          <a:p>
            <a:r>
              <a:rPr kumimoji="1" lang="en-US" altLang="ja-JP" dirty="0" smtClean="0"/>
              <a:t>In Multipath TCP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10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Window-based congestion </a:t>
            </a:r>
            <a:r>
              <a:rPr lang="en-US" altLang="ja-JP" dirty="0" smtClean="0"/>
              <a:t>control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A connectio</a:t>
            </a:r>
            <a:r>
              <a:rPr lang="en-US" altLang="ja-JP" dirty="0" smtClean="0"/>
              <a:t>n consists of set of </a:t>
            </a:r>
            <a:r>
              <a:rPr lang="en-US" altLang="ja-JP" dirty="0" err="1" smtClean="0"/>
              <a:t>subflows</a:t>
            </a:r>
            <a:r>
              <a:rPr lang="en-US" altLang="ja-JP" dirty="0" smtClean="0"/>
              <a:t> R</a:t>
            </a:r>
            <a:endParaRPr kumimoji="1" lang="en-US" altLang="ja-JP" dirty="0" smtClean="0"/>
          </a:p>
          <a:p>
            <a:r>
              <a:rPr lang="en-US" altLang="ja-JP" dirty="0" smtClean="0"/>
              <a:t>Algorithm : </a:t>
            </a:r>
            <a:r>
              <a:rPr lang="en-US" altLang="ja-JP" dirty="0" smtClean="0">
                <a:solidFill>
                  <a:srgbClr val="FF0000"/>
                </a:solidFill>
              </a:rPr>
              <a:t>MPTCP</a:t>
            </a:r>
            <a:r>
              <a:rPr lang="en-US" altLang="ja-JP" dirty="0" smtClean="0"/>
              <a:t> : </a:t>
            </a:r>
          </a:p>
          <a:p>
            <a:pPr lvl="1"/>
            <a:r>
              <a:rPr kumimoji="1" lang="en-US" altLang="ja-JP" dirty="0" smtClean="0"/>
              <a:t>Each ACK on </a:t>
            </a:r>
            <a:r>
              <a:rPr kumimoji="1" lang="en-US" altLang="ja-JP" dirty="0" err="1" smtClean="0"/>
              <a:t>subflow</a:t>
            </a:r>
            <a:r>
              <a:rPr kumimoji="1" lang="en-US" altLang="ja-JP" dirty="0" smtClean="0"/>
              <a:t> r, for each subnet S </a:t>
            </a:r>
            <a:r>
              <a:rPr lang="en-US" altLang="ja-JP" dirty="0"/>
              <a:t> </a:t>
            </a:r>
            <a:r>
              <a:rPr lang="en-US" altLang="ja-JP" dirty="0" smtClean="0"/>
              <a:t>   R that includes path r, compute  </a:t>
            </a:r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kumimoji="1" lang="en-US" altLang="ja-JP" dirty="0" smtClean="0"/>
              <a:t>Increase the window      by that much</a:t>
            </a:r>
          </a:p>
          <a:p>
            <a:pPr lvl="1"/>
            <a:r>
              <a:rPr kumimoji="1" lang="en-US" altLang="ja-JP" dirty="0" smtClean="0"/>
              <a:t>Each loss on </a:t>
            </a:r>
            <a:r>
              <a:rPr kumimoji="1" lang="en-US" altLang="ja-JP" dirty="0" err="1" smtClean="0"/>
              <a:t>subflow</a:t>
            </a:r>
            <a:r>
              <a:rPr kumimoji="1" lang="en-US" altLang="ja-JP" dirty="0" smtClean="0"/>
              <a:t> r, decrease the window       by 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727" y="2780928"/>
            <a:ext cx="393625" cy="30901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153" y="3501008"/>
            <a:ext cx="2751695" cy="92667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493" y="5032508"/>
            <a:ext cx="523915" cy="33785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5411639"/>
            <a:ext cx="732070" cy="39362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109" y="4603316"/>
            <a:ext cx="523915" cy="33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93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R</a:t>
            </a:r>
            <a:r>
              <a:rPr kumimoji="1" lang="en-US" altLang="ja-JP" dirty="0" smtClean="0"/>
              <a:t>equirement for multipath congestion control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A </a:t>
            </a:r>
            <a:r>
              <a:rPr lang="en-US" altLang="ja-JP" dirty="0"/>
              <a:t>multipath flow should give a connection at </a:t>
            </a:r>
            <a:r>
              <a:rPr lang="en-US" altLang="ja-JP" dirty="0" smtClean="0"/>
              <a:t>least as </a:t>
            </a:r>
            <a:r>
              <a:rPr lang="en-US" altLang="ja-JP" dirty="0"/>
              <a:t>much throughput as it would get with single-</a:t>
            </a:r>
            <a:r>
              <a:rPr lang="en-US" altLang="ja-JP" dirty="0" smtClean="0"/>
              <a:t>path TCP </a:t>
            </a:r>
            <a:r>
              <a:rPr lang="en-US" altLang="ja-JP" dirty="0"/>
              <a:t>on the best of its paths.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 A multipath flow should take no more capacity </a:t>
            </a:r>
            <a:r>
              <a:rPr lang="en-US" altLang="ja-JP" dirty="0" smtClean="0"/>
              <a:t>on any </a:t>
            </a:r>
            <a:r>
              <a:rPr lang="en-US" altLang="ja-JP" dirty="0"/>
              <a:t>path or collection of paths than if it was a </a:t>
            </a:r>
            <a:r>
              <a:rPr lang="en-US" altLang="ja-JP" dirty="0" smtClean="0"/>
              <a:t>single-path TCP </a:t>
            </a:r>
            <a:r>
              <a:rPr lang="en-US" altLang="ja-JP" dirty="0"/>
              <a:t>flow using the best of those paths.</a:t>
            </a:r>
          </a:p>
        </p:txBody>
      </p:sp>
    </p:spTree>
    <p:extLst>
      <p:ext uri="{BB962C8B-B14F-4D97-AF65-F5344CB8AC3E}">
        <p14:creationId xmlns:p14="http://schemas.microsoft.com/office/powerpoint/2010/main" val="24697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Requirement for multipath congestion control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16832"/>
            <a:ext cx="6743700" cy="24257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4509120"/>
            <a:ext cx="4965700" cy="18034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835696" y="4725144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1.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35696" y="5517232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2</a:t>
            </a:r>
            <a:r>
              <a:rPr kumimoji="1" lang="en-US" altLang="ja-JP" sz="2400" dirty="0" smtClean="0"/>
              <a:t>.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8325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Final MPTCP algorithm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Algorithm : </a:t>
            </a:r>
          </a:p>
          <a:p>
            <a:pPr lvl="1"/>
            <a:r>
              <a:rPr lang="en-US" altLang="ja-JP" dirty="0" smtClean="0"/>
              <a:t>Each ACK on </a:t>
            </a:r>
            <a:r>
              <a:rPr lang="en-US" altLang="ja-JP" dirty="0" err="1" smtClean="0"/>
              <a:t>subflow</a:t>
            </a:r>
            <a:r>
              <a:rPr lang="en-US" altLang="ja-JP" dirty="0" smtClean="0"/>
              <a:t> r, increase the windows    by</a:t>
            </a:r>
          </a:p>
          <a:p>
            <a:pPr lvl="1"/>
            <a:r>
              <a:rPr lang="en-US" altLang="ja-JP" dirty="0"/>
              <a:t> Each loss on </a:t>
            </a:r>
            <a:r>
              <a:rPr lang="en-US" altLang="ja-JP" dirty="0" err="1"/>
              <a:t>subflow</a:t>
            </a:r>
            <a:r>
              <a:rPr lang="en-US" altLang="ja-JP" dirty="0"/>
              <a:t> r , decrease the </a:t>
            </a:r>
            <a:r>
              <a:rPr lang="en-US" altLang="ja-JP" dirty="0" smtClean="0"/>
              <a:t>window     by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330" y="2293764"/>
            <a:ext cx="523915" cy="33785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40" y="2652736"/>
            <a:ext cx="2913560" cy="41622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76" y="3284984"/>
            <a:ext cx="523915" cy="33785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979" y="3573016"/>
            <a:ext cx="885805" cy="47628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4783" y="4149080"/>
            <a:ext cx="4774435" cy="1168516"/>
          </a:xfrm>
          <a:prstGeom prst="rect">
            <a:avLst/>
          </a:prstGeom>
        </p:spPr>
      </p:pic>
      <p:cxnSp>
        <p:nvCxnSpPr>
          <p:cNvPr id="10" name="直線矢印コネクタ 9"/>
          <p:cNvCxnSpPr/>
          <p:nvPr/>
        </p:nvCxnSpPr>
        <p:spPr>
          <a:xfrm flipH="1">
            <a:off x="0" y="5661248"/>
            <a:ext cx="914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5949280"/>
            <a:ext cx="523915" cy="337852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043608" y="5805264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 : current window</a:t>
            </a:r>
            <a:endParaRPr kumimoji="1" lang="ja-JP" altLang="en-US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76056" y="5775647"/>
            <a:ext cx="2929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 : equilibrium window</a:t>
            </a:r>
            <a:endParaRPr kumimoji="1" lang="ja-JP" altLang="en-US" sz="2400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4149" y="5804190"/>
            <a:ext cx="523915" cy="45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Final MPTCP algorithm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Calculate a from balance equation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839" y="2172062"/>
            <a:ext cx="5690322" cy="104091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573016"/>
            <a:ext cx="2056488" cy="450469"/>
          </a:xfrm>
          <a:prstGeom prst="rect">
            <a:avLst/>
          </a:prstGeom>
        </p:spPr>
      </p:pic>
      <p:sp>
        <p:nvSpPr>
          <p:cNvPr id="6" name="下矢印 5"/>
          <p:cNvSpPr/>
          <p:nvPr/>
        </p:nvSpPr>
        <p:spPr>
          <a:xfrm>
            <a:off x="3779912" y="3356992"/>
            <a:ext cx="648072" cy="130837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194" y="3525693"/>
            <a:ext cx="2440105" cy="49368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840" y="6136490"/>
            <a:ext cx="2531439" cy="74865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44" y="4775954"/>
            <a:ext cx="4234622" cy="89108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4658" y="4738639"/>
            <a:ext cx="3945814" cy="9657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11" name="上カーブ矢印 10"/>
          <p:cNvSpPr/>
          <p:nvPr/>
        </p:nvSpPr>
        <p:spPr>
          <a:xfrm>
            <a:off x="3347864" y="5589240"/>
            <a:ext cx="2232248" cy="648072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932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r 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</TotalTime>
  <Words>1160</Words>
  <Application>Microsoft Office PowerPoint</Application>
  <PresentationFormat>画面に合わせる (4:3)</PresentationFormat>
  <Paragraphs>144</Paragraphs>
  <Slides>28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29" baseType="lpstr">
      <vt:lpstr>Office ​​テーマ</vt:lpstr>
      <vt:lpstr>Paper 1</vt:lpstr>
      <vt:lpstr>Introduction</vt:lpstr>
      <vt:lpstr>Proposed protocol</vt:lpstr>
      <vt:lpstr>Window-based congestion control</vt:lpstr>
      <vt:lpstr>Window-based congestion control</vt:lpstr>
      <vt:lpstr>Requirement for multipath congestion control</vt:lpstr>
      <vt:lpstr>Requirement for multipath congestion control</vt:lpstr>
      <vt:lpstr>Final MPTCP algorithm</vt:lpstr>
      <vt:lpstr>Final MPTCP algorithm</vt:lpstr>
      <vt:lpstr>Efficient routing  in data centers</vt:lpstr>
      <vt:lpstr>Efficient routing in data centers</vt:lpstr>
      <vt:lpstr>Experiment with simulation</vt:lpstr>
      <vt:lpstr>FatTree simulations</vt:lpstr>
      <vt:lpstr>BCube simulation</vt:lpstr>
      <vt:lpstr>In summary</vt:lpstr>
      <vt:lpstr>Protocol implementation</vt:lpstr>
      <vt:lpstr>Protocol implementation</vt:lpstr>
      <vt:lpstr>Subflow establishment</vt:lpstr>
      <vt:lpstr>Loss Detection and Stream Reassembly</vt:lpstr>
      <vt:lpstr>Flow control</vt:lpstr>
      <vt:lpstr>Flow control</vt:lpstr>
      <vt:lpstr>Scenario 1</vt:lpstr>
      <vt:lpstr>Scenario 2</vt:lpstr>
      <vt:lpstr>Encoding</vt:lpstr>
      <vt:lpstr>Encoding</vt:lpstr>
      <vt:lpstr>Related work</vt:lpstr>
      <vt:lpstr>Conclusion</vt:lpstr>
      <vt:lpstr>Future work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</dc:creator>
  <cp:lastModifiedBy>admin</cp:lastModifiedBy>
  <cp:revision>254</cp:revision>
  <dcterms:created xsi:type="dcterms:W3CDTF">2013-06-23T09:26:35Z</dcterms:created>
  <dcterms:modified xsi:type="dcterms:W3CDTF">2013-07-30T06:47:13Z</dcterms:modified>
</cp:coreProperties>
</file>