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9" r:id="rId3"/>
    <p:sldId id="260" r:id="rId4"/>
    <p:sldId id="261" r:id="rId5"/>
    <p:sldId id="267" r:id="rId6"/>
    <p:sldId id="263" r:id="rId7"/>
    <p:sldId id="264" r:id="rId8"/>
    <p:sldId id="265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90" r:id="rId29"/>
    <p:sldId id="285" r:id="rId30"/>
    <p:sldId id="286" r:id="rId31"/>
    <p:sldId id="289" r:id="rId32"/>
    <p:sldId id="288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24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8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8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7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05E2-FAC4-4923-8C81-6D0B52D96617}" type="datetimeFigureOut">
              <a:rPr kumimoji="1" lang="ja-JP" altLang="en-US" smtClean="0"/>
              <a:t>2013/08/08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Paper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Title : Longer </a:t>
            </a:r>
            <a:r>
              <a:rPr lang="en-US" altLang="ja-JP" sz="2400" dirty="0"/>
              <a:t>is better: exploiting path diversity in data center networks</a:t>
            </a:r>
            <a:r>
              <a:rPr lang="en-US" altLang="ja-JP" sz="2400" dirty="0" smtClean="0"/>
              <a:t>.</a:t>
            </a:r>
            <a:endParaRPr lang="en-US" altLang="ja-JP" sz="2400" dirty="0"/>
          </a:p>
          <a:p>
            <a:r>
              <a:rPr lang="en-US" altLang="ja-JP" sz="2400" dirty="0" err="1"/>
              <a:t>Tso</a:t>
            </a:r>
            <a:r>
              <a:rPr lang="en-US" altLang="ja-JP" sz="2400" dirty="0"/>
              <a:t>, Fung Po, et al. </a:t>
            </a:r>
            <a:r>
              <a:rPr lang="en-US" altLang="ja-JP" sz="2400" i="1" dirty="0" smtClean="0"/>
              <a:t>: University of Glasgow</a:t>
            </a:r>
            <a:endParaRPr lang="ja-JP" altLang="en-US" sz="2400" i="1" dirty="0" smtClean="0"/>
          </a:p>
          <a:p>
            <a:r>
              <a:rPr lang="en-US" altLang="ja-JP" sz="2400" i="1" dirty="0"/>
              <a:t>IEEE 33rd International Conference on Distributed Computing Systems</a:t>
            </a:r>
            <a:r>
              <a:rPr lang="en-US" altLang="ja-JP" sz="2400" dirty="0" smtClean="0"/>
              <a:t>. </a:t>
            </a:r>
          </a:p>
          <a:p>
            <a:r>
              <a:rPr lang="en-US" altLang="ja-JP" sz="2400" dirty="0" smtClean="0"/>
              <a:t>2013.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9159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Benefits of Hardware 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546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Experiment:</a:t>
            </a:r>
          </a:p>
          <a:p>
            <a:pPr lvl="1"/>
            <a:r>
              <a:rPr lang="en-US" altLang="ja-JP" dirty="0" err="1"/>
              <a:t>testbed</a:t>
            </a:r>
            <a:r>
              <a:rPr lang="en-US" altLang="ja-JP" dirty="0"/>
              <a:t> setup was two </a:t>
            </a:r>
            <a:r>
              <a:rPr lang="en-US" altLang="ja-JP" dirty="0" smtClean="0"/>
              <a:t>end-host systems </a:t>
            </a:r>
            <a:r>
              <a:rPr lang="en-US" altLang="ja-JP" dirty="0"/>
              <a:t>connected via a </a:t>
            </a:r>
            <a:r>
              <a:rPr lang="en-US" altLang="ja-JP" dirty="0" smtClean="0"/>
              <a:t>switch</a:t>
            </a:r>
          </a:p>
          <a:p>
            <a:pPr lvl="1"/>
            <a:r>
              <a:rPr lang="en-US" altLang="ja-JP" dirty="0"/>
              <a:t>AMD Athlon 64 X2 5600+ systems</a:t>
            </a:r>
            <a:r>
              <a:rPr lang="en-US" altLang="ja-JP" dirty="0" smtClean="0"/>
              <a:t>, </a:t>
            </a:r>
            <a:r>
              <a:rPr lang="en-US" altLang="ja-JP" dirty="0"/>
              <a:t>3.5GB </a:t>
            </a:r>
            <a:r>
              <a:rPr lang="en-US" altLang="ja-JP" dirty="0" smtClean="0"/>
              <a:t>RAM and </a:t>
            </a:r>
            <a:r>
              <a:rPr lang="en-US" altLang="ja-JP" dirty="0"/>
              <a:t>a 82571EB Gigabit Ethernet NIC </a:t>
            </a:r>
            <a:r>
              <a:rPr lang="en-US" altLang="ja-JP" dirty="0" smtClean="0"/>
              <a:t>installed</a:t>
            </a:r>
          </a:p>
          <a:p>
            <a:pPr lvl="1"/>
            <a:r>
              <a:rPr lang="en-US" altLang="ja-JP" dirty="0" err="1"/>
              <a:t>NetFPGA</a:t>
            </a:r>
            <a:r>
              <a:rPr lang="en-US" altLang="ja-JP" dirty="0"/>
              <a:t> </a:t>
            </a:r>
            <a:r>
              <a:rPr lang="en-US" altLang="ja-JP" dirty="0" smtClean="0"/>
              <a:t>box, </a:t>
            </a:r>
            <a:r>
              <a:rPr lang="en-US" altLang="ja-JP" dirty="0"/>
              <a:t>AMD </a:t>
            </a:r>
            <a:r>
              <a:rPr lang="en-US" altLang="ja-JP" dirty="0" err="1"/>
              <a:t>Phenom</a:t>
            </a:r>
            <a:r>
              <a:rPr lang="en-US" altLang="ja-JP" dirty="0"/>
              <a:t> II X4 965 with 3.5GB RAM, a 4x1G </a:t>
            </a:r>
            <a:r>
              <a:rPr lang="en-US" altLang="ja-JP" dirty="0" err="1" smtClean="0"/>
              <a:t>NetFPGA</a:t>
            </a:r>
            <a:r>
              <a:rPr lang="en-US" altLang="ja-JP" dirty="0" smtClean="0"/>
              <a:t>, </a:t>
            </a:r>
            <a:r>
              <a:rPr lang="en-US" altLang="ja-JP" dirty="0"/>
              <a:t>card, and a 2x1GB Intel 82571EB Gigabit Ethernet </a:t>
            </a:r>
            <a:r>
              <a:rPr lang="en-US" altLang="ja-JP" dirty="0" smtClean="0"/>
              <a:t>NIC</a:t>
            </a:r>
          </a:p>
          <a:p>
            <a:pPr lvl="1"/>
            <a:r>
              <a:rPr lang="en-US" altLang="ja-JP" dirty="0"/>
              <a:t>Intel NIC was used to test the kernel and </a:t>
            </a:r>
            <a:r>
              <a:rPr lang="en-US" altLang="ja-JP" dirty="0" smtClean="0"/>
              <a:t>user-space implementation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70" y="5013176"/>
            <a:ext cx="7105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9689" y="4918699"/>
            <a:ext cx="194796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10,000 </a:t>
            </a:r>
            <a:endParaRPr lang="en-US" altLang="ja-JP" dirty="0" smtClean="0"/>
          </a:p>
          <a:p>
            <a:r>
              <a:rPr lang="en-US" altLang="ja-JP" dirty="0" smtClean="0"/>
              <a:t>back-to-back </a:t>
            </a:r>
            <a:r>
              <a:rPr lang="en-US" altLang="ja-JP" dirty="0"/>
              <a:t>pings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99992" y="5373216"/>
            <a:ext cx="2304256" cy="1368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58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Benefits of Hardware 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Experiment : </a:t>
            </a:r>
            <a:r>
              <a:rPr lang="en-US" altLang="ja-JP" dirty="0" smtClean="0"/>
              <a:t>CPU </a:t>
            </a:r>
            <a:r>
              <a:rPr lang="en-US" altLang="ja-JP" dirty="0"/>
              <a:t>utilization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throughput tests using </a:t>
            </a:r>
            <a:r>
              <a:rPr lang="en-US" altLang="ja-JP" dirty="0" err="1"/>
              <a:t>Iperf</a:t>
            </a:r>
            <a:r>
              <a:rPr lang="en-US" altLang="ja-JP" dirty="0"/>
              <a:t> with TCP and a variety </a:t>
            </a:r>
            <a:r>
              <a:rPr lang="en-US" altLang="ja-JP" dirty="0" smtClean="0"/>
              <a:t>of UDP </a:t>
            </a:r>
            <a:r>
              <a:rPr lang="en-US" altLang="ja-JP" dirty="0"/>
              <a:t>datagram </a:t>
            </a:r>
            <a:r>
              <a:rPr lang="en-US" altLang="ja-JP" dirty="0" smtClean="0"/>
              <a:t>sizes for </a:t>
            </a:r>
            <a:r>
              <a:rPr lang="en-US" altLang="ja-JP" dirty="0"/>
              <a:t>60 seconds</a:t>
            </a:r>
            <a:endParaRPr kumimoji="1" lang="ja-JP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171800"/>
            <a:ext cx="6972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721193" y="5181550"/>
            <a:ext cx="331236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UDP : 956Mb/s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TCP  </a:t>
            </a:r>
            <a:r>
              <a:rPr kumimoji="1" lang="en-US" altLang="ja-JP" dirty="0" smtClean="0"/>
              <a:t>: 940Mb/s</a:t>
            </a:r>
          </a:p>
          <a:p>
            <a:pPr algn="ctr"/>
            <a:r>
              <a:rPr lang="en-US" altLang="ja-JP" dirty="0" smtClean="0"/>
              <a:t>The same </a:t>
            </a:r>
            <a:r>
              <a:rPr lang="en-US" altLang="ja-JP" dirty="0"/>
              <a:t>throughput rates as </a:t>
            </a:r>
            <a:r>
              <a:rPr lang="en-US" altLang="ja-JP" dirty="0" smtClean="0"/>
              <a:t>the reference </a:t>
            </a:r>
            <a:r>
              <a:rPr lang="en-US" altLang="ja-JP" dirty="0"/>
              <a:t>NIC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411" y="5373216"/>
            <a:ext cx="539763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000" dirty="0" smtClean="0"/>
              <a:t>Not impact </a:t>
            </a:r>
            <a:r>
              <a:rPr lang="en-US" altLang="ja-JP" sz="2000" dirty="0"/>
              <a:t>the line-rate forwarding </a:t>
            </a:r>
            <a:r>
              <a:rPr lang="en-US" altLang="ja-JP" sz="2000" dirty="0" smtClean="0"/>
              <a:t>capabilities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lower ping times, and lower CPU utilization</a:t>
            </a:r>
            <a:endParaRPr lang="en-US" altLang="ja-JP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6381328"/>
            <a:ext cx="561914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err="1" smtClean="0"/>
              <a:t>NetFPGA</a:t>
            </a:r>
            <a:r>
              <a:rPr lang="en-US" altLang="ja-JP" sz="2000" dirty="0" smtClean="0"/>
              <a:t> Ref. Switch does not support </a:t>
            </a:r>
            <a:r>
              <a:rPr lang="en-US" altLang="ja-JP" sz="2000" dirty="0" err="1" smtClean="0"/>
              <a:t>multipathing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4675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Measurement module design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err="1"/>
              <a:t>OpenFlow</a:t>
            </a:r>
            <a:r>
              <a:rPr lang="en-US" altLang="ja-JP" dirty="0"/>
              <a:t> </a:t>
            </a:r>
            <a:r>
              <a:rPr lang="en-US" altLang="ja-JP" dirty="0" smtClean="0"/>
              <a:t>v1.1 </a:t>
            </a:r>
            <a:r>
              <a:rPr lang="en-US" altLang="ja-JP" dirty="0"/>
              <a:t>has added support for </a:t>
            </a:r>
            <a:r>
              <a:rPr lang="en-US" altLang="ja-JP" dirty="0" smtClean="0"/>
              <a:t>ECMP</a:t>
            </a:r>
          </a:p>
          <a:p>
            <a:r>
              <a:rPr lang="en-US" altLang="ja-JP" dirty="0" smtClean="0"/>
              <a:t>However </a:t>
            </a:r>
            <a:r>
              <a:rPr lang="en-US" altLang="ja-JP" dirty="0"/>
              <a:t>the </a:t>
            </a:r>
            <a:r>
              <a:rPr lang="en-US" altLang="ja-JP" dirty="0" smtClean="0"/>
              <a:t>reference, hardware </a:t>
            </a:r>
            <a:r>
              <a:rPr lang="en-US" altLang="ja-JP" dirty="0"/>
              <a:t>implementation is not yet </a:t>
            </a:r>
            <a:r>
              <a:rPr lang="en-US" altLang="ja-JP" dirty="0" smtClean="0"/>
              <a:t>available</a:t>
            </a:r>
          </a:p>
          <a:p>
            <a:r>
              <a:rPr lang="en-US" altLang="ja-JP" dirty="0" err="1"/>
              <a:t>Baatdaat</a:t>
            </a:r>
            <a:r>
              <a:rPr lang="en-US" altLang="ja-JP" dirty="0"/>
              <a:t> ensures that all packets belonging to </a:t>
            </a:r>
            <a:r>
              <a:rPr lang="en-US" altLang="ja-JP" dirty="0" smtClean="0"/>
              <a:t>the same flow due </a:t>
            </a:r>
            <a:r>
              <a:rPr lang="en-US" altLang="ja-JP" dirty="0"/>
              <a:t>to TCP </a:t>
            </a:r>
            <a:r>
              <a:rPr lang="en-US" altLang="ja-JP" dirty="0" smtClean="0"/>
              <a:t>‘s out-of-order </a:t>
            </a:r>
            <a:r>
              <a:rPr lang="en-US" altLang="ja-JP" dirty="0"/>
              <a:t>packet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51" y="3717032"/>
            <a:ext cx="5903926" cy="312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6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Baatdaat</a:t>
            </a:r>
            <a:r>
              <a:rPr lang="en-US" altLang="ja-JP" dirty="0"/>
              <a:t> SCHEDULING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Baatdaat</a:t>
            </a:r>
            <a:r>
              <a:rPr lang="en-US" altLang="ja-JP" dirty="0"/>
              <a:t> </a:t>
            </a:r>
            <a:r>
              <a:rPr lang="en-US" altLang="ja-JP" dirty="0" smtClean="0"/>
              <a:t>scheduling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Baatdaat</a:t>
            </a:r>
            <a:r>
              <a:rPr lang="en-US" altLang="ja-JP" dirty="0"/>
              <a:t> is a flow-based </a:t>
            </a:r>
            <a:r>
              <a:rPr lang="en-US" altLang="ja-JP" dirty="0" smtClean="0"/>
              <a:t>scheduler</a:t>
            </a:r>
          </a:p>
          <a:p>
            <a:pPr lvl="1"/>
            <a:r>
              <a:rPr lang="en-US" altLang="ja-JP" dirty="0"/>
              <a:t>when all links have 0% </a:t>
            </a:r>
            <a:r>
              <a:rPr lang="en-US" altLang="ja-JP" dirty="0" smtClean="0"/>
              <a:t>utilization, </a:t>
            </a:r>
            <a:r>
              <a:rPr lang="en-US" altLang="ja-JP" dirty="0"/>
              <a:t>the flow is randomly scheduled using commodity ECMP</a:t>
            </a:r>
            <a:endParaRPr lang="en-US" altLang="ja-JP" dirty="0" smtClean="0"/>
          </a:p>
          <a:p>
            <a:pPr lvl="1"/>
            <a:r>
              <a:rPr lang="en-US" altLang="ja-JP" dirty="0"/>
              <a:t>M</a:t>
            </a:r>
            <a:r>
              <a:rPr lang="en-US" altLang="ja-JP" dirty="0" smtClean="0"/>
              <a:t>easurement </a:t>
            </a:r>
            <a:r>
              <a:rPr lang="en-US" altLang="ja-JP" dirty="0"/>
              <a:t>loop to run every 1 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 </a:t>
            </a:r>
            <a:r>
              <a:rPr lang="en-US" altLang="ja-JP" dirty="0"/>
              <a:t>with an aim to capture instantaneous traffic </a:t>
            </a:r>
            <a:r>
              <a:rPr lang="en-US" altLang="ja-JP" dirty="0" smtClean="0"/>
              <a:t>bursts</a:t>
            </a:r>
          </a:p>
          <a:p>
            <a:r>
              <a:rPr kumimoji="1" lang="en-US" altLang="ja-JP" dirty="0" smtClean="0"/>
              <a:t>Aggregation switches </a:t>
            </a:r>
          </a:p>
          <a:p>
            <a:pPr lvl="1"/>
            <a:r>
              <a:rPr lang="en-US" altLang="ja-JP" dirty="0" smtClean="0"/>
              <a:t>need </a:t>
            </a:r>
            <a:r>
              <a:rPr lang="en-US" altLang="ja-JP" dirty="0"/>
              <a:t>to report statistics </a:t>
            </a:r>
            <a:r>
              <a:rPr lang="en-US" altLang="ja-JP" dirty="0" smtClean="0"/>
              <a:t>to the controller</a:t>
            </a:r>
          </a:p>
          <a:p>
            <a:pPr lvl="1"/>
            <a:r>
              <a:rPr lang="en-US" altLang="ja-JP" dirty="0"/>
              <a:t>The report </a:t>
            </a:r>
            <a:r>
              <a:rPr lang="en-US" altLang="ja-JP" dirty="0" smtClean="0"/>
              <a:t>frequency is set </a:t>
            </a:r>
            <a:r>
              <a:rPr lang="en-US" altLang="ja-JP" dirty="0"/>
              <a:t>to 100 </a:t>
            </a:r>
            <a:r>
              <a:rPr lang="en-US" altLang="ja-JP" dirty="0" err="1"/>
              <a:t>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584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Baatdaat</a:t>
            </a:r>
            <a:r>
              <a:rPr lang="en-US" altLang="ja-JP" dirty="0"/>
              <a:t> scheduling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Two constraints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flow is </a:t>
            </a:r>
            <a:r>
              <a:rPr lang="en-US" altLang="ja-JP" dirty="0" smtClean="0"/>
              <a:t>downlink traffic </a:t>
            </a:r>
            <a:r>
              <a:rPr lang="en-US" altLang="ja-JP" dirty="0"/>
              <a:t>of the aggregation </a:t>
            </a:r>
            <a:r>
              <a:rPr lang="en-US" altLang="ja-JP" dirty="0" smtClean="0"/>
              <a:t>switches</a:t>
            </a:r>
          </a:p>
          <a:p>
            <a:pPr lvl="2"/>
            <a:r>
              <a:rPr lang="en-US" altLang="ja-JP" dirty="0"/>
              <a:t>detours </a:t>
            </a:r>
            <a:r>
              <a:rPr lang="en-US" altLang="ja-JP" dirty="0" smtClean="0"/>
              <a:t>only </a:t>
            </a:r>
            <a:r>
              <a:rPr lang="en-US" altLang="ja-JP" dirty="0"/>
              <a:t>happen between the aggregation and the </a:t>
            </a:r>
            <a:r>
              <a:rPr lang="en-US" altLang="ja-JP" dirty="0" smtClean="0"/>
              <a:t>Top-of-Rack	</a:t>
            </a:r>
          </a:p>
          <a:p>
            <a:pPr lvl="2"/>
            <a:r>
              <a:rPr lang="en-US" altLang="ja-JP" dirty="0" smtClean="0"/>
              <a:t>cross-aggregation-switch traffic </a:t>
            </a:r>
            <a:r>
              <a:rPr lang="en-US" altLang="ja-JP" dirty="0"/>
              <a:t>is more common than cross-core-switch</a:t>
            </a:r>
            <a:endParaRPr lang="en-US" altLang="ja-JP" dirty="0" smtClean="0"/>
          </a:p>
          <a:p>
            <a:pPr lvl="1"/>
            <a:r>
              <a:rPr lang="en-US" altLang="ja-JP" dirty="0"/>
              <a:t>the flow can </a:t>
            </a:r>
            <a:r>
              <a:rPr lang="en-US" altLang="ja-JP" dirty="0" smtClean="0"/>
              <a:t>only take </a:t>
            </a:r>
            <a:r>
              <a:rPr lang="en-US" altLang="ja-JP" dirty="0"/>
              <a:t>a detour of 2 hops longer than the shortest </a:t>
            </a:r>
            <a:r>
              <a:rPr lang="en-US" altLang="ja-JP" dirty="0" smtClean="0"/>
              <a:t>path</a:t>
            </a:r>
          </a:p>
          <a:p>
            <a:pPr lvl="2"/>
            <a:r>
              <a:rPr lang="en-US" altLang="ja-JP" dirty="0" smtClean="0"/>
              <a:t>to prevent oscillation </a:t>
            </a:r>
            <a:r>
              <a:rPr lang="en-US" altLang="ja-JP" dirty="0"/>
              <a:t>and flooding-like effects in the network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089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Baatdaat</a:t>
            </a:r>
            <a:r>
              <a:rPr lang="en-US" altLang="ja-JP" dirty="0"/>
              <a:t> scheduling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A link utilization matrix M, is a </a:t>
            </a:r>
            <a:r>
              <a:rPr lang="en-US" altLang="ja-JP" dirty="0" err="1" smtClean="0"/>
              <a:t>m</a:t>
            </a:r>
            <a:r>
              <a:rPr lang="en-US" altLang="ja-JP" dirty="0" err="1" smtClean="0"/>
              <a:t>×</a:t>
            </a:r>
            <a:r>
              <a:rPr lang="en-US" altLang="ja-JP" dirty="0" err="1" smtClean="0"/>
              <a:t>n</a:t>
            </a:r>
            <a:r>
              <a:rPr lang="en-US" altLang="ja-JP" dirty="0" smtClean="0"/>
              <a:t> </a:t>
            </a:r>
            <a:r>
              <a:rPr lang="en-US" altLang="ja-JP" dirty="0" smtClean="0"/>
              <a:t>matrix</a:t>
            </a:r>
          </a:p>
          <a:p>
            <a:pPr lvl="1"/>
            <a:r>
              <a:rPr lang="en-US" altLang="ja-JP" dirty="0"/>
              <a:t>m</a:t>
            </a:r>
            <a:r>
              <a:rPr lang="en-US" altLang="ja-JP" dirty="0" smtClean="0"/>
              <a:t> : </a:t>
            </a:r>
            <a:r>
              <a:rPr lang="en-US" altLang="ja-JP" dirty="0"/>
              <a:t>the number of </a:t>
            </a:r>
            <a:r>
              <a:rPr lang="en-US" altLang="ja-JP" dirty="0" smtClean="0"/>
              <a:t>aggregation </a:t>
            </a:r>
            <a:r>
              <a:rPr lang="en-US" altLang="ja-JP" dirty="0"/>
              <a:t>switches in a </a:t>
            </a:r>
            <a:r>
              <a:rPr lang="en-US" altLang="ja-JP" dirty="0" smtClean="0"/>
              <a:t>pod</a:t>
            </a:r>
          </a:p>
          <a:p>
            <a:pPr lvl="1"/>
            <a:r>
              <a:rPr lang="en-US" altLang="ja-JP" dirty="0" smtClean="0"/>
              <a:t>n : </a:t>
            </a:r>
            <a:r>
              <a:rPr lang="en-US" altLang="ja-JP" dirty="0"/>
              <a:t>the number of downlink </a:t>
            </a:r>
            <a:r>
              <a:rPr lang="en-US" altLang="ja-JP" dirty="0" smtClean="0"/>
              <a:t>ports on </a:t>
            </a:r>
            <a:r>
              <a:rPr lang="en-US" altLang="ja-JP" dirty="0"/>
              <a:t>an aggregation switch</a:t>
            </a:r>
            <a:endParaRPr lang="en-US" altLang="ja-JP" dirty="0" smtClean="0"/>
          </a:p>
          <a:p>
            <a:r>
              <a:rPr lang="en-US" altLang="ja-JP" dirty="0" smtClean="0"/>
              <a:t>path diversity </a:t>
            </a:r>
            <a:r>
              <a:rPr lang="en-US" altLang="ja-JP" dirty="0"/>
              <a:t>in the fat tree </a:t>
            </a:r>
            <a:r>
              <a:rPr lang="en-US" altLang="ja-JP" dirty="0" smtClean="0"/>
              <a:t>network(2 hops)</a:t>
            </a:r>
          </a:p>
          <a:p>
            <a:pPr lvl="1"/>
            <a:r>
              <a:rPr lang="en-US" altLang="ja-JP" dirty="0" smtClean="0"/>
              <a:t>k/2 ×</a:t>
            </a:r>
            <a:r>
              <a:rPr lang="en-US" altLang="ja-JP" dirty="0"/>
              <a:t> </a:t>
            </a:r>
            <a:r>
              <a:rPr lang="en-US" altLang="ja-JP" dirty="0" smtClean="0"/>
              <a:t>(k/2-1)×</a:t>
            </a:r>
            <a:r>
              <a:rPr lang="en-US" altLang="ja-JP" dirty="0"/>
              <a:t>(</a:t>
            </a:r>
            <a:r>
              <a:rPr lang="en-US" altLang="ja-JP" dirty="0" smtClean="0"/>
              <a:t>k/2-1-2)</a:t>
            </a:r>
          </a:p>
          <a:p>
            <a:pPr lvl="2"/>
            <a:r>
              <a:rPr lang="en-US" altLang="ja-JP" dirty="0" smtClean="0"/>
              <a:t>Shortest path : k/2</a:t>
            </a:r>
          </a:p>
          <a:p>
            <a:r>
              <a:rPr lang="en-US" altLang="ja-JP" dirty="0"/>
              <a:t>The path utilization of detour </a:t>
            </a:r>
            <a:r>
              <a:rPr lang="en-US" altLang="ja-JP" dirty="0" smtClean="0"/>
              <a:t>paths</a:t>
            </a:r>
          </a:p>
          <a:p>
            <a:pPr lvl="1"/>
            <a:r>
              <a:rPr lang="en-US" altLang="ja-JP" dirty="0"/>
              <a:t>max(detour links</a:t>
            </a:r>
            <a:r>
              <a:rPr lang="en-US" altLang="ja-JP" dirty="0" smtClean="0"/>
              <a:t>) ×c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 smtClean="0"/>
              <a:t> : </a:t>
            </a:r>
            <a:r>
              <a:rPr lang="en-US" altLang="ja-JP" dirty="0"/>
              <a:t>a weighting factor to </a:t>
            </a:r>
            <a:r>
              <a:rPr lang="en-US" altLang="ja-JP" dirty="0" smtClean="0"/>
              <a:t>reflect the </a:t>
            </a:r>
            <a:r>
              <a:rPr lang="en-US" altLang="ja-JP" dirty="0"/>
              <a:t>fact that it is a longer </a:t>
            </a:r>
            <a:r>
              <a:rPr lang="en-US" altLang="ja-JP" dirty="0" smtClean="0"/>
              <a:t>path(c=1.5 works well)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299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How </a:t>
            </a:r>
            <a:r>
              <a:rPr lang="en-US" altLang="ja-JP" dirty="0"/>
              <a:t>does the controller </a:t>
            </a:r>
            <a:r>
              <a:rPr lang="en-US" altLang="ja-JP" dirty="0" smtClean="0"/>
              <a:t>determine </a:t>
            </a:r>
            <a:r>
              <a:rPr lang="en-US" altLang="ja-JP" dirty="0"/>
              <a:t>detour paths?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796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Starting </a:t>
            </a:r>
            <a:r>
              <a:rPr lang="en-US" altLang="ja-JP" dirty="0"/>
              <a:t>by </a:t>
            </a:r>
            <a:r>
              <a:rPr lang="en-US" altLang="ja-JP" dirty="0" smtClean="0"/>
              <a:t>constructing an </a:t>
            </a:r>
            <a:r>
              <a:rPr lang="en-US" altLang="ja-JP" dirty="0"/>
              <a:t>acyclic tree of depth </a:t>
            </a:r>
            <a:r>
              <a:rPr lang="en-US" altLang="ja-JP" dirty="0" smtClean="0"/>
              <a:t>3(using matrix M)</a:t>
            </a:r>
          </a:p>
          <a:p>
            <a:r>
              <a:rPr kumimoji="1" lang="en-US" altLang="ja-JP" dirty="0" smtClean="0"/>
              <a:t>The time </a:t>
            </a:r>
            <a:r>
              <a:rPr lang="en-US" altLang="ja-JP" dirty="0"/>
              <a:t>complexity of this search </a:t>
            </a:r>
            <a:r>
              <a:rPr lang="en-US" altLang="ja-JP" dirty="0" smtClean="0"/>
              <a:t>is </a:t>
            </a:r>
          </a:p>
          <a:p>
            <a:pPr lvl="1"/>
            <a:r>
              <a:rPr lang="en-US" altLang="ja-JP" dirty="0" smtClean="0"/>
              <a:t>O((k/2-1)^2)</a:t>
            </a:r>
          </a:p>
          <a:p>
            <a:r>
              <a:rPr kumimoji="1" lang="en-US" altLang="ja-JP" dirty="0" smtClean="0"/>
              <a:t>Link2-3-4 is </a:t>
            </a:r>
            <a:r>
              <a:rPr lang="en-US" altLang="ja-JP" dirty="0"/>
              <a:t>the actual detour determined </a:t>
            </a:r>
            <a:r>
              <a:rPr lang="en-US" altLang="ja-JP" dirty="0" smtClean="0"/>
              <a:t>by the </a:t>
            </a:r>
            <a:r>
              <a:rPr lang="en-US" altLang="ja-JP" dirty="0"/>
              <a:t>controller.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44" y="3796059"/>
            <a:ext cx="3938908" cy="29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9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How does the controller determine detour paths?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Canonical tree </a:t>
            </a:r>
            <a:r>
              <a:rPr lang="en-US" altLang="ja-JP" dirty="0"/>
              <a:t>DC </a:t>
            </a:r>
            <a:r>
              <a:rPr lang="en-US" altLang="ja-JP" dirty="0" smtClean="0"/>
              <a:t>topology</a:t>
            </a:r>
          </a:p>
          <a:p>
            <a:pPr lvl="1"/>
            <a:r>
              <a:rPr lang="en-US" altLang="ja-JP" dirty="0"/>
              <a:t>every set of m switches connect to two </a:t>
            </a:r>
            <a:r>
              <a:rPr lang="en-US" altLang="ja-JP" dirty="0" smtClean="0"/>
              <a:t>aggregation switches</a:t>
            </a:r>
          </a:p>
          <a:p>
            <a:pPr lvl="1"/>
            <a:r>
              <a:rPr kumimoji="1" lang="en-US" altLang="ja-JP" dirty="0" smtClean="0"/>
              <a:t>2 × (m-1) : complexity O(m)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877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evaluation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03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Motivation : </a:t>
            </a:r>
          </a:p>
          <a:p>
            <a:pPr lvl="1"/>
            <a:r>
              <a:rPr lang="en-US" altLang="ja-JP" dirty="0" smtClean="0"/>
              <a:t>DC network is much more centralized characteristics than the legacy Internet</a:t>
            </a:r>
          </a:p>
          <a:p>
            <a:pPr lvl="1"/>
            <a:r>
              <a:rPr lang="en-US" altLang="ja-JP" dirty="0" smtClean="0"/>
              <a:t>Multipath protocols, node-local and </a:t>
            </a:r>
            <a:r>
              <a:rPr lang="en-US" altLang="ja-JP" dirty="0" smtClean="0"/>
              <a:t>heuristic </a:t>
            </a:r>
            <a:r>
              <a:rPr lang="en-US" altLang="ja-JP" dirty="0" smtClean="0"/>
              <a:t>information</a:t>
            </a:r>
            <a:endParaRPr lang="en-US" altLang="ja-JP" dirty="0"/>
          </a:p>
          <a:p>
            <a:r>
              <a:rPr kumimoji="1" lang="en-US" altLang="ja-JP" dirty="0" smtClean="0"/>
              <a:t>Methodology : </a:t>
            </a:r>
          </a:p>
          <a:p>
            <a:pPr lvl="1"/>
            <a:r>
              <a:rPr lang="en-US" altLang="ja-JP" dirty="0" smtClean="0"/>
              <a:t>Schedule flow over both shortest and non-shortest paths</a:t>
            </a:r>
          </a:p>
          <a:p>
            <a:pPr lvl="1"/>
            <a:r>
              <a:rPr kumimoji="1" lang="en-US" altLang="ja-JP" dirty="0" smtClean="0"/>
              <a:t>To mitigate the performance degradation of heavily utilized links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90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Performance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Fat tree : </a:t>
            </a:r>
          </a:p>
          <a:p>
            <a:pPr lvl="1"/>
            <a:r>
              <a:rPr lang="en-US" altLang="ja-JP" dirty="0"/>
              <a:t>k = 8 fat-tree </a:t>
            </a:r>
            <a:r>
              <a:rPr lang="en-US" altLang="ja-JP" dirty="0" smtClean="0"/>
              <a:t>topology(128 servers, 8 pods </a:t>
            </a:r>
            <a:r>
              <a:rPr lang="en-US" altLang="ja-JP" dirty="0" err="1" smtClean="0"/>
              <a:t>amd</a:t>
            </a:r>
            <a:r>
              <a:rPr lang="en-US" altLang="ja-JP" dirty="0" smtClean="0"/>
              <a:t> 8switches each )</a:t>
            </a:r>
          </a:p>
          <a:p>
            <a:pPr lvl="1"/>
            <a:r>
              <a:rPr lang="en-US" altLang="ja-JP" dirty="0"/>
              <a:t>1Gb/s </a:t>
            </a:r>
            <a:r>
              <a:rPr lang="en-US" altLang="ja-JP" dirty="0" smtClean="0"/>
              <a:t>interconnect links </a:t>
            </a:r>
            <a:r>
              <a:rPr lang="en-US" altLang="ja-JP" dirty="0"/>
              <a:t>in ns-3 with the </a:t>
            </a:r>
            <a:r>
              <a:rPr lang="en-US" altLang="ja-JP" dirty="0" err="1"/>
              <a:t>OpenFlow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</a:p>
          <a:p>
            <a:pPr lvl="1"/>
            <a:r>
              <a:rPr lang="en-US" altLang="ja-JP" dirty="0"/>
              <a:t>Simulated flows consist of uniformly chosen 4 KB, 8 KB</a:t>
            </a:r>
            <a:r>
              <a:rPr lang="en-US" altLang="ja-JP" dirty="0" smtClean="0"/>
              <a:t>, </a:t>
            </a:r>
            <a:r>
              <a:rPr lang="en-US" altLang="ja-JP" dirty="0"/>
              <a:t>100 KB </a:t>
            </a:r>
            <a:r>
              <a:rPr lang="en-US" altLang="ja-JP" dirty="0" smtClean="0"/>
              <a:t>flows</a:t>
            </a:r>
          </a:p>
          <a:p>
            <a:pPr lvl="2"/>
            <a:r>
              <a:rPr lang="en-US" altLang="ja-JP" dirty="0" smtClean="0"/>
              <a:t>latency-sensitive flows </a:t>
            </a:r>
            <a:r>
              <a:rPr lang="en-US" altLang="ja-JP" dirty="0"/>
              <a:t>common in DC </a:t>
            </a:r>
            <a:r>
              <a:rPr lang="en-US" altLang="ja-JP" dirty="0" smtClean="0"/>
              <a:t>networks</a:t>
            </a:r>
          </a:p>
          <a:p>
            <a:r>
              <a:rPr kumimoji="1" lang="en-US" altLang="ja-JP" dirty="0" smtClean="0"/>
              <a:t>Target</a:t>
            </a:r>
          </a:p>
          <a:p>
            <a:pPr lvl="1"/>
            <a:r>
              <a:rPr lang="en-US" altLang="ja-JP" dirty="0" smtClean="0"/>
              <a:t>small </a:t>
            </a:r>
            <a:r>
              <a:rPr lang="en-US" altLang="ja-JP" dirty="0"/>
              <a:t>flows which are </a:t>
            </a:r>
            <a:r>
              <a:rPr lang="en-US" altLang="ja-JP" dirty="0" smtClean="0"/>
              <a:t>mostly </a:t>
            </a:r>
            <a:r>
              <a:rPr lang="en-US" altLang="ja-JP" dirty="0"/>
              <a:t>found in the production data mining and Web service </a:t>
            </a:r>
            <a:r>
              <a:rPr lang="en-US" altLang="ja-JP" dirty="0" smtClean="0"/>
              <a:t>Cloud DCs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3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Network-wide Experimental Results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1" y="1582697"/>
            <a:ext cx="7777438" cy="451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720885" y="615601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4KB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83365" y="61653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8KB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88837" y="616530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100KB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68144" y="3356992"/>
            <a:ext cx="33329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all </a:t>
            </a:r>
            <a:r>
              <a:rPr lang="en-US" altLang="ja-JP" dirty="0" smtClean="0"/>
              <a:t>types of </a:t>
            </a:r>
            <a:r>
              <a:rPr lang="en-US" altLang="ja-JP" dirty="0"/>
              <a:t>flows by up to 18</a:t>
            </a:r>
            <a:r>
              <a:rPr lang="en-US" altLang="ja-JP" dirty="0" smtClean="0"/>
              <a:t>%</a:t>
            </a:r>
          </a:p>
          <a:p>
            <a:r>
              <a:rPr lang="en-US" altLang="ja-JP" dirty="0"/>
              <a:t>only deviates by 3% from optimal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899592" y="4941168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530368" y="4782757"/>
            <a:ext cx="265399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Allowing larger number</a:t>
            </a:r>
          </a:p>
          <a:p>
            <a:r>
              <a:rPr lang="en-US" altLang="ja-JP" dirty="0"/>
              <a:t>of flows to complete faster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35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Impact of Measurement Intervals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Baatdaat</a:t>
            </a:r>
            <a:r>
              <a:rPr lang="en-US" altLang="ja-JP" dirty="0"/>
              <a:t> uses temporal network load to schedule </a:t>
            </a:r>
            <a:r>
              <a:rPr lang="en-US" altLang="ja-JP" dirty="0" smtClean="0"/>
              <a:t>network flows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link utilization measurement interval </a:t>
            </a:r>
            <a:r>
              <a:rPr lang="en-US" altLang="ja-JP" dirty="0" smtClean="0"/>
              <a:t>becomes crucial</a:t>
            </a:r>
          </a:p>
          <a:p>
            <a:r>
              <a:rPr kumimoji="1" lang="en-US" altLang="ja-JP" dirty="0" smtClean="0"/>
              <a:t>Experiment : </a:t>
            </a:r>
          </a:p>
          <a:p>
            <a:pPr lvl="1"/>
            <a:r>
              <a:rPr lang="en-US" altLang="ja-JP" dirty="0"/>
              <a:t>increased the </a:t>
            </a:r>
            <a:r>
              <a:rPr lang="en-US" altLang="ja-JP" dirty="0" smtClean="0"/>
              <a:t>measurement </a:t>
            </a:r>
            <a:r>
              <a:rPr lang="en-US" altLang="ja-JP" dirty="0"/>
              <a:t>interval from 1 </a:t>
            </a:r>
            <a:r>
              <a:rPr lang="en-US" altLang="ja-JP" dirty="0" err="1"/>
              <a:t>ms</a:t>
            </a:r>
            <a:r>
              <a:rPr lang="en-US" altLang="ja-JP" dirty="0"/>
              <a:t> to 10 </a:t>
            </a:r>
            <a:r>
              <a:rPr lang="en-US" altLang="ja-JP" dirty="0" err="1"/>
              <a:t>ms</a:t>
            </a:r>
            <a:r>
              <a:rPr lang="en-US" altLang="ja-JP" dirty="0"/>
              <a:t> and 100 </a:t>
            </a:r>
            <a:r>
              <a:rPr lang="en-US" altLang="ja-JP" dirty="0" err="1"/>
              <a:t>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919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Impact of Measurement Intervals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1" y="1438681"/>
            <a:ext cx="7659359" cy="451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720885" y="602128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4KB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83365" y="60305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8KB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8837" y="603058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100KB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08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Impact of Measurement Intervals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Traffic </a:t>
            </a:r>
            <a:r>
              <a:rPr lang="en-US" altLang="ja-JP" dirty="0"/>
              <a:t>flows with </a:t>
            </a:r>
            <a:r>
              <a:rPr lang="en-US" altLang="ja-JP" dirty="0" smtClean="0"/>
              <a:t>smaller </a:t>
            </a:r>
            <a:r>
              <a:rPr lang="en-US" altLang="ja-JP" dirty="0"/>
              <a:t>flow size are more vulnerable to sparse measurement intervals</a:t>
            </a:r>
            <a:r>
              <a:rPr lang="en-US" altLang="ja-JP" dirty="0" smtClean="0"/>
              <a:t>.</a:t>
            </a:r>
          </a:p>
          <a:p>
            <a:r>
              <a:rPr kumimoji="1" lang="en-US" altLang="ja-JP" dirty="0" smtClean="0"/>
              <a:t>Long measurement interval leads to less </a:t>
            </a:r>
            <a:r>
              <a:rPr lang="en-US" altLang="ja-JP" dirty="0"/>
              <a:t>responsive to transient changes in network load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99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Impact of Longer Paths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How </a:t>
            </a:r>
            <a:r>
              <a:rPr lang="en-US" altLang="ja-JP" dirty="0"/>
              <a:t>much longer </a:t>
            </a:r>
            <a:r>
              <a:rPr lang="en-US" altLang="ja-JP" dirty="0" smtClean="0"/>
              <a:t>is </a:t>
            </a:r>
            <a:r>
              <a:rPr lang="en-US" altLang="ja-JP" dirty="0"/>
              <a:t>the ideal for DC networks?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6414624" cy="37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6732240" y="4210158"/>
            <a:ext cx="25314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suggest that only </a:t>
            </a:r>
            <a:endParaRPr lang="en-US" altLang="ja-JP" dirty="0" smtClean="0"/>
          </a:p>
          <a:p>
            <a:r>
              <a:rPr lang="en-US" altLang="ja-JP" dirty="0" smtClean="0"/>
              <a:t>detours </a:t>
            </a:r>
            <a:r>
              <a:rPr lang="en-US" altLang="ja-JP" dirty="0"/>
              <a:t>of two extra hops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468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Testbed</a:t>
            </a:r>
            <a:r>
              <a:rPr lang="en-US" altLang="ja-JP" dirty="0"/>
              <a:t> Experimental Results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Canonical </a:t>
            </a:r>
            <a:r>
              <a:rPr lang="en-US" altLang="ja-JP" dirty="0"/>
              <a:t>tree </a:t>
            </a:r>
            <a:r>
              <a:rPr lang="en-US" altLang="ja-JP" dirty="0" smtClean="0"/>
              <a:t>topologies</a:t>
            </a:r>
          </a:p>
          <a:p>
            <a:pPr lvl="1"/>
            <a:r>
              <a:rPr lang="en-US" altLang="ja-JP" dirty="0"/>
              <a:t>implemented </a:t>
            </a:r>
            <a:r>
              <a:rPr lang="en-US" altLang="ja-JP" dirty="0" err="1" smtClean="0"/>
              <a:t>Baatdaat</a:t>
            </a:r>
            <a:endParaRPr lang="en-US" altLang="ja-JP" dirty="0" smtClean="0"/>
          </a:p>
          <a:p>
            <a:r>
              <a:rPr lang="en-US" altLang="ja-JP" dirty="0" smtClean="0"/>
              <a:t>6 </a:t>
            </a:r>
            <a:r>
              <a:rPr lang="en-US" altLang="ja-JP" dirty="0" err="1"/>
              <a:t>OpenFlow</a:t>
            </a:r>
            <a:r>
              <a:rPr lang="en-US" altLang="ja-JP" dirty="0"/>
              <a:t> </a:t>
            </a:r>
            <a:r>
              <a:rPr lang="en-US" altLang="ja-JP" dirty="0" smtClean="0"/>
              <a:t>switches </a:t>
            </a:r>
            <a:r>
              <a:rPr lang="en-US" altLang="ja-JP" dirty="0"/>
              <a:t>and 4 server </a:t>
            </a:r>
            <a:r>
              <a:rPr lang="en-US" altLang="ja-JP" dirty="0" smtClean="0"/>
              <a:t>hosts</a:t>
            </a:r>
          </a:p>
          <a:p>
            <a:r>
              <a:rPr kumimoji="1" lang="en-US" altLang="ja-JP" dirty="0" smtClean="0"/>
              <a:t>2 aggregation switches </a:t>
            </a:r>
            <a:r>
              <a:rPr lang="en-US" altLang="ja-JP" dirty="0"/>
              <a:t>with the controller through out-of-band </a:t>
            </a:r>
            <a:r>
              <a:rPr lang="en-US" altLang="ja-JP" dirty="0" smtClean="0"/>
              <a:t>connections, do not carry </a:t>
            </a:r>
            <a:r>
              <a:rPr lang="en-US" altLang="ja-JP" dirty="0"/>
              <a:t>any</a:t>
            </a:r>
            <a:r>
              <a:rPr lang="en-US" altLang="ja-JP" dirty="0" smtClean="0"/>
              <a:t> data </a:t>
            </a:r>
          </a:p>
          <a:p>
            <a:r>
              <a:rPr lang="en-US" altLang="ja-JP" dirty="0"/>
              <a:t>To accurately capture </a:t>
            </a:r>
            <a:r>
              <a:rPr lang="en-US" altLang="ja-JP" dirty="0" smtClean="0"/>
              <a:t>DC network characteristics, </a:t>
            </a:r>
            <a:r>
              <a:rPr lang="en-US" altLang="ja-JP" dirty="0"/>
              <a:t>oversubscription ratio of 1 : </a:t>
            </a:r>
            <a:r>
              <a:rPr lang="en-US" altLang="ja-JP" dirty="0" smtClean="0"/>
              <a:t>5, </a:t>
            </a:r>
            <a:r>
              <a:rPr lang="en-US" altLang="ja-JP" dirty="0"/>
              <a:t>from 1 Gb/s to 100 Mb/s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4572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45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Testbed</a:t>
            </a:r>
            <a:r>
              <a:rPr lang="en-US" altLang="ja-JP" dirty="0"/>
              <a:t> Experimental Results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36" y="2427331"/>
            <a:ext cx="6246686" cy="267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50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Baatdaat</a:t>
            </a:r>
            <a:r>
              <a:rPr lang="en-US" altLang="ja-JP" dirty="0"/>
              <a:t> Overhead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</a:t>
            </a:r>
            <a:r>
              <a:rPr lang="en-US" altLang="ja-JP" dirty="0" err="1"/>
              <a:t>Baatdaat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/>
              <a:t>the control message overhead would be attributed </a:t>
            </a:r>
            <a:r>
              <a:rPr lang="en-US" altLang="ja-JP" dirty="0" smtClean="0"/>
              <a:t>to</a:t>
            </a:r>
          </a:p>
          <a:p>
            <a:pPr lvl="2"/>
            <a:r>
              <a:rPr lang="en-US" altLang="ja-JP" dirty="0"/>
              <a:t>8 × 48 = 384 </a:t>
            </a:r>
            <a:r>
              <a:rPr lang="en-US" altLang="ja-JP" dirty="0" smtClean="0"/>
              <a:t>Bytes</a:t>
            </a:r>
            <a:r>
              <a:rPr lang="en-US" altLang="ja-JP" dirty="0"/>
              <a:t> (assuming a 48 port switch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384000 Byte/sec</a:t>
            </a:r>
          </a:p>
          <a:p>
            <a:r>
              <a:rPr lang="en-US" altLang="ja-JP" dirty="0"/>
              <a:t>This is a marginal </a:t>
            </a:r>
            <a:r>
              <a:rPr lang="en-US" altLang="ja-JP" dirty="0" smtClean="0"/>
              <a:t>cost, for </a:t>
            </a:r>
            <a:r>
              <a:rPr lang="en-US" altLang="ja-JP" dirty="0"/>
              <a:t>improving flow completion times.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36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Hardware Implementation Complexity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90738"/>
            <a:ext cx="8429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72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875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Controller Efficiency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How </a:t>
            </a:r>
            <a:r>
              <a:rPr lang="en-US" altLang="ja-JP" dirty="0"/>
              <a:t>many </a:t>
            </a:r>
            <a:r>
              <a:rPr lang="en-US" altLang="ja-JP" dirty="0" smtClean="0"/>
              <a:t>flows the </a:t>
            </a:r>
            <a:r>
              <a:rPr lang="en-US" altLang="ja-JP" dirty="0"/>
              <a:t>controller can handle at a time</a:t>
            </a:r>
            <a:r>
              <a:rPr lang="en-US" altLang="ja-JP" dirty="0" smtClean="0"/>
              <a:t>?</a:t>
            </a:r>
          </a:p>
          <a:p>
            <a:r>
              <a:rPr lang="en-US" altLang="ja-JP" dirty="0"/>
              <a:t>The controller runs on a machine with an Intel i5 </a:t>
            </a:r>
            <a:r>
              <a:rPr lang="en-US" altLang="ja-JP" dirty="0" smtClean="0"/>
              <a:t>2.3Ghz CPU </a:t>
            </a:r>
            <a:r>
              <a:rPr lang="en-US" altLang="ja-JP" dirty="0"/>
              <a:t>and 4GB RAM</a:t>
            </a:r>
            <a:endParaRPr kumimoji="1" lang="ja-JP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89040"/>
            <a:ext cx="50577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172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ECMP </a:t>
            </a:r>
            <a:r>
              <a:rPr lang="en-US" altLang="ja-JP" dirty="0"/>
              <a:t>suffers from hash collisions, which </a:t>
            </a:r>
            <a:r>
              <a:rPr lang="en-US" altLang="ja-JP" dirty="0" smtClean="0"/>
              <a:t>can </a:t>
            </a:r>
            <a:r>
              <a:rPr lang="en-US" altLang="ja-JP" dirty="0"/>
              <a:t>result in unbalanced flow </a:t>
            </a:r>
            <a:r>
              <a:rPr lang="en-US" altLang="ja-JP" dirty="0" smtClean="0"/>
              <a:t>allocations</a:t>
            </a:r>
          </a:p>
          <a:p>
            <a:pPr lvl="1"/>
            <a:r>
              <a:rPr lang="en-US" altLang="ja-JP" dirty="0"/>
              <a:t>Valiant Load </a:t>
            </a:r>
            <a:r>
              <a:rPr lang="en-US" altLang="ja-JP" dirty="0" smtClean="0"/>
              <a:t>Balancing(VLB) </a:t>
            </a:r>
            <a:r>
              <a:rPr lang="en-US" altLang="ja-JP" dirty="0"/>
              <a:t>to randomize packet </a:t>
            </a:r>
            <a:r>
              <a:rPr lang="en-US" altLang="ja-JP" dirty="0" smtClean="0"/>
              <a:t>forwarding</a:t>
            </a:r>
          </a:p>
          <a:p>
            <a:pPr lvl="2"/>
            <a:r>
              <a:rPr kumimoji="1" lang="en-US" altLang="ja-JP" dirty="0" smtClean="0"/>
              <a:t>VL2, </a:t>
            </a:r>
            <a:r>
              <a:rPr lang="en-US" altLang="ja-JP" dirty="0" smtClean="0"/>
              <a:t>Monsoon</a:t>
            </a:r>
          </a:p>
          <a:p>
            <a:r>
              <a:rPr lang="en-US" altLang="ja-JP" dirty="0" err="1" smtClean="0"/>
              <a:t>DeTail</a:t>
            </a:r>
            <a:endParaRPr lang="en-US" altLang="ja-JP" dirty="0" smtClean="0"/>
          </a:p>
          <a:p>
            <a:pPr lvl="1"/>
            <a:r>
              <a:rPr lang="en-US" altLang="ja-JP" dirty="0"/>
              <a:t>using flow </a:t>
            </a:r>
            <a:r>
              <a:rPr lang="en-US" altLang="ja-JP" dirty="0" smtClean="0"/>
              <a:t>priorities</a:t>
            </a:r>
          </a:p>
          <a:p>
            <a:r>
              <a:rPr lang="en-US" altLang="ja-JP" dirty="0" err="1" smtClean="0"/>
              <a:t>Dcell</a:t>
            </a:r>
            <a:r>
              <a:rPr lang="en-US" altLang="ja-JP" dirty="0" smtClean="0"/>
              <a:t>, SPAIN</a:t>
            </a:r>
          </a:p>
          <a:p>
            <a:pPr lvl="1"/>
            <a:r>
              <a:rPr lang="en-US" altLang="ja-JP" dirty="0"/>
              <a:t>Modifications to end-hosts are </a:t>
            </a:r>
            <a:r>
              <a:rPr lang="en-US" altLang="ja-JP" dirty="0" smtClean="0"/>
              <a:t>required</a:t>
            </a:r>
          </a:p>
          <a:p>
            <a:r>
              <a:rPr lang="en-US" altLang="ja-JP" dirty="0" err="1" smtClean="0"/>
              <a:t>DevoFlow</a:t>
            </a:r>
            <a:endParaRPr lang="en-US" altLang="ja-JP" dirty="0" smtClean="0"/>
          </a:p>
          <a:p>
            <a:pPr lvl="1"/>
            <a:r>
              <a:rPr lang="en-US" altLang="ja-JP"/>
              <a:t>replace </a:t>
            </a:r>
            <a:r>
              <a:rPr lang="en-US" altLang="ja-JP" smtClean="0"/>
              <a:t>the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 </a:t>
            </a:r>
            <a:r>
              <a:rPr lang="en-US" altLang="ja-JP" dirty="0"/>
              <a:t>model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78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err="1"/>
              <a:t>Baatdaat</a:t>
            </a:r>
            <a:r>
              <a:rPr lang="en-US" altLang="ja-JP" dirty="0"/>
              <a:t>, a novel </a:t>
            </a:r>
            <a:r>
              <a:rPr lang="en-US" altLang="ja-JP" dirty="0" smtClean="0"/>
              <a:t>flow </a:t>
            </a:r>
            <a:r>
              <a:rPr lang="en-US" altLang="ja-JP" dirty="0"/>
              <a:t>scheduling system for DC </a:t>
            </a:r>
            <a:r>
              <a:rPr lang="en-US" altLang="ja-JP" dirty="0" smtClean="0"/>
              <a:t>networks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sing </a:t>
            </a:r>
            <a:r>
              <a:rPr lang="en-US" altLang="ja-JP" dirty="0"/>
              <a:t>a </a:t>
            </a:r>
            <a:r>
              <a:rPr lang="en-US" altLang="ja-JP" dirty="0" smtClean="0"/>
              <a:t>modified </a:t>
            </a:r>
            <a:r>
              <a:rPr lang="en-US" altLang="ja-JP" dirty="0" err="1"/>
              <a:t>NetFPGA</a:t>
            </a:r>
            <a:r>
              <a:rPr lang="en-US" altLang="ja-JP" dirty="0"/>
              <a:t> implementation of </a:t>
            </a:r>
            <a:r>
              <a:rPr lang="en-US" altLang="ja-JP" dirty="0" err="1"/>
              <a:t>OpenFlow</a:t>
            </a:r>
            <a:r>
              <a:rPr lang="en-US" altLang="ja-JP" dirty="0"/>
              <a:t> to directly </a:t>
            </a:r>
            <a:r>
              <a:rPr lang="en-US" altLang="ja-JP" dirty="0" smtClean="0"/>
              <a:t>measure </a:t>
            </a:r>
            <a:r>
              <a:rPr lang="en-US" altLang="ja-JP" dirty="0"/>
              <a:t>the </a:t>
            </a:r>
            <a:r>
              <a:rPr lang="en-US" altLang="ja-JP" dirty="0" smtClean="0"/>
              <a:t>temporal </a:t>
            </a:r>
            <a:r>
              <a:rPr lang="en-US" altLang="ja-JP" dirty="0"/>
              <a:t>network-wide </a:t>
            </a:r>
            <a:r>
              <a:rPr lang="en-US" altLang="ja-JP" dirty="0" smtClean="0"/>
              <a:t>utilization</a:t>
            </a:r>
          </a:p>
          <a:p>
            <a:r>
              <a:rPr lang="en-US" altLang="ja-JP" dirty="0" smtClean="0"/>
              <a:t>Using shortest </a:t>
            </a:r>
            <a:r>
              <a:rPr lang="en-US" altLang="ja-JP" dirty="0"/>
              <a:t>and non-shortest </a:t>
            </a:r>
            <a:r>
              <a:rPr lang="en-US" altLang="ja-JP" dirty="0" smtClean="0"/>
              <a:t>paths</a:t>
            </a:r>
          </a:p>
          <a:p>
            <a:r>
              <a:rPr lang="en-US" altLang="ja-JP" dirty="0"/>
              <a:t>Unlike existing flow </a:t>
            </a:r>
            <a:r>
              <a:rPr lang="en-US" altLang="ja-JP" dirty="0" smtClean="0"/>
              <a:t>scheduling, </a:t>
            </a:r>
            <a:r>
              <a:rPr lang="en-US" altLang="ja-JP" dirty="0" err="1" smtClean="0"/>
              <a:t>Baatdaat</a:t>
            </a:r>
            <a:r>
              <a:rPr lang="en-US" altLang="ja-JP" dirty="0" smtClean="0"/>
              <a:t> uses </a:t>
            </a:r>
            <a:r>
              <a:rPr lang="en-US" altLang="ja-JP" dirty="0"/>
              <a:t>the current </a:t>
            </a:r>
            <a:r>
              <a:rPr lang="en-US" altLang="ja-JP" dirty="0" smtClean="0"/>
              <a:t>state of the network dynamically</a:t>
            </a:r>
          </a:p>
          <a:p>
            <a:r>
              <a:rPr lang="en-US" altLang="ja-JP" dirty="0" smtClean="0"/>
              <a:t>Reducing network-wide </a:t>
            </a:r>
            <a:r>
              <a:rPr lang="en-US" altLang="ja-JP" dirty="0"/>
              <a:t>maximum link </a:t>
            </a:r>
            <a:r>
              <a:rPr lang="en-US" altLang="ja-JP" dirty="0" smtClean="0"/>
              <a:t>utilization </a:t>
            </a:r>
            <a:r>
              <a:rPr lang="en-US" altLang="ja-JP" dirty="0"/>
              <a:t>by up to 18</a:t>
            </a:r>
            <a:r>
              <a:rPr lang="en-US" altLang="ja-JP" dirty="0" smtClean="0"/>
              <a:t>%</a:t>
            </a:r>
          </a:p>
          <a:p>
            <a:r>
              <a:rPr kumimoji="1" lang="en-US" altLang="ja-JP" dirty="0" smtClean="0"/>
              <a:t>Reducing </a:t>
            </a:r>
            <a:r>
              <a:rPr lang="en-US" altLang="ja-JP" dirty="0"/>
              <a:t>flow completion times by up to 10</a:t>
            </a:r>
            <a:r>
              <a:rPr lang="en-US" altLang="ja-JP" dirty="0" smtClean="0"/>
              <a:t>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40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i="1" dirty="0" err="1" smtClean="0"/>
              <a:t>Baatdaat</a:t>
            </a:r>
            <a:r>
              <a:rPr kumimoji="1" lang="en-US" altLang="ja-JP" dirty="0" smtClean="0"/>
              <a:t> : a </a:t>
            </a:r>
            <a:r>
              <a:rPr lang="en-US" altLang="ja-JP" dirty="0" smtClean="0"/>
              <a:t>flow scheduler to </a:t>
            </a:r>
            <a:r>
              <a:rPr lang="en-US" altLang="ja-JP" dirty="0"/>
              <a:t>reduce congestion and </a:t>
            </a:r>
            <a:r>
              <a:rPr lang="en-US" altLang="ja-JP" dirty="0" smtClean="0"/>
              <a:t>increase the </a:t>
            </a:r>
            <a:r>
              <a:rPr lang="en-US" altLang="ja-JP" dirty="0"/>
              <a:t>usable capacity of DC </a:t>
            </a:r>
            <a:r>
              <a:rPr lang="en-US" altLang="ja-JP" dirty="0" smtClean="0"/>
              <a:t>topologies</a:t>
            </a:r>
          </a:p>
          <a:p>
            <a:r>
              <a:rPr kumimoji="1" lang="en-US" altLang="ja-JP" dirty="0" smtClean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A hardware-assisted traffic monitor </a:t>
            </a:r>
            <a:r>
              <a:rPr lang="en-US" altLang="ja-JP" dirty="0"/>
              <a:t>that measures link </a:t>
            </a:r>
            <a:r>
              <a:rPr lang="en-US" altLang="ja-JP" dirty="0" smtClean="0"/>
              <a:t>utilization on </a:t>
            </a:r>
            <a:r>
              <a:rPr lang="en-US" altLang="ja-JP" dirty="0"/>
              <a:t>the switches at line-speed </a:t>
            </a:r>
            <a:endParaRPr lang="en-US" altLang="ja-JP" dirty="0" smtClean="0"/>
          </a:p>
          <a:p>
            <a:pPr marL="1371600" lvl="2" indent="-514350"/>
            <a:r>
              <a:rPr lang="en-US" altLang="ja-JP" dirty="0" smtClean="0"/>
              <a:t>without impacting their </a:t>
            </a:r>
            <a:r>
              <a:rPr lang="en-US" altLang="ja-JP" dirty="0"/>
              <a:t>forwarding </a:t>
            </a:r>
            <a:r>
              <a:rPr lang="en-US" altLang="ja-JP" dirty="0" smtClean="0"/>
              <a:t>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A SDN-based adaptive flow scheduling system </a:t>
            </a:r>
            <a:r>
              <a:rPr lang="en-US" altLang="ja-JP" dirty="0"/>
              <a:t>that </a:t>
            </a:r>
            <a:r>
              <a:rPr lang="en-US" altLang="ja-JP" dirty="0" smtClean="0"/>
              <a:t>enforces </a:t>
            </a:r>
            <a:r>
              <a:rPr lang="en-US" altLang="ja-JP" dirty="0"/>
              <a:t>network-wide traffic </a:t>
            </a:r>
            <a:r>
              <a:rPr lang="en-US" altLang="ja-JP" dirty="0" smtClean="0"/>
              <a:t>engineering based </a:t>
            </a:r>
            <a:r>
              <a:rPr lang="en-US" altLang="ja-JP" dirty="0"/>
              <a:t>on link-local </a:t>
            </a:r>
            <a:r>
              <a:rPr lang="en-US" altLang="ja-JP" dirty="0" smtClean="0"/>
              <a:t>metrics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by </a:t>
            </a:r>
            <a:r>
              <a:rPr lang="en-US" altLang="ja-JP" dirty="0"/>
              <a:t>spreading load </a:t>
            </a:r>
            <a:r>
              <a:rPr lang="en-US" altLang="ja-JP" dirty="0" smtClean="0"/>
              <a:t>over shortest </a:t>
            </a:r>
            <a:r>
              <a:rPr lang="en-US" altLang="ja-JP" dirty="0"/>
              <a:t>and </a:t>
            </a:r>
            <a:r>
              <a:rPr lang="en-US" altLang="ja-JP" dirty="0">
                <a:solidFill>
                  <a:srgbClr val="FF0000"/>
                </a:solidFill>
              </a:rPr>
              <a:t>detour paths</a:t>
            </a:r>
            <a:r>
              <a:rPr lang="en-US" altLang="ja-JP" dirty="0"/>
              <a:t>, </a:t>
            </a:r>
            <a:r>
              <a:rPr lang="en-US" altLang="ja-JP" dirty="0" smtClean="0"/>
              <a:t>at </a:t>
            </a:r>
            <a:r>
              <a:rPr lang="en-US" altLang="ja-JP" dirty="0"/>
              <a:t>the same </a:t>
            </a:r>
            <a:r>
              <a:rPr lang="en-US" altLang="ja-JP" dirty="0">
                <a:solidFill>
                  <a:srgbClr val="FF0000"/>
                </a:solidFill>
              </a:rPr>
              <a:t>time </a:t>
            </a:r>
            <a:r>
              <a:rPr lang="en-US" altLang="ja-JP" dirty="0" smtClean="0">
                <a:solidFill>
                  <a:srgbClr val="FF0000"/>
                </a:solidFill>
              </a:rPr>
              <a:t>reducing flow </a:t>
            </a:r>
            <a:r>
              <a:rPr lang="en-US" altLang="ja-JP" dirty="0">
                <a:solidFill>
                  <a:srgbClr val="FF0000"/>
                </a:solidFill>
              </a:rPr>
              <a:t>completion time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40922" y="6084585"/>
            <a:ext cx="36621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For short-term traffic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484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design &amp; Architecture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8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Design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Each switch should be able to monitor link </a:t>
            </a:r>
            <a:r>
              <a:rPr lang="en-US" altLang="ja-JP" dirty="0" smtClean="0"/>
              <a:t>utilization at </a:t>
            </a:r>
            <a:r>
              <a:rPr lang="en-US" altLang="ja-JP" dirty="0"/>
              <a:t>line </a:t>
            </a:r>
            <a:r>
              <a:rPr lang="en-US" altLang="ja-JP" dirty="0" smtClean="0"/>
              <a:t>rate</a:t>
            </a:r>
          </a:p>
          <a:p>
            <a:pPr marL="914400" lvl="1" indent="-514350"/>
            <a:r>
              <a:rPr lang="en-US" altLang="ja-JP" i="1" dirty="0" err="1" smtClean="0">
                <a:solidFill>
                  <a:srgbClr val="FF0000"/>
                </a:solidFill>
              </a:rPr>
              <a:t>NetFPGA</a:t>
            </a:r>
            <a:r>
              <a:rPr lang="en-US" altLang="ja-JP" dirty="0" err="1" smtClean="0">
                <a:solidFill>
                  <a:srgbClr val="FF0000"/>
                </a:solidFill>
              </a:rPr>
              <a:t>’s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OpenFlow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implementation with stable line-rate throughput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Flows </a:t>
            </a:r>
            <a:r>
              <a:rPr lang="en-US" altLang="ja-JP" dirty="0"/>
              <a:t>should be allowed to opportunistically </a:t>
            </a:r>
            <a:r>
              <a:rPr lang="en-US" altLang="ja-JP" dirty="0" smtClean="0"/>
              <a:t>take detours</a:t>
            </a:r>
          </a:p>
          <a:p>
            <a:pPr marL="914400" lvl="1" indent="-514350"/>
            <a:r>
              <a:rPr lang="en-US" altLang="ja-JP" dirty="0" smtClean="0"/>
              <a:t>so </a:t>
            </a:r>
            <a:r>
              <a:rPr lang="en-US" altLang="ja-JP" dirty="0"/>
              <a:t>long as it doesn’t impact </a:t>
            </a:r>
            <a:r>
              <a:rPr lang="en-US" altLang="ja-JP" dirty="0">
                <a:solidFill>
                  <a:srgbClr val="FF0000"/>
                </a:solidFill>
              </a:rPr>
              <a:t>individual flow</a:t>
            </a:r>
            <a:r>
              <a:rPr lang="en-US" altLang="ja-JP" dirty="0"/>
              <a:t> performance.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flow </a:t>
            </a:r>
            <a:r>
              <a:rPr lang="en-US" altLang="ja-JP" dirty="0"/>
              <a:t>scheduling should easily scale to the </a:t>
            </a:r>
            <a:r>
              <a:rPr lang="en-US" altLang="ja-JP" dirty="0" smtClean="0"/>
              <a:t>size of </a:t>
            </a:r>
            <a:r>
              <a:rPr lang="en-US" altLang="ja-JP" dirty="0"/>
              <a:t>a DC </a:t>
            </a:r>
            <a:r>
              <a:rPr lang="en-US" altLang="ja-JP" dirty="0" smtClean="0"/>
              <a:t>network</a:t>
            </a:r>
          </a:p>
          <a:p>
            <a:pPr lvl="1"/>
            <a:r>
              <a:rPr kumimoji="1" lang="en-US" altLang="ja-JP" dirty="0" smtClean="0"/>
              <a:t>In order </a:t>
            </a:r>
            <a:r>
              <a:rPr lang="en-US" altLang="ja-JP" dirty="0" smtClean="0"/>
              <a:t>not </a:t>
            </a:r>
            <a:r>
              <a:rPr lang="en-US" altLang="ja-JP" dirty="0"/>
              <a:t>to turn the controller into </a:t>
            </a:r>
            <a:r>
              <a:rPr lang="en-US" altLang="ja-JP" dirty="0" smtClean="0"/>
              <a:t>the bottleneck, </a:t>
            </a:r>
            <a:r>
              <a:rPr lang="en-US" altLang="ja-JP" dirty="0">
                <a:solidFill>
                  <a:srgbClr val="FF0000"/>
                </a:solidFill>
              </a:rPr>
              <a:t>the controller only </a:t>
            </a:r>
            <a:r>
              <a:rPr lang="en-US" altLang="ja-JP" dirty="0" smtClean="0">
                <a:solidFill>
                  <a:srgbClr val="FF0000"/>
                </a:solidFill>
              </a:rPr>
              <a:t>determines detour </a:t>
            </a:r>
            <a:r>
              <a:rPr lang="en-US" altLang="ja-JP" dirty="0" smtClean="0">
                <a:solidFill>
                  <a:srgbClr val="FF0000"/>
                </a:solidFill>
              </a:rPr>
              <a:t>paths, basically ECMP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 architecture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</a:t>
            </a:r>
            <a:r>
              <a:rPr lang="en-US" altLang="ja-JP" dirty="0" smtClean="0"/>
              <a:t>sing multiple controllers</a:t>
            </a:r>
          </a:p>
          <a:p>
            <a:r>
              <a:rPr lang="en-US" altLang="ja-JP" dirty="0"/>
              <a:t>Multiple controllers can work independently </a:t>
            </a:r>
            <a:r>
              <a:rPr lang="en-US" altLang="ja-JP" dirty="0" smtClean="0"/>
              <a:t>requiring no synchronization</a:t>
            </a:r>
          </a:p>
          <a:p>
            <a:r>
              <a:rPr lang="en-US" altLang="ja-JP" dirty="0"/>
              <a:t>Each controller can interact with switches within a pod and compute pod-local </a:t>
            </a:r>
            <a:r>
              <a:rPr lang="en-US" altLang="ja-JP" dirty="0" smtClean="0"/>
              <a:t>paths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763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architecture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6" y="1490761"/>
            <a:ext cx="7479888" cy="438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76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Benefits of Hardware 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Three platforms</a:t>
            </a:r>
          </a:p>
          <a:p>
            <a:pPr lvl="1"/>
            <a:r>
              <a:rPr lang="en-US" altLang="ja-JP" dirty="0" err="1"/>
              <a:t>NetFPGA</a:t>
            </a:r>
            <a:r>
              <a:rPr lang="en-US" altLang="ja-JP" dirty="0"/>
              <a:t> </a:t>
            </a:r>
            <a:r>
              <a:rPr lang="en-US" altLang="ja-JP" dirty="0" smtClean="0"/>
              <a:t>hardware</a:t>
            </a:r>
          </a:p>
          <a:p>
            <a:pPr lvl="1"/>
            <a:r>
              <a:rPr lang="en-US" altLang="ja-JP" dirty="0"/>
              <a:t>the Open </a:t>
            </a:r>
            <a:r>
              <a:rPr lang="en-US" altLang="ja-JP" dirty="0" err="1"/>
              <a:t>vSwitch</a:t>
            </a:r>
            <a:r>
              <a:rPr lang="en-US" altLang="ja-JP" dirty="0"/>
              <a:t> kernel </a:t>
            </a:r>
            <a:r>
              <a:rPr lang="en-US" altLang="ja-JP" dirty="0" smtClean="0"/>
              <a:t>module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Stanford reference user-space </a:t>
            </a:r>
            <a:r>
              <a:rPr lang="en-US" altLang="ja-JP" dirty="0" err="1" smtClean="0"/>
              <a:t>OpenFlow</a:t>
            </a:r>
            <a:r>
              <a:rPr lang="en-US" altLang="ja-JP" dirty="0"/>
              <a:t> </a:t>
            </a:r>
            <a:r>
              <a:rPr lang="en-US" altLang="ja-JP" dirty="0" smtClean="0"/>
              <a:t>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50030" y="4725144"/>
            <a:ext cx="609173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Comparison the benefit of offloading work </a:t>
            </a:r>
          </a:p>
          <a:p>
            <a:pPr algn="ctr"/>
            <a:r>
              <a:rPr kumimoji="1" lang="en-US" altLang="ja-JP" sz="2400" dirty="0" smtClean="0"/>
              <a:t>between software and hardware implementation</a:t>
            </a:r>
          </a:p>
          <a:p>
            <a:pPr algn="ctr"/>
            <a:endParaRPr lang="en-US" altLang="ja-JP" sz="2400" dirty="0"/>
          </a:p>
          <a:p>
            <a:pPr algn="ctr"/>
            <a:r>
              <a:rPr kumimoji="1" lang="en-US" altLang="ja-JP" sz="2400" dirty="0" smtClean="0"/>
              <a:t>Polling interval is 1ms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903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1237</Words>
  <Application>Microsoft Macintosh PowerPoint</Application>
  <PresentationFormat>画面に合わせる (4:3)</PresentationFormat>
  <Paragraphs>166</Paragraphs>
  <Slides>32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Office ​​テーマ</vt:lpstr>
      <vt:lpstr>Paper</vt:lpstr>
      <vt:lpstr>Introduction</vt:lpstr>
      <vt:lpstr>Proposed method </vt:lpstr>
      <vt:lpstr>Proposed method</vt:lpstr>
      <vt:lpstr>System design &amp; Architecture</vt:lpstr>
      <vt:lpstr>Design requirements</vt:lpstr>
      <vt:lpstr>System architecture</vt:lpstr>
      <vt:lpstr>System architecture</vt:lpstr>
      <vt:lpstr>Benefits of Hardware Implementation</vt:lpstr>
      <vt:lpstr>Benefits of Hardware Implementation</vt:lpstr>
      <vt:lpstr>Benefits of Hardware Implementation</vt:lpstr>
      <vt:lpstr>Measurement module design</vt:lpstr>
      <vt:lpstr>Baatdaat SCHEDULING</vt:lpstr>
      <vt:lpstr>Baatdaat scheduling</vt:lpstr>
      <vt:lpstr>Baatdaat scheduling</vt:lpstr>
      <vt:lpstr>Baatdaat scheduling</vt:lpstr>
      <vt:lpstr>How does the controller determine detour paths?</vt:lpstr>
      <vt:lpstr>How does the controller determine detour paths?</vt:lpstr>
      <vt:lpstr>Performance evaluation</vt:lpstr>
      <vt:lpstr>Performance evaluation</vt:lpstr>
      <vt:lpstr>Network-wide Experimental Results</vt:lpstr>
      <vt:lpstr>Impact of Measurement Intervals</vt:lpstr>
      <vt:lpstr>Impact of Measurement Intervals</vt:lpstr>
      <vt:lpstr>Impact of Measurement Intervals</vt:lpstr>
      <vt:lpstr>Impact of Longer Paths</vt:lpstr>
      <vt:lpstr>Testbed Experimental Results</vt:lpstr>
      <vt:lpstr>Testbed Experimental Results</vt:lpstr>
      <vt:lpstr>Baatdaat Overhead</vt:lpstr>
      <vt:lpstr>Hardware Implementation Complexity</vt:lpstr>
      <vt:lpstr>Controller Efficiency</vt:lpstr>
      <vt:lpstr>Related work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445</cp:revision>
  <dcterms:created xsi:type="dcterms:W3CDTF">2013-06-23T09:26:35Z</dcterms:created>
  <dcterms:modified xsi:type="dcterms:W3CDTF">2013-08-08T01:48:06Z</dcterms:modified>
</cp:coreProperties>
</file>