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flow setups should be mediated by a central controller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4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8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8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7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70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22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05E2-FAC4-4923-8C81-6D0B52D96617}" type="datetimeFigureOut">
              <a:rPr kumimoji="1" lang="ja-JP" altLang="en-US" smtClean="0"/>
              <a:t>2013/08/20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Paper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Title : </a:t>
            </a:r>
            <a:r>
              <a:rPr lang="en-US" altLang="ja-JP" sz="2400" dirty="0" err="1"/>
              <a:t>DevoFlow</a:t>
            </a:r>
            <a:r>
              <a:rPr lang="en-US" altLang="ja-JP" sz="2400" dirty="0"/>
              <a:t>: Scaling flow management for high-performance networks</a:t>
            </a:r>
          </a:p>
          <a:p>
            <a:r>
              <a:rPr lang="en-US" altLang="ja-JP" sz="2400" dirty="0"/>
              <a:t>Curtis, Andrew </a:t>
            </a:r>
            <a:r>
              <a:rPr lang="en-US" altLang="ja-JP" sz="2400" dirty="0" smtClean="0"/>
              <a:t>R, et </a:t>
            </a:r>
            <a:r>
              <a:rPr lang="en-US" altLang="ja-JP" sz="2400" dirty="0"/>
              <a:t>al. </a:t>
            </a:r>
            <a:r>
              <a:rPr lang="en-US" altLang="ja-JP" sz="2400" i="1" dirty="0" smtClean="0"/>
              <a:t>: University of Waterloo, HP Labs</a:t>
            </a:r>
            <a:endParaRPr lang="ja-JP" altLang="en-US" sz="2400" i="1" dirty="0" smtClean="0"/>
          </a:p>
          <a:p>
            <a:r>
              <a:rPr lang="en-US" altLang="ja-JP" sz="2400" i="1" dirty="0"/>
              <a:t>ACM SIGCOMM Computer Communication </a:t>
            </a:r>
            <a:r>
              <a:rPr lang="en-US" altLang="ja-JP" sz="2400" i="1" dirty="0" smtClean="0"/>
              <a:t>Review </a:t>
            </a:r>
            <a:r>
              <a:rPr lang="en-US" altLang="ja-JP" sz="2400" dirty="0" smtClean="0"/>
              <a:t>2011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9159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overheads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88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Intrinsic overheads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Flow-based networking intrinsically relies on a </a:t>
            </a:r>
            <a:r>
              <a:rPr lang="en-US" altLang="ja-JP" dirty="0" smtClean="0">
                <a:solidFill>
                  <a:srgbClr val="FF0000"/>
                </a:solidFill>
              </a:rPr>
              <a:t>communication </a:t>
            </a:r>
            <a:r>
              <a:rPr lang="en-US" altLang="ja-JP" dirty="0">
                <a:solidFill>
                  <a:srgbClr val="FF0000"/>
                </a:solidFill>
              </a:rPr>
              <a:t>medium between switches and the central </a:t>
            </a:r>
            <a:r>
              <a:rPr lang="en-US" altLang="ja-JP" dirty="0" smtClean="0">
                <a:solidFill>
                  <a:srgbClr val="FF0000"/>
                </a:solidFill>
              </a:rPr>
              <a:t>controller</a:t>
            </a:r>
            <a:endParaRPr lang="en-US" altLang="ja-JP" dirty="0" smtClean="0"/>
          </a:p>
          <a:p>
            <a:r>
              <a:rPr lang="en-US" altLang="ja-JP" dirty="0"/>
              <a:t>To set up a bi-directional </a:t>
            </a:r>
            <a:r>
              <a:rPr lang="en-US" altLang="ja-JP" dirty="0" smtClean="0"/>
              <a:t>flow </a:t>
            </a:r>
            <a:r>
              <a:rPr lang="en-US" altLang="ja-JP" dirty="0"/>
              <a:t>on an N-switch </a:t>
            </a:r>
            <a:r>
              <a:rPr lang="en-US" altLang="ja-JP" dirty="0" smtClean="0"/>
              <a:t>path</a:t>
            </a:r>
          </a:p>
          <a:p>
            <a:pPr lvl="1"/>
            <a:r>
              <a:rPr lang="en-US" altLang="ja-JP" dirty="0" err="1" smtClean="0"/>
              <a:t>OpenFlow</a:t>
            </a:r>
            <a:r>
              <a:rPr lang="en-US" altLang="ja-JP" dirty="0" smtClean="0"/>
              <a:t> </a:t>
            </a:r>
            <a:r>
              <a:rPr lang="en-US" altLang="ja-JP" dirty="0"/>
              <a:t>generates </a:t>
            </a:r>
            <a:r>
              <a:rPr lang="en-US" altLang="ja-JP" dirty="0" smtClean="0"/>
              <a:t>2N flow-entry </a:t>
            </a:r>
            <a:r>
              <a:rPr lang="en-US" altLang="ja-JP" dirty="0"/>
              <a:t>installation </a:t>
            </a:r>
            <a:r>
              <a:rPr lang="en-US" altLang="ja-JP" dirty="0" smtClean="0"/>
              <a:t>packets</a:t>
            </a:r>
          </a:p>
          <a:p>
            <a:r>
              <a:rPr lang="en-US" altLang="ja-JP" dirty="0"/>
              <a:t>These exchanges also add </a:t>
            </a:r>
            <a:r>
              <a:rPr lang="en-US" altLang="ja-JP" dirty="0" smtClean="0"/>
              <a:t>latency up </a:t>
            </a:r>
            <a:r>
              <a:rPr lang="en-US" altLang="ja-JP" dirty="0"/>
              <a:t>to </a:t>
            </a:r>
            <a:r>
              <a:rPr lang="en-US" altLang="ja-JP" dirty="0" smtClean="0"/>
              <a:t>twice </a:t>
            </a:r>
            <a:r>
              <a:rPr lang="en-US" altLang="ja-JP" dirty="0"/>
              <a:t>the controller-switch </a:t>
            </a:r>
            <a:r>
              <a:rPr lang="en-US" altLang="ja-JP" dirty="0" smtClean="0"/>
              <a:t>RTT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93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 overheads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Flow setup </a:t>
            </a:r>
            <a:r>
              <a:rPr lang="en-US" altLang="ja-JP" dirty="0" smtClean="0"/>
              <a:t>overheads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Gathering flow </a:t>
            </a:r>
            <a:r>
              <a:rPr lang="en-US" altLang="ja-JP" dirty="0" smtClean="0"/>
              <a:t>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Impact on flow setup of </a:t>
            </a:r>
            <a:r>
              <a:rPr lang="en-US" altLang="ja-JP" dirty="0" smtClean="0"/>
              <a:t>statistics-gathering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Switch state </a:t>
            </a:r>
            <a:r>
              <a:rPr lang="en-US" altLang="ja-JP" dirty="0" smtClean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75502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Flow setup overheads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Flow-setup </a:t>
            </a:r>
            <a:r>
              <a:rPr lang="en-US" altLang="ja-JP" dirty="0"/>
              <a:t>latency is far too high for </a:t>
            </a:r>
            <a:r>
              <a:rPr lang="en-US" altLang="ja-JP" dirty="0" smtClean="0">
                <a:solidFill>
                  <a:srgbClr val="FF0000"/>
                </a:solidFill>
              </a:rPr>
              <a:t>high </a:t>
            </a:r>
            <a:r>
              <a:rPr lang="en-US" altLang="ja-JP" dirty="0">
                <a:solidFill>
                  <a:srgbClr val="FF0000"/>
                </a:solidFill>
              </a:rPr>
              <a:t>performance networks</a:t>
            </a:r>
            <a:r>
              <a:rPr lang="en-US" altLang="ja-JP" dirty="0" smtClean="0"/>
              <a:t>, </a:t>
            </a:r>
            <a:r>
              <a:rPr lang="en-US" altLang="ja-JP" dirty="0"/>
              <a:t>where most </a:t>
            </a:r>
            <a:r>
              <a:rPr lang="en-US" altLang="ja-JP" dirty="0" smtClean="0"/>
              <a:t>flows </a:t>
            </a:r>
            <a:r>
              <a:rPr lang="en-US" altLang="ja-JP" dirty="0"/>
              <a:t>carry few bytes </a:t>
            </a:r>
            <a:r>
              <a:rPr lang="en-US" altLang="ja-JP" dirty="0" smtClean="0"/>
              <a:t>and </a:t>
            </a:r>
            <a:r>
              <a:rPr lang="en-US" altLang="ja-JP" dirty="0" smtClean="0">
                <a:solidFill>
                  <a:srgbClr val="FF0000"/>
                </a:solidFill>
              </a:rPr>
              <a:t>latency </a:t>
            </a:r>
            <a:r>
              <a:rPr lang="en-US" altLang="ja-JP" dirty="0">
                <a:solidFill>
                  <a:srgbClr val="FF0000"/>
                </a:solidFill>
              </a:rPr>
              <a:t>is </a:t>
            </a:r>
            <a:r>
              <a:rPr lang="en-US" altLang="ja-JP" dirty="0" smtClean="0">
                <a:solidFill>
                  <a:srgbClr val="FF0000"/>
                </a:solidFill>
              </a:rPr>
              <a:t>critical</a:t>
            </a:r>
          </a:p>
          <a:p>
            <a:r>
              <a:rPr lang="en-US" altLang="ja-JP" dirty="0"/>
              <a:t>controller's installation of new </a:t>
            </a:r>
            <a:r>
              <a:rPr lang="en-US" altLang="ja-JP" dirty="0" smtClean="0"/>
              <a:t>flow-table </a:t>
            </a:r>
            <a:r>
              <a:rPr lang="en-US" altLang="ja-JP" dirty="0"/>
              <a:t>entries can </a:t>
            </a:r>
            <a:r>
              <a:rPr lang="en-US" altLang="ja-JP" dirty="0" smtClean="0"/>
              <a:t>create </a:t>
            </a:r>
            <a:r>
              <a:rPr lang="en-US" altLang="ja-JP" dirty="0"/>
              <a:t>many out-of-order </a:t>
            </a:r>
            <a:r>
              <a:rPr lang="en-US" altLang="ja-JP" dirty="0" smtClean="0"/>
              <a:t>packets</a:t>
            </a:r>
          </a:p>
          <a:p>
            <a:pPr lvl="1"/>
            <a:r>
              <a:rPr lang="en-US" altLang="ja-JP" dirty="0"/>
              <a:t>leading to a collapse of the </a:t>
            </a:r>
            <a:r>
              <a:rPr lang="en-US" altLang="ja-JP" dirty="0" smtClean="0"/>
              <a:t>flow's </a:t>
            </a:r>
            <a:r>
              <a:rPr lang="en-US" altLang="ja-JP" dirty="0"/>
              <a:t>initial </a:t>
            </a:r>
            <a:r>
              <a:rPr lang="en-US" altLang="ja-JP" dirty="0" smtClean="0"/>
              <a:t>throughput</a:t>
            </a:r>
          </a:p>
          <a:p>
            <a:pPr lvl="1"/>
            <a:r>
              <a:rPr lang="en-US" altLang="ja-JP" dirty="0" smtClean="0"/>
              <a:t>The case : the switch-to-controller </a:t>
            </a:r>
            <a:r>
              <a:rPr lang="en-US" altLang="ja-JP" dirty="0"/>
              <a:t>RTT is larger than that seen by the </a:t>
            </a:r>
            <a:r>
              <a:rPr lang="en-US" altLang="ja-JP" dirty="0" smtClean="0"/>
              <a:t>flow's </a:t>
            </a:r>
            <a:r>
              <a:rPr lang="en-US" altLang="ja-JP" dirty="0"/>
              <a:t>packets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9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Gathering flow statistics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err="1"/>
              <a:t>OpenFlow</a:t>
            </a:r>
            <a:r>
              <a:rPr lang="en-US" altLang="ja-JP" dirty="0"/>
              <a:t> supports three </a:t>
            </a:r>
            <a:r>
              <a:rPr lang="en-US" altLang="ja-JP" dirty="0" smtClean="0"/>
              <a:t>per-flow counters</a:t>
            </a:r>
          </a:p>
          <a:p>
            <a:pPr lvl="1"/>
            <a:r>
              <a:rPr lang="en-US" altLang="ja-JP" dirty="0"/>
              <a:t>packets</a:t>
            </a:r>
            <a:r>
              <a:rPr lang="en-US" altLang="ja-JP" dirty="0" smtClean="0"/>
              <a:t>;</a:t>
            </a:r>
            <a:r>
              <a:rPr lang="en-US" altLang="ja-JP" dirty="0"/>
              <a:t> bytes; </a:t>
            </a:r>
            <a:r>
              <a:rPr lang="en-US" altLang="ja-JP" dirty="0" smtClean="0"/>
              <a:t>flow duration</a:t>
            </a:r>
          </a:p>
          <a:p>
            <a:r>
              <a:rPr lang="en-US" altLang="ja-JP" dirty="0" smtClean="0"/>
              <a:t>Push-based</a:t>
            </a:r>
          </a:p>
          <a:p>
            <a:pPr lvl="1"/>
            <a:r>
              <a:rPr lang="en-US" altLang="ja-JP" dirty="0"/>
              <a:t>The controller learns of the start of a </a:t>
            </a:r>
            <a:r>
              <a:rPr lang="en-US" altLang="ja-JP" dirty="0" smtClean="0"/>
              <a:t>flow </a:t>
            </a:r>
            <a:r>
              <a:rPr lang="en-US" altLang="ja-JP" dirty="0"/>
              <a:t>whenever it is involved in setting up a </a:t>
            </a:r>
            <a:r>
              <a:rPr lang="en-US" altLang="ja-JP" dirty="0" smtClean="0"/>
              <a:t>flow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The </a:t>
            </a:r>
            <a:r>
              <a:rPr lang="en-US" altLang="ja-JP" dirty="0">
                <a:solidFill>
                  <a:srgbClr val="FF0000"/>
                </a:solidFill>
              </a:rPr>
              <a:t>existing push-based mechanism does </a:t>
            </a:r>
            <a:r>
              <a:rPr lang="en-US" altLang="ja-JP" dirty="0" smtClean="0">
                <a:solidFill>
                  <a:srgbClr val="FF0000"/>
                </a:solidFill>
              </a:rPr>
              <a:t>not </a:t>
            </a:r>
            <a:r>
              <a:rPr lang="en-US" altLang="ja-JP" dirty="0">
                <a:solidFill>
                  <a:srgbClr val="FF0000"/>
                </a:solidFill>
              </a:rPr>
              <a:t>inform </a:t>
            </a:r>
            <a:r>
              <a:rPr lang="en-US" altLang="ja-JP" dirty="0"/>
              <a:t>the controller about the behavior of a </a:t>
            </a:r>
            <a:r>
              <a:rPr lang="en-US" altLang="ja-JP" dirty="0" smtClean="0"/>
              <a:t>flow before </a:t>
            </a:r>
            <a:r>
              <a:rPr lang="en-US" altLang="ja-JP" dirty="0"/>
              <a:t>the entry times out</a:t>
            </a:r>
            <a:endParaRPr kumimoji="1" lang="en-US" altLang="ja-JP" dirty="0"/>
          </a:p>
          <a:p>
            <a:r>
              <a:rPr lang="en-US" altLang="ja-JP" dirty="0" smtClean="0"/>
              <a:t>Pull-based</a:t>
            </a:r>
          </a:p>
          <a:p>
            <a:pPr lvl="1"/>
            <a:r>
              <a:rPr lang="en-US" altLang="ja-JP" dirty="0"/>
              <a:t>The controller can send a </a:t>
            </a:r>
            <a:r>
              <a:rPr lang="en-US" altLang="ja-JP" dirty="0" smtClean="0"/>
              <a:t>Read-State message </a:t>
            </a:r>
            <a:r>
              <a:rPr lang="en-US" altLang="ja-JP" dirty="0"/>
              <a:t>to retrieve the counters for a set of </a:t>
            </a:r>
            <a:r>
              <a:rPr lang="en-US" altLang="ja-JP" dirty="0" smtClean="0"/>
              <a:t>flows matching </a:t>
            </a:r>
            <a:r>
              <a:rPr lang="en-US" altLang="ja-JP" dirty="0"/>
              <a:t>a wild-card </a:t>
            </a:r>
            <a:r>
              <a:rPr lang="en-US" altLang="ja-JP" dirty="0" smtClean="0"/>
              <a:t>flow specification</a:t>
            </a:r>
          </a:p>
          <a:p>
            <a:pPr lvl="1"/>
            <a:r>
              <a:rPr lang="en-US" altLang="ja-JP" dirty="0" smtClean="0"/>
              <a:t>can </a:t>
            </a:r>
            <a:r>
              <a:rPr lang="en-US" altLang="ja-JP" dirty="0"/>
              <a:t>save switch-to-controller </a:t>
            </a:r>
            <a:r>
              <a:rPr lang="en-US" altLang="ja-JP" dirty="0" smtClean="0"/>
              <a:t>bandwidth, but loses the </a:t>
            </a:r>
            <a:r>
              <a:rPr lang="en-US" altLang="ja-JP" dirty="0"/>
              <a:t>ability to learn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18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Gathering flow </a:t>
            </a:r>
            <a:r>
              <a:rPr lang="en-US" altLang="ja-JP" dirty="0" smtClean="0"/>
              <a:t>statistics : pull-based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60847"/>
          </a:xfrm>
        </p:spPr>
        <p:txBody>
          <a:bodyPr>
            <a:normAutofit fontScale="92500"/>
          </a:bodyPr>
          <a:lstStyle/>
          <a:p>
            <a:r>
              <a:rPr lang="en-US" altLang="ja-JP" dirty="0" smtClean="0"/>
              <a:t>Three </a:t>
            </a:r>
            <a:r>
              <a:rPr lang="en-US" altLang="ja-JP" dirty="0"/>
              <a:t>servers to the switch</a:t>
            </a:r>
            <a:r>
              <a:rPr lang="en-US" altLang="ja-JP" dirty="0" smtClean="0"/>
              <a:t>: </a:t>
            </a:r>
            <a:r>
              <a:rPr lang="en-US" altLang="ja-JP" dirty="0"/>
              <a:t>two servers were </a:t>
            </a:r>
            <a:r>
              <a:rPr lang="en-US" altLang="ja-JP" dirty="0" smtClean="0"/>
              <a:t>clients </a:t>
            </a:r>
            <a:r>
              <a:rPr lang="en-US" altLang="ja-JP" dirty="0"/>
              <a:t>and one was the </a:t>
            </a:r>
            <a:r>
              <a:rPr lang="en-US" altLang="ja-JP" dirty="0" err="1" smtClean="0"/>
              <a:t>Open</a:t>
            </a:r>
            <a:r>
              <a:rPr lang="en-US" altLang="ja-JP" dirty="0" err="1"/>
              <a:t>Flow</a:t>
            </a:r>
            <a:r>
              <a:rPr lang="en-US" altLang="ja-JP" dirty="0"/>
              <a:t> </a:t>
            </a:r>
            <a:r>
              <a:rPr lang="en-US" altLang="ja-JP" dirty="0" smtClean="0"/>
              <a:t>controller(10 connections)</a:t>
            </a:r>
            <a:endParaRPr kumimoji="1" lang="ja-JP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50514"/>
            <a:ext cx="4038600" cy="282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899592" y="5013176"/>
            <a:ext cx="331052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/>
              <a:t>pull-based </a:t>
            </a:r>
            <a:r>
              <a:rPr lang="en-US" altLang="ja-JP" sz="2000" dirty="0" smtClean="0"/>
              <a:t>statis</a:t>
            </a:r>
            <a:r>
              <a:rPr lang="en-US" altLang="ja-JP" sz="2000" dirty="0"/>
              <a:t>tics cannot be </a:t>
            </a:r>
            <a:endParaRPr lang="en-US" altLang="ja-JP" sz="2000" dirty="0" smtClean="0"/>
          </a:p>
          <a:p>
            <a:r>
              <a:rPr lang="en-US" altLang="ja-JP" sz="2000" dirty="0" smtClean="0"/>
              <a:t>collected </a:t>
            </a:r>
            <a:r>
              <a:rPr lang="en-US" altLang="ja-JP" sz="2000" dirty="0"/>
              <a:t>frequently enough.</a:t>
            </a: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5868144" y="5367119"/>
            <a:ext cx="1977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Switch : HP 5406zl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16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Impact on flow setup of </a:t>
            </a:r>
            <a:r>
              <a:rPr lang="en-US" altLang="ja-JP" dirty="0" smtClean="0"/>
              <a:t>statistics-gathering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varying </a:t>
            </a:r>
            <a:r>
              <a:rPr lang="en-US" altLang="ja-JP" dirty="0"/>
              <a:t>the number of statistics-pulling requests between </a:t>
            </a:r>
            <a:r>
              <a:rPr lang="en-US" altLang="ja-JP" dirty="0" smtClean="0"/>
              <a:t>0-10 </a:t>
            </a:r>
            <a:r>
              <a:rPr lang="en-US" altLang="ja-JP" dirty="0"/>
              <a:t>requests per </a:t>
            </a:r>
            <a:r>
              <a:rPr lang="en-US" altLang="ja-JP" dirty="0" smtClean="0"/>
              <a:t>second</a:t>
            </a:r>
          </a:p>
          <a:p>
            <a:r>
              <a:rPr lang="en-US" altLang="ja-JP" dirty="0"/>
              <a:t>It </a:t>
            </a:r>
            <a:r>
              <a:rPr lang="en-US" altLang="ja-JP" dirty="0" smtClean="0"/>
              <a:t>is </a:t>
            </a:r>
            <a:r>
              <a:rPr lang="en-US" altLang="ja-JP" dirty="0"/>
              <a:t>clear that statistics-pulling interferes with </a:t>
            </a:r>
            <a:r>
              <a:rPr lang="en-US" altLang="ja-JP" dirty="0" smtClean="0"/>
              <a:t>flow setup</a:t>
            </a:r>
            <a:endParaRPr kumimoji="1" lang="ja-JP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51333"/>
            <a:ext cx="4038600" cy="262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64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Switch state </a:t>
            </a:r>
            <a:r>
              <a:rPr lang="en-US" altLang="ja-JP" dirty="0" smtClean="0"/>
              <a:t>size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 limited number of </a:t>
            </a:r>
            <a:r>
              <a:rPr lang="en-US" altLang="ja-JP" dirty="0" smtClean="0"/>
              <a:t>flow </a:t>
            </a:r>
            <a:r>
              <a:rPr lang="en-US" altLang="ja-JP" dirty="0"/>
              <a:t>entries can be supported in </a:t>
            </a:r>
            <a:r>
              <a:rPr lang="en-US" altLang="ja-JP" dirty="0" smtClean="0"/>
              <a:t>hardware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573016"/>
            <a:ext cx="7353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17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 : </a:t>
            </a:r>
            <a:r>
              <a:rPr kumimoji="1" lang="en-US" altLang="ja-JP" dirty="0" err="1" smtClean="0"/>
              <a:t>Devoflow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8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DevoFlow</a:t>
            </a:r>
            <a:r>
              <a:rPr kumimoji="1" lang="en-US" altLang="ja-JP" dirty="0" smtClean="0"/>
              <a:t> :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DevoFlow</a:t>
            </a:r>
            <a:r>
              <a:rPr lang="en-US" altLang="ja-JP" dirty="0" smtClean="0"/>
              <a:t> avoids </a:t>
            </a:r>
            <a:r>
              <a:rPr lang="en-US" altLang="ja-JP" dirty="0"/>
              <a:t>the </a:t>
            </a:r>
            <a:r>
              <a:rPr lang="en-US" altLang="ja-JP" dirty="0" smtClean="0"/>
              <a:t>overheads </a:t>
            </a:r>
            <a:r>
              <a:rPr lang="en-US" altLang="ja-JP" dirty="0"/>
              <a:t>by </a:t>
            </a:r>
            <a:r>
              <a:rPr lang="en-US" altLang="ja-JP" dirty="0" smtClean="0"/>
              <a:t>two </a:t>
            </a:r>
            <a:r>
              <a:rPr lang="en-US" altLang="ja-JP" dirty="0"/>
              <a:t>new </a:t>
            </a:r>
            <a:r>
              <a:rPr lang="en-US" altLang="ja-JP" dirty="0" smtClean="0"/>
              <a:t>mechanisms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rule </a:t>
            </a:r>
            <a:r>
              <a:rPr lang="en-US" altLang="ja-JP" dirty="0" smtClean="0"/>
              <a:t>cloning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local </a:t>
            </a:r>
            <a:r>
              <a:rPr lang="en-US" altLang="ja-JP" dirty="0" smtClean="0"/>
              <a:t>actions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771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Motivation : </a:t>
            </a:r>
          </a:p>
          <a:p>
            <a:pPr lvl="1"/>
            <a:r>
              <a:rPr lang="en-US" altLang="ja-JP" dirty="0" err="1" smtClean="0"/>
              <a:t>OpenFlow’s</a:t>
            </a:r>
            <a:r>
              <a:rPr lang="en-US" altLang="ja-JP" dirty="0" smtClean="0"/>
              <a:t> current design does not meet the demand of high performance network</a:t>
            </a:r>
          </a:p>
          <a:p>
            <a:pPr lvl="1"/>
            <a:r>
              <a:rPr lang="en-US" altLang="ja-JP" dirty="0" err="1"/>
              <a:t>OpenFlow</a:t>
            </a:r>
            <a:r>
              <a:rPr lang="en-US" altLang="ja-JP" dirty="0"/>
              <a:t> involves </a:t>
            </a:r>
            <a:r>
              <a:rPr lang="en-US" altLang="ja-JP" dirty="0" smtClean="0"/>
              <a:t>the controller </a:t>
            </a:r>
            <a:r>
              <a:rPr lang="en-US" altLang="ja-JP" dirty="0"/>
              <a:t>in the handling of too many </a:t>
            </a:r>
            <a:r>
              <a:rPr lang="en-US" altLang="ja-JP" dirty="0" err="1" smtClean="0"/>
              <a:t>microflows</a:t>
            </a:r>
            <a:endParaRPr lang="en-US" altLang="ja-JP" dirty="0" smtClean="0"/>
          </a:p>
          <a:p>
            <a:pPr lvl="2"/>
            <a:r>
              <a:rPr lang="en-US" altLang="ja-JP" dirty="0"/>
              <a:t>excessive load on the controller and </a:t>
            </a:r>
            <a:r>
              <a:rPr lang="en-US" altLang="ja-JP" dirty="0" smtClean="0"/>
              <a:t>switches</a:t>
            </a:r>
            <a:endParaRPr lang="en-US" altLang="ja-JP" dirty="0"/>
          </a:p>
          <a:p>
            <a:r>
              <a:rPr kumimoji="1" lang="en-US" altLang="ja-JP" dirty="0" smtClean="0"/>
              <a:t>Methodology : </a:t>
            </a:r>
          </a:p>
          <a:p>
            <a:pPr lvl="1"/>
            <a:r>
              <a:rPr lang="en-US" altLang="ja-JP" dirty="0"/>
              <a:t>reducing the need to </a:t>
            </a:r>
            <a:r>
              <a:rPr lang="en-US" altLang="ja-JP" dirty="0" smtClean="0"/>
              <a:t>transfer </a:t>
            </a:r>
            <a:r>
              <a:rPr lang="en-US" altLang="ja-JP" dirty="0"/>
              <a:t>statistics for boring </a:t>
            </a:r>
            <a:r>
              <a:rPr lang="en-US" altLang="ja-JP" dirty="0" smtClean="0"/>
              <a:t>flows</a:t>
            </a:r>
          </a:p>
          <a:p>
            <a:pPr lvl="1"/>
            <a:r>
              <a:rPr lang="en-US" altLang="ja-JP" dirty="0" smtClean="0"/>
              <a:t>reducing the </a:t>
            </a:r>
            <a:r>
              <a:rPr lang="en-US" altLang="ja-JP" dirty="0"/>
              <a:t>need to invoke the control-plane for most </a:t>
            </a:r>
            <a:r>
              <a:rPr lang="en-US" altLang="ja-JP" dirty="0" smtClean="0"/>
              <a:t>flow </a:t>
            </a:r>
            <a:r>
              <a:rPr lang="en-US" altLang="ja-JP" dirty="0"/>
              <a:t>setups.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8890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Rule </a:t>
            </a:r>
            <a:r>
              <a:rPr lang="en-US" altLang="ja-JP" dirty="0"/>
              <a:t>cloning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a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boolean</a:t>
            </a:r>
            <a:r>
              <a:rPr lang="en-US" altLang="ja-JP" dirty="0" smtClean="0"/>
              <a:t> </a:t>
            </a:r>
            <a:r>
              <a:rPr lang="en-US" altLang="ja-JP" dirty="0"/>
              <a:t>CLONE </a:t>
            </a:r>
            <a:r>
              <a:rPr lang="en-US" altLang="ja-JP" dirty="0" smtClean="0"/>
              <a:t>flag” is </a:t>
            </a:r>
            <a:r>
              <a:rPr lang="en-US" altLang="ja-JP" dirty="0"/>
              <a:t>clear</a:t>
            </a:r>
            <a:r>
              <a:rPr lang="en-US" altLang="ja-JP" dirty="0" smtClean="0"/>
              <a:t>,</a:t>
            </a:r>
            <a:r>
              <a:rPr lang="en-US" altLang="ja-JP" dirty="0"/>
              <a:t> </a:t>
            </a:r>
            <a:r>
              <a:rPr lang="en-US" altLang="ja-JP" dirty="0" smtClean="0"/>
              <a:t>the switch </a:t>
            </a:r>
            <a:r>
              <a:rPr lang="en-US" altLang="ja-JP" dirty="0"/>
              <a:t>follows the standard wildcard </a:t>
            </a:r>
            <a:r>
              <a:rPr lang="en-US" altLang="ja-JP" dirty="0" smtClean="0"/>
              <a:t>behavior</a:t>
            </a:r>
          </a:p>
          <a:p>
            <a:r>
              <a:rPr lang="en-US" altLang="ja-JP" dirty="0"/>
              <a:t>Otherwise</a:t>
            </a:r>
            <a:r>
              <a:rPr lang="en-US" altLang="ja-JP" dirty="0" smtClean="0"/>
              <a:t>, </a:t>
            </a:r>
            <a:r>
              <a:rPr lang="en-US" altLang="ja-JP" dirty="0"/>
              <a:t>the switch locally </a:t>
            </a:r>
            <a:r>
              <a:rPr lang="en-US" altLang="ja-JP" dirty="0" smtClean="0"/>
              <a:t>“clones” </a:t>
            </a:r>
            <a:r>
              <a:rPr lang="en-US" altLang="ja-JP" dirty="0"/>
              <a:t>the wildcard rule to create </a:t>
            </a:r>
            <a:r>
              <a:rPr lang="en-US" altLang="ja-JP" dirty="0" smtClean="0"/>
              <a:t>a</a:t>
            </a:r>
            <a:r>
              <a:rPr lang="en-US" altLang="ja-JP" dirty="0"/>
              <a:t> new </a:t>
            </a:r>
            <a:r>
              <a:rPr lang="en-US" altLang="ja-JP" dirty="0" smtClean="0"/>
              <a:t>rule </a:t>
            </a:r>
          </a:p>
          <a:p>
            <a:pPr lvl="1"/>
            <a:r>
              <a:rPr lang="en-US" altLang="ja-JP" dirty="0"/>
              <a:t>this </a:t>
            </a:r>
            <a:r>
              <a:rPr lang="en-US" altLang="ja-JP" dirty="0" smtClean="0"/>
              <a:t>rule </a:t>
            </a:r>
            <a:r>
              <a:rPr lang="en-US" altLang="ja-JP" dirty="0"/>
              <a:t>goes into the exact-match lookup </a:t>
            </a:r>
            <a:r>
              <a:rPr lang="en-US" altLang="ja-JP" dirty="0" smtClean="0"/>
              <a:t>table</a:t>
            </a:r>
          </a:p>
          <a:p>
            <a:pPr lvl="1"/>
            <a:r>
              <a:rPr lang="en-US" altLang="ja-JP" dirty="0"/>
              <a:t>reducing the </a:t>
            </a:r>
            <a:r>
              <a:rPr lang="en-US" altLang="ja-JP" dirty="0" smtClean="0"/>
              <a:t>use </a:t>
            </a:r>
            <a:r>
              <a:rPr lang="en-US" altLang="ja-JP" dirty="0"/>
              <a:t>of the </a:t>
            </a:r>
            <a:r>
              <a:rPr lang="en-US" altLang="ja-JP" dirty="0" smtClean="0"/>
              <a:t>TCAM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527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Local </a:t>
            </a:r>
            <a:r>
              <a:rPr lang="en-US" altLang="ja-JP" dirty="0" smtClean="0"/>
              <a:t>actions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heavyweight flow : invoke the controller</a:t>
            </a:r>
          </a:p>
          <a:p>
            <a:r>
              <a:rPr lang="en-US" altLang="ja-JP" dirty="0"/>
              <a:t>the </a:t>
            </a:r>
            <a:r>
              <a:rPr lang="en-US" altLang="ja-JP" dirty="0" smtClean="0"/>
              <a:t>lightweight flow </a:t>
            </a:r>
            <a:r>
              <a:rPr lang="en-US" altLang="ja-JP" dirty="0"/>
              <a:t>: </a:t>
            </a:r>
            <a:r>
              <a:rPr lang="en-US" altLang="ja-JP" dirty="0" smtClean="0"/>
              <a:t>forward </a:t>
            </a:r>
            <a:r>
              <a:rPr lang="en-US" altLang="ja-JP" dirty="0"/>
              <a:t>via this </a:t>
            </a:r>
            <a:r>
              <a:rPr lang="en-US" altLang="ja-JP" dirty="0" smtClean="0"/>
              <a:t>specific port</a:t>
            </a:r>
          </a:p>
          <a:p>
            <a:r>
              <a:rPr lang="en-US" altLang="ja-JP" dirty="0" smtClean="0"/>
              <a:t>If </a:t>
            </a:r>
            <a:r>
              <a:rPr lang="en-US" altLang="ja-JP" dirty="0"/>
              <a:t>a switch does not </a:t>
            </a:r>
            <a:r>
              <a:rPr lang="en-US" altLang="ja-JP" dirty="0" smtClean="0"/>
              <a:t>sup</a:t>
            </a:r>
            <a:r>
              <a:rPr lang="en-US" altLang="ja-JP" dirty="0"/>
              <a:t>port an action, it defaults to invoking the </a:t>
            </a:r>
            <a:r>
              <a:rPr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6048" y="4839543"/>
            <a:ext cx="789190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smtClean="0"/>
              <a:t>Local actions solve “multipath support” and “rapid re-routing”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915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Local actions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err="1"/>
              <a:t>e</a:t>
            </a:r>
            <a:r>
              <a:rPr kumimoji="1" lang="en-US" altLang="ja-JP" dirty="0" err="1" smtClean="0"/>
              <a:t>.x</a:t>
            </a:r>
            <a:r>
              <a:rPr kumimoji="1" lang="en-US" altLang="ja-JP" dirty="0" smtClean="0"/>
              <a:t>.) ECMP’s routing</a:t>
            </a:r>
          </a:p>
          <a:p>
            <a:pPr lvl="1"/>
            <a:r>
              <a:rPr lang="en-US" altLang="ja-JP" dirty="0"/>
              <a:t>uniformly </a:t>
            </a:r>
            <a:r>
              <a:rPr lang="en-US" altLang="ja-JP" dirty="0" smtClean="0"/>
              <a:t>select </a:t>
            </a:r>
            <a:r>
              <a:rPr lang="en-US" altLang="ja-JP" dirty="0"/>
              <a:t>an </a:t>
            </a:r>
            <a:r>
              <a:rPr lang="en-US" altLang="ja-JP" dirty="0" smtClean="0"/>
              <a:t>output </a:t>
            </a:r>
            <a:r>
              <a:rPr lang="en-US" altLang="ja-JP" dirty="0"/>
              <a:t>port uniformly at </a:t>
            </a:r>
            <a:r>
              <a:rPr lang="en-US" altLang="ja-JP" dirty="0" smtClean="0"/>
              <a:t>random</a:t>
            </a:r>
          </a:p>
          <a:p>
            <a:pPr lvl="1"/>
            <a:r>
              <a:rPr lang="en-US" altLang="ja-JP" dirty="0" smtClean="0"/>
              <a:t>require </a:t>
            </a:r>
            <a:r>
              <a:rPr lang="en-US" altLang="ja-JP" dirty="0"/>
              <a:t>that </a:t>
            </a:r>
            <a:r>
              <a:rPr lang="en-US" altLang="ja-JP" dirty="0" smtClean="0"/>
              <a:t>the </a:t>
            </a:r>
            <a:r>
              <a:rPr lang="en-US" altLang="ja-JP" dirty="0"/>
              <a:t>cost of the multiple forwarding paths to be </a:t>
            </a:r>
            <a:r>
              <a:rPr lang="en-US" altLang="ja-JP" dirty="0" smtClean="0"/>
              <a:t>equal</a:t>
            </a:r>
          </a:p>
          <a:p>
            <a:pPr lvl="1"/>
            <a:endParaRPr lang="en-US" altLang="ja-JP" dirty="0"/>
          </a:p>
          <a:p>
            <a:r>
              <a:rPr lang="en-US" altLang="ja-JP" dirty="0" err="1"/>
              <a:t>DevoFlow</a:t>
            </a:r>
            <a:r>
              <a:rPr lang="en-US" altLang="ja-JP" dirty="0"/>
              <a:t> </a:t>
            </a:r>
            <a:r>
              <a:rPr lang="en-US" altLang="ja-JP" dirty="0" smtClean="0"/>
              <a:t>solves </a:t>
            </a:r>
            <a:r>
              <a:rPr lang="en-US" altLang="ja-JP" dirty="0"/>
              <a:t>by allowing a </a:t>
            </a:r>
            <a:r>
              <a:rPr lang="en-US" altLang="ja-JP" dirty="0" err="1" smtClean="0"/>
              <a:t>clonable</a:t>
            </a:r>
            <a:r>
              <a:rPr lang="en-US" altLang="ja-JP" dirty="0" smtClean="0"/>
              <a:t> wildcard rule </a:t>
            </a:r>
            <a:r>
              <a:rPr lang="en-US" altLang="ja-JP" dirty="0" err="1"/>
              <a:t>rule</a:t>
            </a:r>
            <a:r>
              <a:rPr lang="en-US" altLang="ja-JP" dirty="0"/>
              <a:t> to select an output port for a </a:t>
            </a:r>
            <a:r>
              <a:rPr lang="en-US" altLang="ja-JP" dirty="0" err="1" smtClean="0"/>
              <a:t>microflow</a:t>
            </a:r>
            <a:r>
              <a:rPr lang="en-US" altLang="ja-JP" dirty="0" smtClean="0"/>
              <a:t> </a:t>
            </a:r>
            <a:r>
              <a:rPr lang="en-US" altLang="ja-JP" dirty="0"/>
              <a:t>according to some probability </a:t>
            </a:r>
            <a:r>
              <a:rPr lang="en-US" altLang="ja-JP" dirty="0" smtClean="0"/>
              <a:t>distribution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44555" y="3573016"/>
            <a:ext cx="685489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On 1</a:t>
            </a:r>
            <a:r>
              <a:rPr kumimoji="1" lang="en-US" altLang="ja-JP" sz="2000" baseline="30000" dirty="0" smtClean="0"/>
              <a:t>st</a:t>
            </a:r>
            <a:r>
              <a:rPr kumimoji="1" lang="en-US" altLang="ja-JP" sz="2000" dirty="0" smtClean="0"/>
              <a:t> path 1Gbps and 2</a:t>
            </a:r>
            <a:r>
              <a:rPr kumimoji="1" lang="en-US" altLang="ja-JP" sz="2000" baseline="30000" dirty="0" smtClean="0"/>
              <a:t>nd</a:t>
            </a:r>
            <a:r>
              <a:rPr kumimoji="1" lang="en-US" altLang="ja-JP" sz="2000" dirty="0" smtClean="0"/>
              <a:t> path 10Gbps, </a:t>
            </a:r>
            <a:r>
              <a:rPr lang="en-US" altLang="ja-JP" sz="2000" dirty="0"/>
              <a:t>ECMP </a:t>
            </a:r>
            <a:r>
              <a:rPr lang="en-US" altLang="ja-JP" sz="2000" dirty="0" smtClean="0"/>
              <a:t>splits </a:t>
            </a:r>
            <a:r>
              <a:rPr lang="en-US" altLang="ja-JP" sz="2000" dirty="0" err="1"/>
              <a:t>ows</a:t>
            </a:r>
            <a:r>
              <a:rPr lang="en-US" altLang="ja-JP" sz="2000" dirty="0"/>
              <a:t> evenly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52606" y="5549170"/>
            <a:ext cx="423878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On 1</a:t>
            </a:r>
            <a:r>
              <a:rPr kumimoji="1" lang="en-US" altLang="ja-JP" sz="2000" baseline="30000" dirty="0" smtClean="0"/>
              <a:t>st</a:t>
            </a:r>
            <a:r>
              <a:rPr kumimoji="1" lang="en-US" altLang="ja-JP" sz="2000" dirty="0" smtClean="0"/>
              <a:t> path 1Gbps, 1 / 11</a:t>
            </a:r>
            <a:r>
              <a:rPr kumimoji="1" lang="en-US" altLang="ja-JP" sz="2000" baseline="30000" dirty="0" smtClean="0"/>
              <a:t>th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microflows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17953" y="6053226"/>
            <a:ext cx="450809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On 2nd path 10Gbps, 10 / 11</a:t>
            </a:r>
            <a:r>
              <a:rPr kumimoji="1" lang="en-US" altLang="ja-JP" sz="2000" baseline="30000" dirty="0" smtClean="0"/>
              <a:t>th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microflows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318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Local actions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If </a:t>
            </a:r>
            <a:r>
              <a:rPr lang="en-US" altLang="ja-JP" dirty="0"/>
              <a:t>the designated output port goes </a:t>
            </a:r>
            <a:r>
              <a:rPr lang="en-US" altLang="ja-JP" dirty="0" smtClean="0"/>
              <a:t>down, using fallback paths</a:t>
            </a:r>
          </a:p>
          <a:p>
            <a:r>
              <a:rPr lang="en-US" altLang="ja-JP" dirty="0"/>
              <a:t>If the switch can execute </a:t>
            </a:r>
            <a:r>
              <a:rPr lang="en-US" altLang="ja-JP" dirty="0" smtClean="0"/>
              <a:t>decision </a:t>
            </a:r>
            <a:r>
              <a:rPr lang="en-US" altLang="ja-JP" dirty="0"/>
              <a:t>locally, it can </a:t>
            </a:r>
            <a:r>
              <a:rPr lang="en-US" altLang="ja-JP" dirty="0" smtClean="0"/>
              <a:t>re</a:t>
            </a:r>
            <a:r>
              <a:rPr lang="en-US" altLang="ja-JP" dirty="0"/>
              <a:t>cover from link failures almost </a:t>
            </a:r>
            <a:r>
              <a:rPr lang="en-US" altLang="ja-JP" dirty="0" smtClean="0"/>
              <a:t>immediately without </a:t>
            </a:r>
            <a:r>
              <a:rPr lang="en-US" altLang="ja-JP" dirty="0"/>
              <a:t>waiting several </a:t>
            </a:r>
            <a:r>
              <a:rPr lang="en-US" altLang="ja-JP" dirty="0" smtClean="0"/>
              <a:t>RTTs for the discover of the failure </a:t>
            </a:r>
          </a:p>
          <a:p>
            <a:pPr lvl="1"/>
            <a:r>
              <a:rPr lang="en-US" altLang="ja-JP" dirty="0" err="1" smtClean="0"/>
              <a:t>OpenFlow</a:t>
            </a:r>
            <a:r>
              <a:rPr lang="en-US" altLang="ja-JP" dirty="0" smtClean="0"/>
              <a:t> </a:t>
            </a:r>
            <a:r>
              <a:rPr lang="en-US" altLang="ja-JP" dirty="0"/>
              <a:t>almost supports this already</a:t>
            </a:r>
            <a:r>
              <a:rPr lang="en-US" altLang="ja-JP" dirty="0" smtClean="0"/>
              <a:t>, with overlapping rules</a:t>
            </a:r>
          </a:p>
          <a:p>
            <a:pPr lvl="1"/>
            <a:r>
              <a:rPr lang="en-US" altLang="ja-JP" dirty="0" smtClean="0"/>
              <a:t>However, </a:t>
            </a:r>
            <a:r>
              <a:rPr lang="en-US" altLang="ja-JP" dirty="0"/>
              <a:t>it </a:t>
            </a:r>
            <a:r>
              <a:rPr lang="en-US" altLang="ja-JP" dirty="0" smtClean="0"/>
              <a:t>does not </a:t>
            </a:r>
            <a:r>
              <a:rPr lang="en-US" altLang="ja-JP" dirty="0"/>
              <a:t>tell the switch</a:t>
            </a:r>
            <a:r>
              <a:rPr lang="en-US" altLang="ja-JP" dirty="0" smtClean="0"/>
              <a:t> 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7651" y="6037257"/>
            <a:ext cx="648869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</a:t>
            </a:r>
            <a:r>
              <a:rPr lang="en-US" altLang="ja-JP" sz="2400" dirty="0" smtClean="0"/>
              <a:t>need </a:t>
            </a:r>
            <a:r>
              <a:rPr lang="en-US" altLang="ja-JP" sz="2400" dirty="0"/>
              <a:t>a small </a:t>
            </a:r>
            <a:r>
              <a:rPr lang="en-US" altLang="ja-JP" sz="2400" dirty="0" smtClean="0"/>
              <a:t>change to </a:t>
            </a:r>
            <a:r>
              <a:rPr lang="en-US" altLang="ja-JP" sz="2400" dirty="0"/>
              <a:t>make indicate explicitly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445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Efficient statistics collection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DevoFlow</a:t>
            </a:r>
            <a:r>
              <a:rPr lang="en-US" altLang="ja-JP" dirty="0"/>
              <a:t> provides three </a:t>
            </a:r>
            <a:r>
              <a:rPr lang="en-US" altLang="ja-JP" dirty="0" smtClean="0"/>
              <a:t>different </a:t>
            </a:r>
            <a:r>
              <a:rPr lang="en-US" altLang="ja-JP" dirty="0"/>
              <a:t>ways to improve </a:t>
            </a:r>
            <a:r>
              <a:rPr lang="en-US" altLang="ja-JP" dirty="0" smtClean="0"/>
              <a:t>the efficiency </a:t>
            </a:r>
            <a:r>
              <a:rPr lang="en-US" altLang="ja-JP" dirty="0"/>
              <a:t>of </a:t>
            </a:r>
            <a:r>
              <a:rPr lang="en-US" altLang="ja-JP" dirty="0" err="1"/>
              <a:t>OpenFlow</a:t>
            </a:r>
            <a:r>
              <a:rPr lang="en-US" altLang="ja-JP" dirty="0"/>
              <a:t> statistics </a:t>
            </a:r>
            <a:r>
              <a:rPr lang="en-US" altLang="ja-JP" dirty="0" smtClean="0"/>
              <a:t>collection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Sampling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Triggers and </a:t>
            </a:r>
            <a:r>
              <a:rPr lang="en-US" altLang="ja-JP" dirty="0" smtClean="0"/>
              <a:t>reports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Approximate </a:t>
            </a:r>
            <a:r>
              <a:rPr lang="en-US" altLang="ja-JP" dirty="0" smtClean="0"/>
              <a:t>counters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03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Sampling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sFlow</a:t>
            </a:r>
            <a:r>
              <a:rPr lang="en-US" altLang="ja-JP" dirty="0" smtClean="0"/>
              <a:t> protocol </a:t>
            </a:r>
            <a:r>
              <a:rPr lang="en-US" altLang="ja-JP" dirty="0"/>
              <a:t>randomly </a:t>
            </a:r>
            <a:r>
              <a:rPr lang="en-US" altLang="ja-JP" dirty="0" smtClean="0"/>
              <a:t>choses </a:t>
            </a:r>
            <a:r>
              <a:rPr lang="en-US" altLang="ja-JP" dirty="0"/>
              <a:t>packets to a monitoring </a:t>
            </a:r>
            <a:r>
              <a:rPr lang="en-US" altLang="ja-JP" dirty="0" smtClean="0"/>
              <a:t>node</a:t>
            </a:r>
          </a:p>
          <a:p>
            <a:r>
              <a:rPr lang="en-US" altLang="ja-JP" dirty="0" smtClean="0"/>
              <a:t>Sampling : uniformly choses </a:t>
            </a:r>
            <a:r>
              <a:rPr lang="en-US" altLang="ja-JP" dirty="0"/>
              <a:t>at a rate of 1/1000 </a:t>
            </a:r>
            <a:r>
              <a:rPr lang="en-US" altLang="ja-JP" dirty="0" smtClean="0"/>
              <a:t>packets</a:t>
            </a:r>
          </a:p>
          <a:p>
            <a:r>
              <a:rPr lang="en-US" altLang="ja-JP" dirty="0"/>
              <a:t>the incremental load on the </a:t>
            </a:r>
            <a:r>
              <a:rPr lang="en-US" altLang="ja-JP" dirty="0" smtClean="0"/>
              <a:t>network </a:t>
            </a:r>
            <a:r>
              <a:rPr lang="en-US" altLang="ja-JP" dirty="0"/>
              <a:t>is </a:t>
            </a:r>
            <a:r>
              <a:rPr lang="en-US" altLang="ja-JP" dirty="0" smtClean="0"/>
              <a:t>just less </a:t>
            </a:r>
            <a:r>
              <a:rPr lang="en-US" altLang="ja-JP" dirty="0"/>
              <a:t>than 0.1</a:t>
            </a:r>
            <a:r>
              <a:rPr lang="en-US" altLang="ja-JP" dirty="0" smtClean="0"/>
              <a:t>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806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Triggers and reports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extends </a:t>
            </a:r>
            <a:r>
              <a:rPr lang="en-US" altLang="ja-JP" dirty="0" err="1"/>
              <a:t>OpenFlow</a:t>
            </a:r>
            <a:r>
              <a:rPr lang="en-US" altLang="ja-JP" dirty="0"/>
              <a:t> with a </a:t>
            </a:r>
            <a:r>
              <a:rPr lang="en-US" altLang="ja-JP" dirty="0" smtClean="0"/>
              <a:t>new </a:t>
            </a:r>
            <a:r>
              <a:rPr lang="en-US" altLang="ja-JP" dirty="0"/>
              <a:t>push-based </a:t>
            </a:r>
            <a:r>
              <a:rPr lang="en-US" altLang="ja-JP" dirty="0" smtClean="0"/>
              <a:t>mechanism</a:t>
            </a:r>
          </a:p>
          <a:p>
            <a:pPr lvl="1"/>
            <a:r>
              <a:rPr lang="en-US" altLang="ja-JP" dirty="0"/>
              <a:t>threshold-based triggers on </a:t>
            </a:r>
            <a:r>
              <a:rPr lang="en-US" altLang="ja-JP" dirty="0" smtClean="0"/>
              <a:t>counters</a:t>
            </a:r>
          </a:p>
          <a:p>
            <a:pPr lvl="1"/>
            <a:r>
              <a:rPr lang="en-US" altLang="ja-JP" dirty="0"/>
              <a:t>When a trigger condition is met</a:t>
            </a:r>
            <a:r>
              <a:rPr lang="en-US" altLang="ja-JP" dirty="0" smtClean="0"/>
              <a:t>, </a:t>
            </a:r>
            <a:r>
              <a:rPr lang="en-US" altLang="ja-JP" dirty="0"/>
              <a:t>the switch sends a </a:t>
            </a:r>
            <a:r>
              <a:rPr lang="en-US" altLang="ja-JP" dirty="0" smtClean="0"/>
              <a:t>report to the controller</a:t>
            </a:r>
          </a:p>
          <a:p>
            <a:r>
              <a:rPr kumimoji="1" lang="en-US" altLang="ja-JP" dirty="0" smtClean="0"/>
              <a:t>Trigger ; </a:t>
            </a:r>
            <a:r>
              <a:rPr lang="en-US" altLang="ja-JP" dirty="0" smtClean="0"/>
              <a:t>packets</a:t>
            </a:r>
            <a:r>
              <a:rPr lang="en-US" altLang="ja-JP" dirty="0"/>
              <a:t>, bytes, and </a:t>
            </a:r>
            <a:r>
              <a:rPr lang="en-US" altLang="ja-JP" dirty="0" smtClean="0"/>
              <a:t>flow duration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38395" y="5373216"/>
            <a:ext cx="666721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Simpler rule leads not to be harder to implement with overhead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343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Approximate </a:t>
            </a:r>
            <a:r>
              <a:rPr lang="en-US" altLang="ja-JP" dirty="0" smtClean="0"/>
              <a:t>counters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Viewing </a:t>
            </a:r>
            <a:r>
              <a:rPr lang="en-US" altLang="ja-JP" dirty="0"/>
              <a:t>on the statistics for the top-k </a:t>
            </a:r>
            <a:r>
              <a:rPr lang="en-US" altLang="ja-JP" dirty="0" smtClean="0"/>
              <a:t>largest </a:t>
            </a:r>
            <a:r>
              <a:rPr lang="en-US" altLang="ja-JP" dirty="0" err="1" smtClean="0"/>
              <a:t>microflows</a:t>
            </a:r>
            <a:endParaRPr lang="en-US" altLang="ja-JP" dirty="0" smtClean="0"/>
          </a:p>
          <a:p>
            <a:pPr lvl="1"/>
            <a:r>
              <a:rPr lang="en-US" altLang="ja-JP" dirty="0" err="1"/>
              <a:t>e</a:t>
            </a:r>
            <a:r>
              <a:rPr kumimoji="1" lang="en-US" altLang="ja-JP" dirty="0" err="1" smtClean="0"/>
              <a:t>.x</a:t>
            </a:r>
            <a:r>
              <a:rPr kumimoji="1" lang="en-US" altLang="ja-JP" dirty="0" smtClean="0"/>
              <a:t>.) </a:t>
            </a:r>
            <a:r>
              <a:rPr kumimoji="1" lang="en-US" altLang="ja-JP" dirty="0" err="1" smtClean="0"/>
              <a:t>Golab</a:t>
            </a:r>
            <a:r>
              <a:rPr kumimoji="1" lang="en-US" altLang="ja-JP" dirty="0" smtClean="0"/>
              <a:t> </a:t>
            </a:r>
            <a:r>
              <a:rPr lang="en-US" altLang="ja-JP" dirty="0"/>
              <a:t>et al.'s </a:t>
            </a:r>
            <a:r>
              <a:rPr lang="en-US" altLang="ja-JP" dirty="0" smtClean="0"/>
              <a:t>algorithm : </a:t>
            </a:r>
          </a:p>
          <a:p>
            <a:pPr lvl="1"/>
            <a:r>
              <a:rPr lang="en-US" altLang="ja-JP" dirty="0"/>
              <a:t>correctly </a:t>
            </a:r>
            <a:r>
              <a:rPr lang="en-US" altLang="ja-JP" dirty="0" smtClean="0"/>
              <a:t>classifies 80-99</a:t>
            </a:r>
            <a:r>
              <a:rPr lang="en-US" altLang="ja-JP" dirty="0"/>
              <a:t>% of </a:t>
            </a:r>
            <a:r>
              <a:rPr lang="en-US" altLang="ja-JP" dirty="0" smtClean="0"/>
              <a:t>the flows </a:t>
            </a:r>
            <a:r>
              <a:rPr lang="en-US" altLang="ja-JP" dirty="0"/>
              <a:t>that transfer more than a threshold k of bytes.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284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Implementation feasibility of </a:t>
            </a:r>
            <a:r>
              <a:rPr lang="en-US" altLang="ja-JP" sz="3600" dirty="0" err="1"/>
              <a:t>DevoFlow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/>
              <a:t>Rule cloning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/>
              <a:t>i</a:t>
            </a:r>
            <a:r>
              <a:rPr lang="en-US" altLang="ja-JP" dirty="0" smtClean="0"/>
              <a:t>s similar to existing </a:t>
            </a:r>
            <a:r>
              <a:rPr lang="en-US" altLang="ja-JP" dirty="0"/>
              <a:t>MAC learning </a:t>
            </a:r>
            <a:r>
              <a:rPr lang="en-US" altLang="ja-JP" dirty="0" smtClean="0"/>
              <a:t>mechanism</a:t>
            </a:r>
          </a:p>
          <a:p>
            <a:pPr lvl="1"/>
            <a:r>
              <a:rPr lang="en-US" altLang="ja-JP" dirty="0"/>
              <a:t>the switch ASIC </a:t>
            </a:r>
            <a:r>
              <a:rPr lang="en-US" altLang="ja-JP" dirty="0" smtClean="0"/>
              <a:t>would </a:t>
            </a:r>
            <a:r>
              <a:rPr lang="en-US" altLang="ja-JP" dirty="0"/>
              <a:t>need to be </a:t>
            </a:r>
            <a:r>
              <a:rPr lang="en-US" altLang="ja-JP" dirty="0" err="1" smtClean="0"/>
              <a:t>modied</a:t>
            </a:r>
            <a:endParaRPr lang="en-US" altLang="ja-JP" dirty="0" smtClean="0"/>
          </a:p>
          <a:p>
            <a:r>
              <a:rPr lang="en-US" altLang="ja-JP" dirty="0"/>
              <a:t>Multipath support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/>
              <a:t>using </a:t>
            </a:r>
            <a:r>
              <a:rPr lang="en-US" altLang="ja-JP" dirty="0" smtClean="0"/>
              <a:t>specialized </a:t>
            </a:r>
            <a:r>
              <a:rPr lang="en-US" altLang="ja-JP" dirty="0"/>
              <a:t>rule cloning or using a virtual </a:t>
            </a:r>
            <a:r>
              <a:rPr lang="en-US" altLang="ja-JP" dirty="0" smtClean="0"/>
              <a:t>port</a:t>
            </a:r>
          </a:p>
          <a:p>
            <a:pPr lvl="1"/>
            <a:r>
              <a:rPr lang="en-US" altLang="ja-JP" dirty="0"/>
              <a:t>virtual port method </a:t>
            </a:r>
            <a:r>
              <a:rPr lang="en-US" altLang="ja-JP" dirty="0" smtClean="0"/>
              <a:t>is </a:t>
            </a:r>
            <a:r>
              <a:rPr lang="en-US" altLang="ja-JP" dirty="0"/>
              <a:t>similar to link </a:t>
            </a:r>
            <a:r>
              <a:rPr lang="en-US" altLang="ja-JP" dirty="0" smtClean="0"/>
              <a:t>aggregation groups </a:t>
            </a:r>
            <a:r>
              <a:rPr lang="en-US" altLang="ja-JP" dirty="0"/>
              <a:t>and ECMP </a:t>
            </a:r>
            <a:r>
              <a:rPr lang="en-US" altLang="ja-JP" dirty="0" smtClean="0"/>
              <a:t>support</a:t>
            </a:r>
          </a:p>
          <a:p>
            <a:r>
              <a:rPr lang="en-US" altLang="ja-JP" dirty="0"/>
              <a:t>Triggers</a:t>
            </a:r>
            <a:r>
              <a:rPr lang="en-US" altLang="ja-JP" dirty="0" smtClean="0"/>
              <a:t>:	</a:t>
            </a:r>
          </a:p>
          <a:p>
            <a:pPr lvl="1"/>
            <a:r>
              <a:rPr lang="en-US" altLang="ja-JP" dirty="0" smtClean="0"/>
              <a:t>require </a:t>
            </a:r>
            <a:r>
              <a:rPr lang="en-US" altLang="ja-JP" dirty="0"/>
              <a:t>a counter and a </a:t>
            </a:r>
            <a:r>
              <a:rPr lang="en-US" altLang="ja-JP" dirty="0" smtClean="0"/>
              <a:t>comparator</a:t>
            </a:r>
          </a:p>
          <a:p>
            <a:pPr lvl="1"/>
            <a:r>
              <a:rPr lang="en-US" altLang="ja-JP" dirty="0" smtClean="0"/>
              <a:t>similar </a:t>
            </a:r>
            <a:r>
              <a:rPr lang="en-US" altLang="ja-JP" dirty="0"/>
              <a:t>existing </a:t>
            </a:r>
            <a:r>
              <a:rPr lang="en-US" altLang="ja-JP" dirty="0" smtClean="0"/>
              <a:t>flexible </a:t>
            </a:r>
            <a:r>
              <a:rPr lang="en-US" altLang="ja-JP" dirty="0"/>
              <a:t>rate </a:t>
            </a:r>
            <a:r>
              <a:rPr lang="en-US" altLang="ja-JP" dirty="0" smtClean="0"/>
              <a:t>limiters</a:t>
            </a:r>
          </a:p>
          <a:p>
            <a:r>
              <a:rPr lang="en-US" altLang="ja-JP" dirty="0"/>
              <a:t>Approximate counters</a:t>
            </a:r>
            <a:r>
              <a:rPr lang="en-US" altLang="ja-JP" dirty="0" smtClean="0"/>
              <a:t>:</a:t>
            </a:r>
          </a:p>
          <a:p>
            <a:pPr lvl="1"/>
            <a:r>
              <a:rPr kumimoji="1" lang="en-US" altLang="ja-JP" dirty="0" smtClean="0"/>
              <a:t>Require </a:t>
            </a:r>
            <a:r>
              <a:rPr lang="en-US" altLang="ja-JP" dirty="0"/>
              <a:t>the most extensive changes to current ASICs</a:t>
            </a:r>
            <a:r>
              <a:rPr lang="en-US" altLang="ja-JP" dirty="0" smtClean="0"/>
              <a:t>.</a:t>
            </a:r>
          </a:p>
          <a:p>
            <a:pPr lvl="2"/>
            <a:r>
              <a:rPr lang="en-US" altLang="ja-JP" dirty="0"/>
              <a:t>hashing on packet </a:t>
            </a:r>
            <a:r>
              <a:rPr lang="en-US" altLang="ja-JP" dirty="0" smtClean="0"/>
              <a:t>headers and </a:t>
            </a:r>
            <a:r>
              <a:rPr lang="en-US" altLang="ja-JP" dirty="0"/>
              <a:t>incrementing some of those counters.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590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Using </a:t>
            </a:r>
            <a:r>
              <a:rPr kumimoji="1" lang="en-US" altLang="ja-JP" dirty="0" err="1" smtClean="0"/>
              <a:t>DevoFlow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Elephant flow defines :</a:t>
            </a:r>
          </a:p>
          <a:p>
            <a:pPr lvl="1"/>
            <a:r>
              <a:rPr lang="en-US" altLang="ja-JP" dirty="0" smtClean="0"/>
              <a:t>at </a:t>
            </a:r>
            <a:r>
              <a:rPr lang="en-US" altLang="ja-JP" dirty="0"/>
              <a:t>least a threshold number of bytes </a:t>
            </a:r>
            <a:r>
              <a:rPr lang="en-US" altLang="ja-JP" dirty="0" smtClean="0"/>
              <a:t>X(1-10MB)</a:t>
            </a:r>
          </a:p>
          <a:p>
            <a:pPr lvl="2"/>
            <a:r>
              <a:rPr lang="en-US" altLang="ja-JP" dirty="0"/>
              <a:t>using any combination of </a:t>
            </a:r>
            <a:r>
              <a:rPr lang="en-US" altLang="ja-JP" dirty="0" err="1"/>
              <a:t>DevoFlow's</a:t>
            </a:r>
            <a:r>
              <a:rPr lang="en-US" altLang="ja-JP" dirty="0"/>
              <a:t> statistics </a:t>
            </a:r>
            <a:r>
              <a:rPr lang="en-US" altLang="ja-JP" dirty="0" smtClean="0"/>
              <a:t>collection mechanisms(</a:t>
            </a:r>
            <a:r>
              <a:rPr lang="en-US" altLang="ja-JP" dirty="0" err="1" smtClean="0"/>
              <a:t>e.x</a:t>
            </a:r>
            <a:r>
              <a:rPr lang="en-US" altLang="ja-JP" dirty="0" smtClean="0"/>
              <a:t>.)</a:t>
            </a:r>
            <a:r>
              <a:rPr lang="en-US" altLang="ja-JP" dirty="0"/>
              <a:t> place triggers</a:t>
            </a:r>
            <a:r>
              <a:rPr lang="en-US" altLang="ja-JP" dirty="0" smtClean="0"/>
              <a:t>)	</a:t>
            </a:r>
          </a:p>
          <a:p>
            <a:pPr lvl="1"/>
            <a:r>
              <a:rPr lang="en-US" altLang="ja-JP" dirty="0"/>
              <a:t>however, their theoretical </a:t>
            </a:r>
            <a:r>
              <a:rPr lang="en-US" altLang="ja-JP" dirty="0" smtClean="0"/>
              <a:t>results </a:t>
            </a:r>
            <a:r>
              <a:rPr lang="en-US" altLang="ja-JP" dirty="0"/>
              <a:t>indicates their algorithm will perform as well as any </a:t>
            </a:r>
            <a:r>
              <a:rPr lang="en-US" altLang="ja-JP" dirty="0" smtClean="0"/>
              <a:t>other </a:t>
            </a:r>
            <a:r>
              <a:rPr lang="en-US" altLang="ja-JP" dirty="0">
                <a:solidFill>
                  <a:srgbClr val="FF0000"/>
                </a:solidFill>
              </a:rPr>
              <a:t>heuristic</a:t>
            </a:r>
            <a:r>
              <a:rPr lang="en-US" altLang="ja-JP" dirty="0"/>
              <a:t> for </a:t>
            </a:r>
            <a:r>
              <a:rPr lang="en-US" altLang="ja-JP" dirty="0" smtClean="0"/>
              <a:t>flow scheduling</a:t>
            </a:r>
          </a:p>
          <a:p>
            <a:r>
              <a:rPr lang="en-US" altLang="ja-JP" dirty="0" smtClean="0"/>
              <a:t>Using </a:t>
            </a:r>
            <a:r>
              <a:rPr lang="en-US" altLang="ja-JP" dirty="0"/>
              <a:t>only </a:t>
            </a:r>
            <a:r>
              <a:rPr lang="en-US" altLang="ja-JP" dirty="0" smtClean="0"/>
              <a:t>edge </a:t>
            </a:r>
            <a:r>
              <a:rPr lang="en-US" altLang="ja-JP" dirty="0"/>
              <a:t>switches to encapsulate new </a:t>
            </a:r>
            <a:r>
              <a:rPr lang="en-US" altLang="ja-JP" dirty="0" smtClean="0"/>
              <a:t>flows </a:t>
            </a:r>
            <a:r>
              <a:rPr lang="en-US" altLang="ja-JP" dirty="0"/>
              <a:t>to send to the </a:t>
            </a:r>
            <a:r>
              <a:rPr lang="en-US" altLang="ja-JP" dirty="0" smtClean="0"/>
              <a:t>central controller for less overheads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3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20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Using </a:t>
            </a:r>
            <a:r>
              <a:rPr lang="en-US" altLang="ja-JP" dirty="0" err="1"/>
              <a:t>DevoFlow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Static multipath routing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/>
              <a:t>oblivious </a:t>
            </a:r>
            <a:r>
              <a:rPr lang="en-US" altLang="ja-JP" dirty="0" smtClean="0"/>
              <a:t>routing </a:t>
            </a:r>
            <a:r>
              <a:rPr lang="en-US" altLang="ja-JP" dirty="0" err="1" smtClean="0"/>
              <a:t>microflow</a:t>
            </a:r>
            <a:r>
              <a:rPr lang="en-US" altLang="ja-JP" dirty="0" smtClean="0"/>
              <a:t> </a:t>
            </a:r>
            <a:r>
              <a:rPr lang="en-US" altLang="ja-JP" dirty="0"/>
              <a:t>according to some </a:t>
            </a:r>
            <a:r>
              <a:rPr lang="en-US" altLang="ja-JP" dirty="0" smtClean="0"/>
              <a:t>probability distribution</a:t>
            </a:r>
          </a:p>
          <a:p>
            <a:r>
              <a:rPr lang="en-US" altLang="ja-JP" dirty="0" err="1" smtClean="0"/>
              <a:t>Kodi</a:t>
            </a:r>
            <a:r>
              <a:rPr lang="en-US" altLang="ja-JP" dirty="0" err="1"/>
              <a:t>alam</a:t>
            </a:r>
            <a:r>
              <a:rPr lang="en-US" altLang="ja-JP" dirty="0"/>
              <a:t> et al</a:t>
            </a:r>
            <a:r>
              <a:rPr lang="en-US" altLang="ja-JP" dirty="0" smtClean="0"/>
              <a:t>. </a:t>
            </a:r>
            <a:r>
              <a:rPr lang="en-US" altLang="ja-JP" dirty="0"/>
              <a:t>achieves at least 94% of the dynamic routing </a:t>
            </a:r>
            <a:r>
              <a:rPr lang="en-US" altLang="ja-JP" dirty="0" smtClean="0"/>
              <a:t>throughput with </a:t>
            </a:r>
            <a:r>
              <a:rPr lang="en-US" altLang="ja-JP" dirty="0">
                <a:solidFill>
                  <a:srgbClr val="FF0000"/>
                </a:solidFill>
              </a:rPr>
              <a:t>packet-level oblivious routing</a:t>
            </a:r>
            <a:r>
              <a:rPr lang="en-US" altLang="ja-JP" dirty="0" smtClean="0"/>
              <a:t>, comparing to </a:t>
            </a:r>
            <a:r>
              <a:rPr lang="en-US" altLang="ja-JP" dirty="0"/>
              <a:t>Oblivious routing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061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31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Compare </a:t>
            </a:r>
            <a:r>
              <a:rPr kumimoji="1" lang="en-US" altLang="ja-JP" dirty="0" err="1" smtClean="0"/>
              <a:t>Devoflow</a:t>
            </a:r>
            <a:r>
              <a:rPr kumimoji="1" lang="en-US" altLang="ja-JP" dirty="0" smtClean="0"/>
              <a:t> to </a:t>
            </a:r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in simulation</a:t>
            </a:r>
          </a:p>
          <a:p>
            <a:r>
              <a:rPr kumimoji="1" lang="en-US" altLang="ja-JP" dirty="0" smtClean="0"/>
              <a:t>Topology</a:t>
            </a:r>
          </a:p>
          <a:p>
            <a:pPr lvl="1"/>
            <a:r>
              <a:rPr lang="en-US" altLang="ja-JP" dirty="0"/>
              <a:t>three-level Clos </a:t>
            </a:r>
            <a:r>
              <a:rPr lang="en-US" altLang="ja-JP" dirty="0" smtClean="0"/>
              <a:t>topology and </a:t>
            </a:r>
            <a:r>
              <a:rPr lang="en-US" altLang="ja-JP" dirty="0"/>
              <a:t>two-dimensional </a:t>
            </a:r>
            <a:r>
              <a:rPr lang="en-US" altLang="ja-JP" dirty="0" err="1" smtClean="0"/>
              <a:t>Hy</a:t>
            </a:r>
            <a:r>
              <a:rPr lang="en-US" altLang="ja-JP" dirty="0"/>
              <a:t> </a:t>
            </a:r>
            <a:r>
              <a:rPr lang="en-US" altLang="ja-JP" dirty="0" err="1"/>
              <a:t>perX</a:t>
            </a:r>
            <a:r>
              <a:rPr lang="en-US" altLang="ja-JP" dirty="0"/>
              <a:t> </a:t>
            </a:r>
            <a:r>
              <a:rPr lang="en-US" altLang="ja-JP" dirty="0" smtClean="0"/>
              <a:t>topology(1Gbps)</a:t>
            </a:r>
          </a:p>
          <a:p>
            <a:pPr lvl="1"/>
            <a:r>
              <a:rPr lang="en-US" altLang="ja-JP" dirty="0"/>
              <a:t>The </a:t>
            </a:r>
            <a:r>
              <a:rPr lang="en-US" altLang="ja-JP" dirty="0" smtClean="0"/>
              <a:t>Clos :</a:t>
            </a:r>
            <a:r>
              <a:rPr lang="en-US" altLang="ja-JP" dirty="0"/>
              <a:t> 1600 servers</a:t>
            </a:r>
            <a:endParaRPr lang="en-US" altLang="ja-JP" dirty="0" smtClean="0"/>
          </a:p>
          <a:p>
            <a:pPr lvl="2"/>
            <a:r>
              <a:rPr lang="en-US" altLang="ja-JP" dirty="0"/>
              <a:t>80 access </a:t>
            </a:r>
            <a:r>
              <a:rPr lang="en-US" altLang="ja-JP" dirty="0" smtClean="0"/>
              <a:t>switches </a:t>
            </a:r>
            <a:r>
              <a:rPr lang="en-US" altLang="ja-JP" dirty="0"/>
              <a:t>(each with 8 uplinks</a:t>
            </a:r>
            <a:r>
              <a:rPr lang="en-US" altLang="ja-JP" dirty="0" smtClean="0"/>
              <a:t>), 80 aggregation </a:t>
            </a:r>
            <a:r>
              <a:rPr lang="en-US" altLang="ja-JP" dirty="0"/>
              <a:t>switches, and 8 core </a:t>
            </a:r>
            <a:r>
              <a:rPr lang="en-US" altLang="ja-JP" dirty="0" smtClean="0"/>
              <a:t>switches</a:t>
            </a:r>
          </a:p>
          <a:p>
            <a:pPr lvl="2"/>
            <a:r>
              <a:rPr lang="en-US" altLang="ja-JP" dirty="0"/>
              <a:t>8 core switches</a:t>
            </a:r>
            <a:r>
              <a:rPr lang="en-US" altLang="ja-JP" dirty="0" smtClean="0"/>
              <a:t>, </a:t>
            </a:r>
            <a:r>
              <a:rPr lang="en-US" altLang="ja-JP" dirty="0"/>
              <a:t>1:2.5 </a:t>
            </a:r>
            <a:r>
              <a:rPr lang="en-US" altLang="ja-JP" dirty="0" smtClean="0"/>
              <a:t>oversubscribed;(</a:t>
            </a:r>
            <a:r>
              <a:rPr lang="en-US" altLang="ja-JP" dirty="0"/>
              <a:t>bisection bandwidth is 640 </a:t>
            </a:r>
            <a:r>
              <a:rPr lang="en-US" altLang="ja-JP" dirty="0" err="1" smtClean="0"/>
              <a:t>Gbps</a:t>
            </a:r>
            <a:r>
              <a:rPr lang="en-US" altLang="ja-JP" dirty="0" smtClean="0"/>
              <a:t>) </a:t>
            </a:r>
          </a:p>
          <a:p>
            <a:pPr lvl="1"/>
            <a:r>
              <a:rPr lang="en-US" altLang="ja-JP" dirty="0" err="1" smtClean="0"/>
              <a:t>HyperX</a:t>
            </a:r>
            <a:r>
              <a:rPr lang="en-US" altLang="ja-JP" dirty="0" smtClean="0"/>
              <a:t> : 1620</a:t>
            </a:r>
            <a:r>
              <a:rPr lang="en-US" altLang="ja-JP" dirty="0"/>
              <a:t> servers</a:t>
            </a:r>
            <a:endParaRPr lang="en-US" altLang="ja-JP" dirty="0" smtClean="0"/>
          </a:p>
          <a:p>
            <a:pPr lvl="2"/>
            <a:r>
              <a:rPr lang="en-US" altLang="ja-JP" dirty="0"/>
              <a:t>99 grid</a:t>
            </a:r>
            <a:r>
              <a:rPr lang="en-US" altLang="ja-JP" dirty="0" smtClean="0"/>
              <a:t>, 81</a:t>
            </a:r>
            <a:r>
              <a:rPr lang="en-US" altLang="ja-JP" dirty="0"/>
              <a:t> access switches</a:t>
            </a:r>
            <a:r>
              <a:rPr lang="en-US" altLang="ja-JP" dirty="0" smtClean="0"/>
              <a:t>,</a:t>
            </a:r>
            <a:r>
              <a:rPr lang="en-US" altLang="ja-JP" dirty="0"/>
              <a:t> each attached to 16 other </a:t>
            </a:r>
            <a:r>
              <a:rPr lang="en-US" altLang="ja-JP" dirty="0" smtClean="0"/>
              <a:t>switches</a:t>
            </a:r>
          </a:p>
          <a:p>
            <a:pPr lvl="2"/>
            <a:r>
              <a:rPr lang="en-US" altLang="ja-JP" dirty="0"/>
              <a:t>1:4 </a:t>
            </a:r>
            <a:r>
              <a:rPr lang="en-US" altLang="ja-JP" dirty="0" smtClean="0"/>
              <a:t>oversubscribed, </a:t>
            </a:r>
            <a:r>
              <a:rPr lang="en-US" altLang="ja-JP" dirty="0"/>
              <a:t>405 </a:t>
            </a:r>
            <a:r>
              <a:rPr lang="en-US" altLang="ja-JP" dirty="0" err="1"/>
              <a:t>Gbps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9737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Topology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Clos topology</a:t>
            </a:r>
            <a:endParaRPr kumimoji="1" lang="ja-JP" altLang="en-US" dirty="0"/>
          </a:p>
        </p:txBody>
      </p:sp>
      <p:pic>
        <p:nvPicPr>
          <p:cNvPr id="14" name="Picture 3" descr="E:\Users\admin\Downloads\60_nodes_labeled-600x18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3534390"/>
            <a:ext cx="4040188" cy="123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ja-JP" dirty="0" smtClean="0"/>
              <a:t>Hyper X</a:t>
            </a:r>
            <a:endParaRPr kumimoji="1" lang="ja-JP" altLang="en-US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025" y="2940004"/>
            <a:ext cx="4041775" cy="242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531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Workloads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MapReduce</a:t>
            </a:r>
            <a:r>
              <a:rPr lang="en-US" altLang="ja-JP" dirty="0"/>
              <a:t> job that has just gone into its </a:t>
            </a:r>
            <a:r>
              <a:rPr lang="en-US" altLang="ja-JP" dirty="0" smtClean="0"/>
              <a:t>shuffle stage</a:t>
            </a:r>
          </a:p>
          <a:p>
            <a:pPr marL="914400" lvl="1" indent="-514350"/>
            <a:r>
              <a:rPr lang="en-US" altLang="ja-JP" dirty="0"/>
              <a:t>randomly </a:t>
            </a:r>
            <a:r>
              <a:rPr lang="en-US" altLang="ja-JP" dirty="0" smtClean="0"/>
              <a:t>se</a:t>
            </a:r>
            <a:r>
              <a:rPr lang="en-US" altLang="ja-JP" dirty="0"/>
              <a:t>lecting n </a:t>
            </a:r>
            <a:r>
              <a:rPr lang="en-US" altLang="ja-JP" dirty="0" smtClean="0"/>
              <a:t>servers </a:t>
            </a:r>
            <a:r>
              <a:rPr lang="en-US" altLang="ja-JP" dirty="0"/>
              <a:t>to be part of the reduce-phase </a:t>
            </a:r>
            <a:r>
              <a:rPr lang="en-US" altLang="ja-JP" dirty="0" smtClean="0"/>
              <a:t>shuffle</a:t>
            </a:r>
            <a:endParaRPr lang="en-US" altLang="ja-JP" dirty="0"/>
          </a:p>
          <a:p>
            <a:pPr marL="914400" lvl="1" indent="-514350"/>
            <a:r>
              <a:rPr lang="en-US" altLang="ja-JP" dirty="0"/>
              <a:t>transfers 128 </a:t>
            </a:r>
            <a:r>
              <a:rPr lang="en-US" altLang="ja-JP" dirty="0" smtClean="0"/>
              <a:t>MB with k connections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a workload based on </a:t>
            </a:r>
            <a:r>
              <a:rPr lang="en-US" altLang="ja-JP" dirty="0" smtClean="0"/>
              <a:t>measurements </a:t>
            </a:r>
            <a:r>
              <a:rPr lang="en-US" altLang="ja-JP" dirty="0"/>
              <a:t>of a 1500-server </a:t>
            </a:r>
            <a:r>
              <a:rPr lang="en-US" altLang="ja-JP" dirty="0" smtClean="0"/>
              <a:t>cluster by </a:t>
            </a:r>
            <a:r>
              <a:rPr lang="en-US" altLang="ja-JP" dirty="0"/>
              <a:t>Microsoft Research (MSR</a:t>
            </a:r>
            <a:r>
              <a:rPr lang="en-US" altLang="ja-JP" dirty="0" smtClean="0"/>
              <a:t>)</a:t>
            </a:r>
          </a:p>
          <a:p>
            <a:pPr marL="914400" lvl="1" indent="-514350"/>
            <a:r>
              <a:rPr kumimoji="1" lang="en-US" altLang="ja-JP" dirty="0" smtClean="0"/>
              <a:t>Generating flows based on distributions fl</a:t>
            </a:r>
            <a:r>
              <a:rPr lang="en-US" altLang="ja-JP" dirty="0" smtClean="0"/>
              <a:t>ow </a:t>
            </a:r>
            <a:r>
              <a:rPr lang="en-US" altLang="ja-JP" dirty="0"/>
              <a:t>inter-arrival times and </a:t>
            </a:r>
            <a:r>
              <a:rPr lang="en-US" altLang="ja-JP" dirty="0" smtClean="0"/>
              <a:t>flow sizes</a:t>
            </a:r>
          </a:p>
          <a:p>
            <a:pPr marL="914400" lvl="1" indent="-514350"/>
            <a:r>
              <a:rPr lang="en-US" altLang="ja-JP" dirty="0" smtClean="0"/>
              <a:t>first </a:t>
            </a:r>
            <a:r>
              <a:rPr lang="en-US" altLang="ja-JP" dirty="0"/>
              <a:t>determining whether the </a:t>
            </a:r>
            <a:r>
              <a:rPr lang="en-US" altLang="ja-JP" dirty="0" smtClean="0"/>
              <a:t>flow is </a:t>
            </a:r>
            <a:r>
              <a:rPr lang="en-US" altLang="ja-JP" dirty="0"/>
              <a:t>to be an inter- or intra-rack </a:t>
            </a:r>
            <a:r>
              <a:rPr lang="en-US" altLang="ja-JP" dirty="0" smtClean="0"/>
              <a:t>flow, </a:t>
            </a:r>
            <a:r>
              <a:rPr lang="en-US" altLang="ja-JP" dirty="0"/>
              <a:t>and then selecting </a:t>
            </a:r>
            <a:r>
              <a:rPr lang="en-US" altLang="ja-JP" dirty="0" smtClean="0"/>
              <a:t>a destination uniformly at random</a:t>
            </a:r>
          </a:p>
          <a:p>
            <a:pPr marL="514350" indent="-514350"/>
            <a:r>
              <a:rPr lang="en-US" altLang="ja-JP" dirty="0" smtClean="0"/>
              <a:t>Simulating </a:t>
            </a:r>
            <a:r>
              <a:rPr lang="en-US" altLang="ja-JP" dirty="0"/>
              <a:t>a workload that </a:t>
            </a:r>
            <a:r>
              <a:rPr lang="en-US" altLang="ja-JP" dirty="0" smtClean="0"/>
              <a:t>combines</a:t>
            </a:r>
          </a:p>
          <a:p>
            <a:pPr marL="514350" indent="-514350"/>
            <a:r>
              <a:rPr lang="en-US" altLang="ja-JP" dirty="0"/>
              <a:t>for the </a:t>
            </a:r>
            <a:r>
              <a:rPr lang="en-US" altLang="ja-JP" dirty="0" smtClean="0"/>
              <a:t>first minute : shuffle, three minutes : </a:t>
            </a:r>
            <a:r>
              <a:rPr lang="en-US" altLang="ja-JP" dirty="0"/>
              <a:t>MSR </a:t>
            </a:r>
            <a:r>
              <a:rPr lang="en-US" altLang="ja-JP" dirty="0" smtClean="0"/>
              <a:t>flows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142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Schedulers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compare static routing with ECMP to </a:t>
            </a:r>
            <a:r>
              <a:rPr lang="en-US" altLang="ja-JP" dirty="0" smtClean="0"/>
              <a:t>flow scheduling </a:t>
            </a:r>
            <a:r>
              <a:rPr lang="en-US" altLang="ja-JP" dirty="0"/>
              <a:t>with several </a:t>
            </a:r>
            <a:r>
              <a:rPr lang="en-US" altLang="ja-JP" dirty="0" smtClean="0"/>
              <a:t>schedulers</a:t>
            </a:r>
          </a:p>
          <a:p>
            <a:r>
              <a:rPr lang="en-US" altLang="ja-JP" dirty="0" err="1"/>
              <a:t>DevoFlow</a:t>
            </a:r>
            <a:r>
              <a:rPr lang="en-US" altLang="ja-JP" dirty="0"/>
              <a:t> scheduler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/>
              <a:t>using either sampling or </a:t>
            </a:r>
            <a:r>
              <a:rPr lang="en-US" altLang="ja-JP" dirty="0" smtClean="0"/>
              <a:t>threshold triggers to classify </a:t>
            </a:r>
            <a:r>
              <a:rPr lang="en-US" altLang="ja-JP" dirty="0"/>
              <a:t>the </a:t>
            </a:r>
            <a:r>
              <a:rPr lang="en-US" altLang="ja-JP" dirty="0" smtClean="0"/>
              <a:t>flow </a:t>
            </a:r>
            <a:r>
              <a:rPr lang="en-US" altLang="ja-JP" dirty="0"/>
              <a:t>as an </a:t>
            </a:r>
            <a:r>
              <a:rPr lang="en-US" altLang="ja-JP" dirty="0" smtClean="0"/>
              <a:t>elephant</a:t>
            </a:r>
          </a:p>
          <a:p>
            <a:pPr lvl="1"/>
            <a:r>
              <a:rPr lang="en-US" altLang="ja-JP" dirty="0"/>
              <a:t>New </a:t>
            </a:r>
            <a:r>
              <a:rPr lang="en-US" altLang="ja-JP" dirty="0" smtClean="0"/>
              <a:t>flows are routed </a:t>
            </a:r>
            <a:r>
              <a:rPr lang="en-US" altLang="ja-JP" dirty="0"/>
              <a:t>using </a:t>
            </a:r>
            <a:r>
              <a:rPr lang="en-US" altLang="ja-JP" dirty="0" smtClean="0"/>
              <a:t>ECMP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 smtClean="0"/>
              <a:t>Classification </a:t>
            </a:r>
            <a:r>
              <a:rPr lang="en-US" altLang="ja-JP" dirty="0"/>
              <a:t>with less than a 10% </a:t>
            </a:r>
            <a:r>
              <a:rPr lang="en-US" altLang="ja-JP" dirty="0" smtClean="0"/>
              <a:t>false-</a:t>
            </a:r>
            <a:r>
              <a:rPr lang="en-US" altLang="ja-JP" dirty="0"/>
              <a:t>positive </a:t>
            </a:r>
            <a:r>
              <a:rPr lang="en-US" altLang="ja-JP" dirty="0" smtClean="0"/>
              <a:t>rate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distribution to select </a:t>
            </a:r>
            <a:r>
              <a:rPr lang="en-US" altLang="ja-JP" dirty="0" smtClean="0"/>
              <a:t>how </a:t>
            </a:r>
            <a:r>
              <a:rPr lang="en-US" altLang="ja-JP" dirty="0"/>
              <a:t>many packets it will </a:t>
            </a:r>
            <a:r>
              <a:rPr lang="en-US" altLang="ja-JP" dirty="0" smtClean="0"/>
              <a:t>transfer; </a:t>
            </a:r>
            <a:r>
              <a:rPr lang="en-US" altLang="ja-JP" dirty="0"/>
              <a:t>all packets are 1500 bytes.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714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Other attention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Fine-grained control using statistics </a:t>
            </a:r>
            <a:r>
              <a:rPr lang="en-US" altLang="ja-JP" dirty="0" smtClean="0"/>
              <a:t>pulling : </a:t>
            </a:r>
          </a:p>
          <a:p>
            <a:pPr lvl="1"/>
            <a:r>
              <a:rPr kumimoji="1" lang="en-US" altLang="ja-JP" dirty="0" smtClean="0"/>
              <a:t>Using </a:t>
            </a:r>
            <a:r>
              <a:rPr lang="en-US" altLang="ja-JP" dirty="0" err="1"/>
              <a:t>OpenFlow</a:t>
            </a:r>
            <a:r>
              <a:rPr lang="en-US" altLang="ja-JP" dirty="0"/>
              <a:t> in active mode</a:t>
            </a:r>
            <a:r>
              <a:rPr lang="en-US" altLang="ja-JP" dirty="0" smtClean="0"/>
              <a:t>.</a:t>
            </a:r>
          </a:p>
          <a:p>
            <a:r>
              <a:rPr lang="en-US" altLang="ja-JP" dirty="0"/>
              <a:t>Wildcard routing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 smtClean="0"/>
              <a:t>Wildcard </a:t>
            </a:r>
            <a:r>
              <a:rPr lang="en-US" altLang="ja-JP" dirty="0"/>
              <a:t>routing only on the Clos topology</a:t>
            </a:r>
            <a:r>
              <a:rPr lang="en-US" altLang="ja-JP" dirty="0" smtClean="0"/>
              <a:t>, </a:t>
            </a:r>
            <a:r>
              <a:rPr lang="en-US" altLang="ja-JP" dirty="0"/>
              <a:t>because we are still </a:t>
            </a:r>
            <a:r>
              <a:rPr lang="en-US" altLang="ja-JP" dirty="0" smtClean="0"/>
              <a:t>de</a:t>
            </a:r>
            <a:r>
              <a:rPr lang="en-US" altLang="ja-JP" dirty="0"/>
              <a:t> </a:t>
            </a:r>
            <a:r>
              <a:rPr lang="en-US" altLang="ja-JP" dirty="0" err="1"/>
              <a:t>veloping</a:t>
            </a:r>
            <a:r>
              <a:rPr lang="en-US" altLang="ja-JP" dirty="0"/>
              <a:t> the spanning tree algorithm for </a:t>
            </a:r>
            <a:r>
              <a:rPr lang="en-US" altLang="ja-JP" dirty="0" err="1" smtClean="0"/>
              <a:t>HyperX</a:t>
            </a:r>
            <a:endParaRPr lang="en-US" altLang="ja-JP" dirty="0" smtClean="0"/>
          </a:p>
          <a:p>
            <a:r>
              <a:rPr lang="en-US" altLang="ja-JP" dirty="0"/>
              <a:t>Valiant load balancing (VLB</a:t>
            </a:r>
            <a:r>
              <a:rPr lang="en-US" altLang="ja-JP" dirty="0" smtClean="0"/>
              <a:t>):</a:t>
            </a:r>
          </a:p>
          <a:p>
            <a:pPr lvl="1"/>
            <a:r>
              <a:rPr lang="en-US" altLang="ja-JP" dirty="0"/>
              <a:t>each </a:t>
            </a:r>
            <a:r>
              <a:rPr lang="en-US" altLang="ja-JP" dirty="0" smtClean="0"/>
              <a:t>flow </a:t>
            </a:r>
            <a:r>
              <a:rPr lang="en-US" altLang="ja-JP" dirty="0"/>
              <a:t>through an intermediate switch chosen </a:t>
            </a:r>
            <a:r>
              <a:rPr lang="en-US" altLang="ja-JP" dirty="0" smtClean="0"/>
              <a:t>uniformly at random only on Clos</a:t>
            </a:r>
          </a:p>
          <a:p>
            <a:r>
              <a:rPr lang="en-US" altLang="ja-JP" dirty="0"/>
              <a:t>Distributed greedy routing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/>
              <a:t>routes each </a:t>
            </a:r>
            <a:r>
              <a:rPr lang="en-US" altLang="ja-JP" dirty="0" smtClean="0"/>
              <a:t>flow </a:t>
            </a:r>
            <a:r>
              <a:rPr lang="en-US" altLang="ja-JP" dirty="0"/>
              <a:t>by </a:t>
            </a:r>
            <a:r>
              <a:rPr lang="en-US" altLang="ja-JP" dirty="0" smtClean="0"/>
              <a:t>first greedily </a:t>
            </a:r>
            <a:r>
              <a:rPr lang="en-US" altLang="ja-JP" dirty="0"/>
              <a:t>selecting the least-congested </a:t>
            </a:r>
            <a:r>
              <a:rPr lang="en-US" altLang="ja-JP" dirty="0" smtClean="0"/>
              <a:t>next-hop</a:t>
            </a:r>
          </a:p>
          <a:p>
            <a:pPr lvl="1"/>
            <a:r>
              <a:rPr lang="en-US" altLang="ja-JP" dirty="0"/>
              <a:t>only on </a:t>
            </a:r>
            <a:r>
              <a:rPr lang="en-US" altLang="ja-JP" dirty="0" err="1"/>
              <a:t>HyperX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1945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Performance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800servers and 5 connections</a:t>
            </a:r>
          </a:p>
          <a:p>
            <a:r>
              <a:rPr lang="en-US" altLang="ja-JP" dirty="0" smtClean="0"/>
              <a:t>Pull-based 100ms is the best, but the highest overhead</a:t>
            </a:r>
          </a:p>
          <a:p>
            <a:endParaRPr kumimoji="1" lang="ja-JP" altLang="en-US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02106"/>
            <a:ext cx="4038600" cy="272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4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Clos topology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ECMP vs. </a:t>
            </a:r>
            <a:r>
              <a:rPr kumimoji="1" lang="en-US" altLang="ja-JP" dirty="0" err="1" smtClean="0"/>
              <a:t>DevoFlow</a:t>
            </a:r>
            <a:r>
              <a:rPr kumimoji="1" lang="en-US" altLang="ja-JP" dirty="0" smtClean="0"/>
              <a:t>(sampling and threshold)</a:t>
            </a:r>
          </a:p>
          <a:p>
            <a:pPr lvl="1"/>
            <a:r>
              <a:rPr lang="en-US" altLang="ja-JP" dirty="0" smtClean="0"/>
              <a:t>29% improving</a:t>
            </a:r>
          </a:p>
          <a:p>
            <a:r>
              <a:rPr kumimoji="1" lang="en-US" altLang="ja-JP" dirty="0" smtClean="0"/>
              <a:t>Pull-based 5s vs</a:t>
            </a:r>
            <a:r>
              <a:rPr lang="en-US" altLang="ja-JP" dirty="0" smtClean="0"/>
              <a:t>. </a:t>
            </a:r>
            <a:r>
              <a:rPr lang="en-US" altLang="ja-JP" dirty="0" err="1"/>
              <a:t>DevoFlow</a:t>
            </a:r>
            <a:r>
              <a:rPr lang="en-US" altLang="ja-JP" dirty="0"/>
              <a:t>(sampling and threshold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It does not mean </a:t>
            </a:r>
            <a:r>
              <a:rPr kumimoji="1" lang="en-US" altLang="ja-JP" dirty="0" err="1" smtClean="0"/>
              <a:t>Devoflow</a:t>
            </a:r>
            <a:r>
              <a:rPr kumimoji="1" lang="en-US" altLang="ja-JP" dirty="0" smtClean="0"/>
              <a:t> is better(Why 5s and 1/1000?)</a:t>
            </a:r>
          </a:p>
          <a:p>
            <a:r>
              <a:rPr lang="en-US" altLang="ja-JP" dirty="0" smtClean="0"/>
              <a:t>Inter-rack</a:t>
            </a:r>
          </a:p>
          <a:p>
            <a:pPr lvl="1"/>
            <a:r>
              <a:rPr kumimoji="1" lang="en-US" altLang="ja-JP" dirty="0" smtClean="0"/>
              <a:t>Not improve(the traffic does not include aggregate – core )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9" y="1556792"/>
            <a:ext cx="8296115" cy="219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80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HyperX</a:t>
            </a:r>
            <a:r>
              <a:rPr kumimoji="1" lang="en-US" altLang="ja-JP" dirty="0" smtClean="0"/>
              <a:t> topology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ECMP vs. </a:t>
            </a:r>
            <a:r>
              <a:rPr lang="en-US" altLang="ja-JP" dirty="0" err="1"/>
              <a:t>DevoFlow</a:t>
            </a:r>
            <a:r>
              <a:rPr lang="en-US" altLang="ja-JP" dirty="0"/>
              <a:t>(sampling and threshold)</a:t>
            </a:r>
          </a:p>
          <a:p>
            <a:pPr lvl="1"/>
            <a:r>
              <a:rPr lang="en-US" altLang="ja-JP" dirty="0"/>
              <a:t>29% improving</a:t>
            </a:r>
          </a:p>
          <a:p>
            <a:r>
              <a:rPr lang="en-US" altLang="ja-JP" dirty="0"/>
              <a:t>Pull-based 5s vs. </a:t>
            </a:r>
            <a:r>
              <a:rPr lang="en-US" altLang="ja-JP" dirty="0" err="1"/>
              <a:t>DevoFlow</a:t>
            </a:r>
            <a:r>
              <a:rPr lang="en-US" altLang="ja-JP" dirty="0"/>
              <a:t>(sampling and threshold)</a:t>
            </a:r>
          </a:p>
          <a:p>
            <a:pPr lvl="1"/>
            <a:r>
              <a:rPr lang="en-US" altLang="ja-JP" dirty="0"/>
              <a:t>It does not mean </a:t>
            </a:r>
            <a:r>
              <a:rPr lang="en-US" altLang="ja-JP" dirty="0" err="1"/>
              <a:t>Devoflow</a:t>
            </a:r>
            <a:r>
              <a:rPr lang="en-US" altLang="ja-JP" dirty="0"/>
              <a:t> is better(Why 5s and 1/1000?)</a:t>
            </a:r>
          </a:p>
          <a:p>
            <a:r>
              <a:rPr lang="en-US" altLang="ja-JP" dirty="0"/>
              <a:t>Inter-rack</a:t>
            </a:r>
          </a:p>
          <a:p>
            <a:pPr lvl="1"/>
            <a:r>
              <a:rPr lang="en-US" altLang="ja-JP" dirty="0"/>
              <a:t>Not improve(the traffic does not include aggregate – core )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77870" cy="227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99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… fine-grained, flow-level control</a:t>
            </a:r>
          </a:p>
          <a:p>
            <a:pPr lvl="1"/>
            <a:r>
              <a:rPr lang="en-US" altLang="ja-JP" dirty="0" smtClean="0"/>
              <a:t>Correct enforcement of </a:t>
            </a:r>
            <a:r>
              <a:rPr lang="en-US" altLang="ja-JP" dirty="0" smtClean="0">
                <a:solidFill>
                  <a:srgbClr val="FF0000"/>
                </a:solidFill>
              </a:rPr>
              <a:t>flexible policies </a:t>
            </a:r>
            <a:r>
              <a:rPr lang="en-US" altLang="ja-JP" dirty="0" smtClean="0"/>
              <a:t>and  </a:t>
            </a:r>
            <a:r>
              <a:rPr lang="en-US" altLang="ja-JP" dirty="0" smtClean="0">
                <a:solidFill>
                  <a:srgbClr val="FF0000"/>
                </a:solidFill>
              </a:rPr>
              <a:t>visibility</a:t>
            </a:r>
            <a:r>
              <a:rPr lang="en-US" altLang="ja-JP" dirty="0" smtClean="0"/>
              <a:t> over all flows, allowing for </a:t>
            </a:r>
            <a:r>
              <a:rPr lang="en-US" altLang="ja-JP" dirty="0" smtClean="0">
                <a:solidFill>
                  <a:srgbClr val="FF0000"/>
                </a:solidFill>
              </a:rPr>
              <a:t>management</a:t>
            </a:r>
            <a:r>
              <a:rPr lang="en-US" altLang="ja-JP" dirty="0" smtClean="0"/>
              <a:t> of network traffic</a:t>
            </a:r>
          </a:p>
          <a:p>
            <a:r>
              <a:rPr lang="en-US" altLang="ja-JP" dirty="0" err="1" smtClean="0"/>
              <a:t>OpenFlow</a:t>
            </a:r>
            <a:r>
              <a:rPr lang="en-US" altLang="ja-JP" dirty="0" smtClean="0"/>
              <a:t> is not perfect</a:t>
            </a:r>
          </a:p>
          <a:p>
            <a:pPr lvl="1"/>
            <a:r>
              <a:rPr kumimoji="1" lang="en-US" altLang="ja-JP" dirty="0" smtClean="0"/>
              <a:t>Controller must visibility over all flows</a:t>
            </a:r>
          </a:p>
          <a:p>
            <a:pPr lvl="2"/>
            <a:r>
              <a:rPr lang="en-US" altLang="ja-JP" dirty="0" smtClean="0"/>
              <a:t>Centralized bottlenecks are difficult scale</a:t>
            </a:r>
          </a:p>
          <a:p>
            <a:pPr lvl="2"/>
            <a:r>
              <a:rPr lang="en-US" altLang="ja-JP" dirty="0" smtClean="0"/>
              <a:t>Switches themselves can be </a:t>
            </a:r>
            <a:r>
              <a:rPr lang="en-US" altLang="ja-JP" dirty="0"/>
              <a:t>be a bottleneck in </a:t>
            </a:r>
            <a:r>
              <a:rPr lang="en-US" altLang="ja-JP" dirty="0" err="1"/>
              <a:t>ow</a:t>
            </a:r>
            <a:r>
              <a:rPr lang="en-US" altLang="ja-JP" dirty="0"/>
              <a:t> setup.</a:t>
            </a:r>
            <a:endParaRPr kumimoji="1" lang="en-US" altLang="ja-JP" dirty="0" smtClean="0"/>
          </a:p>
          <a:p>
            <a:r>
              <a:rPr lang="en-US" altLang="ja-JP" dirty="0"/>
              <a:t>F</a:t>
            </a:r>
            <a:r>
              <a:rPr lang="en-US" altLang="ja-JP" dirty="0" smtClean="0"/>
              <a:t>ull </a:t>
            </a:r>
            <a:r>
              <a:rPr lang="en-US" altLang="ja-JP" dirty="0"/>
              <a:t>control and visibility over all </a:t>
            </a:r>
            <a:r>
              <a:rPr lang="en-US" altLang="ja-JP" dirty="0" smtClean="0"/>
              <a:t>flows is not </a:t>
            </a:r>
            <a:r>
              <a:rPr lang="en-US" altLang="ja-JP" dirty="0"/>
              <a:t>the right </a:t>
            </a:r>
            <a:r>
              <a:rPr lang="en-US" altLang="ja-JP" dirty="0" smtClean="0"/>
              <a:t>goal but </a:t>
            </a:r>
            <a:r>
              <a:rPr lang="en-US" altLang="ja-JP" dirty="0" smtClean="0">
                <a:solidFill>
                  <a:srgbClr val="FF0000"/>
                </a:solidFill>
              </a:rPr>
              <a:t>effective flow management</a:t>
            </a:r>
          </a:p>
        </p:txBody>
      </p:sp>
    </p:spTree>
    <p:extLst>
      <p:ext uri="{BB962C8B-B14F-4D97-AF65-F5344CB8AC3E}">
        <p14:creationId xmlns:p14="http://schemas.microsoft.com/office/powerpoint/2010/main" val="3939177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Overheads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err="1"/>
              <a:t>DevoFlow</a:t>
            </a:r>
            <a:r>
              <a:rPr lang="en-US" altLang="ja-JP" dirty="0"/>
              <a:t> does not </a:t>
            </a:r>
            <a:r>
              <a:rPr lang="en-US" altLang="ja-JP" dirty="0" smtClean="0"/>
              <a:t>require </a:t>
            </a:r>
            <a:r>
              <a:rPr lang="en-US" altLang="ja-JP" dirty="0"/>
              <a:t>many table entries</a:t>
            </a:r>
            <a:r>
              <a:rPr lang="en-US" altLang="ja-JP" dirty="0" smtClean="0"/>
              <a:t>, </a:t>
            </a:r>
            <a:r>
              <a:rPr lang="en-US" altLang="ja-JP" dirty="0"/>
              <a:t>since it uses a single wildcard rule for </a:t>
            </a:r>
            <a:r>
              <a:rPr lang="en-US" altLang="ja-JP" dirty="0" smtClean="0"/>
              <a:t>all </a:t>
            </a:r>
            <a:r>
              <a:rPr lang="en-US" altLang="ja-JP" dirty="0"/>
              <a:t>mice </a:t>
            </a:r>
            <a:r>
              <a:rPr lang="en-US" altLang="ja-JP" dirty="0" smtClean="0"/>
              <a:t>flows</a:t>
            </a:r>
            <a:endParaRPr lang="en-US" altLang="ja-JP" dirty="0"/>
          </a:p>
          <a:p>
            <a:r>
              <a:rPr lang="en-US" altLang="ja-JP" dirty="0"/>
              <a:t>stores only exact-match entries for </a:t>
            </a:r>
            <a:r>
              <a:rPr lang="en-US" altLang="ja-JP" dirty="0" smtClean="0"/>
              <a:t>elephant flow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02" y="1600200"/>
            <a:ext cx="38793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94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Overheads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smtClean="0"/>
              <a:t>Pull rate is at least 1ms</a:t>
            </a:r>
          </a:p>
          <a:p>
            <a:pPr lvl="1"/>
            <a:r>
              <a:rPr lang="en-US" altLang="ja-JP" dirty="0" smtClean="0"/>
              <a:t>but,  the throughput is dramatically lower</a:t>
            </a:r>
          </a:p>
          <a:p>
            <a:r>
              <a:rPr lang="en-US" altLang="ja-JP" dirty="0" err="1" smtClean="0"/>
              <a:t>DevoFlow's</a:t>
            </a:r>
            <a:r>
              <a:rPr lang="en-US" altLang="ja-JP" dirty="0" smtClean="0"/>
              <a:t> statistics-collection </a:t>
            </a:r>
            <a:r>
              <a:rPr lang="en-US" altLang="ja-JP" dirty="0"/>
              <a:t>mechanisms are the better </a:t>
            </a:r>
            <a:r>
              <a:rPr lang="en-US" altLang="ja-JP" dirty="0" smtClean="0"/>
              <a:t>option because </a:t>
            </a:r>
            <a:r>
              <a:rPr lang="en-US" altLang="ja-JP" dirty="0"/>
              <a:t>they are handled entirely within the data-plane.</a:t>
            </a:r>
            <a:endParaRPr kumimoji="1" lang="ja-JP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65836"/>
            <a:ext cx="4038600" cy="259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674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OpenFlow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Separate data-plane and control plane; flexible policy</a:t>
            </a:r>
          </a:p>
          <a:p>
            <a:pPr lvl="1"/>
            <a:r>
              <a:rPr kumimoji="1" lang="en-US" altLang="ja-JP" dirty="0" smtClean="0"/>
              <a:t>Not for high performance network</a:t>
            </a:r>
          </a:p>
          <a:p>
            <a:r>
              <a:rPr kumimoji="1" lang="en-US" altLang="ja-JP" dirty="0" err="1" smtClean="0"/>
              <a:t>DevoFlow</a:t>
            </a:r>
            <a:r>
              <a:rPr kumimoji="1" lang="en-US" altLang="ja-JP" dirty="0" smtClean="0"/>
              <a:t> : </a:t>
            </a:r>
          </a:p>
          <a:p>
            <a:pPr lvl="1"/>
            <a:r>
              <a:rPr kumimoji="1" lang="en-US" altLang="ja-JP" dirty="0" smtClean="0"/>
              <a:t>Reducing overhead </a:t>
            </a:r>
            <a:r>
              <a:rPr kumimoji="1" lang="en-US" altLang="ja-JP" smtClean="0"/>
              <a:t>improving throughput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25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“</a:t>
            </a:r>
            <a:r>
              <a:rPr kumimoji="1" lang="en-US" altLang="ja-JP" dirty="0" err="1" smtClean="0"/>
              <a:t>DevoFlow</a:t>
            </a:r>
            <a:r>
              <a:rPr kumimoji="1" lang="en-US" altLang="ja-JP" dirty="0" smtClean="0"/>
              <a:t>” : </a:t>
            </a:r>
          </a:p>
          <a:p>
            <a:pPr lvl="1"/>
            <a:r>
              <a:rPr lang="en-US" altLang="ja-JP" dirty="0"/>
              <a:t>aggressive </a:t>
            </a:r>
            <a:r>
              <a:rPr lang="en-US" altLang="ja-JP" dirty="0" smtClean="0"/>
              <a:t>use of </a:t>
            </a:r>
            <a:r>
              <a:rPr lang="en-US" altLang="ja-JP" dirty="0"/>
              <a:t>wild-carded </a:t>
            </a:r>
            <a:r>
              <a:rPr lang="en-US" altLang="ja-JP" dirty="0" err="1"/>
              <a:t>OpenFlow</a:t>
            </a:r>
            <a:r>
              <a:rPr lang="en-US" altLang="ja-JP" dirty="0"/>
              <a:t> </a:t>
            </a:r>
            <a:r>
              <a:rPr lang="en-US" altLang="ja-JP" dirty="0" smtClean="0"/>
              <a:t>rules</a:t>
            </a:r>
          </a:p>
          <a:p>
            <a:pPr lvl="2"/>
            <a:r>
              <a:rPr lang="en-US" altLang="ja-JP" dirty="0"/>
              <a:t>r</a:t>
            </a:r>
            <a:r>
              <a:rPr lang="en-US" altLang="ja-JP" dirty="0" smtClean="0"/>
              <a:t>educing </a:t>
            </a:r>
            <a:r>
              <a:rPr lang="en-US" altLang="ja-JP" dirty="0"/>
              <a:t>the </a:t>
            </a:r>
            <a:r>
              <a:rPr lang="en-US" altLang="ja-JP" dirty="0" smtClean="0"/>
              <a:t>number </a:t>
            </a:r>
            <a:r>
              <a:rPr lang="en-US" altLang="ja-JP" dirty="0"/>
              <a:t>of switch-controller </a:t>
            </a:r>
            <a:r>
              <a:rPr lang="en-US" altLang="ja-JP" dirty="0" smtClean="0"/>
              <a:t>interactions</a:t>
            </a:r>
          </a:p>
          <a:p>
            <a:pPr lvl="2"/>
            <a:r>
              <a:rPr lang="en-US" altLang="ja-JP" dirty="0"/>
              <a:t>r</a:t>
            </a:r>
            <a:r>
              <a:rPr lang="en-US" altLang="ja-JP" dirty="0" smtClean="0"/>
              <a:t>educing the </a:t>
            </a:r>
            <a:r>
              <a:rPr lang="en-US" altLang="ja-JP" dirty="0"/>
              <a:t>number of </a:t>
            </a:r>
            <a:r>
              <a:rPr lang="en-US" altLang="ja-JP" dirty="0" smtClean="0"/>
              <a:t>TCAM entries</a:t>
            </a:r>
          </a:p>
          <a:p>
            <a:r>
              <a:rPr kumimoji="1" lang="en-US" altLang="ja-JP" dirty="0" smtClean="0"/>
              <a:t>Design principles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Keep </a:t>
            </a:r>
            <a:r>
              <a:rPr lang="en-US" altLang="ja-JP" dirty="0" smtClean="0"/>
              <a:t>flows </a:t>
            </a:r>
            <a:r>
              <a:rPr lang="en-US" altLang="ja-JP" dirty="0"/>
              <a:t>in the data-plane as much as </a:t>
            </a:r>
            <a:r>
              <a:rPr lang="en-US" altLang="ja-JP" dirty="0" smtClean="0"/>
              <a:t>possible (reducing overheads in controller etc.)</a:t>
            </a:r>
            <a:endParaRPr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dirty="0" smtClean="0"/>
              <a:t>Effective flow management by </a:t>
            </a:r>
            <a:r>
              <a:rPr lang="en-US" altLang="ja-JP" dirty="0"/>
              <a:t>only aggregated </a:t>
            </a:r>
            <a:r>
              <a:rPr lang="en-US" altLang="ja-JP" dirty="0" smtClean="0"/>
              <a:t>flow </a:t>
            </a:r>
            <a:r>
              <a:rPr lang="en-US" altLang="ja-JP" dirty="0"/>
              <a:t>statistics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995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 err="1" smtClean="0"/>
              <a:t>DevoFlow</a:t>
            </a:r>
            <a:r>
              <a:rPr kumimoji="1" lang="en-US" altLang="ja-JP" dirty="0" smtClean="0"/>
              <a:t> attempt to resolve two dilemmas</a:t>
            </a:r>
          </a:p>
          <a:p>
            <a:r>
              <a:rPr lang="en-US" altLang="ja-JP" dirty="0" smtClean="0"/>
              <a:t>Control dilemma : </a:t>
            </a:r>
          </a:p>
          <a:p>
            <a:pPr lvl="1"/>
            <a:r>
              <a:rPr lang="en-US" altLang="ja-JP" dirty="0"/>
              <a:t>Invoking the </a:t>
            </a:r>
            <a:r>
              <a:rPr lang="en-US" altLang="ja-JP" dirty="0" err="1"/>
              <a:t>OpenFlow</a:t>
            </a:r>
            <a:r>
              <a:rPr lang="en-US" altLang="ja-JP" dirty="0"/>
              <a:t> controller on every </a:t>
            </a:r>
            <a:r>
              <a:rPr lang="en-US" altLang="ja-JP" dirty="0" smtClean="0"/>
              <a:t>flow setup provides </a:t>
            </a:r>
            <a:r>
              <a:rPr lang="en-US" altLang="ja-JP" dirty="0"/>
              <a:t>good start-of</a:t>
            </a:r>
            <a:r>
              <a:rPr lang="en-US" altLang="ja-JP" dirty="0" smtClean="0"/>
              <a:t>-flow </a:t>
            </a:r>
            <a:r>
              <a:rPr lang="en-US" altLang="ja-JP" dirty="0"/>
              <a:t>visibility, but </a:t>
            </a:r>
            <a:r>
              <a:rPr lang="en-US" altLang="ja-JP" dirty="0" smtClean="0"/>
              <a:t>too much load </a:t>
            </a:r>
            <a:r>
              <a:rPr lang="en-US" altLang="ja-JP" dirty="0"/>
              <a:t>on the control plane and </a:t>
            </a:r>
            <a:r>
              <a:rPr lang="en-US" altLang="ja-JP" dirty="0" smtClean="0"/>
              <a:t>too </a:t>
            </a:r>
            <a:r>
              <a:rPr lang="en-US" altLang="ja-JP" dirty="0"/>
              <a:t>much setup </a:t>
            </a:r>
            <a:r>
              <a:rPr lang="en-US" altLang="ja-JP" dirty="0" smtClean="0"/>
              <a:t>delay to </a:t>
            </a:r>
            <a:r>
              <a:rPr lang="en-US" altLang="ja-JP" dirty="0"/>
              <a:t>latency-sensitive </a:t>
            </a:r>
            <a:r>
              <a:rPr lang="en-US" altLang="ja-JP" dirty="0" smtClean="0"/>
              <a:t>traffic</a:t>
            </a:r>
          </a:p>
          <a:p>
            <a:pPr lvl="1"/>
            <a:r>
              <a:rPr lang="en-US" altLang="ja-JP" dirty="0"/>
              <a:t>Aggressive use of </a:t>
            </a:r>
            <a:r>
              <a:rPr lang="en-US" altLang="ja-JP" dirty="0" err="1"/>
              <a:t>OpenFlow</a:t>
            </a:r>
            <a:r>
              <a:rPr lang="en-US" altLang="ja-JP" dirty="0"/>
              <a:t> </a:t>
            </a:r>
            <a:r>
              <a:rPr lang="en-US" altLang="ja-JP" dirty="0" smtClean="0"/>
              <a:t>flow</a:t>
            </a:r>
            <a:r>
              <a:rPr lang="en-US" altLang="ja-JP" dirty="0"/>
              <a:t>-match </a:t>
            </a:r>
            <a:r>
              <a:rPr lang="en-US" altLang="ja-JP" dirty="0" smtClean="0"/>
              <a:t>wildcards </a:t>
            </a:r>
            <a:r>
              <a:rPr lang="en-US" altLang="ja-JP" dirty="0"/>
              <a:t>reduces </a:t>
            </a:r>
            <a:r>
              <a:rPr lang="en-US" altLang="ja-JP" dirty="0" smtClean="0"/>
              <a:t>control-</a:t>
            </a:r>
            <a:r>
              <a:rPr lang="en-US" altLang="ja-JP" dirty="0"/>
              <a:t>plane </a:t>
            </a:r>
            <a:r>
              <a:rPr lang="en-US" altLang="ja-JP" dirty="0" smtClean="0"/>
              <a:t>load, but not effectively ,managing traffic</a:t>
            </a:r>
          </a:p>
          <a:p>
            <a:r>
              <a:rPr lang="en-US" altLang="ja-JP" dirty="0"/>
              <a:t>S</a:t>
            </a:r>
            <a:r>
              <a:rPr lang="en-US" altLang="ja-JP" dirty="0" smtClean="0"/>
              <a:t>tatistics</a:t>
            </a:r>
            <a:r>
              <a:rPr lang="en-US" altLang="ja-JP" dirty="0"/>
              <a:t>-gathering dilemma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dirty="0"/>
              <a:t>Collecting </a:t>
            </a:r>
            <a:r>
              <a:rPr lang="en-US" altLang="ja-JP" dirty="0" err="1"/>
              <a:t>OpenFlow</a:t>
            </a:r>
            <a:r>
              <a:rPr lang="en-US" altLang="ja-JP" dirty="0"/>
              <a:t> counters on lots of </a:t>
            </a:r>
            <a:r>
              <a:rPr lang="en-US" altLang="ja-JP" dirty="0" smtClean="0"/>
              <a:t>flows can </a:t>
            </a:r>
            <a:r>
              <a:rPr lang="en-US" altLang="ja-JP" dirty="0"/>
              <a:t>create too </a:t>
            </a:r>
            <a:r>
              <a:rPr lang="en-US" altLang="ja-JP" dirty="0" smtClean="0"/>
              <a:t>much </a:t>
            </a:r>
            <a:r>
              <a:rPr lang="en-US" altLang="ja-JP" dirty="0"/>
              <a:t>control-plane </a:t>
            </a:r>
            <a:r>
              <a:rPr lang="en-US" altLang="ja-JP" dirty="0" smtClean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09240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Openflow’s</a:t>
            </a:r>
            <a:r>
              <a:rPr lang="en-US" altLang="ja-JP" dirty="0" smtClean="0"/>
              <a:t> Benefits of central control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1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/>
              <a:t>Avoids the need to construct global policies </a:t>
            </a:r>
            <a:r>
              <a:rPr lang="en-US" altLang="ja-JP" sz="3600" dirty="0" smtClean="0"/>
              <a:t>from </a:t>
            </a:r>
            <a:r>
              <a:rPr lang="en-US" altLang="ja-JP" sz="3600" dirty="0"/>
              <a:t>switch-by-switch </a:t>
            </a:r>
            <a:r>
              <a:rPr lang="en-US" altLang="ja-JP" sz="3600" dirty="0" smtClean="0"/>
              <a:t>configurations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can provide..</a:t>
            </a:r>
          </a:p>
          <a:p>
            <a:pPr lvl="1"/>
            <a:r>
              <a:rPr lang="en-US" altLang="ja-JP" dirty="0"/>
              <a:t>optimal admission </a:t>
            </a:r>
            <a:r>
              <a:rPr lang="en-US" altLang="ja-JP" dirty="0" smtClean="0"/>
              <a:t>control</a:t>
            </a:r>
          </a:p>
          <a:p>
            <a:pPr lvl="1"/>
            <a:r>
              <a:rPr lang="en-US" altLang="ja-JP" dirty="0" smtClean="0"/>
              <a:t>flow-routing in support </a:t>
            </a:r>
            <a:r>
              <a:rPr lang="en-US" altLang="ja-JP" dirty="0"/>
              <a:t>of </a:t>
            </a:r>
            <a:r>
              <a:rPr lang="en-US" altLang="ja-JP" dirty="0" err="1"/>
              <a:t>QoS</a:t>
            </a:r>
            <a:r>
              <a:rPr lang="en-US" altLang="ja-JP" dirty="0"/>
              <a:t> </a:t>
            </a:r>
            <a:r>
              <a:rPr lang="en-US" altLang="ja-JP" dirty="0" smtClean="0"/>
              <a:t>policies</a:t>
            </a:r>
          </a:p>
          <a:p>
            <a:r>
              <a:rPr lang="en-US" altLang="ja-JP" dirty="0" smtClean="0"/>
              <a:t>All </a:t>
            </a:r>
            <a:r>
              <a:rPr lang="en-US" altLang="ja-JP" dirty="0"/>
              <a:t>flow setups should be mediated by a central </a:t>
            </a:r>
            <a:r>
              <a:rPr lang="en-US" altLang="ja-JP" dirty="0" smtClean="0"/>
              <a:t>controller</a:t>
            </a:r>
          </a:p>
          <a:p>
            <a:r>
              <a:rPr lang="en-US" altLang="ja-JP" dirty="0" smtClean="0"/>
              <a:t>Ex(</a:t>
            </a:r>
            <a:r>
              <a:rPr lang="en-US" altLang="ja-JP" dirty="0" err="1" smtClean="0"/>
              <a:t>microflows</a:t>
            </a:r>
            <a:r>
              <a:rPr lang="en-US" altLang="ja-JP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security-sensitive flows(are </a:t>
            </a:r>
            <a:r>
              <a:rPr lang="en-US" altLang="ja-JP" dirty="0"/>
              <a:t>handled centrally</a:t>
            </a:r>
            <a:r>
              <a:rPr lang="en-US" altLang="ja-JP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significant flows(</a:t>
            </a:r>
            <a:r>
              <a:rPr lang="en-US" altLang="ja-JP" dirty="0"/>
              <a:t>to maintain global </a:t>
            </a:r>
            <a:r>
              <a:rPr lang="en-US" altLang="ja-JP" dirty="0" err="1"/>
              <a:t>QoS</a:t>
            </a:r>
            <a:r>
              <a:rPr lang="en-US" altLang="ja-JP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normal </a:t>
            </a:r>
            <a:r>
              <a:rPr lang="en-US" altLang="ja-JP" dirty="0" smtClean="0"/>
              <a:t>flows(at individual switches)</a:t>
            </a:r>
          </a:p>
          <a:p>
            <a:pPr marL="571500" indent="-514350"/>
            <a:r>
              <a:rPr lang="en-US" altLang="ja-JP" dirty="0"/>
              <a:t>Central control of </a:t>
            </a:r>
            <a:r>
              <a:rPr lang="en-US" altLang="ja-JP" dirty="0" smtClean="0"/>
              <a:t>flow </a:t>
            </a:r>
            <a:r>
              <a:rPr lang="en-US" altLang="ja-JP" dirty="0"/>
              <a:t>setup is also required for </a:t>
            </a:r>
            <a:r>
              <a:rPr lang="en-US" altLang="ja-JP" dirty="0" smtClean="0"/>
              <a:t>some </a:t>
            </a:r>
            <a:r>
              <a:rPr lang="en-US" altLang="ja-JP" dirty="0"/>
              <a:t>kinds of </a:t>
            </a:r>
            <a:r>
              <a:rPr lang="en-US" altLang="ja-JP" dirty="0" err="1"/>
              <a:t>QoS</a:t>
            </a:r>
            <a:r>
              <a:rPr lang="en-US" altLang="ja-JP" dirty="0"/>
              <a:t> </a:t>
            </a:r>
            <a:r>
              <a:rPr lang="en-US" altLang="ja-JP" dirty="0" smtClean="0"/>
              <a:t>guarantees</a:t>
            </a:r>
            <a:r>
              <a:rPr lang="en-US" altLang="ja-JP" dirty="0"/>
              <a:t> </a:t>
            </a:r>
            <a:r>
              <a:rPr lang="en-US" altLang="ja-JP" dirty="0" smtClean="0"/>
              <a:t>for some flows</a:t>
            </a:r>
          </a:p>
          <a:p>
            <a:pPr marL="571500" indent="-514350"/>
            <a:r>
              <a:rPr lang="en-US" altLang="ja-JP" dirty="0"/>
              <a:t>Other </a:t>
            </a:r>
            <a:r>
              <a:rPr lang="en-US" altLang="ja-JP" dirty="0" smtClean="0"/>
              <a:t>flows </a:t>
            </a:r>
            <a:r>
              <a:rPr lang="en-US" altLang="ja-JP" dirty="0"/>
              <a:t>can be </a:t>
            </a:r>
            <a:r>
              <a:rPr lang="en-US" altLang="ja-JP" dirty="0" smtClean="0"/>
              <a:t>cat</a:t>
            </a:r>
            <a:r>
              <a:rPr lang="en-US" altLang="ja-JP" dirty="0"/>
              <a:t>egorically treated as </a:t>
            </a:r>
            <a:r>
              <a:rPr lang="en-US" altLang="ja-JP" dirty="0" smtClean="0"/>
              <a:t>best-</a:t>
            </a:r>
            <a:r>
              <a:rPr lang="en-US" altLang="ja-JP" dirty="0" err="1" smtClean="0"/>
              <a:t>efort</a:t>
            </a:r>
            <a:r>
              <a:rPr lang="en-US" altLang="ja-JP" dirty="0" smtClean="0"/>
              <a:t> traffic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009" y="5949280"/>
            <a:ext cx="686598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/>
              <a:t>OpenFlow</a:t>
            </a:r>
            <a:r>
              <a:rPr lang="en-US" altLang="ja-JP" dirty="0"/>
              <a:t> </a:t>
            </a:r>
            <a:r>
              <a:rPr lang="en-US" altLang="ja-JP" dirty="0" err="1"/>
              <a:t>QoS</a:t>
            </a:r>
            <a:r>
              <a:rPr lang="en-US" altLang="ja-JP" dirty="0"/>
              <a:t> framework that detects </a:t>
            </a:r>
            <a:r>
              <a:rPr lang="en-US" altLang="ja-JP" dirty="0" smtClean="0"/>
              <a:t>flows requiring </a:t>
            </a:r>
            <a:r>
              <a:rPr lang="en-US" altLang="ja-JP" dirty="0" err="1"/>
              <a:t>QoS</a:t>
            </a:r>
            <a:r>
              <a:rPr lang="en-US" altLang="ja-JP" dirty="0"/>
              <a:t> guarantees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165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Near-optimal </a:t>
            </a:r>
            <a:r>
              <a:rPr lang="en-US" altLang="ja-JP" dirty="0" smtClean="0"/>
              <a:t>traffic </a:t>
            </a:r>
            <a:r>
              <a:rPr lang="en-US" altLang="ja-JP" dirty="0"/>
              <a:t>management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With stats of current load, </a:t>
            </a:r>
            <a:r>
              <a:rPr lang="en-US" altLang="ja-JP" dirty="0"/>
              <a:t>the controller </a:t>
            </a:r>
            <a:r>
              <a:rPr lang="en-US" altLang="ja-JP" dirty="0" smtClean="0"/>
              <a:t>achieves </a:t>
            </a:r>
            <a:r>
              <a:rPr lang="en-US" altLang="ja-JP" dirty="0"/>
              <a:t>effective </a:t>
            </a:r>
            <a:r>
              <a:rPr lang="en-US" altLang="ja-JP" dirty="0" smtClean="0"/>
              <a:t>management</a:t>
            </a:r>
          </a:p>
          <a:p>
            <a:r>
              <a:rPr lang="en-US" altLang="ja-JP" dirty="0" smtClean="0"/>
              <a:t>Load-balancing </a:t>
            </a:r>
            <a:r>
              <a:rPr lang="en-US" altLang="ja-JP" dirty="0"/>
              <a:t>does not require the </a:t>
            </a:r>
            <a:r>
              <a:rPr lang="en-US" altLang="ja-JP" dirty="0" smtClean="0"/>
              <a:t>controller to </a:t>
            </a:r>
            <a:r>
              <a:rPr lang="en-US" altLang="ja-JP" dirty="0"/>
              <a:t>be aware of the initial setup of every </a:t>
            </a:r>
            <a:r>
              <a:rPr lang="en-US" altLang="ja-JP" dirty="0" smtClean="0"/>
              <a:t>flow</a:t>
            </a:r>
            <a:endParaRPr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Some flows (“mice”) </a:t>
            </a:r>
            <a:r>
              <a:rPr lang="en-US" altLang="ja-JP" dirty="0"/>
              <a:t>may be brief </a:t>
            </a:r>
            <a:r>
              <a:rPr lang="en-US" altLang="ja-JP" dirty="0" smtClean="0"/>
              <a:t>enough. They </a:t>
            </a:r>
            <a:r>
              <a:rPr lang="en-US" altLang="ja-JP" dirty="0"/>
              <a:t>are only interesting in the </a:t>
            </a:r>
            <a:r>
              <a:rPr lang="en-US" altLang="ja-JP" dirty="0" smtClean="0"/>
              <a:t>aggregate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Intense flows (“elephant”) is worth handling individually</a:t>
            </a:r>
          </a:p>
          <a:p>
            <a:r>
              <a:rPr lang="en-US" altLang="ja-JP" dirty="0"/>
              <a:t>the controller should be able to </a:t>
            </a:r>
            <a:r>
              <a:rPr lang="en-US" altLang="ja-JP" dirty="0" smtClean="0"/>
              <a:t>efficiently detect </a:t>
            </a:r>
            <a:r>
              <a:rPr lang="en-US" altLang="ja-JP" dirty="0"/>
              <a:t>elephant </a:t>
            </a:r>
            <a:r>
              <a:rPr lang="en-US" altLang="ja-JP" dirty="0" smtClean="0"/>
              <a:t>flows </a:t>
            </a:r>
            <a:r>
              <a:rPr lang="en-US" altLang="ja-JP" dirty="0"/>
              <a:t>as they become </a:t>
            </a:r>
            <a:r>
              <a:rPr lang="en-US" altLang="ja-JP" dirty="0" smtClean="0"/>
              <a:t>significant</a:t>
            </a:r>
          </a:p>
          <a:p>
            <a:pPr lvl="1"/>
            <a:r>
              <a:rPr lang="en-US" altLang="ja-JP" dirty="0"/>
              <a:t>paying the overhead of treating every new </a:t>
            </a:r>
            <a:r>
              <a:rPr lang="en-US" altLang="ja-JP" dirty="0" smtClean="0"/>
              <a:t>flow </a:t>
            </a:r>
            <a:r>
              <a:rPr lang="en-US" altLang="ja-JP" dirty="0"/>
              <a:t>as a </a:t>
            </a:r>
            <a:r>
              <a:rPr lang="en-US" altLang="ja-JP" dirty="0" smtClean="0"/>
              <a:t>potential elephant</a:t>
            </a:r>
          </a:p>
          <a:p>
            <a:pPr lvl="1"/>
            <a:r>
              <a:rPr lang="en-US" altLang="ja-JP" dirty="0"/>
              <a:t>Fares et al. proposed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Hedera</a:t>
            </a:r>
            <a:r>
              <a:rPr lang="en-US" altLang="ja-JP" dirty="0" smtClean="0"/>
              <a:t>”, </a:t>
            </a:r>
            <a:r>
              <a:rPr lang="en-US" altLang="ja-JP" dirty="0"/>
              <a:t>they dene </a:t>
            </a:r>
            <a:r>
              <a:rPr lang="en-US" altLang="ja-JP" dirty="0" smtClean="0"/>
              <a:t>“large” </a:t>
            </a:r>
            <a:r>
              <a:rPr lang="en-US" altLang="ja-JP" dirty="0"/>
              <a:t>as 10</a:t>
            </a:r>
            <a:r>
              <a:rPr lang="en-US" altLang="ja-JP" dirty="0" smtClean="0"/>
              <a:t>% </a:t>
            </a:r>
            <a:r>
              <a:rPr lang="en-US" altLang="ja-JP" dirty="0"/>
              <a:t>of the host-NIC </a:t>
            </a:r>
            <a:r>
              <a:rPr lang="en-US" altLang="ja-JP" dirty="0" smtClean="0"/>
              <a:t>bandwidth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46211" y="5992081"/>
            <a:ext cx="8451579" cy="693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The controller schedules </a:t>
            </a:r>
            <a:r>
              <a:rPr lang="en-US" altLang="ja-JP" dirty="0" smtClean="0"/>
              <a:t>these elephant flows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 smtClean="0"/>
              <a:t>the </a:t>
            </a:r>
            <a:r>
              <a:rPr lang="en-US" altLang="ja-JP" dirty="0"/>
              <a:t>switches route mice </a:t>
            </a:r>
            <a:r>
              <a:rPr lang="en-US" altLang="ja-JP" dirty="0" smtClean="0"/>
              <a:t>flows using equal-cost multipath </a:t>
            </a:r>
            <a:r>
              <a:rPr lang="en-US" altLang="ja-JP" dirty="0"/>
              <a:t>to randomize their routes.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93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1983</Words>
  <Application>Microsoft Macintosh PowerPoint</Application>
  <PresentationFormat>画面に合わせる (4:3)</PresentationFormat>
  <Paragraphs>238</Paragraphs>
  <Slides>42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Office ​​テーマ</vt:lpstr>
      <vt:lpstr>Paper</vt:lpstr>
      <vt:lpstr>Outline</vt:lpstr>
      <vt:lpstr>Proposed method</vt:lpstr>
      <vt:lpstr>Introduction</vt:lpstr>
      <vt:lpstr>Introduction</vt:lpstr>
      <vt:lpstr>Introduction</vt:lpstr>
      <vt:lpstr>Openflow’s Benefits of central control</vt:lpstr>
      <vt:lpstr>Avoids the need to construct global policies from switch-by-switch configurations</vt:lpstr>
      <vt:lpstr>Near-optimal traffic management</vt:lpstr>
      <vt:lpstr>Openflow overheads</vt:lpstr>
      <vt:lpstr>Intrinsic overheads</vt:lpstr>
      <vt:lpstr>Implementation overheads</vt:lpstr>
      <vt:lpstr>Flow setup overheads</vt:lpstr>
      <vt:lpstr>Gathering flow statistics</vt:lpstr>
      <vt:lpstr>Gathering flow statistics : pull-based</vt:lpstr>
      <vt:lpstr>Impact on flow setup of statistics-gathering</vt:lpstr>
      <vt:lpstr>Switch state size</vt:lpstr>
      <vt:lpstr>Proposed method : Devoflow</vt:lpstr>
      <vt:lpstr>DevoFlow : </vt:lpstr>
      <vt:lpstr>Rule cloning</vt:lpstr>
      <vt:lpstr>Local actions</vt:lpstr>
      <vt:lpstr>Local actions</vt:lpstr>
      <vt:lpstr>Local actions</vt:lpstr>
      <vt:lpstr>Efficient statistics collection</vt:lpstr>
      <vt:lpstr>Sampling</vt:lpstr>
      <vt:lpstr>Triggers and reports</vt:lpstr>
      <vt:lpstr>Approximate counters</vt:lpstr>
      <vt:lpstr>Implementation feasibility of DevoFlow</vt:lpstr>
      <vt:lpstr>Using DevoFlow</vt:lpstr>
      <vt:lpstr>Using DevoFlow</vt:lpstr>
      <vt:lpstr>evaluation</vt:lpstr>
      <vt:lpstr>Evaluation</vt:lpstr>
      <vt:lpstr>Topology</vt:lpstr>
      <vt:lpstr>Workloads</vt:lpstr>
      <vt:lpstr>Schedulers</vt:lpstr>
      <vt:lpstr>Other attention</vt:lpstr>
      <vt:lpstr>Performance</vt:lpstr>
      <vt:lpstr>Clos topology</vt:lpstr>
      <vt:lpstr>HyperX topology</vt:lpstr>
      <vt:lpstr>Overheads</vt:lpstr>
      <vt:lpstr>Overheads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859</cp:revision>
  <dcterms:created xsi:type="dcterms:W3CDTF">2013-06-23T09:26:35Z</dcterms:created>
  <dcterms:modified xsi:type="dcterms:W3CDTF">2013-08-20T10:06:33Z</dcterms:modified>
</cp:coreProperties>
</file>