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267" r:id="rId4"/>
    <p:sldId id="260" r:id="rId5"/>
    <p:sldId id="261" r:id="rId6"/>
    <p:sldId id="266" r:id="rId7"/>
    <p:sldId id="262" r:id="rId8"/>
    <p:sldId id="263" r:id="rId9"/>
    <p:sldId id="297" r:id="rId10"/>
    <p:sldId id="264" r:id="rId11"/>
    <p:sldId id="265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84" r:id="rId23"/>
    <p:sldId id="278" r:id="rId24"/>
    <p:sldId id="279" r:id="rId25"/>
    <p:sldId id="285" r:id="rId26"/>
    <p:sldId id="280" r:id="rId27"/>
    <p:sldId id="281" r:id="rId28"/>
    <p:sldId id="282" r:id="rId29"/>
    <p:sldId id="283" r:id="rId30"/>
    <p:sldId id="286" r:id="rId31"/>
    <p:sldId id="292" r:id="rId32"/>
    <p:sldId id="287" r:id="rId33"/>
    <p:sldId id="294" r:id="rId34"/>
    <p:sldId id="293" r:id="rId35"/>
    <p:sldId id="288" r:id="rId36"/>
    <p:sldId id="289" r:id="rId37"/>
    <p:sldId id="290" r:id="rId38"/>
    <p:sldId id="291" r:id="rId39"/>
    <p:sldId id="295" r:id="rId40"/>
    <p:sldId id="298" r:id="rId41"/>
    <p:sldId id="296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19D9E7D-B606-2347-A1B3-433B4CDBCA22}">
          <p14:sldIdLst>
            <p14:sldId id="257"/>
            <p14:sldId id="259"/>
            <p14:sldId id="267"/>
            <p14:sldId id="260"/>
            <p14:sldId id="261"/>
            <p14:sldId id="266"/>
            <p14:sldId id="262"/>
            <p14:sldId id="263"/>
            <p14:sldId id="297"/>
            <p14:sldId id="264"/>
            <p14:sldId id="265"/>
            <p14:sldId id="268"/>
            <p14:sldId id="269"/>
            <p14:sldId id="273"/>
            <p14:sldId id="270"/>
            <p14:sldId id="271"/>
            <p14:sldId id="272"/>
            <p14:sldId id="274"/>
            <p14:sldId id="275"/>
            <p14:sldId id="276"/>
            <p14:sldId id="277"/>
            <p14:sldId id="284"/>
            <p14:sldId id="278"/>
            <p14:sldId id="279"/>
            <p14:sldId id="285"/>
            <p14:sldId id="280"/>
            <p14:sldId id="281"/>
            <p14:sldId id="282"/>
            <p14:sldId id="283"/>
            <p14:sldId id="286"/>
            <p14:sldId id="292"/>
            <p14:sldId id="287"/>
            <p14:sldId id="294"/>
            <p14:sldId id="293"/>
            <p14:sldId id="288"/>
            <p14:sldId id="289"/>
            <p14:sldId id="290"/>
            <p14:sldId id="291"/>
            <p14:sldId id="295"/>
            <p14:sldId id="298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8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datacenters must support both </a:t>
            </a:r>
            <a:r>
              <a:rPr kumimoji="1" lang="en-US" altLang="ja-JP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latencysensitive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latency-insensitive flows, with sizes that typically range from 2KB to 100MB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47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priority packets </a:t>
            </a:r>
            <a:r>
              <a:rPr kumimoji="1" lang="en-US" altLang="ja-JP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enqueued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when the appropriate counter is above a threshold have their ECN flag 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174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depends upon applications to properly specify flow priorities based on how latency-sensitive they are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797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halfway between the minimum and the maximum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36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8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5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3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87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7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0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2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5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7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22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05E2-FAC4-4923-8C81-6D0B52D96617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Paper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Title : </a:t>
            </a:r>
            <a:r>
              <a:rPr lang="en-US" altLang="ja-JP" sz="2400" dirty="0" err="1"/>
              <a:t>DeTail</a:t>
            </a:r>
            <a:r>
              <a:rPr lang="en-US" altLang="ja-JP" sz="2400" dirty="0"/>
              <a:t>: Reducing the flow completion time tail in datacenter </a:t>
            </a:r>
            <a:r>
              <a:rPr lang="en-US" altLang="ja-JP" sz="2400" dirty="0" smtClean="0"/>
              <a:t>networks</a:t>
            </a:r>
          </a:p>
          <a:p>
            <a:r>
              <a:rPr lang="en-US" altLang="ja-JP" sz="2400" dirty="0" err="1"/>
              <a:t>Zats</a:t>
            </a:r>
            <a:r>
              <a:rPr lang="en-US" altLang="ja-JP" sz="2400" dirty="0"/>
              <a:t>, David, et al</a:t>
            </a:r>
            <a:r>
              <a:rPr lang="en-US" altLang="ja-JP" sz="2400" dirty="0" smtClean="0"/>
              <a:t>. University </a:t>
            </a:r>
            <a:r>
              <a:rPr lang="en-US" altLang="ja-JP" sz="2400" dirty="0"/>
              <a:t>of California, Berkeley, Berkeley</a:t>
            </a:r>
            <a:endParaRPr lang="ja-JP" altLang="en-US" sz="2400" i="1" dirty="0" smtClean="0"/>
          </a:p>
          <a:p>
            <a:r>
              <a:rPr lang="en-US" altLang="ja-JP" sz="2400" i="1" dirty="0"/>
              <a:t>ACM SIGCOMM Computer Communication </a:t>
            </a:r>
            <a:r>
              <a:rPr lang="en-US" altLang="ja-JP" sz="2400" i="1" dirty="0" smtClean="0"/>
              <a:t>Review </a:t>
            </a:r>
            <a:r>
              <a:rPr lang="en-US" altLang="ja-JP" sz="2400" dirty="0" smtClean="0"/>
              <a:t>2012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915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Cause of long tails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Flash congestion have three problems leading to long-tailed flow completion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packet losses and </a:t>
            </a:r>
            <a:r>
              <a:rPr lang="en-US" altLang="ja-JP" dirty="0" smtClean="0"/>
              <a:t>retransmissions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absence of </a:t>
            </a:r>
            <a:r>
              <a:rPr lang="en-US" altLang="ja-JP" dirty="0" smtClean="0"/>
              <a:t>prioritization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uneven load balancing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58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Packet losses an</a:t>
            </a:r>
            <a:r>
              <a:rPr lang="en-US" altLang="ja-JP" dirty="0" smtClean="0"/>
              <a:t>d retransmissions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Packet losses often lead to flow timeouts</a:t>
            </a:r>
          </a:p>
          <a:p>
            <a:pPr lvl="1"/>
            <a:r>
              <a:rPr lang="en-US" altLang="ja-JP" dirty="0" smtClean="0"/>
              <a:t>In DC, timeouts are set to 10[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</a:t>
            </a:r>
          </a:p>
          <a:p>
            <a:pPr lvl="1"/>
            <a:r>
              <a:rPr lang="en-US" altLang="ja-JP" dirty="0"/>
              <a:t>D</a:t>
            </a:r>
            <a:r>
              <a:rPr lang="en-US" altLang="ja-JP" dirty="0" smtClean="0"/>
              <a:t>atacenter RTTs </a:t>
            </a:r>
            <a:r>
              <a:rPr lang="en-US" altLang="ja-JP" dirty="0"/>
              <a:t>are commonly </a:t>
            </a:r>
            <a:r>
              <a:rPr lang="en-US" altLang="ja-JP" dirty="0" smtClean="0"/>
              <a:t>250μs</a:t>
            </a:r>
            <a:endParaRPr lang="en-US" altLang="ja-JP" dirty="0"/>
          </a:p>
          <a:p>
            <a:pPr lvl="1"/>
            <a:r>
              <a:rPr lang="en-US" altLang="ja-JP" dirty="0" smtClean="0"/>
              <a:t>Just </a:t>
            </a:r>
            <a:r>
              <a:rPr lang="en-US" altLang="ja-JP" dirty="0"/>
              <a:t>one timeout </a:t>
            </a:r>
            <a:r>
              <a:rPr lang="en-US" altLang="ja-JP" dirty="0" smtClean="0"/>
              <a:t>guarantees </a:t>
            </a:r>
            <a:r>
              <a:rPr lang="en-US" altLang="ja-JP" dirty="0"/>
              <a:t>that the short flow will hit the long </a:t>
            </a:r>
            <a:r>
              <a:rPr lang="en-US" altLang="ja-JP" dirty="0" smtClean="0"/>
              <a:t>tail (tradeoff between timeout and page creation)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Multiple workers respond to the same aggregator </a:t>
            </a:r>
          </a:p>
          <a:p>
            <a:pPr lvl="2"/>
            <a:r>
              <a:rPr lang="en-US" altLang="ja-JP" dirty="0"/>
              <a:t>correlated </a:t>
            </a:r>
            <a:r>
              <a:rPr lang="en-US" altLang="ja-JP" dirty="0" smtClean="0"/>
              <a:t>losses and timeout hitting the long tail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753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Absence of prioritization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There are both latency-sensitive </a:t>
            </a:r>
            <a:r>
              <a:rPr lang="en-US" altLang="ja-JP" dirty="0"/>
              <a:t>and latency-insensitive flows, with </a:t>
            </a:r>
            <a:r>
              <a:rPr lang="en-US" altLang="ja-JP" dirty="0" smtClean="0"/>
              <a:t>the range </a:t>
            </a:r>
            <a:r>
              <a:rPr lang="en-US" altLang="ja-JP" dirty="0"/>
              <a:t>from 2KB to 100MB</a:t>
            </a:r>
            <a:endParaRPr lang="ja-JP" altLang="en-US" dirty="0"/>
          </a:p>
          <a:p>
            <a:r>
              <a:rPr kumimoji="1" lang="en-US" altLang="ja-JP" dirty="0" smtClean="0"/>
              <a:t>In case, </a:t>
            </a:r>
          </a:p>
          <a:p>
            <a:pPr lvl="1"/>
            <a:r>
              <a:rPr lang="en-US" altLang="ja-JP" dirty="0"/>
              <a:t>short latency-sensitive </a:t>
            </a:r>
            <a:r>
              <a:rPr lang="en-US" altLang="ja-JP" dirty="0" smtClean="0"/>
              <a:t>flows </a:t>
            </a:r>
            <a:r>
              <a:rPr lang="en-US" altLang="ja-JP" dirty="0"/>
              <a:t>can become </a:t>
            </a:r>
            <a:r>
              <a:rPr lang="en-US" altLang="ja-JP" dirty="0" err="1"/>
              <a:t>enqueued</a:t>
            </a:r>
            <a:r>
              <a:rPr lang="en-US" altLang="ja-JP" dirty="0"/>
              <a:t> behind long latency-insensitive </a:t>
            </a:r>
            <a:r>
              <a:rPr lang="en-US" altLang="ja-JP" dirty="0" smtClean="0"/>
              <a:t>flows</a:t>
            </a:r>
          </a:p>
          <a:p>
            <a:pPr lvl="1"/>
            <a:r>
              <a:rPr lang="en-US" altLang="ja-JP" dirty="0"/>
              <a:t>latency-sensitive flows will hit the </a:t>
            </a:r>
            <a:r>
              <a:rPr lang="en-US" altLang="ja-JP" dirty="0" smtClean="0"/>
              <a:t>long tail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70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Uneven load balancing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Modern DC networks have scaled out, creating many paths</a:t>
            </a:r>
          </a:p>
          <a:p>
            <a:r>
              <a:rPr lang="en-US" altLang="ja-JP" dirty="0" smtClean="0"/>
              <a:t>Two</a:t>
            </a:r>
            <a:r>
              <a:rPr kumimoji="1" lang="en-US" altLang="ja-JP" dirty="0" smtClean="0"/>
              <a:t> static approaches</a:t>
            </a:r>
          </a:p>
          <a:p>
            <a:pPr lvl="1"/>
            <a:r>
              <a:rPr lang="en-US" altLang="ja-JP" dirty="0" smtClean="0"/>
              <a:t>Flow hashing : Imperfect hashing, as well as varying flow sizes often lead to uneven flow assignment</a:t>
            </a:r>
          </a:p>
          <a:p>
            <a:pPr lvl="1"/>
            <a:r>
              <a:rPr kumimoji="1" lang="en-US" altLang="ja-JP" dirty="0" smtClean="0"/>
              <a:t>Packet scatter : randomly picks the output ports for using multiple paths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Uneven load balancing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5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In asymmetries, they can’t be adaptive</a:t>
            </a:r>
          </a:p>
          <a:p>
            <a:pPr lvl="1"/>
            <a:r>
              <a:rPr kumimoji="1" lang="en-US" altLang="ja-JP" dirty="0" smtClean="0"/>
              <a:t>Asymmetry : incremental deployment or network reconfigurations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099" y="1800423"/>
            <a:ext cx="4880578" cy="256099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7544" y="2060848"/>
            <a:ext cx="3384376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Simulation : </a:t>
            </a:r>
          </a:p>
          <a:p>
            <a:r>
              <a:rPr lang="en-US" altLang="ja-JP" dirty="0" smtClean="0"/>
              <a:t>128-servers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 topology</a:t>
            </a:r>
          </a:p>
          <a:p>
            <a:r>
              <a:rPr kumimoji="1" lang="en-US" altLang="ja-JP" dirty="0" smtClean="0"/>
              <a:t>Oversubscription : ½ × ½ </a:t>
            </a:r>
          </a:p>
          <a:p>
            <a:r>
              <a:rPr lang="en-US" altLang="ja-JP" dirty="0" smtClean="0"/>
              <a:t>All-to-all workload, 2KB, 8KB,32KB</a:t>
            </a:r>
          </a:p>
          <a:p>
            <a:r>
              <a:rPr lang="en-US" altLang="ja-JP" dirty="0" smtClean="0"/>
              <a:t>100Mbps : link of core-aggregate </a:t>
            </a:r>
          </a:p>
        </p:txBody>
      </p:sp>
    </p:spTree>
    <p:extLst>
      <p:ext uri="{BB962C8B-B14F-4D97-AF65-F5344CB8AC3E}">
        <p14:creationId xmlns:p14="http://schemas.microsoft.com/office/powerpoint/2010/main" val="173390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DCTCP. D</a:t>
            </a:r>
            <a:r>
              <a:rPr lang="en-US" altLang="ja-JP" dirty="0" smtClean="0"/>
              <a:t>3, and HULL</a:t>
            </a:r>
          </a:p>
          <a:p>
            <a:pPr lvl="1"/>
            <a:r>
              <a:rPr lang="en-US" altLang="ja-JP" dirty="0"/>
              <a:t>single path </a:t>
            </a:r>
            <a:r>
              <a:rPr lang="en-US" altLang="ja-JP" dirty="0" smtClean="0"/>
              <a:t>solutions : </a:t>
            </a:r>
            <a:r>
              <a:rPr lang="en-US" altLang="ja-JP" dirty="0"/>
              <a:t>fairness and congestion </a:t>
            </a:r>
            <a:r>
              <a:rPr lang="en-US" altLang="ja-JP" dirty="0" smtClean="0"/>
              <a:t>control</a:t>
            </a: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No uneven load balancing</a:t>
            </a:r>
          </a:p>
          <a:p>
            <a:r>
              <a:rPr kumimoji="1" lang="en-US" altLang="ja-JP" dirty="0" err="1" smtClean="0"/>
              <a:t>Hedera</a:t>
            </a:r>
            <a:r>
              <a:rPr kumimoji="1" lang="en-US" altLang="ja-JP" dirty="0" smtClean="0"/>
              <a:t> </a:t>
            </a:r>
          </a:p>
          <a:p>
            <a:pPr lvl="1"/>
            <a:r>
              <a:rPr kumimoji="1" lang="en-US" altLang="ja-JP" dirty="0" smtClean="0"/>
              <a:t>Monitoring link state and remap flows</a:t>
            </a: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Takes more costs : remap per 5sec and using 10% of link capacity</a:t>
            </a:r>
          </a:p>
          <a:p>
            <a:r>
              <a:rPr kumimoji="1" lang="en-US" altLang="ja-JP" dirty="0" smtClean="0"/>
              <a:t>MPTCP</a:t>
            </a:r>
          </a:p>
          <a:p>
            <a:pPr lvl="1"/>
            <a:r>
              <a:rPr lang="en-US" altLang="ja-JP" dirty="0" smtClean="0"/>
              <a:t>Multiple TCP </a:t>
            </a:r>
            <a:r>
              <a:rPr lang="en-US" altLang="ja-JP" dirty="0" err="1" smtClean="0"/>
              <a:t>subflows</a:t>
            </a:r>
            <a:r>
              <a:rPr lang="en-US" altLang="ja-JP" dirty="0" smtClean="0"/>
              <a:t> and balances traffic based on congestion </a:t>
            </a:r>
          </a:p>
          <a:p>
            <a:pPr lvl="1"/>
            <a:r>
              <a:rPr lang="en-US" altLang="ja-JP" dirty="0" smtClean="0"/>
              <a:t>Using standard TCP </a:t>
            </a:r>
            <a:r>
              <a:rPr lang="en-US" altLang="ja-JP" dirty="0"/>
              <a:t>congestion detection </a:t>
            </a:r>
            <a:r>
              <a:rPr lang="en-US" altLang="ja-JP" dirty="0" smtClean="0"/>
              <a:t>mechanisms</a:t>
            </a: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Effective for </a:t>
            </a:r>
            <a:r>
              <a:rPr lang="en-US" altLang="ja-JP" dirty="0">
                <a:solidFill>
                  <a:srgbClr val="FF0000"/>
                </a:solidFill>
              </a:rPr>
              <a:t>flow sizes larger than </a:t>
            </a:r>
            <a:r>
              <a:rPr lang="en-US" altLang="ja-JP" dirty="0" smtClean="0">
                <a:solidFill>
                  <a:srgbClr val="FF0000"/>
                </a:solidFill>
              </a:rPr>
              <a:t>70KB</a:t>
            </a: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The flow more than 10packets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7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of these solutions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Trend : </a:t>
            </a:r>
            <a:r>
              <a:rPr lang="en-US" altLang="ja-JP" dirty="0"/>
              <a:t>to minimize in-</a:t>
            </a:r>
            <a:r>
              <a:rPr lang="en-US" altLang="ja-JP" dirty="0" smtClean="0"/>
              <a:t>network functionality</a:t>
            </a:r>
          </a:p>
          <a:p>
            <a:pPr lvl="1"/>
            <a:r>
              <a:rPr lang="en-US" altLang="ja-JP" dirty="0"/>
              <a:t>host-based or controller-</a:t>
            </a:r>
            <a:r>
              <a:rPr lang="en-US" altLang="ja-JP" dirty="0" smtClean="0"/>
              <a:t>based approaches</a:t>
            </a:r>
          </a:p>
          <a:p>
            <a:r>
              <a:rPr lang="en-US" altLang="ja-JP" dirty="0" smtClean="0"/>
              <a:t>Critical factor</a:t>
            </a:r>
          </a:p>
          <a:p>
            <a:pPr lvl="1"/>
            <a:r>
              <a:rPr lang="en-US" altLang="ja-JP" dirty="0"/>
              <a:t>Quick response times are needed to support latency-sensitive flows</a:t>
            </a:r>
            <a:endParaRPr kumimoji="1"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3455876" y="4437112"/>
            <a:ext cx="2232248" cy="7200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60222" y="5373216"/>
            <a:ext cx="4823556" cy="5847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/>
              <a:t>N</a:t>
            </a:r>
            <a:r>
              <a:rPr kumimoji="1" lang="en-US" altLang="ja-JP" sz="3200" dirty="0" smtClean="0"/>
              <a:t>etwork-oriented  approach 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680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96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 : Detail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Detail is ..</a:t>
            </a:r>
          </a:p>
          <a:p>
            <a:pPr lvl="1"/>
            <a:r>
              <a:rPr lang="en-US" altLang="ja-JP" dirty="0" smtClean="0"/>
              <a:t>Cross</a:t>
            </a:r>
            <a:r>
              <a:rPr lang="en-US" altLang="ja-JP" dirty="0"/>
              <a:t>-layer network-based approach for reducing </a:t>
            </a:r>
            <a:r>
              <a:rPr lang="en-US" altLang="ja-JP" dirty="0" smtClean="0"/>
              <a:t>the </a:t>
            </a:r>
            <a:r>
              <a:rPr lang="en-US" altLang="ja-JP" dirty="0"/>
              <a:t>long flow completion time tail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93" y="3140968"/>
            <a:ext cx="4276415" cy="35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3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Assumed switch architecture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Combined </a:t>
            </a:r>
            <a:r>
              <a:rPr kumimoji="1" lang="en-US" altLang="ja-JP" dirty="0" err="1" smtClean="0"/>
              <a:t>Input/Output</a:t>
            </a:r>
            <a:r>
              <a:rPr kumimoji="1" lang="en-US" altLang="ja-JP" dirty="0" smtClean="0"/>
              <a:t> Queue(CIOQ) Switch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564904"/>
            <a:ext cx="5816600" cy="38227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07504" y="414908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IP Lookup : </a:t>
            </a:r>
            <a:r>
              <a:rPr lang="en-US" altLang="ja-JP" dirty="0"/>
              <a:t>Forwarding engine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Ingress/Egress </a:t>
            </a:r>
            <a:r>
              <a:rPr lang="en-US" altLang="ja-JP" dirty="0"/>
              <a:t>q</a:t>
            </a:r>
            <a:r>
              <a:rPr kumimoji="1" lang="en-US" altLang="ja-JP" dirty="0" smtClean="0"/>
              <a:t>ueue  : buffer</a:t>
            </a:r>
            <a:endParaRPr lang="en-US" altLang="ja-JP" dirty="0"/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Drain byte counter : monitor of buffer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504" y="2708920"/>
            <a:ext cx="338437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CIOQ architecture is commonly used in today’s switch</a:t>
            </a:r>
          </a:p>
        </p:txBody>
      </p:sp>
    </p:spTree>
    <p:extLst>
      <p:ext uri="{BB962C8B-B14F-4D97-AF65-F5344CB8AC3E}">
        <p14:creationId xmlns:p14="http://schemas.microsoft.com/office/powerpoint/2010/main" val="316776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Motivation : </a:t>
            </a:r>
          </a:p>
          <a:p>
            <a:pPr lvl="1"/>
            <a:r>
              <a:rPr lang="en-US" altLang="ja-JP" dirty="0" smtClean="0"/>
              <a:t>Reducing </a:t>
            </a:r>
            <a:r>
              <a:rPr lang="en-US" altLang="ja-JP" dirty="0"/>
              <a:t>the tail </a:t>
            </a:r>
            <a:r>
              <a:rPr lang="en-US" altLang="ja-JP" dirty="0" smtClean="0"/>
              <a:t>of</a:t>
            </a:r>
          </a:p>
          <a:p>
            <a:pPr lvl="2"/>
            <a:r>
              <a:rPr lang="en-US" altLang="ja-JP" dirty="0"/>
              <a:t>completion </a:t>
            </a:r>
            <a:r>
              <a:rPr lang="en-US" altLang="ja-JP" dirty="0" smtClean="0"/>
              <a:t>times</a:t>
            </a:r>
          </a:p>
          <a:p>
            <a:pPr lvl="2"/>
            <a:r>
              <a:rPr lang="en-US" altLang="ja-JP" dirty="0"/>
              <a:t>latency-sensitive </a:t>
            </a:r>
            <a:r>
              <a:rPr lang="en-US" altLang="ja-JP" dirty="0" smtClean="0"/>
              <a:t>flows </a:t>
            </a:r>
            <a:r>
              <a:rPr lang="en-US" altLang="ja-JP" dirty="0"/>
              <a:t>critical for page creation</a:t>
            </a:r>
            <a:endParaRPr lang="en-US" altLang="ja-JP" dirty="0" smtClean="0"/>
          </a:p>
          <a:p>
            <a:r>
              <a:rPr kumimoji="1" lang="en-US" altLang="ja-JP" dirty="0" smtClean="0"/>
              <a:t>Methodology : </a:t>
            </a:r>
          </a:p>
          <a:p>
            <a:pPr lvl="1"/>
            <a:r>
              <a:rPr lang="en-US" altLang="ja-JP" dirty="0" smtClean="0"/>
              <a:t>Cross-layer</a:t>
            </a:r>
          </a:p>
          <a:p>
            <a:pPr lvl="1"/>
            <a:r>
              <a:rPr kumimoji="1" lang="en-US" altLang="ja-JP" dirty="0" smtClean="0"/>
              <a:t>In-network mechanisms to reduce packet losses and retransmissions</a:t>
            </a:r>
          </a:p>
          <a:p>
            <a:pPr lvl="1"/>
            <a:r>
              <a:rPr lang="en-US" altLang="ja-JP" dirty="0" smtClean="0"/>
              <a:t>Prioritize latency-sensitive flows</a:t>
            </a:r>
          </a:p>
          <a:p>
            <a:pPr lvl="1"/>
            <a:r>
              <a:rPr kumimoji="1" lang="en-US" altLang="ja-JP" dirty="0" smtClean="0"/>
              <a:t>Evenly balance traffic across multiple paths</a:t>
            </a:r>
          </a:p>
        </p:txBody>
      </p:sp>
    </p:spTree>
    <p:extLst>
      <p:ext uri="{BB962C8B-B14F-4D97-AF65-F5344CB8AC3E}">
        <p14:creationId xmlns:p14="http://schemas.microsoft.com/office/powerpoint/2010/main" val="29889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Link layer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Lossless fabric : </a:t>
            </a:r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 smtClean="0"/>
              <a:t>switch </a:t>
            </a:r>
            <a:r>
              <a:rPr lang="en-US" altLang="ja-JP" dirty="0"/>
              <a:t>monitors ingress queue occupancy to detect </a:t>
            </a:r>
            <a:r>
              <a:rPr lang="en-US" altLang="ja-JP" dirty="0" smtClean="0"/>
              <a:t>congestion</a:t>
            </a:r>
          </a:p>
          <a:p>
            <a:pPr lvl="1"/>
            <a:r>
              <a:rPr lang="en-US" altLang="ja-JP" dirty="0"/>
              <a:t>When the drain byte counters of an ingress queue pass a </a:t>
            </a:r>
            <a:r>
              <a:rPr lang="en-US" altLang="ja-JP" dirty="0" smtClean="0"/>
              <a:t>threshold, the switch send Pause message to </a:t>
            </a:r>
            <a:r>
              <a:rPr lang="en-US" altLang="ja-JP" dirty="0" smtClean="0">
                <a:solidFill>
                  <a:srgbClr val="FF0000"/>
                </a:solidFill>
              </a:rPr>
              <a:t>previous hop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04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Network Layer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ongestion</a:t>
            </a:r>
            <a:r>
              <a:rPr lang="en-US" altLang="ja-JP" dirty="0"/>
              <a:t>-based load </a:t>
            </a:r>
            <a:r>
              <a:rPr lang="en-US" altLang="ja-JP" dirty="0" smtClean="0"/>
              <a:t>balancing decisions</a:t>
            </a:r>
          </a:p>
          <a:p>
            <a:pPr lvl="1"/>
            <a:r>
              <a:rPr lang="en-US" altLang="ja-JP" dirty="0" smtClean="0"/>
              <a:t>Picking an acceptable port with the smallest drain byte counter at egress queue</a:t>
            </a:r>
          </a:p>
          <a:p>
            <a:pPr lvl="1"/>
            <a:r>
              <a:rPr lang="en-US" altLang="ja-JP" dirty="0" smtClean="0"/>
              <a:t>Setting threshold for saving computational cost </a:t>
            </a:r>
          </a:p>
          <a:p>
            <a:pPr lvl="2"/>
            <a:r>
              <a:rPr lang="en-US" altLang="ja-JP" dirty="0"/>
              <a:t>By reacting to local egress queue occupancies, making globally-aware hop-by-hop decisions without additional control messages(PAUSE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Adaptive load balancing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Setting multiple thresholds for priorities</a:t>
            </a:r>
          </a:p>
        </p:txBody>
      </p:sp>
    </p:spTree>
    <p:extLst>
      <p:ext uri="{BB962C8B-B14F-4D97-AF65-F5344CB8AC3E}">
        <p14:creationId xmlns:p14="http://schemas.microsoft.com/office/powerpoint/2010/main" val="319558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Network Layer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r>
              <a:rPr lang="en-US" altLang="ja-JP" dirty="0" smtClean="0"/>
              <a:t>Detail choose randomly one of multiple ports</a:t>
            </a:r>
          </a:p>
          <a:p>
            <a:r>
              <a:rPr kumimoji="1" lang="en-US" altLang="ja-JP" dirty="0" smtClean="0"/>
              <a:t>To </a:t>
            </a:r>
            <a:r>
              <a:rPr lang="en-US" altLang="ja-JP" dirty="0"/>
              <a:t>obtain the set of lightly loaded ports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56792"/>
            <a:ext cx="4789932" cy="32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0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Transport Layer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Load balance 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acket </a:t>
            </a:r>
            <a:r>
              <a:rPr lang="en-US" altLang="ja-JP" dirty="0"/>
              <a:t>drops no longer </a:t>
            </a:r>
            <a:r>
              <a:rPr lang="en-US" altLang="ja-JP" dirty="0" smtClean="0"/>
              <a:t>happen </a:t>
            </a:r>
            <a:r>
              <a:rPr lang="en-US" altLang="ja-JP" dirty="0"/>
              <a:t>due to </a:t>
            </a:r>
            <a:r>
              <a:rPr lang="en-US" altLang="ja-JP" dirty="0" smtClean="0"/>
              <a:t>congestion.</a:t>
            </a:r>
          </a:p>
          <a:p>
            <a:pPr lvl="1"/>
            <a:r>
              <a:rPr lang="en-US" altLang="ja-JP" dirty="0"/>
              <a:t>W</a:t>
            </a:r>
            <a:r>
              <a:rPr lang="en-US" altLang="ja-JP" dirty="0" smtClean="0"/>
              <a:t>hen </a:t>
            </a:r>
            <a:r>
              <a:rPr lang="en-US" altLang="ja-JP" dirty="0"/>
              <a:t>the appropriate counter is above a </a:t>
            </a:r>
            <a:r>
              <a:rPr lang="en-US" altLang="ja-JP" dirty="0" smtClean="0"/>
              <a:t>threshold, and </a:t>
            </a:r>
            <a:r>
              <a:rPr lang="en-US" altLang="ja-JP" dirty="0"/>
              <a:t>l</a:t>
            </a:r>
            <a:r>
              <a:rPr lang="en-US" altLang="ja-JP" dirty="0" smtClean="0"/>
              <a:t>ow </a:t>
            </a:r>
            <a:r>
              <a:rPr lang="en-US" altLang="ja-JP" dirty="0"/>
              <a:t>priority packets </a:t>
            </a:r>
            <a:r>
              <a:rPr lang="en-US" altLang="ja-JP" dirty="0" err="1" smtClean="0"/>
              <a:t>enqueued</a:t>
            </a:r>
            <a:r>
              <a:rPr lang="en-US" altLang="ja-JP" dirty="0" smtClean="0"/>
              <a:t>, setting ECN FLAG</a:t>
            </a:r>
            <a:endParaRPr lang="en-US" altLang="ja-JP" dirty="0"/>
          </a:p>
          <a:p>
            <a:r>
              <a:rPr kumimoji="1" lang="en-US" altLang="ja-JP" dirty="0" smtClean="0"/>
              <a:t>Lossless fabric</a:t>
            </a:r>
          </a:p>
          <a:p>
            <a:pPr lvl="1"/>
            <a:r>
              <a:rPr lang="en-US" altLang="ja-JP" dirty="0" smtClean="0"/>
              <a:t>Standard TCP</a:t>
            </a:r>
          </a:p>
          <a:p>
            <a:pPr lvl="2"/>
            <a:r>
              <a:rPr kumimoji="1" lang="en-US" altLang="ja-JP" dirty="0" smtClean="0"/>
              <a:t>Reaction to out-of-order packet delivery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6485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Application layer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DeTail</a:t>
            </a:r>
            <a:r>
              <a:rPr lang="en-US" altLang="ja-JP" dirty="0"/>
              <a:t> depends upon applications to properly specify flow priorities based on how latency-sensitive they are</a:t>
            </a:r>
            <a:endParaRPr lang="ja-JP" altLang="en-US" dirty="0"/>
          </a:p>
          <a:p>
            <a:r>
              <a:rPr kumimoji="1" lang="en-US" altLang="ja-JP" dirty="0" smtClean="0"/>
              <a:t>At Detail, using only two priorities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03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Choice of settings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65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Choice of settings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Choosing the parameters of Detail’s mechanisms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Link </a:t>
            </a:r>
            <a:r>
              <a:rPr lang="en-US" altLang="ja-JP" dirty="0"/>
              <a:t>l</a:t>
            </a:r>
            <a:r>
              <a:rPr kumimoji="1" lang="en-US" altLang="ja-JP" dirty="0" smtClean="0"/>
              <a:t>ayer flow control : triggering PFC </a:t>
            </a:r>
            <a:r>
              <a:rPr lang="en-US" altLang="ja-JP" dirty="0"/>
              <a:t>(Priority flow control)</a:t>
            </a:r>
            <a:r>
              <a:rPr kumimoji="1" lang="en-US" altLang="ja-JP" dirty="0" smtClean="0"/>
              <a:t> 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Adaptive load balancing : threshold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Explicit Congestion Notification(ECN)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End-host timers : timeout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626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Link layer flow control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kumimoji="1" lang="en-US" altLang="ja-JP" dirty="0" smtClean="0"/>
              <a:t>For 1GibE, 128KB buffers and eight priorities</a:t>
            </a:r>
          </a:p>
          <a:p>
            <a:pPr lvl="1"/>
            <a:r>
              <a:rPr lang="en-US" altLang="ja-JP" dirty="0" err="1" smtClean="0"/>
              <a:t>Unpause</a:t>
            </a:r>
            <a:r>
              <a:rPr lang="en-US" altLang="ja-JP" dirty="0" smtClean="0"/>
              <a:t> threshold (min) : 4557 Drain Bytes</a:t>
            </a:r>
          </a:p>
          <a:p>
            <a:pPr lvl="1"/>
            <a:r>
              <a:rPr kumimoji="1" lang="en-US" altLang="ja-JP" dirty="0" smtClean="0"/>
              <a:t>Pause threshold (min) : 8192 </a:t>
            </a:r>
            <a:r>
              <a:rPr lang="en-US" altLang="ja-JP" dirty="0" smtClean="0"/>
              <a:t>Drain </a:t>
            </a:r>
            <a:r>
              <a:rPr lang="en-US" altLang="ja-JP" dirty="0"/>
              <a:t>Bytes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4077072"/>
            <a:ext cx="8712968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The time to generate PFC message is 36.456µs for 4557B</a:t>
            </a:r>
          </a:p>
          <a:p>
            <a:pPr algn="ctr"/>
            <a:endParaRPr kumimoji="1" lang="en-US" altLang="ja-JP" sz="2400" dirty="0"/>
          </a:p>
          <a:p>
            <a:pPr algn="ctr"/>
            <a:r>
              <a:rPr kumimoji="1" lang="en-US" altLang="ja-JP" sz="2400" dirty="0" smtClean="0"/>
              <a:t>131072B(128KB)/8 – 4557 = 11827B (maximum)</a:t>
            </a:r>
          </a:p>
          <a:p>
            <a:pPr algn="ctr"/>
            <a:endParaRPr lang="en-US" altLang="ja-JP" sz="2400" dirty="0"/>
          </a:p>
          <a:p>
            <a:pPr algn="ctr"/>
            <a:r>
              <a:rPr kumimoji="1" lang="en-US" altLang="ja-JP" sz="2400" dirty="0" smtClean="0"/>
              <a:t>8192B(</a:t>
            </a:r>
            <a:r>
              <a:rPr lang="en-US" altLang="ja-JP" sz="2400" dirty="0"/>
              <a:t>halfway between the minimum and the </a:t>
            </a:r>
            <a:r>
              <a:rPr lang="en-US" altLang="ja-JP" sz="2400" dirty="0" smtClean="0"/>
              <a:t>maximum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2299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Adaptive load balancing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When performing threshold-based adaptive-load balancing, </a:t>
            </a:r>
            <a:r>
              <a:rPr lang="en-US" altLang="ja-JP" dirty="0" smtClean="0"/>
              <a:t>we must </a:t>
            </a:r>
            <a:r>
              <a:rPr lang="en-US" altLang="ja-JP" dirty="0"/>
              <a:t>determine how many thresholds to have for a given </a:t>
            </a:r>
            <a:r>
              <a:rPr lang="en-US" altLang="ja-JP" dirty="0" smtClean="0"/>
              <a:t>priority</a:t>
            </a:r>
          </a:p>
          <a:p>
            <a:r>
              <a:rPr kumimoji="1" lang="en-US" altLang="ja-JP" dirty="0" smtClean="0"/>
              <a:t>In this simulation, </a:t>
            </a:r>
          </a:p>
          <a:p>
            <a:pPr lvl="1"/>
            <a:r>
              <a:rPr lang="en-US" altLang="ja-JP" dirty="0" smtClean="0"/>
              <a:t>Setting two threshold 16KB and 64KB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608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Explicit Congestion Notification(ECN)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Thre</a:t>
            </a:r>
            <a:r>
              <a:rPr lang="en-US" altLang="ja-JP" dirty="0" smtClean="0"/>
              <a:t>shold of </a:t>
            </a:r>
            <a:r>
              <a:rPr kumimoji="1" lang="en-US" altLang="ja-JP" dirty="0" smtClean="0"/>
              <a:t>64KB drain bytes</a:t>
            </a:r>
          </a:p>
          <a:p>
            <a:r>
              <a:rPr kumimoji="1" lang="en-US" altLang="ja-JP" dirty="0" smtClean="0"/>
              <a:t>Tradeoff(ex.</a:t>
            </a:r>
          </a:p>
          <a:p>
            <a:pPr lvl="1"/>
            <a:r>
              <a:rPr lang="en-US" altLang="ja-JP" dirty="0" smtClean="0"/>
              <a:t>Setting too low, reducing </a:t>
            </a:r>
            <a:r>
              <a:rPr lang="en-US" altLang="ja-JP" dirty="0"/>
              <a:t>the likelihood of head-of-line </a:t>
            </a:r>
            <a:r>
              <a:rPr lang="en-US" altLang="ja-JP" dirty="0" smtClean="0"/>
              <a:t>blocking, but </a:t>
            </a:r>
            <a:r>
              <a:rPr lang="en-US" altLang="ja-JP" dirty="0"/>
              <a:t>increases the chance that low-priority flows will back off too much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33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1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End-host timers : </a:t>
            </a:r>
            <a:r>
              <a:rPr lang="en-US" altLang="ja-JP" dirty="0" smtClean="0"/>
              <a:t>timeout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Setting the timeout duration </a:t>
            </a:r>
            <a:r>
              <a:rPr lang="en-US" altLang="ja-JP" dirty="0" smtClean="0"/>
              <a:t>of </a:t>
            </a:r>
            <a:r>
              <a:rPr lang="en-US" altLang="ja-JP" dirty="0"/>
              <a:t>end </a:t>
            </a:r>
            <a:r>
              <a:rPr lang="en-US" altLang="ja-JP" dirty="0" smtClean="0"/>
              <a:t>host </a:t>
            </a:r>
            <a:r>
              <a:rPr lang="en-US" altLang="ja-JP" dirty="0"/>
              <a:t>timers too low may lead to spurious retransmissions that waste </a:t>
            </a:r>
            <a:r>
              <a:rPr lang="en-US" altLang="ja-JP" dirty="0" smtClean="0"/>
              <a:t>network resources.</a:t>
            </a:r>
          </a:p>
          <a:p>
            <a:r>
              <a:rPr kumimoji="1" lang="en-US" altLang="ja-JP" dirty="0" smtClean="0"/>
              <a:t>In simulation, </a:t>
            </a:r>
          </a:p>
          <a:p>
            <a:pPr lvl="1"/>
            <a:r>
              <a:rPr lang="en-US" altLang="ja-JP" dirty="0"/>
              <a:t>We saw that values of </a:t>
            </a:r>
            <a:r>
              <a:rPr lang="en-US" altLang="ja-JP" dirty="0">
                <a:solidFill>
                  <a:srgbClr val="FF0000"/>
                </a:solidFill>
              </a:rPr>
              <a:t>10ms</a:t>
            </a:r>
            <a:r>
              <a:rPr lang="en-US" altLang="ja-JP" dirty="0"/>
              <a:t> </a:t>
            </a:r>
            <a:r>
              <a:rPr lang="en-US" altLang="ja-JP" dirty="0" smtClean="0"/>
              <a:t>and </a:t>
            </a:r>
            <a:r>
              <a:rPr lang="en-US" altLang="ja-JP" dirty="0"/>
              <a:t>higher </a:t>
            </a:r>
            <a:r>
              <a:rPr lang="en-US" altLang="ja-JP" dirty="0" smtClean="0"/>
              <a:t>effectively </a:t>
            </a:r>
            <a:r>
              <a:rPr lang="en-US" altLang="ja-JP" dirty="0"/>
              <a:t>avoid spurious </a:t>
            </a:r>
            <a:r>
              <a:rPr lang="en-US" altLang="ja-JP" dirty="0" smtClean="0"/>
              <a:t>retransmissions</a:t>
            </a:r>
          </a:p>
          <a:p>
            <a:pPr lvl="1"/>
            <a:r>
              <a:rPr lang="en-US" altLang="ja-JP" dirty="0" smtClean="0"/>
              <a:t>DC </a:t>
            </a:r>
            <a:r>
              <a:rPr lang="en-US" altLang="ja-JP" dirty="0"/>
              <a:t>topologies typically have </a:t>
            </a:r>
            <a:r>
              <a:rPr lang="en-US" altLang="ja-JP" dirty="0" smtClean="0"/>
              <a:t>multiple hops, so </a:t>
            </a:r>
            <a:r>
              <a:rPr lang="en-US" altLang="ja-JP" dirty="0" smtClean="0">
                <a:solidFill>
                  <a:srgbClr val="FF0000"/>
                </a:solidFill>
              </a:rPr>
              <a:t>200ms</a:t>
            </a:r>
            <a:r>
              <a:rPr lang="en-US" altLang="ja-JP" dirty="0" smtClean="0"/>
              <a:t> as </a:t>
            </a:r>
            <a:r>
              <a:rPr lang="en-US" altLang="ja-JP" dirty="0" err="1" smtClean="0"/>
              <a:t>RTOmin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5280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97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Experimental s</a:t>
            </a:r>
            <a:r>
              <a:rPr kumimoji="1" lang="en-US" altLang="ja-JP" dirty="0" smtClean="0"/>
              <a:t>etup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NS-3 Simulation</a:t>
            </a:r>
          </a:p>
          <a:p>
            <a:pPr lvl="1"/>
            <a:r>
              <a:rPr lang="en-US" altLang="ja-JP" dirty="0"/>
              <a:t>ingress and egress queues of </a:t>
            </a:r>
            <a:r>
              <a:rPr lang="en-US" altLang="ja-JP" dirty="0" smtClean="0"/>
              <a:t>128KB buffers per port</a:t>
            </a:r>
          </a:p>
          <a:p>
            <a:pPr lvl="1"/>
            <a:r>
              <a:rPr lang="en-US" altLang="ja-JP" dirty="0" smtClean="0"/>
              <a:t>Switch delays : 25μs</a:t>
            </a:r>
          </a:p>
          <a:p>
            <a:pPr lvl="2"/>
            <a:r>
              <a:rPr lang="en-US" altLang="ja-JP" dirty="0"/>
              <a:t>12</a:t>
            </a:r>
            <a:r>
              <a:rPr lang="en-US" altLang="ja-JP" i="1" dirty="0"/>
              <a:t>.</a:t>
            </a:r>
            <a:r>
              <a:rPr lang="en-US" altLang="ja-JP" dirty="0"/>
              <a:t>24</a:t>
            </a:r>
            <a:r>
              <a:rPr lang="en-US" altLang="ja-JP" i="1" dirty="0"/>
              <a:t>μs </a:t>
            </a:r>
            <a:r>
              <a:rPr lang="en-US" altLang="ja-JP" dirty="0"/>
              <a:t>transmission delay of a full-size 1530</a:t>
            </a:r>
            <a:r>
              <a:rPr lang="en-US" altLang="ja-JP" i="1" dirty="0"/>
              <a:t>B </a:t>
            </a:r>
            <a:r>
              <a:rPr lang="en-US" altLang="ja-JP" dirty="0" smtClean="0"/>
              <a:t>Ethernet frame </a:t>
            </a:r>
            <a:r>
              <a:rPr lang="en-US" altLang="ja-JP" dirty="0"/>
              <a:t>on a 1GigE link</a:t>
            </a:r>
            <a:r>
              <a:rPr lang="en-US" altLang="ja-JP" dirty="0" smtClean="0"/>
              <a:t>.</a:t>
            </a:r>
          </a:p>
          <a:p>
            <a:pPr lvl="2"/>
            <a:r>
              <a:rPr lang="el-GR" altLang="ja-JP" dirty="0"/>
              <a:t>3</a:t>
            </a:r>
            <a:r>
              <a:rPr lang="el-GR" altLang="ja-JP" i="1" dirty="0"/>
              <a:t>.</a:t>
            </a:r>
            <a:r>
              <a:rPr lang="el-GR" altLang="ja-JP" dirty="0"/>
              <a:t>06</a:t>
            </a:r>
            <a:r>
              <a:rPr lang="el-GR" altLang="ja-JP" i="1" dirty="0"/>
              <a:t>μ</a:t>
            </a:r>
            <a:r>
              <a:rPr lang="en-US" altLang="ja-JP" i="1" dirty="0"/>
              <a:t>s </a:t>
            </a:r>
            <a:r>
              <a:rPr lang="en-US" altLang="ja-JP" dirty="0"/>
              <a:t>crossbar </a:t>
            </a:r>
            <a:r>
              <a:rPr lang="en-US" altLang="ja-JP" dirty="0" smtClean="0"/>
              <a:t>delay</a:t>
            </a:r>
          </a:p>
          <a:p>
            <a:pPr lvl="2"/>
            <a:r>
              <a:rPr lang="el-GR" altLang="ja-JP" dirty="0"/>
              <a:t>0</a:t>
            </a:r>
            <a:r>
              <a:rPr lang="el-GR" altLang="ja-JP" i="1" dirty="0"/>
              <a:t>.</a:t>
            </a:r>
            <a:r>
              <a:rPr lang="el-GR" altLang="ja-JP" dirty="0"/>
              <a:t>476</a:t>
            </a:r>
            <a:r>
              <a:rPr lang="el-GR" altLang="ja-JP" i="1" dirty="0"/>
              <a:t>μ</a:t>
            </a:r>
            <a:r>
              <a:rPr lang="en-US" altLang="ja-JP" i="1" dirty="0"/>
              <a:t>s </a:t>
            </a:r>
            <a:r>
              <a:rPr lang="en-US" altLang="ja-JP" dirty="0"/>
              <a:t>propagation </a:t>
            </a:r>
            <a:r>
              <a:rPr lang="en-US" altLang="ja-JP" dirty="0" smtClean="0"/>
              <a:t>delay</a:t>
            </a:r>
          </a:p>
          <a:p>
            <a:pPr lvl="2"/>
            <a:r>
              <a:rPr lang="el-GR" altLang="ja-JP" dirty="0"/>
              <a:t>5</a:t>
            </a:r>
            <a:r>
              <a:rPr lang="el-GR" altLang="ja-JP" i="1" dirty="0"/>
              <a:t>μ</a:t>
            </a:r>
            <a:r>
              <a:rPr lang="en-US" altLang="ja-JP" i="1" dirty="0"/>
              <a:t>s </a:t>
            </a:r>
            <a:r>
              <a:rPr lang="en-US" altLang="ja-JP" dirty="0"/>
              <a:t>transceiver </a:t>
            </a:r>
            <a:r>
              <a:rPr lang="en-US" altLang="ja-JP" dirty="0" smtClean="0"/>
              <a:t>delay</a:t>
            </a:r>
          </a:p>
          <a:p>
            <a:pPr lvl="2"/>
            <a:r>
              <a:rPr lang="el-GR" altLang="ja-JP" dirty="0"/>
              <a:t>4</a:t>
            </a:r>
            <a:r>
              <a:rPr lang="el-GR" altLang="ja-JP" i="1" dirty="0"/>
              <a:t>.</a:t>
            </a:r>
            <a:r>
              <a:rPr lang="el-GR" altLang="ja-JP" dirty="0"/>
              <a:t>224</a:t>
            </a:r>
            <a:r>
              <a:rPr lang="el-GR" altLang="ja-JP" i="1" dirty="0"/>
              <a:t>μ</a:t>
            </a:r>
            <a:r>
              <a:rPr lang="en-US" altLang="ja-JP" i="1" dirty="0"/>
              <a:t>s </a:t>
            </a:r>
            <a:r>
              <a:rPr lang="en-US" altLang="ja-JP" dirty="0"/>
              <a:t>forwarding engine delay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673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Experimental setup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ja-JP" dirty="0" smtClean="0"/>
              <a:t>Click-based implementation </a:t>
            </a:r>
          </a:p>
          <a:p>
            <a:pPr lvl="1"/>
            <a:r>
              <a:rPr kumimoji="1" lang="en-US" altLang="ja-JP" dirty="0" smtClean="0"/>
              <a:t>Modifying Click to have both ingress and egress queues </a:t>
            </a:r>
          </a:p>
          <a:p>
            <a:pPr lvl="1"/>
            <a:r>
              <a:rPr lang="en-US" altLang="ja-JP" dirty="0" smtClean="0"/>
              <a:t>Implementing DMA(</a:t>
            </a:r>
            <a:r>
              <a:rPr lang="en-US" altLang="ja-JP" i="1" dirty="0"/>
              <a:t>Direct Memory Access</a:t>
            </a:r>
            <a:r>
              <a:rPr lang="en-US" altLang="ja-JP" dirty="0" smtClean="0"/>
              <a:t>) etc..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47" y="3573016"/>
            <a:ext cx="4807107" cy="31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96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(1)</a:t>
            </a:r>
            <a:r>
              <a:rPr kumimoji="1" lang="en-US" altLang="ja-JP" dirty="0" err="1" smtClean="0"/>
              <a:t>microbenchmarks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400" dirty="0" err="1" smtClean="0"/>
              <a:t>FatTree</a:t>
            </a:r>
            <a:r>
              <a:rPr kumimoji="1" lang="en-US" altLang="ja-JP" sz="2400" dirty="0" smtClean="0"/>
              <a:t> with 128servers</a:t>
            </a:r>
          </a:p>
          <a:p>
            <a:r>
              <a:rPr lang="en-US" altLang="ja-JP" sz="2400" dirty="0" smtClean="0"/>
              <a:t>Four pods</a:t>
            </a:r>
          </a:p>
          <a:p>
            <a:r>
              <a:rPr kumimoji="1" lang="en-US" altLang="ja-JP" sz="2400" dirty="0" smtClean="0"/>
              <a:t>Four Tor switches</a:t>
            </a:r>
          </a:p>
          <a:p>
            <a:r>
              <a:rPr lang="en-US" altLang="ja-JP" sz="2400" dirty="0" smtClean="0"/>
              <a:t>Four aggregate switches</a:t>
            </a:r>
          </a:p>
          <a:p>
            <a:r>
              <a:rPr lang="en-US" altLang="ja-JP" sz="2400" dirty="0"/>
              <a:t>Oversubscription : ½ × ½ </a:t>
            </a:r>
            <a:endParaRPr lang="en-US" altLang="ja-JP" sz="2400" dirty="0" smtClean="0"/>
          </a:p>
          <a:p>
            <a:r>
              <a:rPr lang="en-US" altLang="ja-JP" sz="2400" dirty="0"/>
              <a:t>The data retrievals follow a Poisson </a:t>
            </a:r>
            <a:r>
              <a:rPr lang="en-US" altLang="ja-JP" sz="2400" dirty="0" smtClean="0"/>
              <a:t>process</a:t>
            </a:r>
          </a:p>
          <a:p>
            <a:r>
              <a:rPr lang="en-US" altLang="ja-JP" sz="2400" dirty="0" smtClean="0"/>
              <a:t>Rates ranging from 500 to 2000</a:t>
            </a:r>
          </a:p>
          <a:p>
            <a:r>
              <a:rPr lang="en-US" altLang="ja-JP" sz="2400" dirty="0" err="1" smtClean="0"/>
              <a:t>All-to-all:Each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server randomly selects another </a:t>
            </a:r>
            <a:r>
              <a:rPr lang="en-US" altLang="ja-JP" sz="2400" dirty="0" smtClean="0"/>
              <a:t>server</a:t>
            </a:r>
            <a:endParaRPr lang="en-US" altLang="ja-JP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716" y="1695539"/>
            <a:ext cx="4872772" cy="230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995936" y="4293096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FH (b): 6.3~7.3ms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Detail (b):2.1~2.3ms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The worsts are 2.6ms and 28ms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411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en-US" altLang="ja-JP" dirty="0" smtClean="0"/>
              <a:t>1)</a:t>
            </a:r>
            <a:r>
              <a:rPr lang="en-US" altLang="ja-JP" dirty="0" err="1" smtClean="0"/>
              <a:t>microbenchmarks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478" y="1556792"/>
            <a:ext cx="6425045" cy="3151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45" y="5013176"/>
            <a:ext cx="5880310" cy="1802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06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(1)</a:t>
            </a:r>
            <a:r>
              <a:rPr lang="en-US" altLang="ja-JP" dirty="0" err="1"/>
              <a:t>microbenchmarks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Front-end/Back-end:</a:t>
            </a:r>
          </a:p>
          <a:p>
            <a:pPr marL="0" indent="0">
              <a:buNone/>
            </a:pPr>
            <a:r>
              <a:rPr lang="en-US" altLang="ja-JP" sz="1800" dirty="0" smtClean="0"/>
              <a:t>Each </a:t>
            </a:r>
            <a:r>
              <a:rPr lang="en-US" altLang="ja-JP" sz="1800" dirty="0"/>
              <a:t>server in first three pods (</a:t>
            </a:r>
            <a:r>
              <a:rPr lang="en-US" altLang="ja-JP" sz="1800" dirty="0" err="1" smtClean="0"/>
              <a:t>i.e</a:t>
            </a:r>
            <a:r>
              <a:rPr lang="en-US" altLang="ja-JP" sz="1800" dirty="0" smtClean="0"/>
              <a:t>, front-end </a:t>
            </a:r>
            <a:r>
              <a:rPr lang="en-US" altLang="ja-JP" sz="1800" dirty="0"/>
              <a:t>server) retrieves data </a:t>
            </a:r>
            <a:r>
              <a:rPr lang="en-US" altLang="ja-JP" sz="1800" dirty="0" smtClean="0"/>
              <a:t>from a </a:t>
            </a:r>
            <a:r>
              <a:rPr lang="en-US" altLang="ja-JP" sz="1800" dirty="0"/>
              <a:t>randomly selected </a:t>
            </a:r>
            <a:r>
              <a:rPr lang="en-US" altLang="ja-JP" sz="1800" dirty="0" smtClean="0"/>
              <a:t>server in </a:t>
            </a:r>
            <a:r>
              <a:rPr lang="en-US" altLang="ja-JP" sz="1800" dirty="0"/>
              <a:t>the fourth pod (i.e., back-end server</a:t>
            </a:r>
            <a:r>
              <a:rPr lang="en-US" altLang="ja-JP" sz="1800" dirty="0" smtClean="0"/>
              <a:t>)</a:t>
            </a:r>
            <a:endParaRPr lang="en-US" altLang="ja-JP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32" y="3162880"/>
            <a:ext cx="6702136" cy="329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148064" y="2204864"/>
            <a:ext cx="115608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30%~65%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63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(1)</a:t>
            </a:r>
            <a:r>
              <a:rPr lang="en-US" altLang="ja-JP" dirty="0" err="1"/>
              <a:t>microbenchmarks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16-server </a:t>
            </a:r>
            <a:r>
              <a:rPr lang="en-US" altLang="ja-JP" sz="2000" dirty="0" err="1" smtClean="0"/>
              <a:t>FatTree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300 retrievals/sec</a:t>
            </a:r>
          </a:p>
          <a:p>
            <a:r>
              <a:rPr lang="en-US" altLang="ja-JP" sz="2000" dirty="0" smtClean="0"/>
              <a:t>The background flows are 1MB, 16MB or 64MB</a:t>
            </a:r>
          </a:p>
          <a:p>
            <a:endParaRPr kumimoji="1" lang="en-US" altLang="ja-JP" sz="2000" dirty="0"/>
          </a:p>
          <a:p>
            <a:r>
              <a:rPr lang="en-US" altLang="ja-JP" sz="2000" dirty="0" smtClean="0"/>
              <a:t>38~60% reducing</a:t>
            </a:r>
            <a:endParaRPr kumimoji="1" lang="ja-JP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05483"/>
            <a:ext cx="3048953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453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(2)Topological asymmetries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834"/>
            <a:ext cx="8219256" cy="580030"/>
          </a:xfrm>
        </p:spPr>
        <p:txBody>
          <a:bodyPr/>
          <a:lstStyle/>
          <a:p>
            <a:r>
              <a:rPr kumimoji="1" lang="en-US" altLang="ja-JP" dirty="0" smtClean="0"/>
              <a:t>Disconnected Link</a:t>
            </a:r>
          </a:p>
          <a:p>
            <a:pPr lvl="1"/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408" y="2708920"/>
            <a:ext cx="5453080" cy="249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95536" y="2420888"/>
            <a:ext cx="3024336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One disconnected </a:t>
            </a:r>
            <a:r>
              <a:rPr lang="en-US" altLang="ja-JP" dirty="0" smtClean="0"/>
              <a:t>aggregate-</a:t>
            </a:r>
            <a:r>
              <a:rPr lang="en-US" altLang="ja-JP" dirty="0"/>
              <a:t>to-core </a:t>
            </a:r>
            <a:r>
              <a:rPr lang="en-US" altLang="ja-JP" dirty="0" smtClean="0"/>
              <a:t>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LPS(Lossless Packet Scatter):packet scatter with Priority Flow Control, not including Adaptive Load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At 2000 retrievals, </a:t>
            </a:r>
            <a:r>
              <a:rPr lang="en-US" altLang="ja-JP" dirty="0"/>
              <a:t>almost an order of magnitude </a:t>
            </a:r>
            <a:r>
              <a:rPr lang="en-US" altLang="ja-JP" dirty="0" smtClean="0"/>
              <a:t>improvement(18ms and 159ms)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66922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(2)Topological asymmetries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3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Degraded Link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739" y="2546625"/>
            <a:ext cx="4846749" cy="23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95536" y="2420888"/>
            <a:ext cx="3024336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</a:t>
            </a:r>
            <a:r>
              <a:rPr lang="en-US" altLang="ja-JP" dirty="0" smtClean="0"/>
              <a:t>ore-to-</a:t>
            </a:r>
            <a:r>
              <a:rPr lang="en-US" altLang="ja-JP" dirty="0" err="1" smtClean="0"/>
              <a:t>agg</a:t>
            </a:r>
            <a:r>
              <a:rPr lang="en-US" altLang="ja-JP" dirty="0" smtClean="0"/>
              <a:t> link can be downgraded from 1Gbps to 100Mbps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More </a:t>
            </a:r>
            <a:r>
              <a:rPr lang="en-US" altLang="ja-JP" dirty="0"/>
              <a:t>than 91% reduction compared to </a:t>
            </a:r>
            <a:r>
              <a:rPr lang="en-US" altLang="ja-JP" i="1" dirty="0" smtClean="0"/>
              <a:t>FH </a:t>
            </a:r>
            <a:r>
              <a:rPr lang="en-US" altLang="ja-JP" dirty="0" smtClean="0"/>
              <a:t>by </a:t>
            </a:r>
            <a:r>
              <a:rPr lang="en-US" altLang="ja-JP" dirty="0"/>
              <a:t>redirecting traffic to alternate </a:t>
            </a:r>
            <a:r>
              <a:rPr lang="en-US" altLang="ja-JP" dirty="0" smtClean="0"/>
              <a:t>paths(ALB)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under </a:t>
            </a:r>
            <a:r>
              <a:rPr lang="en-US" altLang="ja-JP" i="1" dirty="0"/>
              <a:t>FH </a:t>
            </a:r>
            <a:r>
              <a:rPr lang="en-US" altLang="ja-JP" dirty="0"/>
              <a:t>and </a:t>
            </a:r>
            <a:r>
              <a:rPr lang="en-US" altLang="ja-JP" i="1" dirty="0"/>
              <a:t>LPS </a:t>
            </a:r>
            <a:r>
              <a:rPr lang="en-US" altLang="ja-JP" dirty="0"/>
              <a:t>was more than </a:t>
            </a:r>
            <a:r>
              <a:rPr lang="en-US" altLang="ja-JP" dirty="0" smtClean="0"/>
              <a:t>755</a:t>
            </a:r>
            <a:r>
              <a:rPr lang="en-US" altLang="ja-JP" i="1" dirty="0" smtClean="0"/>
              <a:t>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37</a:t>
            </a:r>
            <a:r>
              <a:rPr lang="en-US" altLang="ja-JP" i="1" dirty="0"/>
              <a:t>ms </a:t>
            </a:r>
            <a:r>
              <a:rPr lang="en-US" altLang="ja-JP" dirty="0"/>
              <a:t>under </a:t>
            </a:r>
            <a:r>
              <a:rPr lang="en-US" altLang="ja-JP" dirty="0" err="1"/>
              <a:t>DeTail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3028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of current DC network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Background</a:t>
            </a:r>
          </a:p>
          <a:p>
            <a:pPr lvl="1"/>
            <a:r>
              <a:rPr kumimoji="1" lang="en-US" altLang="ja-JP" dirty="0" smtClean="0"/>
              <a:t>Modern Web pages are made up of many components</a:t>
            </a:r>
          </a:p>
          <a:p>
            <a:pPr lvl="2"/>
            <a:r>
              <a:rPr lang="en-US" altLang="ja-JP" dirty="0"/>
              <a:t>generated by </a:t>
            </a:r>
            <a:r>
              <a:rPr lang="en-US" altLang="ja-JP" dirty="0" smtClean="0"/>
              <a:t>independent </a:t>
            </a:r>
            <a:r>
              <a:rPr lang="en-US" altLang="ja-JP" dirty="0"/>
              <a:t>subsystems and “mixed</a:t>
            </a:r>
            <a:r>
              <a:rPr lang="en-US" altLang="ja-JP" dirty="0" smtClean="0"/>
              <a:t>”</a:t>
            </a:r>
          </a:p>
          <a:p>
            <a:pPr lvl="2"/>
            <a:r>
              <a:rPr kumimoji="1" lang="en-US" altLang="ja-JP" dirty="0" smtClean="0"/>
              <a:t>“</a:t>
            </a:r>
            <a:r>
              <a:rPr kumimoji="1" lang="en-US" altLang="ja-JP" dirty="0" err="1" smtClean="0"/>
              <a:t>subflow</a:t>
            </a:r>
            <a:r>
              <a:rPr kumimoji="1" lang="en-US" altLang="ja-JP" dirty="0" smtClean="0"/>
              <a:t>”:intra-datacenter flow is increased</a:t>
            </a:r>
          </a:p>
          <a:p>
            <a:pPr lvl="2"/>
            <a:r>
              <a:rPr lang="en-US" altLang="ja-JP" dirty="0" smtClean="0"/>
              <a:t>Partial delay </a:t>
            </a:r>
          </a:p>
          <a:p>
            <a:pPr lvl="1"/>
            <a:r>
              <a:rPr lang="en-US" altLang="ja-JP" dirty="0" smtClean="0"/>
              <a:t>Deadlines are 200 -300ms for satisfaction for user demands</a:t>
            </a:r>
          </a:p>
          <a:p>
            <a:r>
              <a:rPr kumimoji="1" lang="en-US" altLang="ja-JP" dirty="0" smtClean="0"/>
              <a:t>Purpose:</a:t>
            </a:r>
          </a:p>
          <a:p>
            <a:pPr lvl="1"/>
            <a:r>
              <a:rPr lang="en-US" altLang="ja-JP" dirty="0"/>
              <a:t>r</a:t>
            </a:r>
            <a:r>
              <a:rPr kumimoji="1" lang="en-US" altLang="ja-JP" dirty="0" smtClean="0"/>
              <a:t>educing </a:t>
            </a:r>
            <a:r>
              <a:rPr lang="en-US" altLang="ja-JP" dirty="0"/>
              <a:t>the long flow completion tail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5816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(3)Workload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3"/>
          </a:xfrm>
        </p:spPr>
        <p:txBody>
          <a:bodyPr/>
          <a:lstStyle/>
          <a:p>
            <a:r>
              <a:rPr lang="en-US" altLang="ja-JP" dirty="0" smtClean="0"/>
              <a:t>Sequential : 38ms ~ 18ms</a:t>
            </a:r>
          </a:p>
          <a:p>
            <a:r>
              <a:rPr kumimoji="1" lang="en-US" altLang="ja-JP" dirty="0" smtClean="0"/>
              <a:t>Partition : 17ms(40 servers)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28915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71417" y="5075892"/>
            <a:ext cx="29457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Deadline : 200~300ms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5732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Avoiding congestion leads to reduction of flow completion time, not hitting long-tail(10%)</a:t>
            </a:r>
          </a:p>
          <a:p>
            <a:r>
              <a:rPr kumimoji="1" lang="en-US" altLang="ja-JP" dirty="0" smtClean="0"/>
              <a:t>Proposed method : Detail</a:t>
            </a:r>
          </a:p>
          <a:p>
            <a:pPr lvl="1"/>
            <a:r>
              <a:rPr lang="en-US" altLang="ja-JP" dirty="0" smtClean="0"/>
              <a:t>Cross-layer approach</a:t>
            </a:r>
          </a:p>
          <a:p>
            <a:pPr lvl="1"/>
            <a:r>
              <a:rPr lang="en-US" altLang="ja-JP" dirty="0" smtClean="0"/>
              <a:t>In-network mechanisms to </a:t>
            </a:r>
            <a:r>
              <a:rPr lang="en-US" altLang="ja-JP" dirty="0"/>
              <a:t>reduce packet losses and </a:t>
            </a:r>
            <a:r>
              <a:rPr lang="en-US" altLang="ja-JP" dirty="0" smtClean="0"/>
              <a:t>retransmissions</a:t>
            </a:r>
          </a:p>
          <a:p>
            <a:pPr lvl="1"/>
            <a:r>
              <a:rPr lang="en-US" altLang="ja-JP" dirty="0" smtClean="0"/>
              <a:t>Prioritize latency-sensitive flows</a:t>
            </a:r>
          </a:p>
          <a:p>
            <a:pPr lvl="1"/>
            <a:r>
              <a:rPr lang="en-US" altLang="ja-JP" dirty="0"/>
              <a:t>evenly balance traffic across </a:t>
            </a:r>
            <a:r>
              <a:rPr lang="en-US" altLang="ja-JP" dirty="0" smtClean="0"/>
              <a:t>multiple path</a:t>
            </a:r>
          </a:p>
          <a:p>
            <a:r>
              <a:rPr lang="en-US" altLang="ja-JP" dirty="0" err="1"/>
              <a:t>DeTail</a:t>
            </a:r>
            <a:r>
              <a:rPr lang="en-US" altLang="ja-JP" dirty="0"/>
              <a:t> can reduce 99</a:t>
            </a:r>
            <a:r>
              <a:rPr lang="en-US" altLang="ja-JP" i="1" dirty="0"/>
              <a:t>.</a:t>
            </a:r>
            <a:r>
              <a:rPr lang="en-US" altLang="ja-JP" dirty="0"/>
              <a:t>9</a:t>
            </a:r>
            <a:r>
              <a:rPr lang="en-US" altLang="ja-JP" i="1" dirty="0"/>
              <a:t>th </a:t>
            </a:r>
            <a:r>
              <a:rPr lang="en-US" altLang="ja-JP" dirty="0"/>
              <a:t>percentile flow completion times </a:t>
            </a:r>
            <a:r>
              <a:rPr lang="en-US" altLang="ja-JP" dirty="0" smtClean="0"/>
              <a:t>by </a:t>
            </a:r>
            <a:r>
              <a:rPr lang="en-US" altLang="ja-JP" dirty="0"/>
              <a:t>over 50% for many workloads.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744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Problem of current DC network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Flow completion times</a:t>
            </a:r>
          </a:p>
          <a:p>
            <a:pPr lvl="1"/>
            <a:r>
              <a:rPr lang="en-US" altLang="ja-JP" dirty="0"/>
              <a:t>depend on </a:t>
            </a:r>
            <a:r>
              <a:rPr lang="en-US" altLang="ja-JP" dirty="0" smtClean="0"/>
              <a:t>round-trip-times(RTTs)</a:t>
            </a:r>
          </a:p>
          <a:p>
            <a:pPr lvl="1"/>
            <a:r>
              <a:rPr kumimoji="1" lang="en-US" altLang="ja-JP" dirty="0" smtClean="0"/>
              <a:t>Congestion affects performance</a:t>
            </a:r>
          </a:p>
          <a:p>
            <a:pPr lvl="2"/>
            <a:r>
              <a:rPr lang="en-US" altLang="ja-JP" dirty="0" smtClean="0"/>
              <a:t>DC RTTs is as low as 250µs, while they grows by two orders of magnitude[1]</a:t>
            </a:r>
          </a:p>
          <a:p>
            <a:r>
              <a:rPr kumimoji="1" lang="en-US" altLang="ja-JP" dirty="0" smtClean="0"/>
              <a:t>Each contributes to increasing th</a:t>
            </a:r>
            <a:r>
              <a:rPr lang="en-US" altLang="ja-JP" dirty="0" smtClean="0"/>
              <a:t>e long tail of flow completion(congestion)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Traffic bursts cause packet loss and retransmissions</a:t>
            </a:r>
          </a:p>
          <a:p>
            <a:pPr lvl="1"/>
            <a:r>
              <a:rPr kumimoji="1" lang="en-US" altLang="ja-JP" dirty="0" smtClean="0"/>
              <a:t>Uneven load balancing </a:t>
            </a:r>
            <a:r>
              <a:rPr lang="en-US" altLang="ja-JP" dirty="0" smtClean="0"/>
              <a:t>causes high congestion for </a:t>
            </a:r>
            <a:r>
              <a:rPr lang="en-US" altLang="ja-JP" dirty="0" err="1" smtClean="0"/>
              <a:t>subflow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The absence of traffic prioritization causes to wait latency-sensitive flows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6093296"/>
            <a:ext cx="796583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[1]</a:t>
            </a:r>
            <a:r>
              <a:rPr lang="en-US" altLang="ja-JP" sz="1050" dirty="0"/>
              <a:t> ALIZADEH, M., GREENBERG, A., MALTZ, D. A., PADHYE, J., PATEL, P.,PRABHAKAR, B., SENGUPTA, S., AND SRIDHARAN, </a:t>
            </a:r>
            <a:r>
              <a:rPr lang="en-US" altLang="ja-JP" sz="1050" dirty="0" smtClean="0"/>
              <a:t>M</a:t>
            </a:r>
            <a:r>
              <a:rPr lang="en-US" altLang="ja-JP" sz="1050" dirty="0"/>
              <a:t>. </a:t>
            </a:r>
            <a:endParaRPr lang="en-US" altLang="ja-JP" sz="1050" dirty="0" smtClean="0"/>
          </a:p>
          <a:p>
            <a:r>
              <a:rPr lang="en-US" altLang="ja-JP" sz="1050" dirty="0" smtClean="0"/>
              <a:t>Data </a:t>
            </a:r>
            <a:r>
              <a:rPr lang="en-US" altLang="ja-JP" sz="1050" dirty="0"/>
              <a:t>center </a:t>
            </a:r>
            <a:r>
              <a:rPr lang="en-US" altLang="ja-JP" sz="1050" dirty="0" err="1"/>
              <a:t>tcp</a:t>
            </a:r>
            <a:r>
              <a:rPr lang="en-US" altLang="ja-JP" sz="1050" dirty="0"/>
              <a:t>(</a:t>
            </a:r>
            <a:r>
              <a:rPr lang="en-US" altLang="ja-JP" sz="1050" dirty="0" err="1"/>
              <a:t>dctcp</a:t>
            </a:r>
            <a:r>
              <a:rPr lang="en-US" altLang="ja-JP" sz="1050" dirty="0"/>
              <a:t>). In SIGCOMM (2010).</a:t>
            </a:r>
            <a:endParaRPr lang="ja-JP" altLang="en-US" sz="1050" dirty="0"/>
          </a:p>
          <a:p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9665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Problem of current DC network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Solution : </a:t>
            </a:r>
            <a:r>
              <a:rPr lang="en-US" altLang="ja-JP" dirty="0" smtClean="0"/>
              <a:t>detecting flash congestions</a:t>
            </a:r>
          </a:p>
          <a:p>
            <a:r>
              <a:rPr kumimoji="1" lang="en-US" altLang="ja-JP" dirty="0" smtClean="0"/>
              <a:t>Proposed method : </a:t>
            </a:r>
            <a:r>
              <a:rPr kumimoji="1" lang="en-US" altLang="ja-JP" i="1" dirty="0" smtClean="0"/>
              <a:t>Detail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Quantification of the impact of long-tailed flow </a:t>
            </a:r>
            <a:r>
              <a:rPr lang="en-US" altLang="ja-JP" dirty="0" smtClean="0"/>
              <a:t>completion times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Assessment of the causes of long-tailed flow completion </a:t>
            </a:r>
            <a:r>
              <a:rPr lang="en-US" altLang="ja-JP" dirty="0" smtClean="0"/>
              <a:t>times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A cross-layer network stack that addresses </a:t>
            </a:r>
            <a:r>
              <a:rPr lang="en-US" altLang="ja-JP" dirty="0" smtClean="0"/>
              <a:t>them</a:t>
            </a:r>
            <a:endParaRPr kumimoji="1" lang="en-US" altLang="ja-JP" dirty="0" smtClean="0"/>
          </a:p>
          <a:p>
            <a:r>
              <a:rPr kumimoji="1" lang="en-US" altLang="ja-JP" dirty="0" smtClean="0"/>
              <a:t>On simulation, reducing 99.9</a:t>
            </a:r>
            <a:r>
              <a:rPr kumimoji="1" lang="en-US" altLang="ja-JP" baseline="30000" dirty="0" smtClean="0"/>
              <a:t>th</a:t>
            </a:r>
            <a:r>
              <a:rPr kumimoji="1" lang="en-US" altLang="ja-JP" dirty="0" smtClean="0"/>
              <a:t> percentile flow completion time </a:t>
            </a:r>
          </a:p>
        </p:txBody>
      </p:sp>
    </p:spTree>
    <p:extLst>
      <p:ext uri="{BB962C8B-B14F-4D97-AF65-F5344CB8AC3E}">
        <p14:creationId xmlns:p14="http://schemas.microsoft.com/office/powerpoint/2010/main" val="87038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Analysis of long tail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6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23528" y="1514657"/>
            <a:ext cx="2736304" cy="2952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</a:t>
            </a:r>
            <a:r>
              <a:rPr kumimoji="1" lang="en-US" altLang="ja-JP" dirty="0" smtClean="0"/>
              <a:t>ong-tail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4941168"/>
            <a:ext cx="8229600" cy="1617043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Intra-rack RTTs take 61µs as average, and the median is 334µs</a:t>
            </a:r>
          </a:p>
          <a:p>
            <a:r>
              <a:rPr lang="en-US" altLang="ja-JP" sz="2400" dirty="0" smtClean="0"/>
              <a:t>In 10% of the cases, average RTTs take 14ms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83" y="1586665"/>
            <a:ext cx="5677705" cy="292245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944360" y="3720538"/>
            <a:ext cx="1422632" cy="284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Worker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37334" y="2856442"/>
            <a:ext cx="2291164" cy="284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</a:t>
            </a:r>
            <a:r>
              <a:rPr kumimoji="1" lang="en-US" altLang="ja-JP" dirty="0" smtClean="0"/>
              <a:t>id-level aggregator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39552" y="1882581"/>
            <a:ext cx="2291164" cy="284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Top-level aggregator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endCxn id="8" idx="2"/>
          </p:cNvCxnSpPr>
          <p:nvPr/>
        </p:nvCxnSpPr>
        <p:spPr>
          <a:xfrm flipV="1">
            <a:off x="1043608" y="3140968"/>
            <a:ext cx="639308" cy="61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8" idx="2"/>
          </p:cNvCxnSpPr>
          <p:nvPr/>
        </p:nvCxnSpPr>
        <p:spPr>
          <a:xfrm flipH="1" flipV="1">
            <a:off x="1682916" y="3140968"/>
            <a:ext cx="584828" cy="61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1043608" y="2204864"/>
            <a:ext cx="639308" cy="61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1682916" y="2204864"/>
            <a:ext cx="584828" cy="61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95536" y="1259468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093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 workloads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dirty="0"/>
              <a:t>Partition-Aggregate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86241" b="-86241"/>
          <a:stretch>
            <a:fillRect/>
          </a:stretch>
        </p:blipFill>
        <p:spPr>
          <a:xfrm>
            <a:off x="457200" y="1565944"/>
            <a:ext cx="4040188" cy="3951288"/>
          </a:xfrm>
        </p:spPr>
      </p:pic>
      <p:sp>
        <p:nvSpPr>
          <p:cNvPr id="9" name="テキスト プレースホルダー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b="0" dirty="0"/>
              <a:t>Sequential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27728" b="-27728"/>
          <a:stretch>
            <a:fillRect/>
          </a:stretch>
        </p:blipFill>
        <p:spPr>
          <a:xfrm>
            <a:off x="4645025" y="1565944"/>
            <a:ext cx="4041775" cy="3951288"/>
          </a:xfrm>
        </p:spPr>
      </p:pic>
      <p:sp>
        <p:nvSpPr>
          <p:cNvPr id="10" name="テキスト ボックス 9"/>
          <p:cNvSpPr txBox="1"/>
          <p:nvPr/>
        </p:nvSpPr>
        <p:spPr>
          <a:xfrm>
            <a:off x="539552" y="501317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“Normal” : the normal distribution </a:t>
            </a:r>
            <a:r>
              <a:rPr lang="en-US" altLang="ja-JP" dirty="0"/>
              <a:t>having a 50% higher median than the measured </a:t>
            </a:r>
            <a:r>
              <a:rPr lang="en-US" altLang="ja-JP" dirty="0" smtClean="0"/>
              <a:t>one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If RTT </a:t>
            </a:r>
            <a:r>
              <a:rPr lang="en-US" altLang="ja-JP" dirty="0" smtClean="0"/>
              <a:t>follows the Normal, no worker missed the deadline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39440" y="6021288"/>
            <a:ext cx="31371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Long-tail flow is critical</a:t>
            </a:r>
          </a:p>
        </p:txBody>
      </p:sp>
    </p:spTree>
    <p:extLst>
      <p:ext uri="{BB962C8B-B14F-4D97-AF65-F5344CB8AC3E}">
        <p14:creationId xmlns:p14="http://schemas.microsoft.com/office/powerpoint/2010/main" val="167468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5106</TotalTime>
  <Words>1476</Words>
  <Application>Microsoft Office PowerPoint</Application>
  <PresentationFormat>画面に合わせる (4:3)</PresentationFormat>
  <Paragraphs>238</Paragraphs>
  <Slides>41</Slides>
  <Notes>5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Office ​​テーマ</vt:lpstr>
      <vt:lpstr>Paper</vt:lpstr>
      <vt:lpstr>Outline</vt:lpstr>
      <vt:lpstr>introduction</vt:lpstr>
      <vt:lpstr>Problem of current DC network</vt:lpstr>
      <vt:lpstr>Problem of current DC network</vt:lpstr>
      <vt:lpstr>Problem of current DC network</vt:lpstr>
      <vt:lpstr>Analysis of long tail</vt:lpstr>
      <vt:lpstr>Long-tail flow</vt:lpstr>
      <vt:lpstr>Web workloads</vt:lpstr>
      <vt:lpstr>Cause of long tails</vt:lpstr>
      <vt:lpstr>Packet losses and retransmissions</vt:lpstr>
      <vt:lpstr>Absence of prioritization</vt:lpstr>
      <vt:lpstr>Uneven load balancing</vt:lpstr>
      <vt:lpstr>Uneven load balancing</vt:lpstr>
      <vt:lpstr>Related work</vt:lpstr>
      <vt:lpstr>Problem of these solutions</vt:lpstr>
      <vt:lpstr>Proposed method</vt:lpstr>
      <vt:lpstr>Proposed method : Detail</vt:lpstr>
      <vt:lpstr>Assumed switch architecture </vt:lpstr>
      <vt:lpstr>Link layer</vt:lpstr>
      <vt:lpstr>Network Layer</vt:lpstr>
      <vt:lpstr>Network Layer</vt:lpstr>
      <vt:lpstr>Transport Layer</vt:lpstr>
      <vt:lpstr>Application layer</vt:lpstr>
      <vt:lpstr>Choice of settings</vt:lpstr>
      <vt:lpstr>Choice of settings</vt:lpstr>
      <vt:lpstr>Link layer flow control </vt:lpstr>
      <vt:lpstr>Adaptive load balancing </vt:lpstr>
      <vt:lpstr>Explicit Congestion Notification(ECN)</vt:lpstr>
      <vt:lpstr>End-host timers : timeout</vt:lpstr>
      <vt:lpstr>experiment</vt:lpstr>
      <vt:lpstr>Experimental setup</vt:lpstr>
      <vt:lpstr>Experimental setup</vt:lpstr>
      <vt:lpstr>(1)microbenchmarks</vt:lpstr>
      <vt:lpstr>(1)microbenchmarks</vt:lpstr>
      <vt:lpstr>(1)microbenchmarks</vt:lpstr>
      <vt:lpstr>(1)microbenchmarks</vt:lpstr>
      <vt:lpstr>(2)Topological asymmetries</vt:lpstr>
      <vt:lpstr>(2)Topological asymmetries</vt:lpstr>
      <vt:lpstr>(3)Workload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</cp:lastModifiedBy>
  <cp:revision>1217</cp:revision>
  <dcterms:created xsi:type="dcterms:W3CDTF">2013-06-23T09:26:35Z</dcterms:created>
  <dcterms:modified xsi:type="dcterms:W3CDTF">2013-09-25T02:35:41Z</dcterms:modified>
</cp:coreProperties>
</file>