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1" r:id="rId11"/>
    <p:sldId id="272" r:id="rId12"/>
    <p:sldId id="270" r:id="rId13"/>
    <p:sldId id="275" r:id="rId14"/>
    <p:sldId id="277" r:id="rId15"/>
    <p:sldId id="282" r:id="rId16"/>
    <p:sldId id="279" r:id="rId17"/>
    <p:sldId id="278" r:id="rId18"/>
    <p:sldId id="280" r:id="rId19"/>
    <p:sldId id="265" r:id="rId20"/>
    <p:sldId id="283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71"/>
            <p14:sldId id="272"/>
            <p14:sldId id="270"/>
            <p14:sldId id="275"/>
            <p14:sldId id="277"/>
            <p14:sldId id="282"/>
            <p14:sldId id="279"/>
            <p14:sldId id="278"/>
            <p14:sldId id="280"/>
            <p14:sldId id="265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04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datacenters must support both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latencysensitive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latency-insensitive flows, with sizes that typically range from 2KB to 100MB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7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priority packets </a:t>
            </a:r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enqueued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the appropriate counter is above a threshold have their ECN flag set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7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2013/09/30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Effective for flow sizes larger than </a:t>
            </a:r>
            <a:r>
              <a:rPr lang="en-US" altLang="ja-JP" sz="2400" b="1" u="sng" dirty="0" smtClean="0"/>
              <a:t>70KB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current problem of MPTCP 1/2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2981"/>
              </p:ext>
            </p:extLst>
          </p:nvPr>
        </p:nvGraphicFramePr>
        <p:xfrm>
          <a:off x="3923928" y="3223204"/>
          <a:ext cx="5112567" cy="126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1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 Core Utilization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 Scatter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085185"/>
            <a:ext cx="82296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300" dirty="0"/>
              <a:t>Compared to </a:t>
            </a:r>
            <a:r>
              <a:rPr lang="en-US" altLang="ja-JP" sz="2300" dirty="0" smtClean="0"/>
              <a:t>MPTCP, </a:t>
            </a:r>
            <a:r>
              <a:rPr lang="en-US" altLang="ja-JP" sz="2400" dirty="0">
                <a:solidFill>
                  <a:schemeClr val="dk1"/>
                </a:solidFill>
              </a:rPr>
              <a:t>Packet Scatter </a:t>
            </a:r>
            <a:r>
              <a:rPr lang="en-US" altLang="ja-JP" sz="2300" dirty="0" smtClean="0"/>
              <a:t>can finish short flow faster</a:t>
            </a:r>
          </a:p>
          <a:p>
            <a:r>
              <a:rPr lang="en-US" altLang="ja-JP" sz="2300" dirty="0" smtClean="0"/>
              <a:t>About core utilization, </a:t>
            </a:r>
            <a:r>
              <a:rPr lang="en-US" altLang="ja-JP" sz="2300" dirty="0">
                <a:solidFill>
                  <a:schemeClr val="dk1"/>
                </a:solidFill>
              </a:rPr>
              <a:t>Packet </a:t>
            </a:r>
            <a:r>
              <a:rPr lang="en-US" altLang="ja-JP" sz="2300" dirty="0" smtClean="0">
                <a:solidFill>
                  <a:schemeClr val="dk1"/>
                </a:solidFill>
              </a:rPr>
              <a:t>Scatter gets low utilization </a:t>
            </a:r>
            <a:endParaRPr lang="en-US" altLang="ja-JP" sz="23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1196752"/>
            <a:ext cx="2309973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Sending 70KB file on average 200ms(</a:t>
            </a:r>
            <a:r>
              <a:rPr lang="en-US" altLang="ja-JP" sz="1400" dirty="0" err="1" smtClean="0"/>
              <a:t>poisson</a:t>
            </a:r>
            <a:r>
              <a:rPr lang="en-US" altLang="ja-JP" sz="1400" dirty="0" smtClean="0"/>
              <a:t> arrivals)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Using 33% of nodes by 1 to 1traffic</a:t>
            </a:r>
            <a:endParaRPr lang="ja-JP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" y="2420888"/>
            <a:ext cx="372126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0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kumimoji="1" lang="en-US" altLang="ja-JP" dirty="0" smtClean="0"/>
              <a:t>Individual link </a:t>
            </a:r>
            <a:r>
              <a:rPr kumimoji="1" lang="en-US" altLang="ja-JP" b="1" dirty="0" smtClean="0"/>
              <a:t>loss rates</a:t>
            </a:r>
          </a:p>
          <a:p>
            <a:endParaRPr kumimoji="1" lang="ja-JP" altLang="en-US" b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current problem of MPTCP 1/2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66" y="1916832"/>
            <a:ext cx="2836486" cy="28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004048" y="2440425"/>
            <a:ext cx="3024336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running </a:t>
            </a:r>
            <a:r>
              <a:rPr lang="en-US" altLang="ja-JP" sz="1400" dirty="0"/>
              <a:t>a permutation traffic matrix of </a:t>
            </a:r>
            <a:r>
              <a:rPr lang="en-US" altLang="ja-JP" sz="1400" dirty="0" smtClean="0"/>
              <a:t>long flows</a:t>
            </a:r>
            <a:endParaRPr kumimoji="1" lang="ja-JP" altLang="en-US" sz="1400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467544" y="4797153"/>
            <a:ext cx="82296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400" dirty="0" smtClean="0"/>
              <a:t>At access link, Packet Scatter is worst rate</a:t>
            </a:r>
          </a:p>
          <a:p>
            <a:pPr lvl="1"/>
            <a:r>
              <a:rPr lang="en-US" altLang="ja-JP" sz="2000" dirty="0" smtClean="0"/>
              <a:t>Because of fine-grain control, per-packet round-robin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82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“Detail” : improving flow completion time</a:t>
            </a:r>
          </a:p>
          <a:p>
            <a:pPr lvl="1"/>
            <a:r>
              <a:rPr lang="en-US" altLang="ja-JP" dirty="0" smtClean="0"/>
              <a:t>Cross-layer approach</a:t>
            </a:r>
            <a:endParaRPr lang="en-US" altLang="ja-JP" dirty="0"/>
          </a:p>
          <a:p>
            <a:pPr lvl="1"/>
            <a:r>
              <a:rPr lang="en-US" altLang="ja-JP" dirty="0"/>
              <a:t>In-network mechanisms to reduce packet losses and retransmissions</a:t>
            </a:r>
          </a:p>
          <a:p>
            <a:pPr lvl="1"/>
            <a:r>
              <a:rPr lang="en-US" altLang="ja-JP" dirty="0"/>
              <a:t>Prioritize latency-sensitive flows</a:t>
            </a:r>
          </a:p>
          <a:p>
            <a:pPr lvl="1"/>
            <a:r>
              <a:rPr lang="en-US" altLang="ja-JP" dirty="0"/>
              <a:t>Evenly balance traffic across multiple </a:t>
            </a:r>
            <a:r>
              <a:rPr lang="en-US" altLang="ja-JP" dirty="0" smtClean="0"/>
              <a:t>paths</a:t>
            </a:r>
          </a:p>
          <a:p>
            <a:r>
              <a:rPr lang="en-US" altLang="ja-JP" b="1" dirty="0" smtClean="0"/>
              <a:t>Paper</a:t>
            </a:r>
            <a:r>
              <a:rPr lang="en-US" altLang="ja-JP" dirty="0" smtClean="0"/>
              <a:t> : </a:t>
            </a:r>
          </a:p>
          <a:p>
            <a:pPr lvl="1"/>
            <a:r>
              <a:rPr lang="en-US" altLang="ja-JP" sz="2000" dirty="0"/>
              <a:t>Title : </a:t>
            </a:r>
            <a:r>
              <a:rPr lang="en-US" altLang="ja-JP" sz="2000" dirty="0" err="1"/>
              <a:t>DeTail</a:t>
            </a:r>
            <a:r>
              <a:rPr lang="en-US" altLang="ja-JP" sz="2000" dirty="0"/>
              <a:t>: Reducing the flow completion time tail in datacenter networks</a:t>
            </a:r>
          </a:p>
          <a:p>
            <a:pPr lvl="1"/>
            <a:r>
              <a:rPr lang="en-US" altLang="ja-JP" sz="2000" dirty="0" err="1"/>
              <a:t>Zats</a:t>
            </a:r>
            <a:r>
              <a:rPr lang="en-US" altLang="ja-JP" sz="2000" dirty="0"/>
              <a:t>, David, et al. University of California, Berkeley, Berkeley</a:t>
            </a:r>
            <a:endParaRPr lang="ja-JP" altLang="en-US" sz="2000" i="1" dirty="0"/>
          </a:p>
          <a:p>
            <a:pPr lvl="1"/>
            <a:r>
              <a:rPr lang="en-US" altLang="ja-JP" sz="2000" i="1" dirty="0"/>
              <a:t>ACM SIGCOMM Computer Communication Review </a:t>
            </a:r>
            <a:r>
              <a:rPr lang="en-US" altLang="ja-JP" sz="2000" dirty="0" smtClean="0"/>
              <a:t>2012</a:t>
            </a:r>
            <a:endParaRPr lang="en-US" altLang="ja-JP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</a:t>
            </a:r>
            <a:r>
              <a:rPr lang="en-US" altLang="ja-JP" dirty="0" smtClean="0"/>
              <a:t>2/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323528" y="1514657"/>
            <a:ext cx="2736304" cy="295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kumimoji="1" lang="en-US" altLang="ja-JP" dirty="0" smtClean="0"/>
              <a:t>ong-tail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4941169"/>
            <a:ext cx="8229600" cy="9361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2400" dirty="0" smtClean="0"/>
              <a:t>Intra-rack RTTs take 61µs as average, and the median is 334µs</a:t>
            </a:r>
          </a:p>
          <a:p>
            <a:r>
              <a:rPr lang="en-US" altLang="ja-JP" sz="2400" dirty="0" smtClean="0"/>
              <a:t>In 10% of the cases, average RTTs take 14ms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83" y="1586665"/>
            <a:ext cx="5677705" cy="29224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944360" y="3720538"/>
            <a:ext cx="1422632" cy="28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7334" y="2856442"/>
            <a:ext cx="2291164" cy="284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</a:t>
            </a:r>
            <a:r>
              <a:rPr kumimoji="1" lang="en-US" altLang="ja-JP" dirty="0" smtClean="0"/>
              <a:t>id-level aggregator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9552" y="1882581"/>
            <a:ext cx="2291164" cy="284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Top-level aggregator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endCxn id="8" idx="2"/>
          </p:cNvCxnSpPr>
          <p:nvPr/>
        </p:nvCxnSpPr>
        <p:spPr>
          <a:xfrm flipV="1">
            <a:off x="1043608" y="3140968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8" idx="2"/>
          </p:cNvCxnSpPr>
          <p:nvPr/>
        </p:nvCxnSpPr>
        <p:spPr>
          <a:xfrm flipH="1" flipV="1">
            <a:off x="1682916" y="3140968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43608" y="2204864"/>
            <a:ext cx="63930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1682916" y="2204864"/>
            <a:ext cx="584828" cy="61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95536" y="125946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32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Cause of long tails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Flash congestion have three problems leading to long-tailed flow completion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packet losses and </a:t>
            </a:r>
            <a:r>
              <a:rPr lang="en-US" altLang="ja-JP" dirty="0" smtClean="0"/>
              <a:t>retransmissions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b="1" dirty="0"/>
              <a:t>absence of </a:t>
            </a:r>
            <a:r>
              <a:rPr lang="en-US" altLang="ja-JP" b="1" dirty="0" smtClean="0"/>
              <a:t>prioritization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uneven load balancing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24944"/>
            <a:ext cx="3887650" cy="3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Experimental setup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Click-based implementation </a:t>
            </a:r>
          </a:p>
          <a:p>
            <a:pPr lvl="1"/>
            <a:r>
              <a:rPr kumimoji="1" lang="en-US" altLang="ja-JP" dirty="0" smtClean="0"/>
              <a:t>Modifying Click to have both ingress and egress queues </a:t>
            </a:r>
          </a:p>
          <a:p>
            <a:pPr lvl="1"/>
            <a:r>
              <a:rPr lang="en-US" altLang="ja-JP" dirty="0" smtClean="0"/>
              <a:t>Implementing DMA(</a:t>
            </a:r>
            <a:r>
              <a:rPr lang="en-US" altLang="ja-JP" i="1" dirty="0"/>
              <a:t>Direct Memory Access</a:t>
            </a:r>
            <a:r>
              <a:rPr lang="en-US" altLang="ja-JP" dirty="0" smtClean="0"/>
              <a:t>) etc..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91" y="2910997"/>
            <a:ext cx="5287818" cy="34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Absence of prioritization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There are both latency-sensitive </a:t>
            </a:r>
            <a:r>
              <a:rPr lang="en-US" altLang="ja-JP" dirty="0"/>
              <a:t>and latency-insensitive flows, with </a:t>
            </a:r>
            <a:r>
              <a:rPr lang="en-US" altLang="ja-JP" dirty="0" smtClean="0"/>
              <a:t>the range </a:t>
            </a:r>
            <a:r>
              <a:rPr lang="en-US" altLang="ja-JP" dirty="0"/>
              <a:t>from </a:t>
            </a:r>
            <a:r>
              <a:rPr lang="en-US" altLang="ja-JP" b="1" dirty="0"/>
              <a:t>2KB to 100MB</a:t>
            </a:r>
            <a:endParaRPr lang="ja-JP" altLang="en-US" b="1" dirty="0"/>
          </a:p>
          <a:p>
            <a:r>
              <a:rPr kumimoji="1" lang="en-US" altLang="ja-JP" dirty="0" smtClean="0"/>
              <a:t>In case, </a:t>
            </a:r>
          </a:p>
          <a:p>
            <a:pPr lvl="1"/>
            <a:r>
              <a:rPr lang="en-US" altLang="ja-JP" dirty="0"/>
              <a:t>short latency-sensitive </a:t>
            </a:r>
            <a:r>
              <a:rPr lang="en-US" altLang="ja-JP" dirty="0" smtClean="0"/>
              <a:t>flows </a:t>
            </a:r>
            <a:r>
              <a:rPr lang="en-US" altLang="ja-JP" dirty="0"/>
              <a:t>can become </a:t>
            </a:r>
            <a:r>
              <a:rPr lang="en-US" altLang="ja-JP" dirty="0" err="1"/>
              <a:t>enqueued</a:t>
            </a:r>
            <a:r>
              <a:rPr lang="en-US" altLang="ja-JP" dirty="0"/>
              <a:t> behind long latency-insensitive </a:t>
            </a:r>
            <a:r>
              <a:rPr lang="en-US" altLang="ja-JP" dirty="0" smtClean="0"/>
              <a:t>flows</a:t>
            </a:r>
          </a:p>
          <a:p>
            <a:pPr lvl="1"/>
            <a:r>
              <a:rPr lang="en-US" altLang="ja-JP" dirty="0"/>
              <a:t>latency-sensitive flows will hit the </a:t>
            </a:r>
            <a:r>
              <a:rPr lang="en-US" altLang="ja-JP" dirty="0" smtClean="0"/>
              <a:t>long tail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18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Transport Layer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Load balance 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acket </a:t>
            </a:r>
            <a:r>
              <a:rPr lang="en-US" altLang="ja-JP" dirty="0"/>
              <a:t>drops no longer </a:t>
            </a:r>
            <a:r>
              <a:rPr lang="en-US" altLang="ja-JP" dirty="0" smtClean="0"/>
              <a:t>happen </a:t>
            </a:r>
            <a:r>
              <a:rPr lang="en-US" altLang="ja-JP" dirty="0"/>
              <a:t>due to </a:t>
            </a:r>
            <a:r>
              <a:rPr lang="en-US" altLang="ja-JP" dirty="0" smtClean="0"/>
              <a:t>congestion.</a:t>
            </a:r>
          </a:p>
          <a:p>
            <a:pPr lvl="1"/>
            <a:r>
              <a:rPr lang="en-US" altLang="ja-JP" dirty="0"/>
              <a:t>W</a:t>
            </a:r>
            <a:r>
              <a:rPr lang="en-US" altLang="ja-JP" dirty="0" smtClean="0"/>
              <a:t>hen </a:t>
            </a:r>
            <a:r>
              <a:rPr lang="en-US" altLang="ja-JP" dirty="0"/>
              <a:t>the appropriate counter is above a </a:t>
            </a:r>
            <a:r>
              <a:rPr lang="en-US" altLang="ja-JP" dirty="0" smtClean="0"/>
              <a:t>threshold of</a:t>
            </a:r>
            <a:r>
              <a:rPr lang="ja-JP" altLang="en-US" dirty="0" smtClean="0"/>
              <a:t> </a:t>
            </a:r>
            <a:r>
              <a:rPr lang="en-US" altLang="ja-JP" dirty="0" smtClean="0"/>
              <a:t>drain byte, and </a:t>
            </a:r>
            <a:r>
              <a:rPr lang="en-US" altLang="ja-JP" dirty="0"/>
              <a:t>l</a:t>
            </a:r>
            <a:r>
              <a:rPr lang="en-US" altLang="ja-JP" dirty="0" smtClean="0"/>
              <a:t>ow </a:t>
            </a:r>
            <a:r>
              <a:rPr lang="en-US" altLang="ja-JP" dirty="0"/>
              <a:t>priority packets </a:t>
            </a:r>
            <a:r>
              <a:rPr lang="en-US" altLang="ja-JP" dirty="0" err="1" smtClean="0"/>
              <a:t>enqueued</a:t>
            </a:r>
            <a:r>
              <a:rPr lang="en-US" altLang="ja-JP" dirty="0" smtClean="0"/>
              <a:t>, setting ECN FLAG</a:t>
            </a:r>
          </a:p>
          <a:p>
            <a:r>
              <a:rPr lang="en-US" altLang="ja-JP" dirty="0"/>
              <a:t>In this simulation, </a:t>
            </a:r>
          </a:p>
          <a:p>
            <a:pPr lvl="1"/>
            <a:r>
              <a:rPr lang="en-US" altLang="ja-JP" dirty="0"/>
              <a:t>Setting two threshold 16KB and </a:t>
            </a:r>
            <a:r>
              <a:rPr lang="en-US" altLang="ja-JP" dirty="0" smtClean="0"/>
              <a:t>64KB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90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microbenchmarks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600200"/>
            <a:ext cx="3826768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2400" dirty="0" err="1" smtClean="0"/>
              <a:t>FatTree</a:t>
            </a:r>
            <a:r>
              <a:rPr kumimoji="1" lang="en-US" altLang="ja-JP" sz="2400" dirty="0" smtClean="0"/>
              <a:t> with 128servers</a:t>
            </a:r>
          </a:p>
          <a:p>
            <a:r>
              <a:rPr lang="en-US" altLang="ja-JP" sz="2400" dirty="0" smtClean="0"/>
              <a:t>Oversubscription </a:t>
            </a:r>
            <a:r>
              <a:rPr lang="en-US" altLang="ja-JP" sz="2400" dirty="0"/>
              <a:t>: ½ × ½ </a:t>
            </a:r>
            <a:endParaRPr lang="en-US" altLang="ja-JP" sz="2400" dirty="0" smtClean="0"/>
          </a:p>
          <a:p>
            <a:r>
              <a:rPr lang="en-US" altLang="ja-JP" sz="2400" dirty="0" err="1" smtClean="0"/>
              <a:t>All-to-all:Each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server randomly selects another </a:t>
            </a:r>
            <a:r>
              <a:rPr lang="en-US" altLang="ja-JP" sz="2400" dirty="0" smtClean="0"/>
              <a:t>server</a:t>
            </a:r>
          </a:p>
          <a:p>
            <a:r>
              <a:rPr lang="en-US" altLang="ja-JP" sz="2400" dirty="0" smtClean="0"/>
              <a:t>8KB data </a:t>
            </a:r>
            <a:r>
              <a:rPr lang="en-US" altLang="ja-JP" sz="2400" dirty="0" err="1" smtClean="0"/>
              <a:t>retirvals</a:t>
            </a:r>
            <a:r>
              <a:rPr lang="en-US" altLang="ja-JP" sz="2400" dirty="0" smtClean="0"/>
              <a:t> under all-to-all workload of 2000 retrievals /sec</a:t>
            </a:r>
            <a:endParaRPr lang="en-US" altLang="ja-JP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39555"/>
            <a:ext cx="4872772" cy="281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932040" y="4892967"/>
            <a:ext cx="37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Flow Hashing (FH) (b): 6.3~7.3ms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Detail (b):2.1~2.3ms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The worsts are 2.6ms and 28ms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74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短期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MPTCP +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Helper on ns-3</a:t>
            </a:r>
          </a:p>
          <a:p>
            <a:pPr lvl="1"/>
            <a:r>
              <a:rPr lang="en-US" altLang="ja-JP" dirty="0" smtClean="0"/>
              <a:t>Inspection of the influence by short-lived flow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10~12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融合情報コース成果発表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2013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19</a:t>
            </a:r>
            <a:r>
              <a:rPr lang="ja-JP" altLang="en-US" dirty="0"/>
              <a:t>日</a:t>
            </a:r>
            <a:r>
              <a:rPr lang="en-US" altLang="ja-JP" dirty="0"/>
              <a:t>-</a:t>
            </a:r>
            <a:r>
              <a:rPr lang="ja-JP" altLang="en-US" dirty="0"/>
              <a:t>ネットワークシステム研究会</a:t>
            </a:r>
            <a:endParaRPr lang="en-US" altLang="ja-JP" dirty="0"/>
          </a:p>
          <a:p>
            <a:pPr lvl="2"/>
            <a:r>
              <a:rPr lang="ja-JP" altLang="en-US" dirty="0"/>
              <a:t>モバイル、アドホック、ユビキタス、無線、セキュリティ、マルチアクセス、アクセスネットワーク・</a:t>
            </a:r>
            <a:r>
              <a:rPr lang="en-US" altLang="ja-JP" dirty="0"/>
              <a:t>User Network Interface</a:t>
            </a:r>
            <a:r>
              <a:rPr lang="ja-JP" altLang="en-US" dirty="0" err="1"/>
              <a:t>、</a:t>
            </a:r>
            <a:r>
              <a:rPr lang="en-US" altLang="ja-JP" dirty="0"/>
              <a:t>Home</a:t>
            </a:r>
            <a:r>
              <a:rPr lang="ja-JP" altLang="en-US" dirty="0"/>
              <a:t>ネットワーク、</a:t>
            </a:r>
            <a:r>
              <a:rPr lang="ja-JP" altLang="en-US" dirty="0" smtClean="0"/>
              <a:t>一般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発表会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913377"/>
            <a:ext cx="8229600" cy="2451728"/>
          </a:xfr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ja-JP" dirty="0"/>
              <a:t>Background</a:t>
            </a:r>
          </a:p>
          <a:p>
            <a:pPr lvl="1"/>
            <a:r>
              <a:rPr lang="en-US" altLang="ja-JP" dirty="0"/>
              <a:t>Modern Web pages are made up of many components</a:t>
            </a:r>
          </a:p>
          <a:p>
            <a:pPr lvl="2"/>
            <a:r>
              <a:rPr lang="en-US" altLang="ja-JP" dirty="0"/>
              <a:t>generated by independent subsystems and “mixed”</a:t>
            </a:r>
          </a:p>
          <a:p>
            <a:pPr lvl="2"/>
            <a:r>
              <a:rPr lang="en-US" altLang="ja-JP" dirty="0"/>
              <a:t>“</a:t>
            </a:r>
            <a:r>
              <a:rPr lang="en-US" altLang="ja-JP" dirty="0" err="1"/>
              <a:t>subflow</a:t>
            </a:r>
            <a:r>
              <a:rPr lang="en-US" altLang="ja-JP" dirty="0" smtClean="0"/>
              <a:t>” : intra-datacenter </a:t>
            </a:r>
            <a:r>
              <a:rPr lang="en-US" altLang="ja-JP" dirty="0"/>
              <a:t>flow is increased</a:t>
            </a:r>
          </a:p>
          <a:p>
            <a:pPr lvl="2"/>
            <a:r>
              <a:rPr lang="en-US" altLang="ja-JP" dirty="0"/>
              <a:t>Partial delay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Growing the number of hosts per DC</a:t>
            </a:r>
            <a:endParaRPr lang="en-US" altLang="ja-JP" dirty="0"/>
          </a:p>
          <a:p>
            <a:pPr lvl="1"/>
            <a:r>
              <a:rPr lang="en-US" altLang="ja-JP" dirty="0"/>
              <a:t>Deadlines are 200 -300ms for satisfaction for user </a:t>
            </a:r>
            <a:r>
              <a:rPr lang="en-US" altLang="ja-JP" dirty="0" smtClean="0"/>
              <a:t>demands</a:t>
            </a:r>
          </a:p>
          <a:p>
            <a:pPr lvl="1"/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79512" y="4581128"/>
            <a:ext cx="8229600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A approach for DC topology</a:t>
            </a:r>
          </a:p>
          <a:p>
            <a:pPr lvl="1"/>
            <a:r>
              <a:rPr lang="en-US" altLang="ja-JP" dirty="0" smtClean="0"/>
              <a:t>Replacing traditional hierarchical structure</a:t>
            </a:r>
          </a:p>
          <a:p>
            <a:pPr lvl="1"/>
            <a:r>
              <a:rPr lang="en-US" altLang="ja-JP" dirty="0" err="1" smtClean="0"/>
              <a:t>FatTree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Bcube</a:t>
            </a:r>
            <a:r>
              <a:rPr lang="en-US" altLang="ja-JP" dirty="0"/>
              <a:t> </a:t>
            </a:r>
            <a:r>
              <a:rPr lang="en-US" altLang="ja-JP" dirty="0" smtClean="0"/>
              <a:t>and VL2 etc…</a:t>
            </a:r>
            <a:endParaRPr lang="en-US" altLang="ja-JP" dirty="0"/>
          </a:p>
        </p:txBody>
      </p:sp>
      <p:pic>
        <p:nvPicPr>
          <p:cNvPr id="5" name="図 4" descr="1415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75" y="1006587"/>
            <a:ext cx="2435029" cy="2599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397000"/>
            <a:ext cx="5892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73017"/>
            <a:ext cx="8229600" cy="15121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These topologies </a:t>
            </a:r>
            <a:r>
              <a:rPr lang="en-US" altLang="ja-JP" dirty="0"/>
              <a:t>take advantage to </a:t>
            </a:r>
            <a:r>
              <a:rPr lang="en-US" altLang="ja-JP" dirty="0">
                <a:solidFill>
                  <a:srgbClr val="FF0000"/>
                </a:solidFill>
              </a:rPr>
              <a:t>distributed </a:t>
            </a:r>
            <a:r>
              <a:rPr lang="en-US" altLang="ja-JP" dirty="0" smtClean="0">
                <a:solidFill>
                  <a:srgbClr val="FF0000"/>
                </a:solidFill>
              </a:rPr>
              <a:t>processing</a:t>
            </a:r>
          </a:p>
          <a:p>
            <a:r>
              <a:rPr kumimoji="1" lang="en-US" altLang="ja-JP" dirty="0" smtClean="0"/>
              <a:t>Basically, multiple paths are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redundancy</a:t>
            </a:r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 approach for DC topology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17" y="1916832"/>
            <a:ext cx="2326607" cy="127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5" y="1196752"/>
            <a:ext cx="2375486" cy="131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6" y="1552832"/>
            <a:ext cx="1165113" cy="114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66611" y="5275379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1960" y="5294219"/>
            <a:ext cx="20377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/>
              <a:t>Multipath</a:t>
            </a:r>
            <a:r>
              <a:rPr lang="en-US" altLang="ja-JP" sz="2400" i="1" dirty="0"/>
              <a:t> TCP</a:t>
            </a:r>
            <a:endParaRPr kumimoji="1" lang="ja-JP" altLang="en-US" sz="2400" dirty="0"/>
          </a:p>
        </p:txBody>
      </p:sp>
      <p:pic>
        <p:nvPicPr>
          <p:cNvPr id="9" name="Picture 4" descr="E:\Users\admin\Downloads\1-s2.0-S1389128612003301-gr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b="46981"/>
          <a:stretch/>
        </p:blipFill>
        <p:spPr bwMode="auto">
          <a:xfrm>
            <a:off x="4936009" y="2564904"/>
            <a:ext cx="2876351" cy="8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index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6" y="1772816"/>
            <a:ext cx="1652976" cy="10723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7435" y="275125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smtClean="0"/>
              <a:t>Tree Topology</a:t>
            </a:r>
          </a:p>
          <a:p>
            <a:pPr algn="ctr"/>
            <a:r>
              <a:rPr lang="en-US" altLang="ja-JP" sz="1400" dirty="0" smtClean="0"/>
              <a:t>(Traditional)</a:t>
            </a:r>
            <a:endParaRPr lang="ja-JP" altLang="en-US" sz="1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MPTCP : </a:t>
            </a:r>
          </a:p>
          <a:p>
            <a:pPr lvl="1"/>
            <a:r>
              <a:rPr lang="en-US" altLang="ja-JP" dirty="0" smtClean="0"/>
              <a:t>An </a:t>
            </a:r>
            <a:r>
              <a:rPr lang="en-US" altLang="ja-JP" dirty="0"/>
              <a:t>ongoing effort of the IETF's Multipath TCP working </a:t>
            </a:r>
            <a:r>
              <a:rPr lang="en-US" altLang="ja-JP" dirty="0" smtClean="0"/>
              <a:t>group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aims at allowing a TCP connection to use multiple paths to </a:t>
            </a:r>
            <a:r>
              <a:rPr lang="en-US" altLang="ja-JP" dirty="0">
                <a:solidFill>
                  <a:schemeClr val="accent2"/>
                </a:solidFill>
              </a:rPr>
              <a:t>maximize resource usage </a:t>
            </a:r>
            <a:r>
              <a:rPr lang="en-US" altLang="ja-JP" dirty="0"/>
              <a:t>and </a:t>
            </a:r>
            <a:r>
              <a:rPr lang="en-US" altLang="ja-JP" dirty="0">
                <a:solidFill>
                  <a:schemeClr val="accent2"/>
                </a:solidFill>
              </a:rPr>
              <a:t>increase </a:t>
            </a:r>
            <a:r>
              <a:rPr lang="en-US" altLang="ja-JP" dirty="0" smtClean="0">
                <a:solidFill>
                  <a:schemeClr val="accent2"/>
                </a:solidFill>
              </a:rPr>
              <a:t>redundancy</a:t>
            </a:r>
          </a:p>
          <a:p>
            <a:r>
              <a:rPr kumimoji="1" lang="en-US" altLang="ja-JP" dirty="0" smtClean="0"/>
              <a:t>For Datacenter</a:t>
            </a:r>
          </a:p>
          <a:p>
            <a:pPr lvl="1"/>
            <a:r>
              <a:rPr lang="en-US" altLang="ja-JP" sz="2000" dirty="0" smtClean="0"/>
              <a:t>Paper </a:t>
            </a:r>
            <a:r>
              <a:rPr lang="en-US" altLang="ja-JP" sz="2000" dirty="0"/>
              <a:t>: “Improving datacenter performance and robustness with multipath TCP”</a:t>
            </a:r>
            <a:endParaRPr lang="en-US" altLang="ja-JP" sz="2000" dirty="0" smtClean="0"/>
          </a:p>
          <a:p>
            <a:pPr lvl="1"/>
            <a:r>
              <a:rPr lang="en-US" altLang="ja-JP" sz="2000" dirty="0" err="1"/>
              <a:t>Raiciu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Costin</a:t>
            </a:r>
            <a:r>
              <a:rPr lang="en-US" altLang="ja-JP" sz="2000" dirty="0"/>
              <a:t>, et al</a:t>
            </a:r>
            <a:r>
              <a:rPr lang="en-US" altLang="ja-JP" sz="2000" dirty="0" smtClean="0"/>
              <a:t>., University College London</a:t>
            </a:r>
            <a:endParaRPr lang="ja-JP" altLang="en-US" sz="2000" i="1" dirty="0"/>
          </a:p>
          <a:p>
            <a:pPr lvl="1"/>
            <a:r>
              <a:rPr lang="en-US" altLang="ja-JP" sz="2000" i="1" dirty="0"/>
              <a:t>ACM SIGCOMM Computer Communication Review</a:t>
            </a:r>
            <a:r>
              <a:rPr lang="en-US" altLang="ja-JP" sz="2000" dirty="0"/>
              <a:t>. Vol. 41. No. 4. ACM, 2011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MPTCP?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555374"/>
            <a:ext cx="8229600" cy="14659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With </a:t>
            </a:r>
            <a:r>
              <a:rPr lang="en-US" altLang="ja-JP" dirty="0"/>
              <a:t>eight </a:t>
            </a:r>
            <a:r>
              <a:rPr lang="en-US" altLang="ja-JP" dirty="0" err="1"/>
              <a:t>subflows</a:t>
            </a:r>
            <a:r>
              <a:rPr lang="en-US" altLang="ja-JP" dirty="0"/>
              <a:t>, most MPTCP flows get </a:t>
            </a:r>
            <a:r>
              <a:rPr lang="en-US" altLang="ja-JP" dirty="0">
                <a:solidFill>
                  <a:srgbClr val="DA1F28"/>
                </a:solidFill>
              </a:rPr>
              <a:t>at least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DA1F28"/>
                </a:solidFill>
              </a:rPr>
              <a:t> 90</a:t>
            </a:r>
            <a:r>
              <a:rPr lang="en-US" altLang="ja-JP" dirty="0">
                <a:solidFill>
                  <a:srgbClr val="DA1F28"/>
                </a:solidFill>
              </a:rPr>
              <a:t>%</a:t>
            </a:r>
            <a:r>
              <a:rPr lang="en-US" altLang="ja-JP" dirty="0"/>
              <a:t> of the available </a:t>
            </a:r>
            <a:r>
              <a:rPr lang="en-US" altLang="ja-JP" dirty="0" smtClean="0"/>
              <a:t>capacity</a:t>
            </a:r>
          </a:p>
          <a:p>
            <a:r>
              <a:rPr kumimoji="1" lang="en-US" altLang="ja-JP" dirty="0" smtClean="0"/>
              <a:t>Benefit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Long-lived </a:t>
            </a:r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Benefit of MPTCP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" y="1391411"/>
            <a:ext cx="5707129" cy="28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40152" y="1347733"/>
            <a:ext cx="3096344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FatTree</a:t>
            </a:r>
            <a:r>
              <a:rPr lang="en-US" altLang="ja-JP" dirty="0" smtClean="0"/>
              <a:t> topology, 128(80-eight port switch) and 8192 nodes, and 100Mb/s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Packet-level(</a:t>
            </a:r>
            <a:r>
              <a:rPr lang="en-US" altLang="ja-JP" i="1" dirty="0" err="1" smtClean="0"/>
              <a:t>htsim</a:t>
            </a:r>
            <a:r>
              <a:rPr lang="en-US" altLang="ja-JP" dirty="0" smtClean="0"/>
              <a:t>), Flow-level simulators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how </a:t>
            </a:r>
            <a:r>
              <a:rPr lang="en-US" altLang="ja-JP" dirty="0">
                <a:solidFill>
                  <a:schemeClr val="tx1"/>
                </a:solidFill>
              </a:rPr>
              <a:t>the aggregate throughput achieved by long-lived TCP and MPTCP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0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Effective for flow sizes </a:t>
            </a:r>
            <a:r>
              <a:rPr lang="en-US" altLang="ja-JP" sz="2400" b="1" u="sng" dirty="0" smtClean="0"/>
              <a:t>smaller than 70KB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current problem of MPTCP 1/2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36455"/>
              </p:ext>
            </p:extLst>
          </p:nvPr>
        </p:nvGraphicFramePr>
        <p:xfrm>
          <a:off x="3923928" y="3223204"/>
          <a:ext cx="5112567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1728191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 Core Utilization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62%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085184"/>
            <a:ext cx="8229600" cy="1744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300" dirty="0"/>
              <a:t>Compared to TCP</a:t>
            </a:r>
            <a:r>
              <a:rPr lang="en-US" altLang="ja-JP" sz="2300" dirty="0" smtClean="0"/>
              <a:t>, </a:t>
            </a:r>
            <a:r>
              <a:rPr lang="en-US" altLang="ja-JP" sz="2300" dirty="0"/>
              <a:t>MPTCP increases mean completion time by 25</a:t>
            </a:r>
            <a:r>
              <a:rPr lang="en-US" altLang="ja-JP" sz="2300" dirty="0" smtClean="0"/>
              <a:t>%</a:t>
            </a:r>
          </a:p>
          <a:p>
            <a:r>
              <a:rPr lang="en-US" altLang="ja-JP" sz="2300" dirty="0" smtClean="0"/>
              <a:t>MPTCP’s lower </a:t>
            </a:r>
            <a:r>
              <a:rPr lang="en-US" altLang="ja-JP" sz="2300" dirty="0"/>
              <a:t>aggressiveness and better load </a:t>
            </a:r>
            <a:r>
              <a:rPr lang="en-US" altLang="ja-JP" sz="2300" dirty="0" smtClean="0"/>
              <a:t>balancing greatly </a:t>
            </a:r>
            <a:r>
              <a:rPr lang="en-US" altLang="ja-JP" sz="2300" dirty="0"/>
              <a:t>reduce impact on competing traffic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4248" y="1196752"/>
            <a:ext cx="2309973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/>
              <a:t>FatTree</a:t>
            </a:r>
            <a:r>
              <a:rPr lang="en-US" altLang="ja-JP" sz="14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Sending 70KB file on average 200ms(</a:t>
            </a:r>
            <a:r>
              <a:rPr lang="en-US" altLang="ja-JP" sz="1400" dirty="0" err="1" smtClean="0"/>
              <a:t>poisson</a:t>
            </a:r>
            <a:r>
              <a:rPr lang="en-US" altLang="ja-JP" sz="1400" dirty="0" smtClean="0"/>
              <a:t> arrivals)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Using 33% of nodes by 1 to 1traffic</a:t>
            </a:r>
            <a:endParaRPr lang="ja-JP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" y="2420888"/>
            <a:ext cx="372126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n-US" altLang="ja-JP" b="1" u="sng" dirty="0"/>
              <a:t>The flow </a:t>
            </a:r>
            <a:r>
              <a:rPr lang="en-US" altLang="ja-JP" b="1" u="sng" dirty="0" smtClean="0"/>
              <a:t>less than 10packets</a:t>
            </a:r>
            <a:endParaRPr lang="ja-JP" altLang="en-US" b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current problem of MPTCP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2726481" cy="242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4472761"/>
            <a:ext cx="8229600" cy="165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Most of flows are better for MPTCP</a:t>
            </a:r>
          </a:p>
          <a:p>
            <a:r>
              <a:rPr lang="en-US" altLang="ja-JP" dirty="0" smtClean="0"/>
              <a:t>The flows less than 10 packets are not effective for MPTCP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76131" y="2177569"/>
            <a:ext cx="3382031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 smtClean="0"/>
              <a:t>FatTree</a:t>
            </a:r>
            <a:r>
              <a:rPr lang="en-US" altLang="ja-JP" sz="1600" dirty="0" smtClean="0"/>
              <a:t> topology,  128nodes, 4:1oversub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File size(</a:t>
            </a:r>
            <a:r>
              <a:rPr kumimoji="1" lang="en-US" altLang="ja-JP" sz="1600" dirty="0" err="1" smtClean="0"/>
              <a:t>pkt</a:t>
            </a:r>
            <a:r>
              <a:rPr kumimoji="1" lang="en-US" altLang="ja-JP" sz="1600" dirty="0" smtClean="0"/>
              <a:t>)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Showing that a Download time with TCP and MPTCP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1940302" y="3645024"/>
            <a:ext cx="491824" cy="30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81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Topic</a:t>
            </a:r>
          </a:p>
          <a:p>
            <a:pPr lvl="1"/>
            <a:r>
              <a:rPr lang="en-US" altLang="ja-JP" dirty="0" smtClean="0"/>
              <a:t>Improvement the completion time of short flow in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with MPTCP</a:t>
            </a:r>
          </a:p>
          <a:p>
            <a:r>
              <a:rPr kumimoji="1" lang="en-US" altLang="ja-JP" b="1" dirty="0" smtClean="0"/>
              <a:t>Target</a:t>
            </a:r>
          </a:p>
          <a:p>
            <a:pPr lvl="1"/>
            <a:r>
              <a:rPr lang="en-US" altLang="ja-JP" dirty="0" smtClean="0"/>
              <a:t>Flow : Less than 70KB or 10 packets flow</a:t>
            </a:r>
          </a:p>
          <a:p>
            <a:pPr lvl="1"/>
            <a:r>
              <a:rPr lang="en-US" altLang="ja-JP" dirty="0" smtClean="0"/>
              <a:t>Network: DC network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</a:t>
            </a:r>
          </a:p>
          <a:p>
            <a:r>
              <a:rPr kumimoji="1" lang="en-US" altLang="ja-JP" b="1" dirty="0" smtClean="0"/>
              <a:t>Goal</a:t>
            </a:r>
          </a:p>
          <a:p>
            <a:pPr lvl="1"/>
            <a:r>
              <a:rPr lang="en-US" altLang="ja-JP" dirty="0" smtClean="0"/>
              <a:t>Improving 99.9th percentile flow completion time within </a:t>
            </a:r>
            <a:r>
              <a:rPr lang="en-US" altLang="ja-JP" dirty="0" smtClean="0">
                <a:solidFill>
                  <a:srgbClr val="DA1F28"/>
                </a:solidFill>
              </a:rPr>
              <a:t>300ms by MPTCP than TCP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 solution for not only long-lived but short-lived flow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 research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5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Packet scatter : improving for short flow</a:t>
            </a:r>
          </a:p>
          <a:p>
            <a:pPr lvl="1"/>
            <a:r>
              <a:rPr lang="en-US" altLang="ja-JP" sz="2400" dirty="0" smtClean="0"/>
              <a:t>per-packet </a:t>
            </a:r>
            <a:r>
              <a:rPr lang="en-US" altLang="ja-JP" sz="2400" dirty="0"/>
              <a:t>load </a:t>
            </a:r>
            <a:r>
              <a:rPr lang="en-US" altLang="ja-JP" sz="2400" dirty="0" smtClean="0"/>
              <a:t>balancing with round-robin ECMP</a:t>
            </a:r>
          </a:p>
          <a:p>
            <a:pPr lvl="1"/>
            <a:r>
              <a:rPr lang="en-US" altLang="ja-JP" sz="2400" dirty="0"/>
              <a:t>a single congestion window as it is unaware of the multiple </a:t>
            </a:r>
            <a:r>
              <a:rPr lang="en-US" altLang="ja-JP" sz="2400" dirty="0" smtClean="0"/>
              <a:t>paths</a:t>
            </a:r>
          </a:p>
          <a:p>
            <a:r>
              <a:rPr lang="en-US" altLang="ja-JP" sz="2800" dirty="0"/>
              <a:t>Paper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“</a:t>
            </a:r>
            <a:r>
              <a:rPr lang="en-US" altLang="ja-JP" sz="2400" dirty="0"/>
              <a:t>Improving datacenter performance and robustness with multipath TCP”</a:t>
            </a:r>
          </a:p>
          <a:p>
            <a:pPr lvl="1"/>
            <a:r>
              <a:rPr lang="en-US" altLang="ja-JP" sz="2400" dirty="0" err="1"/>
              <a:t>Raiciu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Costin</a:t>
            </a:r>
            <a:r>
              <a:rPr lang="en-US" altLang="ja-JP" sz="2400" dirty="0"/>
              <a:t>, et al., University College London</a:t>
            </a:r>
            <a:endParaRPr lang="ja-JP" altLang="en-US" sz="2400" i="1" dirty="0"/>
          </a:p>
          <a:p>
            <a:pPr lvl="1"/>
            <a:r>
              <a:rPr lang="en-US" altLang="ja-JP" sz="2400" i="1" dirty="0"/>
              <a:t>ACM SIGCOMM Computer Communication Review</a:t>
            </a:r>
            <a:r>
              <a:rPr lang="en-US" altLang="ja-JP" sz="2400" dirty="0"/>
              <a:t>. Vol. 41. No. 4. ACM, 2011</a:t>
            </a:r>
          </a:p>
          <a:p>
            <a:pPr lvl="1"/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 1/2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91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6977</TotalTime>
  <Words>1103</Words>
  <Application>Microsoft Macintosh PowerPoint</Application>
  <PresentationFormat>画面に合わせる (4:3)</PresentationFormat>
  <Paragraphs>172</Paragraphs>
  <Slides>20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論文読み輪講</vt:lpstr>
      <vt:lpstr>Improving Datacenter network with MPTCP</vt:lpstr>
      <vt:lpstr>Introduction</vt:lpstr>
      <vt:lpstr>A approach for DC topology</vt:lpstr>
      <vt:lpstr>What is MPTCP?</vt:lpstr>
      <vt:lpstr>Benefit of MPTCP</vt:lpstr>
      <vt:lpstr>The current problem of MPTCP 1/2</vt:lpstr>
      <vt:lpstr>The current problem of MPTCP 2/2</vt:lpstr>
      <vt:lpstr>My research </vt:lpstr>
      <vt:lpstr>Related Work 1/2</vt:lpstr>
      <vt:lpstr>The current problem of MPTCP 1/2</vt:lpstr>
      <vt:lpstr>The current problem of MPTCP 1/2</vt:lpstr>
      <vt:lpstr>Related Work 2/2</vt:lpstr>
      <vt:lpstr>Long-tail flow</vt:lpstr>
      <vt:lpstr>Cause of long tails</vt:lpstr>
      <vt:lpstr>Experimental setup</vt:lpstr>
      <vt:lpstr>Absence of prioritization</vt:lpstr>
      <vt:lpstr>Transport Layer</vt:lpstr>
      <vt:lpstr>microbenchmarks</vt:lpstr>
      <vt:lpstr>研究計画</vt:lpstr>
      <vt:lpstr>Goal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1455</cp:revision>
  <dcterms:created xsi:type="dcterms:W3CDTF">2013-06-23T09:26:35Z</dcterms:created>
  <dcterms:modified xsi:type="dcterms:W3CDTF">2013-09-30T05:13:23Z</dcterms:modified>
</cp:coreProperties>
</file>