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1" r:id="rId11"/>
    <p:sldId id="272" r:id="rId12"/>
    <p:sldId id="293" r:id="rId13"/>
    <p:sldId id="294" r:id="rId14"/>
    <p:sldId id="296" r:id="rId15"/>
    <p:sldId id="286" r:id="rId16"/>
    <p:sldId id="289" r:id="rId17"/>
    <p:sldId id="290" r:id="rId18"/>
    <p:sldId id="291" r:id="rId19"/>
    <p:sldId id="270" r:id="rId20"/>
    <p:sldId id="275" r:id="rId21"/>
    <p:sldId id="277" r:id="rId22"/>
    <p:sldId id="282" r:id="rId23"/>
    <p:sldId id="279" r:id="rId24"/>
    <p:sldId id="278" r:id="rId25"/>
    <p:sldId id="280" r:id="rId26"/>
    <p:sldId id="265" r:id="rId27"/>
    <p:sldId id="284" r:id="rId28"/>
    <p:sldId id="285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71"/>
            <p14:sldId id="272"/>
            <p14:sldId id="293"/>
            <p14:sldId id="294"/>
            <p14:sldId id="296"/>
            <p14:sldId id="286"/>
            <p14:sldId id="289"/>
            <p14:sldId id="290"/>
            <p14:sldId id="291"/>
            <p14:sldId id="270"/>
            <p14:sldId id="275"/>
            <p14:sldId id="277"/>
            <p14:sldId id="282"/>
            <p14:sldId id="279"/>
            <p14:sldId id="278"/>
            <p14:sldId id="280"/>
            <p14:sldId id="265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04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datacenters must support both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latencysensitive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latency-insensitive flows, with sizes that typically range from 2KB to 100MB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7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priority packets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enqueued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the appropriate counter is above a threshold have their ECN flag 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7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2013/10/02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Effective for flow sizes larger than </a:t>
            </a:r>
            <a:r>
              <a:rPr lang="en-US" altLang="ja-JP" sz="2400" b="1" u="sng" dirty="0" smtClean="0"/>
              <a:t>70KB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current problem of MPTCP 1/2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2981"/>
              </p:ext>
            </p:extLst>
          </p:nvPr>
        </p:nvGraphicFramePr>
        <p:xfrm>
          <a:off x="3923928" y="3223204"/>
          <a:ext cx="5112567" cy="126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1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 Core Utilization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 Scatter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085185"/>
            <a:ext cx="82296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300" dirty="0"/>
              <a:t>Compared to </a:t>
            </a:r>
            <a:r>
              <a:rPr lang="en-US" altLang="ja-JP" sz="2300" dirty="0" smtClean="0"/>
              <a:t>MPTCP, </a:t>
            </a:r>
            <a:r>
              <a:rPr lang="en-US" altLang="ja-JP" sz="2400" dirty="0">
                <a:solidFill>
                  <a:schemeClr val="dk1"/>
                </a:solidFill>
              </a:rPr>
              <a:t>Packet Scatter </a:t>
            </a:r>
            <a:r>
              <a:rPr lang="en-US" altLang="ja-JP" sz="2300" dirty="0" smtClean="0"/>
              <a:t>can finish short flow faster</a:t>
            </a:r>
          </a:p>
          <a:p>
            <a:r>
              <a:rPr lang="en-US" altLang="ja-JP" sz="2300" dirty="0" smtClean="0"/>
              <a:t>About core utilization, </a:t>
            </a:r>
            <a:r>
              <a:rPr lang="en-US" altLang="ja-JP" sz="2300" dirty="0">
                <a:solidFill>
                  <a:schemeClr val="dk1"/>
                </a:solidFill>
              </a:rPr>
              <a:t>Packet </a:t>
            </a:r>
            <a:r>
              <a:rPr lang="en-US" altLang="ja-JP" sz="2300" dirty="0" smtClean="0">
                <a:solidFill>
                  <a:schemeClr val="dk1"/>
                </a:solidFill>
              </a:rPr>
              <a:t>Scatter gets low utilization </a:t>
            </a:r>
            <a:endParaRPr lang="en-US" altLang="ja-JP" sz="23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1196752"/>
            <a:ext cx="2309973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Sending 70KB file on average 200ms(</a:t>
            </a:r>
            <a:r>
              <a:rPr lang="en-US" altLang="ja-JP" sz="1400" dirty="0" err="1" smtClean="0"/>
              <a:t>poisson</a:t>
            </a:r>
            <a:r>
              <a:rPr lang="en-US" altLang="ja-JP" sz="1400" dirty="0" smtClean="0"/>
              <a:t> arrivals)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Using 33% of nodes by 1 to 1traffic</a:t>
            </a:r>
            <a:endParaRPr lang="ja-JP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" y="2420888"/>
            <a:ext cx="372126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0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kumimoji="1" lang="en-US" altLang="ja-JP" dirty="0" smtClean="0"/>
              <a:t>Individual link </a:t>
            </a:r>
            <a:r>
              <a:rPr kumimoji="1" lang="en-US" altLang="ja-JP" b="1" dirty="0" smtClean="0"/>
              <a:t>loss rates</a:t>
            </a:r>
          </a:p>
          <a:p>
            <a:endParaRPr kumimoji="1" lang="ja-JP" altLang="en-US" b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current problem of MPTCP 1/2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66" y="1916832"/>
            <a:ext cx="2836486" cy="28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004048" y="2440425"/>
            <a:ext cx="302433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running </a:t>
            </a:r>
            <a:r>
              <a:rPr lang="en-US" altLang="ja-JP" sz="1400" dirty="0"/>
              <a:t>a permutation traffic matrix of </a:t>
            </a:r>
            <a:r>
              <a:rPr lang="en-US" altLang="ja-JP" sz="1400" dirty="0" smtClean="0"/>
              <a:t>long flows</a:t>
            </a:r>
            <a:endParaRPr kumimoji="1" lang="ja-JP" altLang="en-US" sz="1400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467544" y="4797153"/>
            <a:ext cx="82296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400" dirty="0" smtClean="0"/>
              <a:t>At access link, Packet Scatter is worst rate</a:t>
            </a:r>
          </a:p>
          <a:p>
            <a:pPr lvl="1"/>
            <a:r>
              <a:rPr lang="en-US" altLang="ja-JP" sz="2000" dirty="0" smtClean="0"/>
              <a:t>Because of fine-grain control, per-packet round-</a:t>
            </a:r>
            <a:r>
              <a:rPr lang="en-US" altLang="ja-JP" sz="2000" dirty="0" smtClean="0"/>
              <a:t>robin</a:t>
            </a:r>
          </a:p>
          <a:p>
            <a:pPr lvl="1"/>
            <a:r>
              <a:rPr lang="en-US" altLang="ja-JP" sz="2000" dirty="0" smtClean="0"/>
              <a:t>Constraint its transmit rate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82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10139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In DC,  there are short message(50KB~1MB) uploading control state and long background flows(5KB~50MB) providing fresh data</a:t>
            </a:r>
          </a:p>
          <a:p>
            <a:r>
              <a:rPr kumimoji="1" lang="en-US" altLang="ja-JP" sz="2000" dirty="0" smtClean="0"/>
              <a:t>DC have a diverse a mix of flows with widely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varying deadlines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Update : Q at the </a:t>
            </a:r>
            <a:r>
              <a:rPr kumimoji="1" lang="en-US" altLang="ja-JP" smtClean="0"/>
              <a:t>last meeting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10" y="1268760"/>
            <a:ext cx="4427348" cy="3043802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51620" y="422108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Wilson, Christo, et al. "Better never than late: Meeting deadlines in datacenter networks." ACM SIGCOMM Computer Communication Review. Vol. 41. No. 4. ACM, 2011.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23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論文でのシナリオの再現</a:t>
            </a:r>
            <a:r>
              <a:rPr lang="en-US" altLang="ja-JP" dirty="0" smtClean="0"/>
              <a:t>[1]</a:t>
            </a:r>
          </a:p>
          <a:p>
            <a:pPr lvl="1"/>
            <a:r>
              <a:rPr kumimoji="1" lang="en-US" altLang="ja-JP" dirty="0" smtClean="0"/>
              <a:t>70KB</a:t>
            </a:r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flow, 10</a:t>
            </a:r>
            <a:r>
              <a:rPr kumimoji="1" lang="ja-JP" altLang="en-US" dirty="0" smtClean="0"/>
              <a:t>パケット以下の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よりも性能が悪いのかどうかの確認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その原因に関する解析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58074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[1]</a:t>
            </a:r>
            <a:r>
              <a:rPr lang="en-US" altLang="ja-JP" sz="1200" dirty="0" err="1" smtClean="0"/>
              <a:t>Alizadeh</a:t>
            </a:r>
            <a:r>
              <a:rPr lang="en-US" altLang="ja-JP" sz="1200" dirty="0"/>
              <a:t>, Mohammad, et al. "Data center </a:t>
            </a:r>
            <a:r>
              <a:rPr lang="en-US" altLang="ja-JP" sz="1200" dirty="0" err="1"/>
              <a:t>tcp</a:t>
            </a:r>
            <a:r>
              <a:rPr lang="en-US" altLang="ja-JP" sz="1200" dirty="0"/>
              <a:t> (</a:t>
            </a:r>
            <a:r>
              <a:rPr lang="en-US" altLang="ja-JP" sz="1200" dirty="0" err="1"/>
              <a:t>dctcp</a:t>
            </a:r>
            <a:r>
              <a:rPr lang="en-US" altLang="ja-JP" sz="1200" dirty="0"/>
              <a:t>)." ACM SIGCOMM Computer Communication Review 40.4 (2010): 63-74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[2]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Raiciu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Costin</a:t>
            </a:r>
            <a:r>
              <a:rPr lang="en-US" altLang="ja-JP" sz="1200" dirty="0"/>
              <a:t>, et al. "Improving datacenter performance and robustness with multipath TCP." ACM SIGCOMM Computer Communication Review. Vol. 41. No. 4. ACM, 2011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467544" y="2996952"/>
            <a:ext cx="82296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400" dirty="0" smtClean="0"/>
              <a:t>解析の掘り下げ</a:t>
            </a:r>
            <a:r>
              <a:rPr lang="en-US" altLang="ja-JP" sz="2400" dirty="0" smtClean="0"/>
              <a:t>(3</a:t>
            </a:r>
            <a:r>
              <a:rPr lang="ja-JP" altLang="en-US" sz="2400" dirty="0" smtClean="0"/>
              <a:t>シナリオ</a:t>
            </a:r>
            <a:r>
              <a:rPr lang="en-US" altLang="ja-JP" sz="2400" dirty="0" smtClean="0"/>
              <a:t>[2])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a) </a:t>
            </a:r>
            <a:r>
              <a:rPr lang="en-US" altLang="ja-JP" sz="2000" b="1" dirty="0" err="1" smtClean="0"/>
              <a:t>Incast</a:t>
            </a:r>
            <a:r>
              <a:rPr lang="en-US" altLang="ja-JP" sz="2000" b="1" dirty="0" smtClean="0"/>
              <a:t> : 2KB(2 packets)</a:t>
            </a:r>
            <a:r>
              <a:rPr lang="ja-JP" altLang="en-US" sz="2000" b="1" dirty="0" smtClean="0"/>
              <a:t>の</a:t>
            </a:r>
            <a:r>
              <a:rPr lang="en-US" altLang="ja-JP" sz="2000" b="1" dirty="0" smtClean="0"/>
              <a:t>flow</a:t>
            </a:r>
            <a:r>
              <a:rPr lang="ja-JP" altLang="en-US" sz="2000" b="1" dirty="0" smtClean="0"/>
              <a:t>を複数流す</a:t>
            </a:r>
            <a:r>
              <a:rPr lang="en-US" altLang="ja-JP" sz="2000" b="1" dirty="0" smtClean="0"/>
              <a:t>.</a:t>
            </a:r>
          </a:p>
          <a:p>
            <a:pPr marL="393192" lvl="1" indent="0">
              <a:buNone/>
            </a:pPr>
            <a:r>
              <a:rPr lang="en-US" altLang="ja-JP" sz="2000" dirty="0" smtClean="0"/>
              <a:t>	- Short Flow</a:t>
            </a:r>
            <a:r>
              <a:rPr lang="ja-JP" altLang="en-US" sz="2000" dirty="0" smtClean="0"/>
              <a:t>に対する</a:t>
            </a:r>
            <a:r>
              <a:rPr lang="en-US" altLang="ja-JP" sz="2000" dirty="0" smtClean="0"/>
              <a:t>MPTCP</a:t>
            </a:r>
            <a:r>
              <a:rPr lang="ja-JP" altLang="en-US" sz="2000" dirty="0" smtClean="0"/>
              <a:t>のオーバヘッドの影響</a:t>
            </a:r>
            <a:r>
              <a:rPr lang="en-US" altLang="ja-JP" sz="2000" dirty="0" smtClean="0"/>
              <a:t> 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rgbClr val="2DA2BF"/>
                </a:solidFill>
              </a:rPr>
              <a:t>b) </a:t>
            </a:r>
            <a:r>
              <a:rPr lang="en-US" altLang="ja-JP" sz="2000" b="1" dirty="0" smtClean="0"/>
              <a:t>Queue buildup : Long Flow + Short Flow(20KB) </a:t>
            </a:r>
            <a:r>
              <a:rPr lang="ja-JP" altLang="en-US" sz="2000" b="1" dirty="0" smtClean="0"/>
              <a:t>を同じ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Long Flow</a:t>
            </a:r>
            <a:r>
              <a:rPr lang="ja-JP" altLang="en-US" sz="2000" dirty="0" smtClean="0"/>
              <a:t>のセットアップのオーバヘッドの影響</a:t>
            </a:r>
            <a:endParaRPr lang="en-US" altLang="ja-JP" sz="2000" dirty="0" smtClean="0"/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rgbClr val="2DA2BF"/>
                </a:solidFill>
              </a:rPr>
              <a:t>c) </a:t>
            </a:r>
            <a:r>
              <a:rPr lang="en-US" altLang="ja-JP" sz="2000" b="1" dirty="0" smtClean="0"/>
              <a:t>Buffer pressure : Long Flow + Short Flow(20KB) </a:t>
            </a:r>
            <a:r>
              <a:rPr lang="ja-JP" altLang="en-US" sz="2000" b="1" dirty="0" smtClean="0"/>
              <a:t>を異なる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スイッチ内のバッファへの影響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5430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73250"/>
            <a:ext cx="6451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MPTCP </a:t>
            </a:r>
            <a:r>
              <a:rPr lang="en-US" altLang="ja-JP" dirty="0" smtClean="0"/>
              <a:t>: static approach</a:t>
            </a:r>
          </a:p>
          <a:p>
            <a:r>
              <a:rPr kumimoji="1" lang="en-US" altLang="ja-JP" dirty="0" smtClean="0"/>
              <a:t>Dynamic approach</a:t>
            </a:r>
          </a:p>
          <a:p>
            <a:pPr lvl="1"/>
            <a:r>
              <a:rPr kumimoji="1" lang="en-US" altLang="ja-JP" b="1" i="1" dirty="0" smtClean="0"/>
              <a:t>Data Center TCP(DCTCP) : </a:t>
            </a:r>
            <a:r>
              <a:rPr lang="en-US" altLang="ja-JP" b="1" dirty="0"/>
              <a:t>Dynamic </a:t>
            </a:r>
            <a:r>
              <a:rPr lang="en-US" altLang="ja-JP" b="1" dirty="0" err="1" smtClean="0"/>
              <a:t>Bufferng</a:t>
            </a:r>
            <a:endParaRPr kumimoji="1" lang="en-US" altLang="ja-JP" b="1" i="1" dirty="0" smtClean="0"/>
          </a:p>
          <a:p>
            <a:pPr lvl="3"/>
            <a:r>
              <a:rPr lang="en-US" altLang="ja-JP" sz="1050" dirty="0" err="1"/>
              <a:t>Alizadeh</a:t>
            </a:r>
            <a:r>
              <a:rPr lang="en-US" altLang="ja-JP" sz="1050" dirty="0"/>
              <a:t>, Mohammad, et al. "Data center </a:t>
            </a:r>
            <a:r>
              <a:rPr lang="en-US" altLang="ja-JP" sz="1050" dirty="0" err="1"/>
              <a:t>tcp</a:t>
            </a:r>
            <a:r>
              <a:rPr lang="en-US" altLang="ja-JP" sz="1050" dirty="0"/>
              <a:t> (</a:t>
            </a:r>
            <a:r>
              <a:rPr lang="en-US" altLang="ja-JP" sz="1050" dirty="0" err="1"/>
              <a:t>dctcp</a:t>
            </a:r>
            <a:r>
              <a:rPr lang="en-US" altLang="ja-JP" sz="1050" dirty="0"/>
              <a:t>)." </a:t>
            </a:r>
            <a:r>
              <a:rPr lang="en-US" altLang="ja-JP" sz="1050" i="1" dirty="0"/>
              <a:t>ACM SIGCOMM Computer Communication Review</a:t>
            </a:r>
            <a:r>
              <a:rPr lang="en-US" altLang="ja-JP" sz="1050" dirty="0"/>
              <a:t> 40.4 (2010): 63-74</a:t>
            </a:r>
            <a:r>
              <a:rPr lang="en-US" altLang="ja-JP" sz="1050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Monitoring the sample packet (1/7)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, is queue size</a:t>
            </a:r>
          </a:p>
          <a:p>
            <a:pPr lvl="1"/>
            <a:r>
              <a:rPr lang="en-US" altLang="ja-JP" dirty="0" smtClean="0"/>
              <a:t>Exceeding the threshold queue size, changing buffer </a:t>
            </a:r>
          </a:p>
          <a:p>
            <a:pPr lvl="1"/>
            <a:r>
              <a:rPr lang="en-US" altLang="ja-JP" b="1" dirty="0" smtClean="0"/>
              <a:t>Optimizing </a:t>
            </a:r>
            <a:r>
              <a:rPr lang="en-US" altLang="ja-JP" b="1" dirty="0" err="1" smtClean="0"/>
              <a:t>OpenFlow</a:t>
            </a:r>
            <a:endParaRPr lang="en-US" altLang="ja-JP" b="1" dirty="0" smtClean="0"/>
          </a:p>
          <a:p>
            <a:pPr lvl="3"/>
            <a:r>
              <a:rPr lang="en-US" altLang="ja-JP" sz="1200" b="1" dirty="0"/>
              <a:t>http://</a:t>
            </a:r>
            <a:r>
              <a:rPr lang="en-US" altLang="ja-JP" sz="1200" b="1" dirty="0" err="1"/>
              <a:t>mptcp.info.ucl.ac.be</a:t>
            </a:r>
            <a:r>
              <a:rPr lang="en-US" altLang="ja-JP" sz="1200" b="1" dirty="0"/>
              <a:t>/</a:t>
            </a:r>
            <a:endParaRPr lang="en-US" altLang="ja-JP" sz="1200" b="1" dirty="0" smtClean="0"/>
          </a:p>
          <a:p>
            <a:pPr lvl="1"/>
            <a:r>
              <a:rPr kumimoji="1" lang="en-US" altLang="ja-JP" dirty="0" smtClean="0"/>
              <a:t>Getting rid of collision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the solution…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31" y="4176826"/>
            <a:ext cx="4406530" cy="19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"/>
          <p:cNvSpPr>
            <a:spLocks noGrp="1" noChangeArrowheads="1"/>
          </p:cNvSpPr>
          <p:nvPr>
            <p:ph type="title"/>
          </p:nvPr>
        </p:nvSpPr>
        <p:spPr>
          <a:xfrm>
            <a:off x="460800" y="83529"/>
            <a:ext cx="8225280" cy="1140600"/>
          </a:xfrm>
          <a:ln/>
        </p:spPr>
        <p:txBody>
          <a:bodyPr/>
          <a:lstStyle/>
          <a:p>
            <a:r>
              <a:rPr lang="en-US" sz="4000" dirty="0" smtClean="0"/>
              <a:t>TCP </a:t>
            </a:r>
            <a:r>
              <a:rPr lang="en-US" sz="4000" dirty="0"/>
              <a:t>in data centers</a:t>
            </a:r>
          </a:p>
        </p:txBody>
      </p:sp>
      <p:sp>
        <p:nvSpPr>
          <p:cNvPr id="205826" name="AutoShape 2"/>
          <p:cNvSpPr>
            <a:spLocks/>
          </p:cNvSpPr>
          <p:nvPr/>
        </p:nvSpPr>
        <p:spPr bwMode="auto">
          <a:xfrm>
            <a:off x="2543040" y="3525490"/>
            <a:ext cx="1608480" cy="1607209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27" name="AutoShape 3"/>
          <p:cNvSpPr>
            <a:spLocks/>
          </p:cNvSpPr>
          <p:nvPr/>
        </p:nvSpPr>
        <p:spPr bwMode="auto">
          <a:xfrm>
            <a:off x="4187520" y="3525490"/>
            <a:ext cx="1609920" cy="1607209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28" name="AutoShape 4"/>
          <p:cNvSpPr>
            <a:spLocks/>
          </p:cNvSpPr>
          <p:nvPr/>
        </p:nvSpPr>
        <p:spPr bwMode="auto">
          <a:xfrm>
            <a:off x="5948640" y="3525490"/>
            <a:ext cx="1611360" cy="1607209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29" name="AutoShape 5"/>
          <p:cNvSpPr>
            <a:spLocks/>
          </p:cNvSpPr>
          <p:nvPr/>
        </p:nvSpPr>
        <p:spPr bwMode="auto">
          <a:xfrm>
            <a:off x="780480" y="3525490"/>
            <a:ext cx="1609920" cy="1607209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0" name="Rectangle 6"/>
          <p:cNvSpPr>
            <a:spLocks/>
          </p:cNvSpPr>
          <p:nvPr/>
        </p:nvSpPr>
        <p:spPr bwMode="auto">
          <a:xfrm>
            <a:off x="910080" y="3583097"/>
            <a:ext cx="45216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1" name="Rectangle 7"/>
          <p:cNvSpPr>
            <a:spLocks/>
          </p:cNvSpPr>
          <p:nvPr/>
        </p:nvSpPr>
        <p:spPr bwMode="auto">
          <a:xfrm>
            <a:off x="2350080" y="1709460"/>
            <a:ext cx="45216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2" name="Rectangle 8"/>
          <p:cNvSpPr>
            <a:spLocks/>
          </p:cNvSpPr>
          <p:nvPr/>
        </p:nvSpPr>
        <p:spPr bwMode="auto">
          <a:xfrm>
            <a:off x="2646721" y="358309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3" name="Rectangle 9"/>
          <p:cNvSpPr>
            <a:spLocks/>
          </p:cNvSpPr>
          <p:nvPr/>
        </p:nvSpPr>
        <p:spPr bwMode="auto">
          <a:xfrm>
            <a:off x="4285441" y="358309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4" name="Rectangle 10"/>
          <p:cNvSpPr>
            <a:spLocks/>
          </p:cNvSpPr>
          <p:nvPr/>
        </p:nvSpPr>
        <p:spPr bwMode="auto">
          <a:xfrm>
            <a:off x="910080" y="4692013"/>
            <a:ext cx="45216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5" name="Rectangle 11"/>
          <p:cNvSpPr>
            <a:spLocks/>
          </p:cNvSpPr>
          <p:nvPr/>
        </p:nvSpPr>
        <p:spPr bwMode="auto">
          <a:xfrm>
            <a:off x="1820161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6" name="Rectangle 12"/>
          <p:cNvSpPr>
            <a:spLocks/>
          </p:cNvSpPr>
          <p:nvPr/>
        </p:nvSpPr>
        <p:spPr bwMode="auto">
          <a:xfrm>
            <a:off x="2646721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7" name="Rectangle 13"/>
          <p:cNvSpPr>
            <a:spLocks/>
          </p:cNvSpPr>
          <p:nvPr/>
        </p:nvSpPr>
        <p:spPr bwMode="auto">
          <a:xfrm>
            <a:off x="3628801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8" name="Rectangle 14"/>
          <p:cNvSpPr>
            <a:spLocks/>
          </p:cNvSpPr>
          <p:nvPr/>
        </p:nvSpPr>
        <p:spPr bwMode="auto">
          <a:xfrm>
            <a:off x="4325760" y="4692013"/>
            <a:ext cx="45216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39" name="Rectangle 15"/>
          <p:cNvSpPr>
            <a:spLocks/>
          </p:cNvSpPr>
          <p:nvPr/>
        </p:nvSpPr>
        <p:spPr bwMode="auto">
          <a:xfrm>
            <a:off x="5271840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rot="10800000" flipH="1">
            <a:off x="1140480" y="2098301"/>
            <a:ext cx="1437120" cy="148191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 rot="10800000">
            <a:off x="2580480" y="2098301"/>
            <a:ext cx="296640" cy="148191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rot="10800000">
            <a:off x="2580481" y="2098301"/>
            <a:ext cx="1933920" cy="148191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rot="10800000" flipH="1">
            <a:off x="1139041" y="3970498"/>
            <a:ext cx="1440" cy="721515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 rot="10800000">
            <a:off x="1140480" y="3969057"/>
            <a:ext cx="907200" cy="72295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5" name="Rectangle 21"/>
          <p:cNvSpPr>
            <a:spLocks/>
          </p:cNvSpPr>
          <p:nvPr/>
        </p:nvSpPr>
        <p:spPr bwMode="auto">
          <a:xfrm>
            <a:off x="1820161" y="358165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46" name="Rectangle 22"/>
          <p:cNvSpPr>
            <a:spLocks/>
          </p:cNvSpPr>
          <p:nvPr/>
        </p:nvSpPr>
        <p:spPr bwMode="auto">
          <a:xfrm>
            <a:off x="3553921" y="358165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47" name="Rectangle 23"/>
          <p:cNvSpPr>
            <a:spLocks/>
          </p:cNvSpPr>
          <p:nvPr/>
        </p:nvSpPr>
        <p:spPr bwMode="auto">
          <a:xfrm>
            <a:off x="5195520" y="3581657"/>
            <a:ext cx="45216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10800000" flipH="1">
            <a:off x="1140480" y="3970498"/>
            <a:ext cx="907200" cy="721515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49" name="Line 25"/>
          <p:cNvSpPr>
            <a:spLocks noChangeShapeType="1"/>
          </p:cNvSpPr>
          <p:nvPr/>
        </p:nvSpPr>
        <p:spPr bwMode="auto">
          <a:xfrm rot="10800000" flipH="1">
            <a:off x="2047680" y="3970498"/>
            <a:ext cx="0" cy="721515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0" name="Rectangle 26"/>
          <p:cNvSpPr>
            <a:spLocks/>
          </p:cNvSpPr>
          <p:nvPr/>
        </p:nvSpPr>
        <p:spPr bwMode="auto">
          <a:xfrm>
            <a:off x="3483360" y="1709460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51" name="Rectangle 27"/>
          <p:cNvSpPr>
            <a:spLocks/>
          </p:cNvSpPr>
          <p:nvPr/>
        </p:nvSpPr>
        <p:spPr bwMode="auto">
          <a:xfrm>
            <a:off x="4668481" y="1709460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52" name="Rectangle 28"/>
          <p:cNvSpPr>
            <a:spLocks/>
          </p:cNvSpPr>
          <p:nvPr/>
        </p:nvSpPr>
        <p:spPr bwMode="auto">
          <a:xfrm>
            <a:off x="5824800" y="1709460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rot="10800000" flipH="1">
            <a:off x="1140480" y="2098301"/>
            <a:ext cx="2568960" cy="148191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rot="10800000" flipH="1">
            <a:off x="2874240" y="2098301"/>
            <a:ext cx="83664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rot="10800000">
            <a:off x="3709440" y="2098301"/>
            <a:ext cx="803520" cy="148191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6" name="Line 32"/>
          <p:cNvSpPr>
            <a:spLocks noChangeShapeType="1"/>
          </p:cNvSpPr>
          <p:nvPr/>
        </p:nvSpPr>
        <p:spPr bwMode="auto">
          <a:xfrm rot="10800000" flipH="1">
            <a:off x="2874240" y="3969057"/>
            <a:ext cx="1440" cy="72295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 rot="10800000">
            <a:off x="2875681" y="3969057"/>
            <a:ext cx="90720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8" name="Line 34"/>
          <p:cNvSpPr>
            <a:spLocks noChangeShapeType="1"/>
          </p:cNvSpPr>
          <p:nvPr/>
        </p:nvSpPr>
        <p:spPr bwMode="auto">
          <a:xfrm rot="10800000" flipH="1">
            <a:off x="2875681" y="3969057"/>
            <a:ext cx="90720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59" name="Line 35"/>
          <p:cNvSpPr>
            <a:spLocks noChangeShapeType="1"/>
          </p:cNvSpPr>
          <p:nvPr/>
        </p:nvSpPr>
        <p:spPr bwMode="auto">
          <a:xfrm rot="10800000" flipH="1">
            <a:off x="3782880" y="3969057"/>
            <a:ext cx="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0" name="Line 36"/>
          <p:cNvSpPr>
            <a:spLocks noChangeShapeType="1"/>
          </p:cNvSpPr>
          <p:nvPr/>
        </p:nvSpPr>
        <p:spPr bwMode="auto">
          <a:xfrm rot="10800000" flipH="1">
            <a:off x="4512960" y="3969057"/>
            <a:ext cx="144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1" name="Line 37"/>
          <p:cNvSpPr>
            <a:spLocks noChangeShapeType="1"/>
          </p:cNvSpPr>
          <p:nvPr/>
        </p:nvSpPr>
        <p:spPr bwMode="auto">
          <a:xfrm rot="10800000">
            <a:off x="4512960" y="3967617"/>
            <a:ext cx="907200" cy="72295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2" name="Line 38"/>
          <p:cNvSpPr>
            <a:spLocks noChangeShapeType="1"/>
          </p:cNvSpPr>
          <p:nvPr/>
        </p:nvSpPr>
        <p:spPr bwMode="auto">
          <a:xfrm rot="10800000" flipH="1">
            <a:off x="4512960" y="3969057"/>
            <a:ext cx="90720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3" name="Line 39"/>
          <p:cNvSpPr>
            <a:spLocks noChangeShapeType="1"/>
          </p:cNvSpPr>
          <p:nvPr/>
        </p:nvSpPr>
        <p:spPr bwMode="auto">
          <a:xfrm rot="10800000" flipH="1">
            <a:off x="5420160" y="3969057"/>
            <a:ext cx="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4" name="Rectangle 40"/>
          <p:cNvSpPr>
            <a:spLocks/>
          </p:cNvSpPr>
          <p:nvPr/>
        </p:nvSpPr>
        <p:spPr bwMode="auto">
          <a:xfrm>
            <a:off x="6052320" y="358165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65" name="Rectangle 41"/>
          <p:cNvSpPr>
            <a:spLocks/>
          </p:cNvSpPr>
          <p:nvPr/>
        </p:nvSpPr>
        <p:spPr bwMode="auto">
          <a:xfrm>
            <a:off x="6091201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66" name="Rectangle 42"/>
          <p:cNvSpPr>
            <a:spLocks/>
          </p:cNvSpPr>
          <p:nvPr/>
        </p:nvSpPr>
        <p:spPr bwMode="auto">
          <a:xfrm>
            <a:off x="7037280" y="4692013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67" name="Rectangle 43"/>
          <p:cNvSpPr>
            <a:spLocks/>
          </p:cNvSpPr>
          <p:nvPr/>
        </p:nvSpPr>
        <p:spPr bwMode="auto">
          <a:xfrm>
            <a:off x="6958081" y="3581657"/>
            <a:ext cx="453600" cy="388841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68" name="Line 44"/>
          <p:cNvSpPr>
            <a:spLocks noChangeShapeType="1"/>
          </p:cNvSpPr>
          <p:nvPr/>
        </p:nvSpPr>
        <p:spPr bwMode="auto">
          <a:xfrm rot="10800000" flipH="1">
            <a:off x="6278400" y="3969057"/>
            <a:ext cx="1440" cy="72295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69" name="Line 45"/>
          <p:cNvSpPr>
            <a:spLocks noChangeShapeType="1"/>
          </p:cNvSpPr>
          <p:nvPr/>
        </p:nvSpPr>
        <p:spPr bwMode="auto">
          <a:xfrm rot="10800000">
            <a:off x="6279841" y="3969057"/>
            <a:ext cx="90576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0" name="Line 46"/>
          <p:cNvSpPr>
            <a:spLocks noChangeShapeType="1"/>
          </p:cNvSpPr>
          <p:nvPr/>
        </p:nvSpPr>
        <p:spPr bwMode="auto">
          <a:xfrm rot="10800000" flipH="1">
            <a:off x="6279841" y="3969057"/>
            <a:ext cx="90576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1" name="Line 47"/>
          <p:cNvSpPr>
            <a:spLocks noChangeShapeType="1"/>
          </p:cNvSpPr>
          <p:nvPr/>
        </p:nvSpPr>
        <p:spPr bwMode="auto">
          <a:xfrm rot="10800000" flipH="1">
            <a:off x="7185600" y="3969057"/>
            <a:ext cx="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2" name="Line 48"/>
          <p:cNvSpPr>
            <a:spLocks noChangeShapeType="1"/>
          </p:cNvSpPr>
          <p:nvPr/>
        </p:nvSpPr>
        <p:spPr bwMode="auto">
          <a:xfrm rot="10800000">
            <a:off x="2580480" y="2098301"/>
            <a:ext cx="370080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3" name="Line 49"/>
          <p:cNvSpPr>
            <a:spLocks noChangeShapeType="1"/>
          </p:cNvSpPr>
          <p:nvPr/>
        </p:nvSpPr>
        <p:spPr bwMode="auto">
          <a:xfrm rot="10800000">
            <a:off x="3709440" y="2098301"/>
            <a:ext cx="257040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4" name="Line 50"/>
          <p:cNvSpPr>
            <a:spLocks noChangeShapeType="1"/>
          </p:cNvSpPr>
          <p:nvPr/>
        </p:nvSpPr>
        <p:spPr bwMode="auto">
          <a:xfrm rot="10800000" flipH="1">
            <a:off x="2047680" y="2098301"/>
            <a:ext cx="400320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5" name="Line 51"/>
          <p:cNvSpPr>
            <a:spLocks noChangeShapeType="1"/>
          </p:cNvSpPr>
          <p:nvPr/>
        </p:nvSpPr>
        <p:spPr bwMode="auto">
          <a:xfrm rot="10800000" flipH="1">
            <a:off x="2047680" y="2098301"/>
            <a:ext cx="284688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6" name="Line 52"/>
          <p:cNvSpPr>
            <a:spLocks noChangeShapeType="1"/>
          </p:cNvSpPr>
          <p:nvPr/>
        </p:nvSpPr>
        <p:spPr bwMode="auto">
          <a:xfrm rot="10800000" flipH="1">
            <a:off x="3780001" y="2098301"/>
            <a:ext cx="111456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7" name="Line 53"/>
          <p:cNvSpPr>
            <a:spLocks noChangeShapeType="1"/>
          </p:cNvSpPr>
          <p:nvPr/>
        </p:nvSpPr>
        <p:spPr bwMode="auto">
          <a:xfrm rot="10800000" flipH="1">
            <a:off x="3780001" y="2098301"/>
            <a:ext cx="227088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8" name="Line 54"/>
          <p:cNvSpPr>
            <a:spLocks noChangeShapeType="1"/>
          </p:cNvSpPr>
          <p:nvPr/>
        </p:nvSpPr>
        <p:spPr bwMode="auto">
          <a:xfrm rot="10800000">
            <a:off x="4894561" y="2098301"/>
            <a:ext cx="52560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79" name="Line 55"/>
          <p:cNvSpPr>
            <a:spLocks noChangeShapeType="1"/>
          </p:cNvSpPr>
          <p:nvPr/>
        </p:nvSpPr>
        <p:spPr bwMode="auto">
          <a:xfrm rot="10800000" flipH="1">
            <a:off x="5420160" y="2098301"/>
            <a:ext cx="63072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80" name="Line 56"/>
          <p:cNvSpPr>
            <a:spLocks noChangeShapeType="1"/>
          </p:cNvSpPr>
          <p:nvPr/>
        </p:nvSpPr>
        <p:spPr bwMode="auto">
          <a:xfrm rot="10800000">
            <a:off x="4894560" y="2098301"/>
            <a:ext cx="229104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81" name="Line 57"/>
          <p:cNvSpPr>
            <a:spLocks noChangeShapeType="1"/>
          </p:cNvSpPr>
          <p:nvPr/>
        </p:nvSpPr>
        <p:spPr bwMode="auto">
          <a:xfrm rot="10800000">
            <a:off x="6050880" y="2098301"/>
            <a:ext cx="1134720" cy="1484795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82" name="AutoShape 58"/>
          <p:cNvSpPr>
            <a:spLocks/>
          </p:cNvSpPr>
          <p:nvPr/>
        </p:nvSpPr>
        <p:spPr bwMode="auto">
          <a:xfrm>
            <a:off x="793440" y="5403447"/>
            <a:ext cx="679680" cy="69271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3" name="Rectangle 59"/>
          <p:cNvSpPr>
            <a:spLocks/>
          </p:cNvSpPr>
          <p:nvPr/>
        </p:nvSpPr>
        <p:spPr bwMode="auto">
          <a:xfrm>
            <a:off x="905760" y="5495617"/>
            <a:ext cx="45360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4" name="Rectangle 60"/>
          <p:cNvSpPr>
            <a:spLocks/>
          </p:cNvSpPr>
          <p:nvPr/>
        </p:nvSpPr>
        <p:spPr bwMode="auto">
          <a:xfrm>
            <a:off x="902880" y="5750525"/>
            <a:ext cx="45360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5" name="Line 61"/>
          <p:cNvSpPr>
            <a:spLocks noChangeShapeType="1"/>
          </p:cNvSpPr>
          <p:nvPr/>
        </p:nvSpPr>
        <p:spPr bwMode="auto">
          <a:xfrm rot="10800000" flipH="1">
            <a:off x="1133281" y="5080853"/>
            <a:ext cx="7200" cy="32259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86" name="AutoShape 62"/>
          <p:cNvSpPr>
            <a:spLocks/>
          </p:cNvSpPr>
          <p:nvPr/>
        </p:nvSpPr>
        <p:spPr bwMode="auto">
          <a:xfrm>
            <a:off x="1723680" y="5400567"/>
            <a:ext cx="679680" cy="69271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7" name="Rectangle 63"/>
          <p:cNvSpPr>
            <a:spLocks/>
          </p:cNvSpPr>
          <p:nvPr/>
        </p:nvSpPr>
        <p:spPr bwMode="auto">
          <a:xfrm>
            <a:off x="1836000" y="5492737"/>
            <a:ext cx="45360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8" name="Rectangle 64"/>
          <p:cNvSpPr>
            <a:spLocks/>
          </p:cNvSpPr>
          <p:nvPr/>
        </p:nvSpPr>
        <p:spPr bwMode="auto">
          <a:xfrm>
            <a:off x="1833120" y="5747644"/>
            <a:ext cx="45360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89" name="Line 65"/>
          <p:cNvSpPr>
            <a:spLocks noChangeShapeType="1"/>
          </p:cNvSpPr>
          <p:nvPr/>
        </p:nvSpPr>
        <p:spPr bwMode="auto">
          <a:xfrm rot="10800000" flipH="1">
            <a:off x="2047680" y="5070773"/>
            <a:ext cx="7200" cy="32403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890" name="AutoShape 66"/>
          <p:cNvSpPr>
            <a:spLocks/>
          </p:cNvSpPr>
          <p:nvPr/>
        </p:nvSpPr>
        <p:spPr bwMode="auto">
          <a:xfrm>
            <a:off x="2580481" y="5406328"/>
            <a:ext cx="678240" cy="69415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1" name="Rectangle 67"/>
          <p:cNvSpPr>
            <a:spLocks/>
          </p:cNvSpPr>
          <p:nvPr/>
        </p:nvSpPr>
        <p:spPr bwMode="auto">
          <a:xfrm>
            <a:off x="2689921" y="5495617"/>
            <a:ext cx="45360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2" name="Rectangle 68"/>
          <p:cNvSpPr>
            <a:spLocks/>
          </p:cNvSpPr>
          <p:nvPr/>
        </p:nvSpPr>
        <p:spPr bwMode="auto">
          <a:xfrm>
            <a:off x="2687041" y="5753405"/>
            <a:ext cx="45360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3" name="AutoShape 69"/>
          <p:cNvSpPr>
            <a:spLocks/>
          </p:cNvSpPr>
          <p:nvPr/>
        </p:nvSpPr>
        <p:spPr bwMode="auto">
          <a:xfrm>
            <a:off x="3506401" y="5403447"/>
            <a:ext cx="681120" cy="69271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4" name="Rectangle 70"/>
          <p:cNvSpPr>
            <a:spLocks/>
          </p:cNvSpPr>
          <p:nvPr/>
        </p:nvSpPr>
        <p:spPr bwMode="auto">
          <a:xfrm>
            <a:off x="3620161" y="5495617"/>
            <a:ext cx="45360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5" name="Rectangle 71"/>
          <p:cNvSpPr>
            <a:spLocks/>
          </p:cNvSpPr>
          <p:nvPr/>
        </p:nvSpPr>
        <p:spPr bwMode="auto">
          <a:xfrm>
            <a:off x="3617281" y="5750525"/>
            <a:ext cx="45360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6" name="AutoShape 72"/>
          <p:cNvSpPr>
            <a:spLocks/>
          </p:cNvSpPr>
          <p:nvPr/>
        </p:nvSpPr>
        <p:spPr bwMode="auto">
          <a:xfrm>
            <a:off x="4285440" y="5414969"/>
            <a:ext cx="681120" cy="69271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7" name="Rectangle 73"/>
          <p:cNvSpPr>
            <a:spLocks/>
          </p:cNvSpPr>
          <p:nvPr/>
        </p:nvSpPr>
        <p:spPr bwMode="auto">
          <a:xfrm>
            <a:off x="4399200" y="5499938"/>
            <a:ext cx="453600" cy="18289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8" name="Rectangle 74"/>
          <p:cNvSpPr>
            <a:spLocks/>
          </p:cNvSpPr>
          <p:nvPr/>
        </p:nvSpPr>
        <p:spPr bwMode="auto">
          <a:xfrm>
            <a:off x="4396321" y="5757725"/>
            <a:ext cx="45216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899" name="AutoShape 75"/>
          <p:cNvSpPr>
            <a:spLocks/>
          </p:cNvSpPr>
          <p:nvPr/>
        </p:nvSpPr>
        <p:spPr bwMode="auto">
          <a:xfrm>
            <a:off x="5215680" y="5406328"/>
            <a:ext cx="681120" cy="69415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0" name="Rectangle 76"/>
          <p:cNvSpPr>
            <a:spLocks/>
          </p:cNvSpPr>
          <p:nvPr/>
        </p:nvSpPr>
        <p:spPr bwMode="auto">
          <a:xfrm>
            <a:off x="5329440" y="5495617"/>
            <a:ext cx="453600" cy="18001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1" name="Rectangle 77"/>
          <p:cNvSpPr>
            <a:spLocks/>
          </p:cNvSpPr>
          <p:nvPr/>
        </p:nvSpPr>
        <p:spPr bwMode="auto">
          <a:xfrm>
            <a:off x="5326561" y="5753405"/>
            <a:ext cx="45216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2" name="AutoShape 78"/>
          <p:cNvSpPr>
            <a:spLocks/>
          </p:cNvSpPr>
          <p:nvPr/>
        </p:nvSpPr>
        <p:spPr bwMode="auto">
          <a:xfrm>
            <a:off x="5999040" y="5390487"/>
            <a:ext cx="681120" cy="694153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3" name="Rectangle 79"/>
          <p:cNvSpPr>
            <a:spLocks/>
          </p:cNvSpPr>
          <p:nvPr/>
        </p:nvSpPr>
        <p:spPr bwMode="auto">
          <a:xfrm>
            <a:off x="6112800" y="5481216"/>
            <a:ext cx="453600" cy="182900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4" name="Rectangle 80"/>
          <p:cNvSpPr>
            <a:spLocks/>
          </p:cNvSpPr>
          <p:nvPr/>
        </p:nvSpPr>
        <p:spPr bwMode="auto">
          <a:xfrm>
            <a:off x="6109920" y="5737563"/>
            <a:ext cx="45360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5" name="AutoShape 81"/>
          <p:cNvSpPr>
            <a:spLocks/>
          </p:cNvSpPr>
          <p:nvPr/>
        </p:nvSpPr>
        <p:spPr bwMode="auto">
          <a:xfrm>
            <a:off x="6929280" y="5387607"/>
            <a:ext cx="681120" cy="692712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6" name="Rectangle 82"/>
          <p:cNvSpPr>
            <a:spLocks/>
          </p:cNvSpPr>
          <p:nvPr/>
        </p:nvSpPr>
        <p:spPr bwMode="auto">
          <a:xfrm>
            <a:off x="7043041" y="5478336"/>
            <a:ext cx="45216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7" name="Rectangle 83"/>
          <p:cNvSpPr>
            <a:spLocks/>
          </p:cNvSpPr>
          <p:nvPr/>
        </p:nvSpPr>
        <p:spPr bwMode="auto">
          <a:xfrm>
            <a:off x="7040161" y="5734683"/>
            <a:ext cx="452160" cy="181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08" name="Line 84"/>
          <p:cNvSpPr>
            <a:spLocks noChangeShapeType="1"/>
          </p:cNvSpPr>
          <p:nvPr/>
        </p:nvSpPr>
        <p:spPr bwMode="auto">
          <a:xfrm rot="10800000" flipH="1">
            <a:off x="2875681" y="5077973"/>
            <a:ext cx="8640" cy="32259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09" name="Line 85"/>
          <p:cNvSpPr>
            <a:spLocks noChangeShapeType="1"/>
          </p:cNvSpPr>
          <p:nvPr/>
        </p:nvSpPr>
        <p:spPr bwMode="auto">
          <a:xfrm rot="10800000" flipH="1">
            <a:off x="3847681" y="5080853"/>
            <a:ext cx="10080" cy="32259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0" name="Line 86"/>
          <p:cNvSpPr>
            <a:spLocks noChangeShapeType="1"/>
          </p:cNvSpPr>
          <p:nvPr/>
        </p:nvSpPr>
        <p:spPr bwMode="auto">
          <a:xfrm rot="10800000">
            <a:off x="4551840" y="5080854"/>
            <a:ext cx="74880" cy="32835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1" name="Line 87"/>
          <p:cNvSpPr>
            <a:spLocks noChangeShapeType="1"/>
          </p:cNvSpPr>
          <p:nvPr/>
        </p:nvSpPr>
        <p:spPr bwMode="auto">
          <a:xfrm rot="10800000">
            <a:off x="5495041" y="5080854"/>
            <a:ext cx="56160" cy="325474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2" name="Line 88"/>
          <p:cNvSpPr>
            <a:spLocks noChangeShapeType="1"/>
          </p:cNvSpPr>
          <p:nvPr/>
        </p:nvSpPr>
        <p:spPr bwMode="auto">
          <a:xfrm rot="10800000">
            <a:off x="6317280" y="5080854"/>
            <a:ext cx="23040" cy="30963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3" name="Line 89"/>
          <p:cNvSpPr>
            <a:spLocks noChangeShapeType="1"/>
          </p:cNvSpPr>
          <p:nvPr/>
        </p:nvSpPr>
        <p:spPr bwMode="auto">
          <a:xfrm rot="10800000">
            <a:off x="7269120" y="5080853"/>
            <a:ext cx="5760" cy="30675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4" name="AutoShape 90"/>
          <p:cNvSpPr>
            <a:spLocks/>
          </p:cNvSpPr>
          <p:nvPr/>
        </p:nvSpPr>
        <p:spPr bwMode="auto">
          <a:xfrm>
            <a:off x="1140480" y="1983089"/>
            <a:ext cx="4201920" cy="3813520"/>
          </a:xfrm>
          <a:custGeom>
            <a:avLst/>
            <a:gdLst/>
            <a:ahLst/>
            <a:cxnLst/>
            <a:rect l="0" t="0" r="r" b="b"/>
            <a:pathLst>
              <a:path w="21274" h="21600">
                <a:moveTo>
                  <a:pt x="445" y="20304"/>
                </a:moveTo>
                <a:cubicBezTo>
                  <a:pt x="60" y="18648"/>
                  <a:pt x="-326" y="16992"/>
                  <a:pt x="445" y="15120"/>
                </a:cubicBezTo>
                <a:cubicBezTo>
                  <a:pt x="1217" y="13248"/>
                  <a:pt x="2053" y="11592"/>
                  <a:pt x="5074" y="9072"/>
                </a:cubicBezTo>
                <a:cubicBezTo>
                  <a:pt x="8095" y="6552"/>
                  <a:pt x="15874" y="0"/>
                  <a:pt x="18574" y="0"/>
                </a:cubicBezTo>
                <a:cubicBezTo>
                  <a:pt x="21274" y="0"/>
                  <a:pt x="21274" y="6624"/>
                  <a:pt x="21274" y="9072"/>
                </a:cubicBezTo>
                <a:cubicBezTo>
                  <a:pt x="21274" y="11520"/>
                  <a:pt x="19153" y="12600"/>
                  <a:pt x="18574" y="14688"/>
                </a:cubicBezTo>
                <a:cubicBezTo>
                  <a:pt x="17995" y="16776"/>
                  <a:pt x="17899" y="19188"/>
                  <a:pt x="17803" y="21600"/>
                </a:cubicBezTo>
              </a:path>
            </a:pathLst>
          </a:custGeom>
          <a:noFill/>
          <a:ln w="88900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15" name="AutoShape 91"/>
          <p:cNvSpPr>
            <a:spLocks/>
          </p:cNvSpPr>
          <p:nvPr/>
        </p:nvSpPr>
        <p:spPr bwMode="auto">
          <a:xfrm>
            <a:off x="2810881" y="2127104"/>
            <a:ext cx="2694240" cy="3590296"/>
          </a:xfrm>
          <a:custGeom>
            <a:avLst/>
            <a:gdLst/>
            <a:ahLst/>
            <a:cxnLst/>
            <a:rect l="0" t="0" r="r" b="b"/>
            <a:pathLst>
              <a:path w="21014" h="21055">
                <a:moveTo>
                  <a:pt x="629" y="20608"/>
                </a:moveTo>
                <a:cubicBezTo>
                  <a:pt x="84" y="18858"/>
                  <a:pt x="-461" y="17107"/>
                  <a:pt x="629" y="15245"/>
                </a:cubicBezTo>
                <a:cubicBezTo>
                  <a:pt x="1719" y="13383"/>
                  <a:pt x="4691" y="11968"/>
                  <a:pt x="7168" y="9436"/>
                </a:cubicBezTo>
                <a:cubicBezTo>
                  <a:pt x="9645" y="6903"/>
                  <a:pt x="13510" y="647"/>
                  <a:pt x="15491" y="51"/>
                </a:cubicBezTo>
                <a:cubicBezTo>
                  <a:pt x="17473" y="-545"/>
                  <a:pt x="18167" y="4222"/>
                  <a:pt x="19058" y="5861"/>
                </a:cubicBezTo>
                <a:cubicBezTo>
                  <a:pt x="19950" y="7499"/>
                  <a:pt x="20545" y="7350"/>
                  <a:pt x="20842" y="9883"/>
                </a:cubicBezTo>
                <a:cubicBezTo>
                  <a:pt x="21139" y="12415"/>
                  <a:pt x="20990" y="16735"/>
                  <a:pt x="20842" y="21055"/>
                </a:cubicBezTo>
              </a:path>
            </a:pathLst>
          </a:custGeom>
          <a:noFill/>
          <a:ln w="1016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5916" name="Line 92"/>
          <p:cNvSpPr>
            <a:spLocks noChangeShapeType="1"/>
          </p:cNvSpPr>
          <p:nvPr/>
        </p:nvSpPr>
        <p:spPr bwMode="auto">
          <a:xfrm rot="10800000" flipH="1">
            <a:off x="7338240" y="4121713"/>
            <a:ext cx="0" cy="721516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5917" name="Line 93"/>
          <p:cNvSpPr>
            <a:spLocks noChangeShapeType="1"/>
          </p:cNvSpPr>
          <p:nvPr/>
        </p:nvSpPr>
        <p:spPr bwMode="auto">
          <a:xfrm rot="10800000">
            <a:off x="7418880" y="5233509"/>
            <a:ext cx="5760" cy="30675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5" name="AutoShape 102"/>
          <p:cNvSpPr>
            <a:spLocks noChangeArrowheads="1"/>
          </p:cNvSpPr>
          <p:nvPr/>
        </p:nvSpPr>
        <p:spPr bwMode="auto">
          <a:xfrm>
            <a:off x="4843520" y="2822575"/>
            <a:ext cx="838200" cy="457200"/>
          </a:xfrm>
          <a:prstGeom prst="irregularSeal1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正方形/長方形 1"/>
          <p:cNvSpPr/>
          <p:nvPr/>
        </p:nvSpPr>
        <p:spPr>
          <a:xfrm>
            <a:off x="4283968" y="6165304"/>
            <a:ext cx="1962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en-US" altLang="ja-JP" sz="1200" b="1" dirty="0"/>
              <a:t>http://</a:t>
            </a:r>
            <a:r>
              <a:rPr lang="en-US" altLang="ja-JP" sz="1200" b="1" dirty="0" err="1"/>
              <a:t>mptcp.info.ucl.ac.be</a:t>
            </a:r>
            <a:r>
              <a:rPr lang="en-US" altLang="ja-JP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223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14" grpId="0" animBg="1"/>
      <p:bldP spid="205915" grpId="0" animBg="1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TCP in FAT </a:t>
            </a:r>
            <a:r>
              <a:rPr lang="fr-FR" dirty="0" err="1" smtClean="0"/>
              <a:t>tree</a:t>
            </a:r>
            <a:r>
              <a:rPr lang="fr-FR" dirty="0" smtClean="0"/>
              <a:t> networks</a:t>
            </a:r>
            <a:br>
              <a:rPr lang="fr-FR" dirty="0" smtClean="0"/>
            </a:b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collissions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4222" y="6152326"/>
            <a:ext cx="7408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C</a:t>
            </a:r>
            <a:r>
              <a:rPr lang="fr-FR" sz="1400" dirty="0"/>
              <a:t>. </a:t>
            </a:r>
            <a:r>
              <a:rPr lang="fr-FR" sz="1400" dirty="0" err="1"/>
              <a:t>Raiciu</a:t>
            </a:r>
            <a:r>
              <a:rPr lang="fr-FR" sz="1400" dirty="0"/>
              <a:t>, </a:t>
            </a:r>
            <a:r>
              <a:rPr lang="fr-FR" sz="1400" dirty="0" smtClean="0"/>
              <a:t>et al. “</a:t>
            </a:r>
            <a:r>
              <a:rPr lang="fr-FR" sz="1400" dirty="0" err="1"/>
              <a:t>Improving</a:t>
            </a:r>
            <a:r>
              <a:rPr lang="fr-FR" sz="1400" dirty="0"/>
              <a:t> </a:t>
            </a:r>
            <a:r>
              <a:rPr lang="fr-FR" sz="1400" dirty="0" err="1"/>
              <a:t>datacenter</a:t>
            </a:r>
            <a:r>
              <a:rPr lang="fr-FR" sz="1400" dirty="0"/>
              <a:t> performance and </a:t>
            </a:r>
            <a:r>
              <a:rPr lang="fr-FR" sz="1400" dirty="0" err="1"/>
              <a:t>robustness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multipath</a:t>
            </a:r>
            <a:r>
              <a:rPr lang="fr-FR" sz="1400" dirty="0"/>
              <a:t> TCP,” </a:t>
            </a:r>
            <a:r>
              <a:rPr lang="fr-FR" sz="1400" i="1" dirty="0"/>
              <a:t>ACM </a:t>
            </a:r>
            <a:r>
              <a:rPr lang="fr-FR" sz="1400" i="1" dirty="0" smtClean="0"/>
              <a:t>SIGCOMM</a:t>
            </a:r>
            <a:r>
              <a:rPr lang="fr-FR" sz="1400" dirty="0" smtClean="0"/>
              <a:t> </a:t>
            </a:r>
            <a:r>
              <a:rPr lang="fr-FR" sz="1400" dirty="0"/>
              <a:t>2011.</a:t>
            </a:r>
          </a:p>
        </p:txBody>
      </p:sp>
      <p:grpSp>
        <p:nvGrpSpPr>
          <p:cNvPr id="8" name="Grouper 7"/>
          <p:cNvGrpSpPr/>
          <p:nvPr/>
        </p:nvGrpSpPr>
        <p:grpSpPr>
          <a:xfrm>
            <a:off x="627840" y="1290376"/>
            <a:ext cx="6946560" cy="4861950"/>
            <a:chOff x="627840" y="1290376"/>
            <a:chExt cx="6946560" cy="48619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40" y="1290376"/>
              <a:ext cx="6946560" cy="48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46111" y="1806222"/>
              <a:ext cx="4219221" cy="139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5779" y="4360333"/>
              <a:ext cx="1679221" cy="519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1867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rid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collisions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Consider</a:t>
            </a:r>
            <a:r>
              <a:rPr lang="fr-FR" dirty="0" smtClean="0"/>
              <a:t> TCP performance as an optimisation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2556395" y="4561271"/>
            <a:ext cx="1454856" cy="1200452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4043812" y="4561271"/>
            <a:ext cx="1456158" cy="1200452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5636729" y="4561271"/>
            <a:ext cx="1457461" cy="1200452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962175" y="4561271"/>
            <a:ext cx="1456158" cy="1200452"/>
          </a:xfrm>
          <a:prstGeom prst="roundRect">
            <a:avLst>
              <a:gd name="adj" fmla="val 15116"/>
            </a:avLst>
          </a:prstGeom>
          <a:solidFill>
            <a:schemeClr val="accent1"/>
          </a:solidFill>
          <a:ln w="9525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1079397" y="4604298"/>
            <a:ext cx="408975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2381864" y="3204847"/>
            <a:ext cx="408975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2650173" y="4604298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4132381" y="4604298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1079397" y="5432567"/>
            <a:ext cx="408975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1902557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2650173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3538456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4168849" y="5432567"/>
            <a:ext cx="408975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Rectangle 15"/>
          <p:cNvSpPr>
            <a:spLocks/>
          </p:cNvSpPr>
          <p:nvPr/>
        </p:nvSpPr>
        <p:spPr bwMode="auto">
          <a:xfrm>
            <a:off x="5024570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rot="10800000" flipH="1">
            <a:off x="1287792" y="3495279"/>
            <a:ext cx="1299862" cy="1106868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10800000">
            <a:off x="2590259" y="3495279"/>
            <a:ext cx="268308" cy="1106868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rot="10800000">
            <a:off x="2590260" y="3495279"/>
            <a:ext cx="1749213" cy="1106868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rot="10800000" flipH="1">
            <a:off x="1286490" y="4893655"/>
            <a:ext cx="1302" cy="538912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rot="10800000">
            <a:off x="1287792" y="4892579"/>
            <a:ext cx="820554" cy="539988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3" name="Rectangle 21"/>
          <p:cNvSpPr>
            <a:spLocks/>
          </p:cNvSpPr>
          <p:nvPr/>
        </p:nvSpPr>
        <p:spPr bwMode="auto">
          <a:xfrm>
            <a:off x="1902557" y="4603223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4" name="Rectangle 22"/>
          <p:cNvSpPr>
            <a:spLocks/>
          </p:cNvSpPr>
          <p:nvPr/>
        </p:nvSpPr>
        <p:spPr bwMode="auto">
          <a:xfrm>
            <a:off x="3470727" y="4603223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" name="Rectangle 23"/>
          <p:cNvSpPr>
            <a:spLocks/>
          </p:cNvSpPr>
          <p:nvPr/>
        </p:nvSpPr>
        <p:spPr bwMode="auto">
          <a:xfrm>
            <a:off x="4955539" y="4603223"/>
            <a:ext cx="408975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rot="10800000" flipH="1">
            <a:off x="1287792" y="4893655"/>
            <a:ext cx="820554" cy="538912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10800000" flipH="1">
            <a:off x="2108346" y="4893655"/>
            <a:ext cx="0" cy="538912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8" name="Rectangle 26"/>
          <p:cNvSpPr>
            <a:spLocks/>
          </p:cNvSpPr>
          <p:nvPr/>
        </p:nvSpPr>
        <p:spPr bwMode="auto">
          <a:xfrm>
            <a:off x="3406906" y="320484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Rectangle 27"/>
          <p:cNvSpPr>
            <a:spLocks/>
          </p:cNvSpPr>
          <p:nvPr/>
        </p:nvSpPr>
        <p:spPr bwMode="auto">
          <a:xfrm>
            <a:off x="4478837" y="320484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0" name="Rectangle 28"/>
          <p:cNvSpPr>
            <a:spLocks/>
          </p:cNvSpPr>
          <p:nvPr/>
        </p:nvSpPr>
        <p:spPr bwMode="auto">
          <a:xfrm>
            <a:off x="5524717" y="320484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rot="10800000" flipH="1">
            <a:off x="1287792" y="3495279"/>
            <a:ext cx="2323601" cy="1106868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rot="10800000" flipH="1">
            <a:off x="2855962" y="3495279"/>
            <a:ext cx="756733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rot="10800000">
            <a:off x="3611393" y="3495279"/>
            <a:ext cx="726777" cy="1106868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rot="10800000" flipH="1">
            <a:off x="2855962" y="4892579"/>
            <a:ext cx="1302" cy="539988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rot="10800000">
            <a:off x="2857265" y="4892579"/>
            <a:ext cx="820554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rot="10800000" flipH="1">
            <a:off x="2857265" y="4892579"/>
            <a:ext cx="820554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rot="10800000" flipH="1">
            <a:off x="3677819" y="4892579"/>
            <a:ext cx="0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rot="10800000" flipH="1">
            <a:off x="4338169" y="4892579"/>
            <a:ext cx="1302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rot="10800000">
            <a:off x="4338169" y="4891503"/>
            <a:ext cx="820554" cy="539988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rot="10800000" flipH="1">
            <a:off x="4338169" y="4892579"/>
            <a:ext cx="820554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rot="10800000" flipH="1">
            <a:off x="5158724" y="4892579"/>
            <a:ext cx="0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2" name="Rectangle 40"/>
          <p:cNvSpPr>
            <a:spLocks/>
          </p:cNvSpPr>
          <p:nvPr/>
        </p:nvSpPr>
        <p:spPr bwMode="auto">
          <a:xfrm>
            <a:off x="5730507" y="4603223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3" name="Rectangle 41"/>
          <p:cNvSpPr>
            <a:spLocks/>
          </p:cNvSpPr>
          <p:nvPr/>
        </p:nvSpPr>
        <p:spPr bwMode="auto">
          <a:xfrm>
            <a:off x="5765674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4" name="Rectangle 42"/>
          <p:cNvSpPr>
            <a:spLocks/>
          </p:cNvSpPr>
          <p:nvPr/>
        </p:nvSpPr>
        <p:spPr bwMode="auto">
          <a:xfrm>
            <a:off x="6621394" y="5432567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5" name="Rectangle 43"/>
          <p:cNvSpPr>
            <a:spLocks/>
          </p:cNvSpPr>
          <p:nvPr/>
        </p:nvSpPr>
        <p:spPr bwMode="auto">
          <a:xfrm>
            <a:off x="6549759" y="4603223"/>
            <a:ext cx="410277" cy="290432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rot="10800000" flipH="1">
            <a:off x="5934994" y="4892579"/>
            <a:ext cx="1302" cy="539988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rot="10800000">
            <a:off x="5936297" y="4892579"/>
            <a:ext cx="819252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rot="10800000" flipH="1">
            <a:off x="5936297" y="4892579"/>
            <a:ext cx="819252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rot="10800000" flipH="1">
            <a:off x="6755548" y="4892579"/>
            <a:ext cx="0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rot="10800000">
            <a:off x="2590259" y="3495279"/>
            <a:ext cx="3347340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rot="10800000">
            <a:off x="3611393" y="3495279"/>
            <a:ext cx="2324904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rot="10800000" flipH="1">
            <a:off x="2108346" y="3495279"/>
            <a:ext cx="3620858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rot="10800000" flipH="1">
            <a:off x="2108346" y="3495279"/>
            <a:ext cx="2574977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rot="10800000" flipH="1">
            <a:off x="3675215" y="3495279"/>
            <a:ext cx="1008109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rot="10800000" flipH="1">
            <a:off x="3675215" y="3495279"/>
            <a:ext cx="2053990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rot="10800000">
            <a:off x="4683324" y="3495279"/>
            <a:ext cx="475400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rot="10800000" flipH="1">
            <a:off x="5158724" y="3495279"/>
            <a:ext cx="570481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rot="10800000">
            <a:off x="4683323" y="3495279"/>
            <a:ext cx="2072225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rot="10800000">
            <a:off x="5729204" y="3495279"/>
            <a:ext cx="1026344" cy="1109019"/>
          </a:xfrm>
          <a:prstGeom prst="line">
            <a:avLst/>
          </a:prstGeom>
          <a:noFill/>
          <a:ln w="25400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60" name="AutoShape 58"/>
          <p:cNvSpPr>
            <a:spLocks/>
          </p:cNvSpPr>
          <p:nvPr/>
        </p:nvSpPr>
        <p:spPr bwMode="auto">
          <a:xfrm>
            <a:off x="973897" y="5963949"/>
            <a:ext cx="614764" cy="517399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1" name="Rectangle 59"/>
          <p:cNvSpPr>
            <a:spLocks/>
          </p:cNvSpPr>
          <p:nvPr/>
        </p:nvSpPr>
        <p:spPr bwMode="auto">
          <a:xfrm>
            <a:off x="1075490" y="6032792"/>
            <a:ext cx="410277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2" name="Rectangle 60"/>
          <p:cNvSpPr>
            <a:spLocks/>
          </p:cNvSpPr>
          <p:nvPr/>
        </p:nvSpPr>
        <p:spPr bwMode="auto">
          <a:xfrm>
            <a:off x="1072885" y="6223187"/>
            <a:ext cx="410277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rot="10800000" flipH="1">
            <a:off x="1281280" y="5722998"/>
            <a:ext cx="6512" cy="240951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64" name="AutoShape 62"/>
          <p:cNvSpPr>
            <a:spLocks/>
          </p:cNvSpPr>
          <p:nvPr/>
        </p:nvSpPr>
        <p:spPr bwMode="auto">
          <a:xfrm>
            <a:off x="1815291" y="5961798"/>
            <a:ext cx="614764" cy="517399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5" name="Rectangle 63"/>
          <p:cNvSpPr>
            <a:spLocks/>
          </p:cNvSpPr>
          <p:nvPr/>
        </p:nvSpPr>
        <p:spPr bwMode="auto">
          <a:xfrm>
            <a:off x="1916883" y="6030641"/>
            <a:ext cx="410277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6" name="Rectangle 64"/>
          <p:cNvSpPr>
            <a:spLocks/>
          </p:cNvSpPr>
          <p:nvPr/>
        </p:nvSpPr>
        <p:spPr bwMode="auto">
          <a:xfrm>
            <a:off x="1914278" y="6221035"/>
            <a:ext cx="410277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rot="10800000" flipH="1">
            <a:off x="2108346" y="5715469"/>
            <a:ext cx="6512" cy="242027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68" name="AutoShape 66"/>
          <p:cNvSpPr>
            <a:spLocks/>
          </p:cNvSpPr>
          <p:nvPr/>
        </p:nvSpPr>
        <p:spPr bwMode="auto">
          <a:xfrm>
            <a:off x="2590260" y="5966101"/>
            <a:ext cx="613462" cy="518475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9" name="Rectangle 67"/>
          <p:cNvSpPr>
            <a:spLocks/>
          </p:cNvSpPr>
          <p:nvPr/>
        </p:nvSpPr>
        <p:spPr bwMode="auto">
          <a:xfrm>
            <a:off x="2689247" y="6032792"/>
            <a:ext cx="410277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0" name="Rectangle 68"/>
          <p:cNvSpPr>
            <a:spLocks/>
          </p:cNvSpPr>
          <p:nvPr/>
        </p:nvSpPr>
        <p:spPr bwMode="auto">
          <a:xfrm>
            <a:off x="2686642" y="6225338"/>
            <a:ext cx="410277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1" name="AutoShape 69"/>
          <p:cNvSpPr>
            <a:spLocks/>
          </p:cNvSpPr>
          <p:nvPr/>
        </p:nvSpPr>
        <p:spPr bwMode="auto">
          <a:xfrm>
            <a:off x="3427746" y="5963949"/>
            <a:ext cx="616067" cy="517399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2" name="Rectangle 70"/>
          <p:cNvSpPr>
            <a:spLocks/>
          </p:cNvSpPr>
          <p:nvPr/>
        </p:nvSpPr>
        <p:spPr bwMode="auto">
          <a:xfrm>
            <a:off x="3530641" y="6032792"/>
            <a:ext cx="410277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3" name="Rectangle 71"/>
          <p:cNvSpPr>
            <a:spLocks/>
          </p:cNvSpPr>
          <p:nvPr/>
        </p:nvSpPr>
        <p:spPr bwMode="auto">
          <a:xfrm>
            <a:off x="3528036" y="6223187"/>
            <a:ext cx="410277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4" name="AutoShape 72"/>
          <p:cNvSpPr>
            <a:spLocks/>
          </p:cNvSpPr>
          <p:nvPr/>
        </p:nvSpPr>
        <p:spPr bwMode="auto">
          <a:xfrm>
            <a:off x="4132380" y="5972555"/>
            <a:ext cx="616067" cy="517399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5" name="Rectangle 73"/>
          <p:cNvSpPr>
            <a:spLocks/>
          </p:cNvSpPr>
          <p:nvPr/>
        </p:nvSpPr>
        <p:spPr bwMode="auto">
          <a:xfrm>
            <a:off x="4235275" y="6036020"/>
            <a:ext cx="410277" cy="136610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6" name="Rectangle 74"/>
          <p:cNvSpPr>
            <a:spLocks/>
          </p:cNvSpPr>
          <p:nvPr/>
        </p:nvSpPr>
        <p:spPr bwMode="auto">
          <a:xfrm>
            <a:off x="4232671" y="6228565"/>
            <a:ext cx="408975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7" name="AutoShape 75"/>
          <p:cNvSpPr>
            <a:spLocks/>
          </p:cNvSpPr>
          <p:nvPr/>
        </p:nvSpPr>
        <p:spPr bwMode="auto">
          <a:xfrm>
            <a:off x="4973773" y="5966101"/>
            <a:ext cx="616067" cy="518475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8" name="Rectangle 76"/>
          <p:cNvSpPr>
            <a:spLocks/>
          </p:cNvSpPr>
          <p:nvPr/>
        </p:nvSpPr>
        <p:spPr bwMode="auto">
          <a:xfrm>
            <a:off x="5076668" y="6032792"/>
            <a:ext cx="410277" cy="134459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9" name="Rectangle 77"/>
          <p:cNvSpPr>
            <a:spLocks/>
          </p:cNvSpPr>
          <p:nvPr/>
        </p:nvSpPr>
        <p:spPr bwMode="auto">
          <a:xfrm>
            <a:off x="5074064" y="6225338"/>
            <a:ext cx="408975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0" name="AutoShape 78"/>
          <p:cNvSpPr>
            <a:spLocks/>
          </p:cNvSpPr>
          <p:nvPr/>
        </p:nvSpPr>
        <p:spPr bwMode="auto">
          <a:xfrm>
            <a:off x="5682315" y="5954269"/>
            <a:ext cx="616067" cy="518475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1" name="Rectangle 79"/>
          <p:cNvSpPr>
            <a:spLocks/>
          </p:cNvSpPr>
          <p:nvPr/>
        </p:nvSpPr>
        <p:spPr bwMode="auto">
          <a:xfrm>
            <a:off x="5785210" y="6022036"/>
            <a:ext cx="410277" cy="136611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2" name="Rectangle 80"/>
          <p:cNvSpPr>
            <a:spLocks/>
          </p:cNvSpPr>
          <p:nvPr/>
        </p:nvSpPr>
        <p:spPr bwMode="auto">
          <a:xfrm>
            <a:off x="5782605" y="6213506"/>
            <a:ext cx="410277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3" name="AutoShape 81"/>
          <p:cNvSpPr>
            <a:spLocks/>
          </p:cNvSpPr>
          <p:nvPr/>
        </p:nvSpPr>
        <p:spPr bwMode="auto">
          <a:xfrm>
            <a:off x="6523709" y="5952118"/>
            <a:ext cx="616067" cy="517398"/>
          </a:xfrm>
          <a:prstGeom prst="roundRect">
            <a:avLst>
              <a:gd name="adj" fmla="val 15116"/>
            </a:avLst>
          </a:prstGeom>
          <a:solidFill>
            <a:srgbClr val="A6A6A6"/>
          </a:solidFill>
          <a:ln w="9525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4" name="Rectangle 82"/>
          <p:cNvSpPr>
            <a:spLocks/>
          </p:cNvSpPr>
          <p:nvPr/>
        </p:nvSpPr>
        <p:spPr bwMode="auto">
          <a:xfrm>
            <a:off x="6626605" y="6019885"/>
            <a:ext cx="408975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5" name="Rectangle 83"/>
          <p:cNvSpPr>
            <a:spLocks/>
          </p:cNvSpPr>
          <p:nvPr/>
        </p:nvSpPr>
        <p:spPr bwMode="auto">
          <a:xfrm>
            <a:off x="6624000" y="6211355"/>
            <a:ext cx="408975" cy="135535"/>
          </a:xfrm>
          <a:prstGeom prst="rect">
            <a:avLst/>
          </a:prstGeom>
          <a:solidFill>
            <a:srgbClr val="C0504D"/>
          </a:solidFill>
          <a:ln w="9525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rot="10800000" flipH="1">
            <a:off x="2857265" y="5720847"/>
            <a:ext cx="7815" cy="240951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 rot="10800000" flipH="1">
            <a:off x="3736431" y="5722998"/>
            <a:ext cx="9117" cy="240951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 rot="10800000">
            <a:off x="4373336" y="5722999"/>
            <a:ext cx="67728" cy="24525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rot="10800000">
            <a:off x="5226453" y="5722999"/>
            <a:ext cx="50796" cy="243102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rot="10800000">
            <a:off x="5970161" y="5722999"/>
            <a:ext cx="20839" cy="231270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rot="10800000">
            <a:off x="6831091" y="5722998"/>
            <a:ext cx="5210" cy="229119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2" name="AutoShape 90"/>
          <p:cNvSpPr>
            <a:spLocks/>
          </p:cNvSpPr>
          <p:nvPr/>
        </p:nvSpPr>
        <p:spPr bwMode="auto">
          <a:xfrm>
            <a:off x="1287792" y="3409225"/>
            <a:ext cx="3800599" cy="2848383"/>
          </a:xfrm>
          <a:custGeom>
            <a:avLst/>
            <a:gdLst/>
            <a:ahLst/>
            <a:cxnLst/>
            <a:rect l="0" t="0" r="r" b="b"/>
            <a:pathLst>
              <a:path w="21274" h="21600">
                <a:moveTo>
                  <a:pt x="445" y="20304"/>
                </a:moveTo>
                <a:cubicBezTo>
                  <a:pt x="60" y="18648"/>
                  <a:pt x="-326" y="16992"/>
                  <a:pt x="445" y="15120"/>
                </a:cubicBezTo>
                <a:cubicBezTo>
                  <a:pt x="1217" y="13248"/>
                  <a:pt x="2053" y="11592"/>
                  <a:pt x="5074" y="9072"/>
                </a:cubicBezTo>
                <a:cubicBezTo>
                  <a:pt x="8095" y="6552"/>
                  <a:pt x="15874" y="0"/>
                  <a:pt x="18574" y="0"/>
                </a:cubicBezTo>
                <a:cubicBezTo>
                  <a:pt x="21274" y="0"/>
                  <a:pt x="21274" y="6624"/>
                  <a:pt x="21274" y="9072"/>
                </a:cubicBezTo>
                <a:cubicBezTo>
                  <a:pt x="21274" y="11520"/>
                  <a:pt x="19153" y="12600"/>
                  <a:pt x="18574" y="14688"/>
                </a:cubicBezTo>
                <a:cubicBezTo>
                  <a:pt x="17995" y="16776"/>
                  <a:pt x="17899" y="19188"/>
                  <a:pt x="17803" y="21600"/>
                </a:cubicBezTo>
              </a:path>
            </a:pathLst>
          </a:custGeom>
          <a:noFill/>
          <a:ln w="88900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rot="10800000" flipH="1">
            <a:off x="6893610" y="5006600"/>
            <a:ext cx="0" cy="538913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rot="10800000">
            <a:off x="6966548" y="5837019"/>
            <a:ext cx="5210" cy="229119"/>
          </a:xfrm>
          <a:prstGeom prst="line">
            <a:avLst/>
          </a:prstGeom>
          <a:noFill/>
          <a:ln w="25400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21" y="3396978"/>
            <a:ext cx="1265408" cy="530135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99" name="AutoShape 94"/>
          <p:cNvSpPr>
            <a:spLocks/>
          </p:cNvSpPr>
          <p:nvPr/>
        </p:nvSpPr>
        <p:spPr bwMode="auto">
          <a:xfrm>
            <a:off x="2865080" y="3585936"/>
            <a:ext cx="2429733" cy="2660016"/>
          </a:xfrm>
          <a:custGeom>
            <a:avLst/>
            <a:gdLst/>
            <a:ahLst/>
            <a:cxnLst/>
            <a:rect l="0" t="0" r="r" b="b"/>
            <a:pathLst>
              <a:path w="20838" h="21547">
                <a:moveTo>
                  <a:pt x="173" y="18674"/>
                </a:moveTo>
                <a:cubicBezTo>
                  <a:pt x="-69" y="15562"/>
                  <a:pt x="-214" y="12847"/>
                  <a:pt x="851" y="9734"/>
                </a:cubicBezTo>
                <a:cubicBezTo>
                  <a:pt x="1915" y="6622"/>
                  <a:pt x="4528" y="-53"/>
                  <a:pt x="6561" y="0"/>
                </a:cubicBezTo>
                <a:cubicBezTo>
                  <a:pt x="8594" y="53"/>
                  <a:pt x="10691" y="6863"/>
                  <a:pt x="12949" y="9656"/>
                </a:cubicBezTo>
                <a:cubicBezTo>
                  <a:pt x="15208" y="12449"/>
                  <a:pt x="18837" y="14777"/>
                  <a:pt x="20112" y="16759"/>
                </a:cubicBezTo>
                <a:cubicBezTo>
                  <a:pt x="21386" y="18741"/>
                  <a:pt x="20596" y="21547"/>
                  <a:pt x="20596" y="21547"/>
                </a:cubicBezTo>
              </a:path>
            </a:pathLst>
          </a:custGeom>
          <a:noFill/>
          <a:ln w="1016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83162" y="3495279"/>
            <a:ext cx="5066597" cy="24568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endCxn id="12" idx="3"/>
          </p:cNvCxnSpPr>
          <p:nvPr/>
        </p:nvCxnSpPr>
        <p:spPr>
          <a:xfrm flipH="1">
            <a:off x="1488372" y="3927113"/>
            <a:ext cx="5483386" cy="1650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23" idx="3"/>
          </p:cNvCxnSpPr>
          <p:nvPr/>
        </p:nvCxnSpPr>
        <p:spPr>
          <a:xfrm flipH="1">
            <a:off x="2312834" y="3927113"/>
            <a:ext cx="4670040" cy="8213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29" idx="3"/>
          </p:cNvCxnSpPr>
          <p:nvPr/>
        </p:nvCxnSpPr>
        <p:spPr>
          <a:xfrm flipH="1" flipV="1">
            <a:off x="4889114" y="3350063"/>
            <a:ext cx="2091458" cy="577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endCxn id="25" idx="3"/>
          </p:cNvCxnSpPr>
          <p:nvPr/>
        </p:nvCxnSpPr>
        <p:spPr>
          <a:xfrm flipH="1">
            <a:off x="5364514" y="3927113"/>
            <a:ext cx="1616058" cy="8213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H="1">
            <a:off x="4441064" y="3927113"/>
            <a:ext cx="2525483" cy="1618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98" idx="2"/>
          </p:cNvCxnSpPr>
          <p:nvPr/>
        </p:nvCxnSpPr>
        <p:spPr>
          <a:xfrm flipV="1">
            <a:off x="2855961" y="3927113"/>
            <a:ext cx="4394464" cy="2118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“Detail” : improving flow completion time</a:t>
            </a:r>
          </a:p>
          <a:p>
            <a:pPr lvl="1"/>
            <a:r>
              <a:rPr lang="en-US" altLang="ja-JP" dirty="0" smtClean="0"/>
              <a:t>Cross-layer approach</a:t>
            </a:r>
            <a:endParaRPr lang="en-US" altLang="ja-JP" dirty="0"/>
          </a:p>
          <a:p>
            <a:pPr lvl="1"/>
            <a:r>
              <a:rPr lang="en-US" altLang="ja-JP" dirty="0"/>
              <a:t>In-network mechanisms to reduce packet losses and retransmissions</a:t>
            </a:r>
          </a:p>
          <a:p>
            <a:pPr lvl="1"/>
            <a:r>
              <a:rPr lang="en-US" altLang="ja-JP" dirty="0"/>
              <a:t>Prioritize latency-sensitive flows</a:t>
            </a:r>
          </a:p>
          <a:p>
            <a:pPr lvl="1"/>
            <a:r>
              <a:rPr lang="en-US" altLang="ja-JP" dirty="0"/>
              <a:t>Evenly balance traffic across multiple </a:t>
            </a:r>
            <a:r>
              <a:rPr lang="en-US" altLang="ja-JP" dirty="0" smtClean="0"/>
              <a:t>paths</a:t>
            </a:r>
          </a:p>
          <a:p>
            <a:r>
              <a:rPr lang="en-US" altLang="ja-JP" b="1" dirty="0" smtClean="0"/>
              <a:t>Paper</a:t>
            </a:r>
            <a:r>
              <a:rPr lang="en-US" altLang="ja-JP" dirty="0" smtClean="0"/>
              <a:t> : </a:t>
            </a:r>
          </a:p>
          <a:p>
            <a:pPr lvl="1"/>
            <a:r>
              <a:rPr lang="en-US" altLang="ja-JP" sz="2000" dirty="0"/>
              <a:t>Title : </a:t>
            </a:r>
            <a:r>
              <a:rPr lang="en-US" altLang="ja-JP" sz="2000" dirty="0" err="1"/>
              <a:t>DeTail</a:t>
            </a:r>
            <a:r>
              <a:rPr lang="en-US" altLang="ja-JP" sz="2000" dirty="0"/>
              <a:t>: Reducing the flow completion time tail in datacenter networks</a:t>
            </a:r>
          </a:p>
          <a:p>
            <a:pPr lvl="1"/>
            <a:r>
              <a:rPr lang="en-US" altLang="ja-JP" sz="2000" dirty="0" err="1"/>
              <a:t>Zats</a:t>
            </a:r>
            <a:r>
              <a:rPr lang="en-US" altLang="ja-JP" sz="2000" dirty="0"/>
              <a:t>, David, et al. University of California, Berkeley, Berkeley</a:t>
            </a:r>
            <a:endParaRPr lang="ja-JP" altLang="en-US" sz="2000" i="1" dirty="0"/>
          </a:p>
          <a:p>
            <a:pPr lvl="1"/>
            <a:r>
              <a:rPr lang="en-US" altLang="ja-JP" sz="2000" i="1" dirty="0"/>
              <a:t>ACM SIGCOMM Computer Communication Review </a:t>
            </a:r>
            <a:r>
              <a:rPr lang="en-US" altLang="ja-JP" sz="2000" dirty="0" smtClean="0"/>
              <a:t>2012</a:t>
            </a:r>
            <a:endParaRPr lang="en-US" altLang="ja-JP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</a:t>
            </a:r>
            <a:r>
              <a:rPr lang="en-US" altLang="ja-JP" dirty="0" smtClean="0"/>
              <a:t>2/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913377"/>
            <a:ext cx="8229600" cy="2451728"/>
          </a:xfr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ja-JP" dirty="0"/>
              <a:t>Background</a:t>
            </a:r>
          </a:p>
          <a:p>
            <a:pPr lvl="1"/>
            <a:r>
              <a:rPr lang="en-US" altLang="ja-JP" dirty="0"/>
              <a:t>Modern Web pages are made up of many components</a:t>
            </a:r>
          </a:p>
          <a:p>
            <a:pPr lvl="2"/>
            <a:r>
              <a:rPr lang="en-US" altLang="ja-JP" dirty="0"/>
              <a:t>generated by independent subsystems and “mixed”</a:t>
            </a:r>
          </a:p>
          <a:p>
            <a:pPr lvl="2"/>
            <a:r>
              <a:rPr lang="en-US" altLang="ja-JP" dirty="0"/>
              <a:t>“</a:t>
            </a:r>
            <a:r>
              <a:rPr lang="en-US" altLang="ja-JP" dirty="0" err="1"/>
              <a:t>subflow</a:t>
            </a:r>
            <a:r>
              <a:rPr lang="en-US" altLang="ja-JP" dirty="0" smtClean="0"/>
              <a:t>” : intra-datacenter </a:t>
            </a:r>
            <a:r>
              <a:rPr lang="en-US" altLang="ja-JP" dirty="0"/>
              <a:t>flow is increased</a:t>
            </a:r>
          </a:p>
          <a:p>
            <a:pPr lvl="2"/>
            <a:r>
              <a:rPr lang="en-US" altLang="ja-JP" dirty="0"/>
              <a:t>Partial delay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Growing the number of hosts per DC</a:t>
            </a:r>
            <a:endParaRPr lang="en-US" altLang="ja-JP" dirty="0"/>
          </a:p>
          <a:p>
            <a:pPr lvl="1"/>
            <a:r>
              <a:rPr lang="en-US" altLang="ja-JP" dirty="0"/>
              <a:t>Deadlines are 200 -300ms for satisfaction for user </a:t>
            </a:r>
            <a:r>
              <a:rPr lang="en-US" altLang="ja-JP" dirty="0" smtClean="0"/>
              <a:t>demands</a:t>
            </a:r>
          </a:p>
          <a:p>
            <a:pPr lvl="1"/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79512" y="4581128"/>
            <a:ext cx="8229600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A approach for DC topology</a:t>
            </a:r>
          </a:p>
          <a:p>
            <a:pPr lvl="1"/>
            <a:r>
              <a:rPr lang="en-US" altLang="ja-JP" dirty="0" smtClean="0"/>
              <a:t>Replacing traditional hierarchical structure</a:t>
            </a:r>
          </a:p>
          <a:p>
            <a:pPr lvl="1"/>
            <a:r>
              <a:rPr lang="en-US" altLang="ja-JP" dirty="0" err="1" smtClean="0"/>
              <a:t>FatTree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Bcube</a:t>
            </a:r>
            <a:r>
              <a:rPr lang="en-US" altLang="ja-JP" dirty="0"/>
              <a:t> </a:t>
            </a:r>
            <a:r>
              <a:rPr lang="en-US" altLang="ja-JP" dirty="0" smtClean="0"/>
              <a:t>and VL2 etc…</a:t>
            </a:r>
            <a:endParaRPr lang="en-US" altLang="ja-JP" dirty="0"/>
          </a:p>
        </p:txBody>
      </p:sp>
      <p:pic>
        <p:nvPicPr>
          <p:cNvPr id="5" name="図 4" descr="1415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75" y="1006587"/>
            <a:ext cx="2435029" cy="2599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23528" y="1514657"/>
            <a:ext cx="2736304" cy="295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kumimoji="1" lang="en-US" altLang="ja-JP" dirty="0" smtClean="0"/>
              <a:t>ong-tail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4941169"/>
            <a:ext cx="8229600" cy="9361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2400" dirty="0" smtClean="0"/>
              <a:t>Intra-rack RTTs take 61µs as average, and the median is 334µs</a:t>
            </a:r>
          </a:p>
          <a:p>
            <a:r>
              <a:rPr lang="en-US" altLang="ja-JP" sz="2400" dirty="0" smtClean="0"/>
              <a:t>In 10% of the cases, average RTTs take 14ms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83" y="1586665"/>
            <a:ext cx="5677705" cy="29224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44360" y="3720538"/>
            <a:ext cx="1422632" cy="28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7334" y="2856442"/>
            <a:ext cx="2291164" cy="284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</a:t>
            </a:r>
            <a:r>
              <a:rPr kumimoji="1" lang="en-US" altLang="ja-JP" dirty="0" smtClean="0"/>
              <a:t>id-level aggregator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9552" y="1882581"/>
            <a:ext cx="2291164" cy="284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Top-level aggregator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endCxn id="8" idx="2"/>
          </p:cNvCxnSpPr>
          <p:nvPr/>
        </p:nvCxnSpPr>
        <p:spPr>
          <a:xfrm flipV="1">
            <a:off x="1043608" y="3140968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8" idx="2"/>
          </p:cNvCxnSpPr>
          <p:nvPr/>
        </p:nvCxnSpPr>
        <p:spPr>
          <a:xfrm flipH="1" flipV="1">
            <a:off x="1682916" y="3140968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43608" y="2204864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1682916" y="2204864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95536" y="125946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32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Cause of long tails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Flash congestion have three problems leading to long-tailed flow completion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packet losses and </a:t>
            </a:r>
            <a:r>
              <a:rPr lang="en-US" altLang="ja-JP" dirty="0" smtClean="0"/>
              <a:t>retransmissions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b="1" dirty="0"/>
              <a:t>absence of </a:t>
            </a:r>
            <a:r>
              <a:rPr lang="en-US" altLang="ja-JP" b="1" dirty="0" smtClean="0"/>
              <a:t>prioritization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uneven load balancing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24944"/>
            <a:ext cx="3887650" cy="3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Experimental setup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Click-based implementation </a:t>
            </a:r>
          </a:p>
          <a:p>
            <a:pPr lvl="1"/>
            <a:r>
              <a:rPr kumimoji="1" lang="en-US" altLang="ja-JP" dirty="0" smtClean="0"/>
              <a:t>Modifying Click to have both ingress and egress queues </a:t>
            </a:r>
          </a:p>
          <a:p>
            <a:pPr lvl="1"/>
            <a:r>
              <a:rPr lang="en-US" altLang="ja-JP" dirty="0" smtClean="0"/>
              <a:t>Implementing DMA(</a:t>
            </a:r>
            <a:r>
              <a:rPr lang="en-US" altLang="ja-JP" i="1" dirty="0"/>
              <a:t>Direct Memory Access</a:t>
            </a:r>
            <a:r>
              <a:rPr lang="en-US" altLang="ja-JP" dirty="0" smtClean="0"/>
              <a:t>) etc..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1" y="2910997"/>
            <a:ext cx="5287818" cy="34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Absence of prioritization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There are both latency-sensitive </a:t>
            </a:r>
            <a:r>
              <a:rPr lang="en-US" altLang="ja-JP" dirty="0"/>
              <a:t>and latency-insensitive flows, with </a:t>
            </a:r>
            <a:r>
              <a:rPr lang="en-US" altLang="ja-JP" dirty="0" smtClean="0"/>
              <a:t>the range </a:t>
            </a:r>
            <a:r>
              <a:rPr lang="en-US" altLang="ja-JP" dirty="0"/>
              <a:t>from </a:t>
            </a:r>
            <a:r>
              <a:rPr lang="en-US" altLang="ja-JP" b="1" dirty="0"/>
              <a:t>2KB to 100MB</a:t>
            </a:r>
            <a:endParaRPr lang="ja-JP" altLang="en-US" b="1" dirty="0"/>
          </a:p>
          <a:p>
            <a:r>
              <a:rPr kumimoji="1" lang="en-US" altLang="ja-JP" dirty="0" smtClean="0"/>
              <a:t>In case, </a:t>
            </a:r>
          </a:p>
          <a:p>
            <a:pPr lvl="1"/>
            <a:r>
              <a:rPr lang="en-US" altLang="ja-JP" dirty="0"/>
              <a:t>short latency-sensitive </a:t>
            </a:r>
            <a:r>
              <a:rPr lang="en-US" altLang="ja-JP" dirty="0" smtClean="0"/>
              <a:t>flows </a:t>
            </a:r>
            <a:r>
              <a:rPr lang="en-US" altLang="ja-JP" dirty="0"/>
              <a:t>can become </a:t>
            </a:r>
            <a:r>
              <a:rPr lang="en-US" altLang="ja-JP" dirty="0" err="1"/>
              <a:t>enqueued</a:t>
            </a:r>
            <a:r>
              <a:rPr lang="en-US" altLang="ja-JP" dirty="0"/>
              <a:t> behind long latency-insensitive </a:t>
            </a:r>
            <a:r>
              <a:rPr lang="en-US" altLang="ja-JP" dirty="0" smtClean="0"/>
              <a:t>flows</a:t>
            </a:r>
          </a:p>
          <a:p>
            <a:pPr lvl="1"/>
            <a:r>
              <a:rPr lang="en-US" altLang="ja-JP" dirty="0"/>
              <a:t>latency-sensitive flows will hit the </a:t>
            </a:r>
            <a:r>
              <a:rPr lang="en-US" altLang="ja-JP" dirty="0" smtClean="0"/>
              <a:t>long tail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1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Transport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Load balance 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acket </a:t>
            </a:r>
            <a:r>
              <a:rPr lang="en-US" altLang="ja-JP" dirty="0"/>
              <a:t>drops no longer </a:t>
            </a:r>
            <a:r>
              <a:rPr lang="en-US" altLang="ja-JP" dirty="0" smtClean="0"/>
              <a:t>happen </a:t>
            </a:r>
            <a:r>
              <a:rPr lang="en-US" altLang="ja-JP" dirty="0"/>
              <a:t>due to </a:t>
            </a:r>
            <a:r>
              <a:rPr lang="en-US" altLang="ja-JP" dirty="0" smtClean="0"/>
              <a:t>congestion.</a:t>
            </a:r>
          </a:p>
          <a:p>
            <a:pPr lvl="1"/>
            <a:r>
              <a:rPr lang="en-US" altLang="ja-JP" dirty="0"/>
              <a:t>W</a:t>
            </a:r>
            <a:r>
              <a:rPr lang="en-US" altLang="ja-JP" dirty="0" smtClean="0"/>
              <a:t>hen </a:t>
            </a:r>
            <a:r>
              <a:rPr lang="en-US" altLang="ja-JP" dirty="0"/>
              <a:t>the appropriate counter is above a </a:t>
            </a:r>
            <a:r>
              <a:rPr lang="en-US" altLang="ja-JP" dirty="0" smtClean="0"/>
              <a:t>threshold 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drain byte, and </a:t>
            </a:r>
            <a:r>
              <a:rPr lang="en-US" altLang="ja-JP" dirty="0"/>
              <a:t>l</a:t>
            </a:r>
            <a:r>
              <a:rPr lang="en-US" altLang="ja-JP" dirty="0" smtClean="0"/>
              <a:t>ow </a:t>
            </a:r>
            <a:r>
              <a:rPr lang="en-US" altLang="ja-JP" dirty="0"/>
              <a:t>priority packets </a:t>
            </a:r>
            <a:r>
              <a:rPr lang="en-US" altLang="ja-JP" dirty="0" err="1" smtClean="0"/>
              <a:t>enqueued</a:t>
            </a:r>
            <a:r>
              <a:rPr lang="en-US" altLang="ja-JP" dirty="0" smtClean="0"/>
              <a:t>, setting ECN FLAG</a:t>
            </a:r>
          </a:p>
          <a:p>
            <a:r>
              <a:rPr lang="en-US" altLang="ja-JP" dirty="0"/>
              <a:t>In this simulation, </a:t>
            </a:r>
          </a:p>
          <a:p>
            <a:pPr lvl="1"/>
            <a:r>
              <a:rPr lang="en-US" altLang="ja-JP" dirty="0"/>
              <a:t>Setting two threshold 16KB and </a:t>
            </a:r>
            <a:r>
              <a:rPr lang="en-US" altLang="ja-JP" dirty="0" smtClean="0"/>
              <a:t>64KB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90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microbenchmarks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600200"/>
            <a:ext cx="3826768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2400" dirty="0" err="1" smtClean="0"/>
              <a:t>FatTree</a:t>
            </a:r>
            <a:r>
              <a:rPr kumimoji="1" lang="en-US" altLang="ja-JP" sz="2400" dirty="0" smtClean="0"/>
              <a:t> with 128servers</a:t>
            </a:r>
          </a:p>
          <a:p>
            <a:r>
              <a:rPr lang="en-US" altLang="ja-JP" sz="2400" dirty="0" smtClean="0"/>
              <a:t>Oversubscription </a:t>
            </a:r>
            <a:r>
              <a:rPr lang="en-US" altLang="ja-JP" sz="2400" dirty="0"/>
              <a:t>: ½ × ½ </a:t>
            </a:r>
            <a:endParaRPr lang="en-US" altLang="ja-JP" sz="2400" dirty="0" smtClean="0"/>
          </a:p>
          <a:p>
            <a:r>
              <a:rPr lang="en-US" altLang="ja-JP" sz="2400" dirty="0" err="1" smtClean="0"/>
              <a:t>All-to-all:Each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server randomly selects another </a:t>
            </a:r>
            <a:r>
              <a:rPr lang="en-US" altLang="ja-JP" sz="2400" dirty="0" smtClean="0"/>
              <a:t>server</a:t>
            </a:r>
          </a:p>
          <a:p>
            <a:r>
              <a:rPr lang="en-US" altLang="ja-JP" sz="2400" dirty="0" smtClean="0"/>
              <a:t>8KB data </a:t>
            </a:r>
            <a:r>
              <a:rPr lang="en-US" altLang="ja-JP" sz="2400" dirty="0" err="1" smtClean="0"/>
              <a:t>retirvals</a:t>
            </a:r>
            <a:r>
              <a:rPr lang="en-US" altLang="ja-JP" sz="2400" dirty="0" smtClean="0"/>
              <a:t> under all-to-all workload of 2000 retrievals /sec</a:t>
            </a:r>
            <a:endParaRPr lang="en-US" altLang="ja-JP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39555"/>
            <a:ext cx="4872772" cy="281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932040" y="4892967"/>
            <a:ext cx="37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Flow Hashing (FH) (b): 6.3~7.3ms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Detail (b):2.1~2.3ms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The worsts are 2.6ms and 28ms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74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短期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MPTCP +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Helper on ns-3</a:t>
            </a:r>
          </a:p>
          <a:p>
            <a:pPr lvl="1"/>
            <a:r>
              <a:rPr lang="en-US" altLang="ja-JP" dirty="0" smtClean="0"/>
              <a:t>Inspection of the influence by short-lived flow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10~12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融合情報コース成果発表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2013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r>
              <a:rPr lang="en-US" altLang="ja-JP" dirty="0"/>
              <a:t>-</a:t>
            </a:r>
            <a:r>
              <a:rPr lang="ja-JP" altLang="en-US" dirty="0"/>
              <a:t>ネットワークシステム研究会</a:t>
            </a:r>
            <a:endParaRPr lang="en-US" altLang="ja-JP" dirty="0"/>
          </a:p>
          <a:p>
            <a:pPr lvl="2"/>
            <a:r>
              <a:rPr lang="ja-JP" altLang="en-US" dirty="0"/>
              <a:t>モバイル、アドホック、ユビキタス、無線、セキュリティ、マルチアクセス、アクセスネットワーク・</a:t>
            </a:r>
            <a:r>
              <a:rPr lang="en-US" altLang="ja-JP" dirty="0"/>
              <a:t>User Network Interface</a:t>
            </a:r>
            <a:r>
              <a:rPr lang="ja-JP" altLang="en-US" dirty="0" err="1"/>
              <a:t>、</a:t>
            </a:r>
            <a:r>
              <a:rPr lang="en-US" altLang="ja-JP" dirty="0"/>
              <a:t>Home</a:t>
            </a:r>
            <a:r>
              <a:rPr lang="ja-JP" altLang="en-US" dirty="0"/>
              <a:t>ネットワーク、</a:t>
            </a:r>
            <a:r>
              <a:rPr lang="ja-JP" altLang="en-US" dirty="0" smtClean="0"/>
              <a:t>一般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発表会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Setup </a:t>
            </a:r>
            <a:r>
              <a:rPr kumimoji="1" lang="en-US" altLang="ja-JP" dirty="0" smtClean="0"/>
              <a:t>Ns3-dce</a:t>
            </a:r>
            <a:r>
              <a:rPr lang="en-US" altLang="ja-JP" dirty="0"/>
              <a:t> </a:t>
            </a:r>
            <a:r>
              <a:rPr lang="en-US" altLang="ja-JP" dirty="0" smtClean="0"/>
              <a:t> --  finish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Creating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topology(128 nodes)</a:t>
            </a:r>
            <a:r>
              <a:rPr lang="en-US" altLang="ja-JP" dirty="0"/>
              <a:t> --  finish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Configuring routing table</a:t>
            </a:r>
            <a:r>
              <a:rPr lang="en-US" altLang="ja-JP" dirty="0"/>
              <a:t> --  </a:t>
            </a:r>
            <a:r>
              <a:rPr lang="en-US" altLang="ja-JP" dirty="0" smtClean="0"/>
              <a:t>70%</a:t>
            </a:r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Making scenari</a:t>
            </a:r>
            <a:r>
              <a:rPr lang="en-US" altLang="ja-JP" dirty="0" smtClean="0"/>
              <a:t>o by “</a:t>
            </a:r>
            <a:r>
              <a:rPr lang="en-US" altLang="ja-JP" dirty="0" err="1" smtClean="0"/>
              <a:t>iperf</a:t>
            </a:r>
            <a:r>
              <a:rPr lang="en-US" altLang="ja-JP" dirty="0" smtClean="0"/>
              <a:t>”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Analyzing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 smtClean="0"/>
              <a:t>s-3 – status quo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34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Completing more than 1 scenario by ns-3</a:t>
            </a:r>
          </a:p>
          <a:p>
            <a:pPr lvl="1"/>
            <a:r>
              <a:rPr lang="en-US" altLang="ja-JP" dirty="0" smtClean="0"/>
              <a:t>Deadline 11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smtClean="0"/>
              <a:t>Reading RFC of MPTCP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実機も動かせるように・・</a:t>
            </a:r>
            <a:r>
              <a:rPr lang="ja-JP" altLang="en-US" dirty="0" smtClean="0"/>
              <a:t>小さいトポロジー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あくまでシミュレーション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26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73017"/>
            <a:ext cx="8229600" cy="15121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These topologies </a:t>
            </a:r>
            <a:r>
              <a:rPr lang="en-US" altLang="ja-JP" dirty="0"/>
              <a:t>take advantage to </a:t>
            </a:r>
            <a:r>
              <a:rPr lang="en-US" altLang="ja-JP" dirty="0">
                <a:solidFill>
                  <a:srgbClr val="FF0000"/>
                </a:solidFill>
              </a:rPr>
              <a:t>distributed </a:t>
            </a:r>
            <a:r>
              <a:rPr lang="en-US" altLang="ja-JP" dirty="0" smtClean="0">
                <a:solidFill>
                  <a:srgbClr val="FF0000"/>
                </a:solidFill>
              </a:rPr>
              <a:t>processing</a:t>
            </a:r>
          </a:p>
          <a:p>
            <a:r>
              <a:rPr kumimoji="1" lang="en-US" altLang="ja-JP" dirty="0" smtClean="0"/>
              <a:t>Basically, multiple paths are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redundancy</a:t>
            </a:r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 approach for DC topology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17" y="1916832"/>
            <a:ext cx="2326607" cy="127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5" y="1196752"/>
            <a:ext cx="2375486" cy="13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6" y="1552832"/>
            <a:ext cx="1165113" cy="114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66611" y="5275379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1960" y="5294219"/>
            <a:ext cx="20377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Multipath</a:t>
            </a:r>
            <a:r>
              <a:rPr lang="en-US" altLang="ja-JP" sz="2400" i="1" dirty="0"/>
              <a:t> TCP</a:t>
            </a:r>
            <a:endParaRPr kumimoji="1" lang="ja-JP" altLang="en-US" sz="2400" dirty="0"/>
          </a:p>
        </p:txBody>
      </p:sp>
      <p:pic>
        <p:nvPicPr>
          <p:cNvPr id="9" name="Picture 4" descr="E:\Users\admin\Downloads\1-s2.0-S1389128612003301-gr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b="46981"/>
          <a:stretch/>
        </p:blipFill>
        <p:spPr bwMode="auto">
          <a:xfrm>
            <a:off x="4936009" y="2564904"/>
            <a:ext cx="2876351" cy="8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6" y="1772816"/>
            <a:ext cx="1652976" cy="10723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7435" y="275125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smtClean="0"/>
              <a:t>Tree Topology</a:t>
            </a:r>
          </a:p>
          <a:p>
            <a:pPr algn="ctr"/>
            <a:r>
              <a:rPr lang="en-US" altLang="ja-JP" sz="1400" dirty="0" smtClean="0"/>
              <a:t>(Traditional)</a:t>
            </a:r>
            <a:endParaRPr lang="ja-JP" altLang="en-US" sz="1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MPTCP : </a:t>
            </a:r>
          </a:p>
          <a:p>
            <a:pPr lvl="1"/>
            <a:r>
              <a:rPr lang="en-US" altLang="ja-JP" dirty="0" smtClean="0"/>
              <a:t>An </a:t>
            </a:r>
            <a:r>
              <a:rPr lang="en-US" altLang="ja-JP" dirty="0"/>
              <a:t>ongoing effort of the IETF's Multipath TCP working </a:t>
            </a:r>
            <a:r>
              <a:rPr lang="en-US" altLang="ja-JP" dirty="0" smtClean="0"/>
              <a:t>group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aims at allowing a TCP connection to use multiple paths to </a:t>
            </a:r>
            <a:r>
              <a:rPr lang="en-US" altLang="ja-JP" dirty="0">
                <a:solidFill>
                  <a:schemeClr val="accent2"/>
                </a:solidFill>
              </a:rPr>
              <a:t>maximize resource usage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chemeClr val="accent2"/>
                </a:solidFill>
              </a:rPr>
              <a:t>increase </a:t>
            </a:r>
            <a:r>
              <a:rPr lang="en-US" altLang="ja-JP" dirty="0" smtClean="0">
                <a:solidFill>
                  <a:schemeClr val="accent2"/>
                </a:solidFill>
              </a:rPr>
              <a:t>redundancy</a:t>
            </a:r>
          </a:p>
          <a:p>
            <a:r>
              <a:rPr kumimoji="1" lang="en-US" altLang="ja-JP" dirty="0" smtClean="0"/>
              <a:t>For Datacenter</a:t>
            </a:r>
          </a:p>
          <a:p>
            <a:pPr lvl="1"/>
            <a:r>
              <a:rPr lang="en-US" altLang="ja-JP" sz="2000" dirty="0" smtClean="0"/>
              <a:t>Paper </a:t>
            </a:r>
            <a:r>
              <a:rPr lang="en-US" altLang="ja-JP" sz="2000" dirty="0"/>
              <a:t>: “Improving datacenter performance and robustness with multipath TCP”</a:t>
            </a:r>
            <a:endParaRPr lang="en-US" altLang="ja-JP" sz="2000" dirty="0" smtClean="0"/>
          </a:p>
          <a:p>
            <a:pPr lvl="1"/>
            <a:r>
              <a:rPr lang="en-US" altLang="ja-JP" sz="2000" dirty="0" err="1"/>
              <a:t>Raiciu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Costin</a:t>
            </a:r>
            <a:r>
              <a:rPr lang="en-US" altLang="ja-JP" sz="2000" dirty="0"/>
              <a:t>, et al</a:t>
            </a:r>
            <a:r>
              <a:rPr lang="en-US" altLang="ja-JP" sz="2000" dirty="0" smtClean="0"/>
              <a:t>., University College London</a:t>
            </a:r>
            <a:endParaRPr lang="ja-JP" altLang="en-US" sz="2000" i="1" dirty="0"/>
          </a:p>
          <a:p>
            <a:pPr lvl="1"/>
            <a:r>
              <a:rPr lang="en-US" altLang="ja-JP" sz="2000" i="1" dirty="0"/>
              <a:t>ACM SIGCOMM Computer Communication Review</a:t>
            </a:r>
            <a:r>
              <a:rPr lang="en-US" altLang="ja-JP" sz="2000" dirty="0"/>
              <a:t>. Vol. 41. No. 4. ACM, 2011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MPTCP?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555374"/>
            <a:ext cx="8229600" cy="14659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With </a:t>
            </a:r>
            <a:r>
              <a:rPr lang="en-US" altLang="ja-JP" dirty="0"/>
              <a:t>eight </a:t>
            </a:r>
            <a:r>
              <a:rPr lang="en-US" altLang="ja-JP" dirty="0" err="1"/>
              <a:t>subflows</a:t>
            </a:r>
            <a:r>
              <a:rPr lang="en-US" altLang="ja-JP" dirty="0"/>
              <a:t>, most MPTCP flows get </a:t>
            </a:r>
            <a:r>
              <a:rPr lang="en-US" altLang="ja-JP" dirty="0">
                <a:solidFill>
                  <a:srgbClr val="DA1F28"/>
                </a:solidFill>
              </a:rPr>
              <a:t>at least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DA1F28"/>
                </a:solidFill>
              </a:rPr>
              <a:t> 90</a:t>
            </a:r>
            <a:r>
              <a:rPr lang="en-US" altLang="ja-JP" dirty="0">
                <a:solidFill>
                  <a:srgbClr val="DA1F28"/>
                </a:solidFill>
              </a:rPr>
              <a:t>%</a:t>
            </a:r>
            <a:r>
              <a:rPr lang="en-US" altLang="ja-JP" dirty="0"/>
              <a:t> of the available </a:t>
            </a:r>
            <a:r>
              <a:rPr lang="en-US" altLang="ja-JP" dirty="0" smtClean="0"/>
              <a:t>capacity</a:t>
            </a:r>
          </a:p>
          <a:p>
            <a:r>
              <a:rPr kumimoji="1" lang="en-US" altLang="ja-JP" dirty="0" smtClean="0"/>
              <a:t>Benefit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Long-lived </a:t>
            </a:r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Benefit of MPTCP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" y="1391411"/>
            <a:ext cx="5707129" cy="28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40152" y="1347733"/>
            <a:ext cx="3096344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FatTree</a:t>
            </a:r>
            <a:r>
              <a:rPr lang="en-US" altLang="ja-JP" dirty="0" smtClean="0"/>
              <a:t> topology, 128(80-eight port switch) and 8192 nodes, and 100Mb/s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Packet-level(</a:t>
            </a:r>
            <a:r>
              <a:rPr lang="en-US" altLang="ja-JP" i="1" dirty="0" err="1" smtClean="0"/>
              <a:t>htsim</a:t>
            </a:r>
            <a:r>
              <a:rPr lang="en-US" altLang="ja-JP" dirty="0" smtClean="0"/>
              <a:t>), Flow-level simulators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how </a:t>
            </a:r>
            <a:r>
              <a:rPr lang="en-US" altLang="ja-JP" dirty="0">
                <a:solidFill>
                  <a:schemeClr val="tx1"/>
                </a:solidFill>
              </a:rPr>
              <a:t>the aggregate throughput achieved by long-lived TCP and MPTCP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0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Effective for flow sizes </a:t>
            </a:r>
            <a:r>
              <a:rPr lang="en-US" altLang="ja-JP" sz="2400" b="1" u="sng" dirty="0" smtClean="0"/>
              <a:t>smaller than 70KB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current problem of MPTCP 1/2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36455"/>
              </p:ext>
            </p:extLst>
          </p:nvPr>
        </p:nvGraphicFramePr>
        <p:xfrm>
          <a:off x="3923928" y="3223204"/>
          <a:ext cx="5112567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1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 Core Utilization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085184"/>
            <a:ext cx="8229600" cy="1744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300" dirty="0"/>
              <a:t>Compared to TCP</a:t>
            </a:r>
            <a:r>
              <a:rPr lang="en-US" altLang="ja-JP" sz="2300" dirty="0" smtClean="0"/>
              <a:t>, </a:t>
            </a:r>
            <a:r>
              <a:rPr lang="en-US" altLang="ja-JP" sz="2300" dirty="0"/>
              <a:t>MPTCP </a:t>
            </a:r>
            <a:r>
              <a:rPr lang="en-US" altLang="ja-JP" sz="2300" dirty="0">
                <a:solidFill>
                  <a:srgbClr val="FF0000"/>
                </a:solidFill>
              </a:rPr>
              <a:t>increases mean completion time </a:t>
            </a:r>
            <a:r>
              <a:rPr lang="en-US" altLang="ja-JP" sz="2300" dirty="0"/>
              <a:t>by 25</a:t>
            </a:r>
            <a:r>
              <a:rPr lang="en-US" altLang="ja-JP" sz="2300" dirty="0" smtClean="0"/>
              <a:t>%</a:t>
            </a:r>
          </a:p>
          <a:p>
            <a:r>
              <a:rPr lang="en-US" altLang="ja-JP" sz="2300" dirty="0" smtClean="0"/>
              <a:t>MPTCP’s lower </a:t>
            </a:r>
            <a:r>
              <a:rPr lang="en-US" altLang="ja-JP" sz="2300" dirty="0"/>
              <a:t>aggressiveness and better load </a:t>
            </a:r>
            <a:r>
              <a:rPr lang="en-US" altLang="ja-JP" sz="2300" dirty="0" smtClean="0"/>
              <a:t>balancing greatly </a:t>
            </a:r>
            <a:r>
              <a:rPr lang="en-US" altLang="ja-JP" sz="2300" dirty="0"/>
              <a:t>reduce impact on competing traffic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1196752"/>
            <a:ext cx="2309973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Sending 70KB file on average 200ms(</a:t>
            </a:r>
            <a:r>
              <a:rPr lang="en-US" altLang="ja-JP" sz="1400" dirty="0" err="1" smtClean="0"/>
              <a:t>poisson</a:t>
            </a:r>
            <a:r>
              <a:rPr lang="en-US" altLang="ja-JP" sz="1400" dirty="0" smtClean="0"/>
              <a:t> arrivals)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Using 33% of nodes by 1 to 1traffic</a:t>
            </a:r>
            <a:endParaRPr lang="ja-JP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" y="2420888"/>
            <a:ext cx="372126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n-US" altLang="ja-JP" b="1" u="sng" dirty="0"/>
              <a:t>The flow </a:t>
            </a:r>
            <a:r>
              <a:rPr lang="en-US" altLang="ja-JP" b="1" u="sng" dirty="0" smtClean="0"/>
              <a:t>less than 10packets</a:t>
            </a:r>
            <a:endParaRPr lang="ja-JP" altLang="en-US" b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current problem of MPTCP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2726481" cy="242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4472761"/>
            <a:ext cx="8229600" cy="165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Most of flows are better for MPTCP</a:t>
            </a:r>
          </a:p>
          <a:p>
            <a:r>
              <a:rPr lang="en-US" altLang="ja-JP" dirty="0" smtClean="0"/>
              <a:t>The flows less than 10 packets are not effective for MPTCP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76131" y="2177569"/>
            <a:ext cx="3382031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 smtClean="0"/>
              <a:t>FatTree</a:t>
            </a:r>
            <a:r>
              <a:rPr lang="en-US" altLang="ja-JP" sz="16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File size(</a:t>
            </a:r>
            <a:r>
              <a:rPr kumimoji="1" lang="en-US" altLang="ja-JP" sz="1600" dirty="0" err="1" smtClean="0"/>
              <a:t>pkt</a:t>
            </a:r>
            <a:r>
              <a:rPr kumimoji="1" lang="en-US" altLang="ja-JP" sz="1600" dirty="0" smtClean="0"/>
              <a:t>)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Showing that a Download time with TCP and MPTCP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1940302" y="3645024"/>
            <a:ext cx="491824" cy="30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81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Topic</a:t>
            </a:r>
          </a:p>
          <a:p>
            <a:pPr lvl="1"/>
            <a:r>
              <a:rPr lang="en-US" altLang="ja-JP" dirty="0" smtClean="0"/>
              <a:t>Improvement the completion time of short flow in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with MPTCP</a:t>
            </a:r>
          </a:p>
          <a:p>
            <a:r>
              <a:rPr kumimoji="1" lang="en-US" altLang="ja-JP" b="1" dirty="0" smtClean="0"/>
              <a:t>Target</a:t>
            </a:r>
          </a:p>
          <a:p>
            <a:pPr lvl="1"/>
            <a:r>
              <a:rPr lang="en-US" altLang="ja-JP" dirty="0" smtClean="0"/>
              <a:t>Flow : Less than 70KB or 10 packets flow</a:t>
            </a:r>
          </a:p>
          <a:p>
            <a:pPr lvl="1"/>
            <a:r>
              <a:rPr lang="en-US" altLang="ja-JP" dirty="0" smtClean="0"/>
              <a:t>Network: DC network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</a:t>
            </a:r>
          </a:p>
          <a:p>
            <a:r>
              <a:rPr kumimoji="1" lang="en-US" altLang="ja-JP" b="1" dirty="0" smtClean="0"/>
              <a:t>Goal</a:t>
            </a:r>
          </a:p>
          <a:p>
            <a:pPr lvl="1"/>
            <a:r>
              <a:rPr lang="en-US" altLang="ja-JP" dirty="0" smtClean="0"/>
              <a:t>Improving 99.9th percentile flow completion time within </a:t>
            </a:r>
            <a:r>
              <a:rPr lang="en-US" altLang="ja-JP" dirty="0" smtClean="0">
                <a:solidFill>
                  <a:srgbClr val="DA1F28"/>
                </a:solidFill>
              </a:rPr>
              <a:t>300ms by MPTCP than TCP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 solution for not only long-lived but short-lived flow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 research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5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Packet scatter : improving for short flow</a:t>
            </a:r>
          </a:p>
          <a:p>
            <a:pPr lvl="1"/>
            <a:r>
              <a:rPr lang="en-US" altLang="ja-JP" sz="2400" dirty="0" smtClean="0"/>
              <a:t>per-packet </a:t>
            </a:r>
            <a:r>
              <a:rPr lang="en-US" altLang="ja-JP" sz="2400" dirty="0"/>
              <a:t>load </a:t>
            </a:r>
            <a:r>
              <a:rPr lang="en-US" altLang="ja-JP" sz="2400" dirty="0" smtClean="0"/>
              <a:t>balancing with round-robin ECMP</a:t>
            </a:r>
          </a:p>
          <a:p>
            <a:pPr lvl="1"/>
            <a:r>
              <a:rPr lang="en-US" altLang="ja-JP" sz="2400" dirty="0"/>
              <a:t>a single congestion window as it is unaware of the multiple </a:t>
            </a:r>
            <a:r>
              <a:rPr lang="en-US" altLang="ja-JP" sz="2400" dirty="0" smtClean="0"/>
              <a:t>paths</a:t>
            </a:r>
          </a:p>
          <a:p>
            <a:r>
              <a:rPr lang="en-US" altLang="ja-JP" sz="2800" dirty="0"/>
              <a:t>Paper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“</a:t>
            </a:r>
            <a:r>
              <a:rPr lang="en-US" altLang="ja-JP" sz="2400" dirty="0"/>
              <a:t>Improving datacenter performance and robustness with multipath TCP”</a:t>
            </a:r>
          </a:p>
          <a:p>
            <a:pPr lvl="1"/>
            <a:r>
              <a:rPr lang="en-US" altLang="ja-JP" sz="2400" dirty="0" err="1"/>
              <a:t>Raiciu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Costin</a:t>
            </a:r>
            <a:r>
              <a:rPr lang="en-US" altLang="ja-JP" sz="2400" dirty="0"/>
              <a:t>, et al., University College London</a:t>
            </a:r>
            <a:endParaRPr lang="ja-JP" altLang="en-US" sz="2400" i="1" dirty="0"/>
          </a:p>
          <a:p>
            <a:pPr lvl="1"/>
            <a:r>
              <a:rPr lang="en-US" altLang="ja-JP" sz="2400" i="1" dirty="0"/>
              <a:t>ACM SIGCOMM Computer Communication Review</a:t>
            </a:r>
            <a:r>
              <a:rPr lang="en-US" altLang="ja-JP" sz="2400" dirty="0"/>
              <a:t>. Vol. 41. No. 4. ACM, 2011</a:t>
            </a:r>
          </a:p>
          <a:p>
            <a:pPr lvl="1"/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 1/2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91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7110</TotalTime>
  <Words>1536</Words>
  <Application>Microsoft Macintosh PowerPoint</Application>
  <PresentationFormat>画面に合わせる (4:3)</PresentationFormat>
  <Paragraphs>223</Paragraphs>
  <Slides>28</Slides>
  <Notes>4</Notes>
  <HiddenSlides>7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論文読み輪講</vt:lpstr>
      <vt:lpstr>Improving Datacenter network with MPTCP</vt:lpstr>
      <vt:lpstr>Introduction</vt:lpstr>
      <vt:lpstr>A approach for DC topology</vt:lpstr>
      <vt:lpstr>What is MPTCP?</vt:lpstr>
      <vt:lpstr>Benefit of MPTCP</vt:lpstr>
      <vt:lpstr>The current problem of MPTCP 1/2</vt:lpstr>
      <vt:lpstr>The current problem of MPTCP 2/2</vt:lpstr>
      <vt:lpstr>My research </vt:lpstr>
      <vt:lpstr>Related Work 1/2</vt:lpstr>
      <vt:lpstr>The current problem of MPTCP 1/2</vt:lpstr>
      <vt:lpstr>The current problem of MPTCP 1/2</vt:lpstr>
      <vt:lpstr>Update : Q at the last meeting</vt:lpstr>
      <vt:lpstr>Future Work</vt:lpstr>
      <vt:lpstr>3シナリオ</vt:lpstr>
      <vt:lpstr>About the solution…</vt:lpstr>
      <vt:lpstr>TCP in data centers</vt:lpstr>
      <vt:lpstr>TCP in FAT tree networks Cost of collissions</vt:lpstr>
      <vt:lpstr>How to get rid of these collisions ?</vt:lpstr>
      <vt:lpstr>Related Work 2/2</vt:lpstr>
      <vt:lpstr>Long-tail flow</vt:lpstr>
      <vt:lpstr>Cause of long tails</vt:lpstr>
      <vt:lpstr>Experimental setup</vt:lpstr>
      <vt:lpstr>Absence of prioritization</vt:lpstr>
      <vt:lpstr>Transport Layer</vt:lpstr>
      <vt:lpstr>microbenchmarks</vt:lpstr>
      <vt:lpstr>研究計画</vt:lpstr>
      <vt:lpstr>ns-3 – status quo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1497</cp:revision>
  <dcterms:created xsi:type="dcterms:W3CDTF">2013-06-23T09:26:35Z</dcterms:created>
  <dcterms:modified xsi:type="dcterms:W3CDTF">2013-10-02T04:31:03Z</dcterms:modified>
</cp:coreProperties>
</file>