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7"/>
  </p:notesMasterIdLst>
  <p:sldIdLst>
    <p:sldId id="256" r:id="rId2"/>
    <p:sldId id="264" r:id="rId3"/>
    <p:sldId id="294" r:id="rId4"/>
    <p:sldId id="296" r:id="rId5"/>
    <p:sldId id="298" r:id="rId6"/>
    <p:sldId id="299" r:id="rId7"/>
    <p:sldId id="300" r:id="rId8"/>
    <p:sldId id="284" r:id="rId9"/>
    <p:sldId id="301" r:id="rId10"/>
    <p:sldId id="302" r:id="rId11"/>
    <p:sldId id="303" r:id="rId12"/>
    <p:sldId id="304" r:id="rId13"/>
    <p:sldId id="305" r:id="rId14"/>
    <p:sldId id="265" r:id="rId15"/>
    <p:sldId id="285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A19D9E7D-B606-2347-A1B3-433B4CDBCA22}">
          <p14:sldIdLst>
            <p14:sldId id="256"/>
            <p14:sldId id="264"/>
            <p14:sldId id="294"/>
            <p14:sldId id="296"/>
            <p14:sldId id="298"/>
            <p14:sldId id="299"/>
            <p14:sldId id="300"/>
            <p14:sldId id="284"/>
            <p14:sldId id="301"/>
            <p14:sldId id="302"/>
            <p14:sldId id="303"/>
            <p14:sldId id="304"/>
            <p14:sldId id="305"/>
            <p14:sldId id="265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8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F34DE-70AF-43BD-9D76-536E7FD8A01C}" type="datetimeFigureOut">
              <a:rPr kumimoji="1" lang="ja-JP" altLang="en-US" smtClean="0"/>
              <a:t>2013/10/08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6A60C-A6E4-4AC9-A382-2E27CCBE8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93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729634-12E7-46DE-83FE-76F5426B3FD0}" type="datetime1">
              <a:rPr kumimoji="1" lang="ja-JP" altLang="en-US" smtClean="0"/>
              <a:t>2013/10/08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35F45D-F79B-45E4-848E-4F729642B63C}" type="datetime1">
              <a:rPr kumimoji="1" lang="ja-JP" altLang="en-US" smtClean="0"/>
              <a:t>2013/10/08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1C39A-7F4A-40DF-9714-14E4EA7706CF}" type="datetime1">
              <a:rPr kumimoji="1" lang="ja-JP" altLang="en-US" smtClean="0"/>
              <a:t>2013/10/08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323E4C-7CE9-4D82-9195-52C69DAB2398}" type="datetime1">
              <a:rPr kumimoji="1" lang="ja-JP" altLang="en-US" smtClean="0"/>
              <a:t>2013/10/08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8D54C-A5CD-4D37-86BF-B5AFE73DC60F}" type="datetime1">
              <a:rPr kumimoji="1" lang="ja-JP" altLang="en-US" smtClean="0"/>
              <a:t>2013/10/08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D3E0EF-DC2D-4A3B-9FE5-59EF1E86F7DA}" type="datetime1">
              <a:rPr kumimoji="1" lang="ja-JP" altLang="en-US" smtClean="0"/>
              <a:t>2013/10/08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7B8B2-6D6E-40A1-8F05-FBBF354C2FA1}" type="datetime1">
              <a:rPr kumimoji="1" lang="ja-JP" altLang="en-US" smtClean="0"/>
              <a:t>2013/10/08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D163F9-600A-48AF-907D-F77E75F568A5}" type="datetime1">
              <a:rPr kumimoji="1" lang="ja-JP" altLang="en-US" smtClean="0"/>
              <a:t>2013/10/08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AED812-C964-411D-8C72-1F5433391867}" type="datetime1">
              <a:rPr kumimoji="1" lang="ja-JP" altLang="en-US" smtClean="0"/>
              <a:t>2013/10/08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3EC0511-274F-40AE-B2B5-E543CE0F45F7}" type="datetime1">
              <a:rPr kumimoji="1" lang="ja-JP" altLang="en-US" smtClean="0"/>
              <a:t>2013/10/08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プレースホルダーまでドラッグするかアイコンをクリックして図を追加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5A6C48-567E-456A-9A50-72EA43A5E2AB}" type="datetime1">
              <a:rPr kumimoji="1" lang="ja-JP" altLang="en-US" smtClean="0"/>
              <a:t>2013/10/08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2F659AE-B438-42A6-B4DC-ED645A005366}" type="datetime1">
              <a:rPr kumimoji="1" lang="ja-JP" altLang="en-US" smtClean="0"/>
              <a:t>2013/10/08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 smtClean="0"/>
              <a:t>Improving Datacenter network with MPTCP</a:t>
            </a:r>
            <a:endParaRPr kumimoji="1" lang="ja-JP" altLang="en-US" sz="4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Sekiya Lab.</a:t>
            </a:r>
          </a:p>
          <a:p>
            <a:r>
              <a:rPr lang="en-US" altLang="ja-JP" dirty="0" smtClean="0"/>
              <a:t>M1 Fujii Shogo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z="1050" smtClean="0"/>
              <a:t>1</a:t>
            </a:fld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216424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In supporting the use of multiple paths, ..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Improve Throughput : </a:t>
            </a:r>
          </a:p>
          <a:p>
            <a:pPr lvl="1"/>
            <a:r>
              <a:rPr lang="en-US" altLang="ja-JP" sz="2400" dirty="0" smtClean="0"/>
              <a:t>a </a:t>
            </a:r>
            <a:r>
              <a:rPr lang="en-US" altLang="ja-JP" sz="2400" dirty="0"/>
              <a:t>Multipath TCP connection over multiple paths </a:t>
            </a:r>
            <a:r>
              <a:rPr lang="en-US" altLang="ja-JP" sz="2400" dirty="0" smtClean="0"/>
              <a:t>SHOULD achieve </a:t>
            </a:r>
            <a:r>
              <a:rPr lang="en-US" altLang="ja-JP" sz="2400" dirty="0">
                <a:solidFill>
                  <a:schemeClr val="accent2"/>
                </a:solidFill>
              </a:rPr>
              <a:t>no worse </a:t>
            </a:r>
            <a:r>
              <a:rPr lang="en-US" altLang="ja-JP" sz="2400" dirty="0"/>
              <a:t>throughput than a single TCP connection over </a:t>
            </a:r>
            <a:r>
              <a:rPr lang="en-US" altLang="ja-JP" sz="2400" dirty="0" smtClean="0"/>
              <a:t>the best </a:t>
            </a:r>
            <a:r>
              <a:rPr lang="en-US" altLang="ja-JP" sz="2400" dirty="0"/>
              <a:t>constituent </a:t>
            </a:r>
            <a:r>
              <a:rPr lang="en-US" altLang="ja-JP" sz="2400" dirty="0" smtClean="0"/>
              <a:t>path</a:t>
            </a:r>
          </a:p>
          <a:p>
            <a:r>
              <a:rPr kumimoji="1" lang="en-US" altLang="ja-JP" dirty="0" smtClean="0"/>
              <a:t>Improve Resilience : </a:t>
            </a:r>
          </a:p>
          <a:p>
            <a:pPr lvl="1"/>
            <a:r>
              <a:rPr lang="en-US" altLang="ja-JP" dirty="0"/>
              <a:t>permitting segments to be sent and re-sent on any available path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Functional goal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933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The use of MPTCP is achieved merely by upgrading the OS of the end hosts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If some paths on the way, fall back system is necessary</a:t>
            </a:r>
          </a:p>
          <a:p>
            <a:pPr lvl="1"/>
            <a:r>
              <a:rPr lang="en-US" altLang="ja-JP" dirty="0" err="1" smtClean="0"/>
              <a:t>Middlebox</a:t>
            </a:r>
            <a:r>
              <a:rPr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Network </a:t>
            </a:r>
            <a:r>
              <a:rPr lang="en-US" altLang="ja-JP" dirty="0" smtClean="0"/>
              <a:t>compatibility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89" y="3789040"/>
            <a:ext cx="6870023" cy="199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In MPTCP, Transport protocol is spited by “application-oriented” and “network-oriented”  layer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Architectural </a:t>
            </a:r>
            <a:r>
              <a:rPr lang="en-US" altLang="ja-JP" dirty="0" smtClean="0"/>
              <a:t>basis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234" y="2547902"/>
            <a:ext cx="5803086" cy="217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66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Architectural basis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268760"/>
            <a:ext cx="8312727" cy="27154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965" y="4400755"/>
            <a:ext cx="6245475" cy="16925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36068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短期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MPTCP + </a:t>
            </a:r>
            <a:r>
              <a:rPr kumimoji="1" lang="en-US" altLang="ja-JP" dirty="0" err="1" smtClean="0"/>
              <a:t>FatTree</a:t>
            </a:r>
            <a:r>
              <a:rPr kumimoji="1" lang="en-US" altLang="ja-JP" dirty="0" smtClean="0"/>
              <a:t> Helper on ns-3</a:t>
            </a:r>
          </a:p>
          <a:p>
            <a:pPr lvl="1"/>
            <a:r>
              <a:rPr lang="en-US" altLang="ja-JP" dirty="0" smtClean="0"/>
              <a:t>Inspection of the influence by short-lived flow</a:t>
            </a:r>
            <a:endParaRPr kumimoji="1" lang="en-US" altLang="ja-JP" dirty="0" smtClean="0"/>
          </a:p>
          <a:p>
            <a:r>
              <a:rPr kumimoji="1" lang="ja-JP" altLang="en-US" dirty="0" smtClean="0"/>
              <a:t>中期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10~12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融合情報コース成果発表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2013</a:t>
            </a:r>
            <a:r>
              <a:rPr lang="ja-JP" altLang="en-US" dirty="0"/>
              <a:t>年</a:t>
            </a:r>
            <a:r>
              <a:rPr lang="en-US" altLang="ja-JP" dirty="0"/>
              <a:t>12</a:t>
            </a:r>
            <a:r>
              <a:rPr lang="ja-JP" altLang="en-US" dirty="0"/>
              <a:t>月</a:t>
            </a:r>
            <a:r>
              <a:rPr lang="en-US" altLang="ja-JP" dirty="0"/>
              <a:t>19</a:t>
            </a:r>
            <a:r>
              <a:rPr lang="ja-JP" altLang="en-US" dirty="0"/>
              <a:t>日</a:t>
            </a:r>
            <a:r>
              <a:rPr lang="en-US" altLang="ja-JP" dirty="0"/>
              <a:t>-</a:t>
            </a:r>
            <a:r>
              <a:rPr lang="ja-JP" altLang="en-US" dirty="0"/>
              <a:t>ネットワークシステム研究会</a:t>
            </a:r>
            <a:endParaRPr lang="en-US" altLang="ja-JP" dirty="0"/>
          </a:p>
          <a:p>
            <a:pPr lvl="2"/>
            <a:r>
              <a:rPr lang="ja-JP" altLang="en-US" dirty="0"/>
              <a:t>モバイル、アドホック、ユビキタス、無線、セキュリティ、マルチアクセス、アクセスネットワーク・</a:t>
            </a:r>
            <a:r>
              <a:rPr lang="en-US" altLang="ja-JP" dirty="0"/>
              <a:t>User Network Interface</a:t>
            </a:r>
            <a:r>
              <a:rPr lang="ja-JP" altLang="en-US" dirty="0" err="1"/>
              <a:t>、</a:t>
            </a:r>
            <a:r>
              <a:rPr lang="en-US" altLang="ja-JP" dirty="0"/>
              <a:t>Home</a:t>
            </a:r>
            <a:r>
              <a:rPr lang="ja-JP" altLang="en-US" dirty="0"/>
              <a:t>ネットワーク、</a:t>
            </a:r>
            <a:r>
              <a:rPr lang="ja-JP" altLang="en-US" dirty="0" smtClean="0"/>
              <a:t>一般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2014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発表会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研究計画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535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Completing more than 1 scenario by ns-3</a:t>
            </a:r>
          </a:p>
          <a:p>
            <a:pPr lvl="1"/>
            <a:r>
              <a:rPr lang="en-US" altLang="ja-JP" dirty="0" smtClean="0"/>
              <a:t>Deadline 11</a:t>
            </a:r>
            <a:r>
              <a:rPr lang="en-US" altLang="ja-JP" baseline="30000" dirty="0" smtClean="0"/>
              <a:t>th</a:t>
            </a:r>
            <a:r>
              <a:rPr lang="en-US" altLang="ja-JP" dirty="0" smtClean="0"/>
              <a:t> </a:t>
            </a:r>
          </a:p>
          <a:p>
            <a:r>
              <a:rPr kumimoji="1" lang="en-US" altLang="ja-JP" dirty="0" smtClean="0"/>
              <a:t>Reading RFC of </a:t>
            </a:r>
            <a:r>
              <a:rPr kumimoji="1" lang="en-US" altLang="ja-JP" dirty="0" smtClean="0"/>
              <a:t>MPTCP</a:t>
            </a:r>
            <a:endParaRPr lang="en-US" altLang="ja-JP" dirty="0"/>
          </a:p>
          <a:p>
            <a:pPr lvl="1"/>
            <a:r>
              <a:rPr lang="en-US" altLang="ja-JP" dirty="0" smtClean="0"/>
              <a:t>Reference :  Coupled Congestion Control for Multipath Transport Protocol, (RFC)2011</a:t>
            </a:r>
            <a:endParaRPr kumimoji="1" lang="en-US" altLang="ja-JP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Future work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26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/>
              <a:t>Topic</a:t>
            </a:r>
          </a:p>
          <a:p>
            <a:pPr lvl="1"/>
            <a:r>
              <a:rPr lang="en-US" altLang="ja-JP" dirty="0" smtClean="0"/>
              <a:t>Improvement the completion time of short flow in </a:t>
            </a:r>
            <a:r>
              <a:rPr lang="en-US" altLang="ja-JP" dirty="0" err="1" smtClean="0"/>
              <a:t>FatTree</a:t>
            </a:r>
            <a:r>
              <a:rPr lang="en-US" altLang="ja-JP" dirty="0" smtClean="0"/>
              <a:t> with MPTCP</a:t>
            </a:r>
          </a:p>
          <a:p>
            <a:r>
              <a:rPr kumimoji="1" lang="en-US" altLang="ja-JP" b="1" dirty="0" smtClean="0"/>
              <a:t>Target</a:t>
            </a:r>
          </a:p>
          <a:p>
            <a:pPr lvl="1"/>
            <a:r>
              <a:rPr lang="en-US" altLang="ja-JP" dirty="0" smtClean="0"/>
              <a:t>Flow : Less than 70KB or 10 packets flow</a:t>
            </a:r>
          </a:p>
          <a:p>
            <a:pPr lvl="1"/>
            <a:r>
              <a:rPr lang="en-US" altLang="ja-JP" dirty="0" smtClean="0"/>
              <a:t>Network: DC network </a:t>
            </a:r>
            <a:r>
              <a:rPr lang="en-US" altLang="ja-JP" dirty="0" err="1" smtClean="0"/>
              <a:t>FatTree</a:t>
            </a:r>
            <a:r>
              <a:rPr lang="en-US" altLang="ja-JP" dirty="0" smtClean="0"/>
              <a:t> </a:t>
            </a:r>
          </a:p>
          <a:p>
            <a:r>
              <a:rPr kumimoji="1" lang="en-US" altLang="ja-JP" b="1" dirty="0" smtClean="0"/>
              <a:t>Goal</a:t>
            </a:r>
          </a:p>
          <a:p>
            <a:pPr lvl="1"/>
            <a:r>
              <a:rPr lang="en-US" altLang="ja-JP" dirty="0" smtClean="0"/>
              <a:t>Improving 99.9th percentile flow completion time within </a:t>
            </a:r>
            <a:r>
              <a:rPr lang="en-US" altLang="ja-JP" dirty="0" smtClean="0">
                <a:solidFill>
                  <a:srgbClr val="DA1F28"/>
                </a:solidFill>
              </a:rPr>
              <a:t>300ms by MPTCP than TCP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The solution for not only long-lived but short-lived flow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My research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504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299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ja-JP" altLang="en-US" dirty="0" smtClean="0"/>
              <a:t>論文でのシナリオの再現</a:t>
            </a:r>
            <a:r>
              <a:rPr lang="en-US" altLang="ja-JP" dirty="0" smtClean="0"/>
              <a:t>[1]</a:t>
            </a:r>
          </a:p>
          <a:p>
            <a:pPr lvl="1"/>
            <a:r>
              <a:rPr kumimoji="1" lang="en-US" altLang="ja-JP" dirty="0" smtClean="0"/>
              <a:t>70KB</a:t>
            </a:r>
            <a:r>
              <a:rPr kumimoji="1" lang="ja-JP" altLang="en-US" dirty="0" smtClean="0"/>
              <a:t>以下の</a:t>
            </a:r>
            <a:r>
              <a:rPr kumimoji="1" lang="en-US" altLang="ja-JP" dirty="0" smtClean="0"/>
              <a:t>flow, 10</a:t>
            </a:r>
            <a:r>
              <a:rPr kumimoji="1" lang="ja-JP" altLang="en-US" dirty="0" smtClean="0"/>
              <a:t>パケット以下の</a:t>
            </a:r>
            <a:r>
              <a:rPr kumimoji="1" lang="en-US" altLang="ja-JP" dirty="0" smtClean="0"/>
              <a:t>flow</a:t>
            </a:r>
            <a:r>
              <a:rPr kumimoji="1" lang="ja-JP" altLang="en-US" dirty="0" smtClean="0"/>
              <a:t>に対して</a:t>
            </a:r>
            <a:r>
              <a:rPr kumimoji="1" lang="en-US" altLang="ja-JP" dirty="0" smtClean="0"/>
              <a:t>, </a:t>
            </a:r>
            <a:r>
              <a:rPr lang="en-US" altLang="ja-JP" dirty="0" smtClean="0"/>
              <a:t>TCP</a:t>
            </a:r>
            <a:r>
              <a:rPr lang="ja-JP" altLang="en-US" dirty="0" smtClean="0"/>
              <a:t>よりも性能が悪いのかどうかの確認</a:t>
            </a:r>
            <a:r>
              <a:rPr lang="en-US" altLang="ja-JP" dirty="0" smtClean="0"/>
              <a:t>, </a:t>
            </a:r>
            <a:r>
              <a:rPr lang="ja-JP" altLang="en-US" dirty="0" smtClean="0"/>
              <a:t>その原因に関する解析</a:t>
            </a:r>
            <a:endParaRPr kumimoji="1"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Future Work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923928" y="5807434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200" dirty="0" smtClean="0"/>
              <a:t>[1]</a:t>
            </a:r>
            <a:r>
              <a:rPr lang="en-US" altLang="ja-JP" sz="1200" dirty="0" err="1" smtClean="0"/>
              <a:t>Alizadeh</a:t>
            </a:r>
            <a:r>
              <a:rPr lang="en-US" altLang="ja-JP" sz="1200" dirty="0"/>
              <a:t>, Mohammad, et al. "Data center </a:t>
            </a:r>
            <a:r>
              <a:rPr lang="en-US" altLang="ja-JP" sz="1200" dirty="0" err="1"/>
              <a:t>tcp</a:t>
            </a:r>
            <a:r>
              <a:rPr lang="en-US" altLang="ja-JP" sz="1200" dirty="0"/>
              <a:t> (</a:t>
            </a:r>
            <a:r>
              <a:rPr lang="en-US" altLang="ja-JP" sz="1200" dirty="0" err="1"/>
              <a:t>dctcp</a:t>
            </a:r>
            <a:r>
              <a:rPr lang="en-US" altLang="ja-JP" sz="1200" dirty="0"/>
              <a:t>)." ACM SIGCOMM Computer Communication Review 40.4 (2010): 63-74</a:t>
            </a:r>
            <a:r>
              <a:rPr lang="en-US" altLang="ja-JP" sz="1200" dirty="0" smtClean="0"/>
              <a:t>.</a:t>
            </a:r>
          </a:p>
          <a:p>
            <a:r>
              <a:rPr lang="en-US" altLang="ja-JP" sz="1200" dirty="0" smtClean="0"/>
              <a:t>[2]</a:t>
            </a:r>
            <a:r>
              <a:rPr lang="en-US" altLang="ja-JP" sz="1200" dirty="0"/>
              <a:t> </a:t>
            </a:r>
            <a:r>
              <a:rPr lang="en-US" altLang="ja-JP" sz="1200" dirty="0" err="1"/>
              <a:t>Raiciu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Costin</a:t>
            </a:r>
            <a:r>
              <a:rPr lang="en-US" altLang="ja-JP" sz="1200" dirty="0"/>
              <a:t>, et al. "Improving datacenter performance and robustness with multipath TCP." ACM SIGCOMM Computer Communication Review. Vol. 41. No. 4. ACM, 2011</a:t>
            </a:r>
            <a:r>
              <a:rPr lang="en-US" altLang="ja-JP" sz="1200" dirty="0" smtClean="0"/>
              <a:t>.</a:t>
            </a:r>
            <a:endParaRPr lang="ja-JP" altLang="en-US" sz="1200" dirty="0"/>
          </a:p>
        </p:txBody>
      </p:sp>
      <p:sp>
        <p:nvSpPr>
          <p:cNvPr id="6" name="コンテンツ プレースホルダー 1"/>
          <p:cNvSpPr txBox="1">
            <a:spLocks/>
          </p:cNvSpPr>
          <p:nvPr/>
        </p:nvSpPr>
        <p:spPr>
          <a:xfrm>
            <a:off x="467544" y="2996952"/>
            <a:ext cx="8229600" cy="2664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ja-JP" altLang="en-US" sz="2400" dirty="0" smtClean="0"/>
              <a:t>解析の掘り下げ</a:t>
            </a:r>
            <a:r>
              <a:rPr lang="en-US" altLang="ja-JP" sz="2400" dirty="0" smtClean="0"/>
              <a:t>(3</a:t>
            </a:r>
            <a:r>
              <a:rPr lang="ja-JP" altLang="en-US" sz="2400" dirty="0" smtClean="0"/>
              <a:t>シナリオ</a:t>
            </a:r>
            <a:r>
              <a:rPr lang="en-US" altLang="ja-JP" sz="2400" dirty="0" smtClean="0"/>
              <a:t>[2])</a:t>
            </a:r>
          </a:p>
          <a:p>
            <a:pPr marL="393192" lvl="1" indent="0">
              <a:buNone/>
            </a:pPr>
            <a:r>
              <a:rPr lang="en-US" altLang="ja-JP" sz="2000" dirty="0" smtClean="0">
                <a:solidFill>
                  <a:schemeClr val="accent1"/>
                </a:solidFill>
              </a:rPr>
              <a:t>a) </a:t>
            </a:r>
            <a:r>
              <a:rPr lang="en-US" altLang="ja-JP" sz="2000" b="1" dirty="0" err="1" smtClean="0"/>
              <a:t>Incast</a:t>
            </a:r>
            <a:r>
              <a:rPr lang="en-US" altLang="ja-JP" sz="2000" b="1" dirty="0" smtClean="0"/>
              <a:t> : 2KB(2 packets)</a:t>
            </a:r>
            <a:r>
              <a:rPr lang="ja-JP" altLang="en-US" sz="2000" b="1" dirty="0" smtClean="0"/>
              <a:t>の</a:t>
            </a:r>
            <a:r>
              <a:rPr lang="en-US" altLang="ja-JP" sz="2000" b="1" dirty="0" smtClean="0"/>
              <a:t>flow</a:t>
            </a:r>
            <a:r>
              <a:rPr lang="ja-JP" altLang="en-US" sz="2000" b="1" dirty="0" smtClean="0"/>
              <a:t>を複数流す</a:t>
            </a:r>
            <a:r>
              <a:rPr lang="en-US" altLang="ja-JP" sz="2000" b="1" dirty="0" smtClean="0"/>
              <a:t>.</a:t>
            </a:r>
          </a:p>
          <a:p>
            <a:pPr marL="393192" lvl="1" indent="0">
              <a:buNone/>
            </a:pPr>
            <a:r>
              <a:rPr lang="en-US" altLang="ja-JP" sz="2000" dirty="0" smtClean="0"/>
              <a:t>	- Short Flow</a:t>
            </a:r>
            <a:r>
              <a:rPr lang="ja-JP" altLang="en-US" sz="2000" dirty="0" smtClean="0"/>
              <a:t>に対する</a:t>
            </a:r>
            <a:r>
              <a:rPr lang="en-US" altLang="ja-JP" sz="2000" dirty="0" smtClean="0"/>
              <a:t>MPTCP</a:t>
            </a:r>
            <a:r>
              <a:rPr lang="ja-JP" altLang="en-US" sz="2000" dirty="0" smtClean="0"/>
              <a:t>のオーバヘッドの影響</a:t>
            </a:r>
            <a:r>
              <a:rPr lang="en-US" altLang="ja-JP" sz="2000" dirty="0" smtClean="0"/>
              <a:t> </a:t>
            </a:r>
          </a:p>
          <a:p>
            <a:pPr marL="393192" lvl="1" indent="0">
              <a:buNone/>
            </a:pPr>
            <a:r>
              <a:rPr lang="en-US" altLang="ja-JP" sz="2000" dirty="0" smtClean="0">
                <a:solidFill>
                  <a:srgbClr val="2DA2BF"/>
                </a:solidFill>
              </a:rPr>
              <a:t>b) </a:t>
            </a:r>
            <a:r>
              <a:rPr lang="en-US" altLang="ja-JP" sz="2000" b="1" dirty="0" smtClean="0">
                <a:solidFill>
                  <a:schemeClr val="bg1">
                    <a:lumMod val="75000"/>
                  </a:schemeClr>
                </a:solidFill>
              </a:rPr>
              <a:t>Queue buildup : Long Flow + Short Flow(20KB) </a:t>
            </a:r>
            <a:r>
              <a:rPr lang="ja-JP" altLang="en-US" sz="2000" b="1" dirty="0" smtClean="0">
                <a:solidFill>
                  <a:schemeClr val="bg1">
                    <a:lumMod val="75000"/>
                  </a:schemeClr>
                </a:solidFill>
              </a:rPr>
              <a:t>を同じ</a:t>
            </a:r>
            <a:r>
              <a:rPr lang="en-US" altLang="ja-JP" sz="2000" b="1" dirty="0" smtClean="0">
                <a:solidFill>
                  <a:schemeClr val="bg1">
                    <a:lumMod val="75000"/>
                  </a:schemeClr>
                </a:solidFill>
              </a:rPr>
              <a:t>Output Port</a:t>
            </a:r>
            <a:r>
              <a:rPr lang="ja-JP" altLang="en-US" sz="2000" b="1" dirty="0" smtClean="0">
                <a:solidFill>
                  <a:schemeClr val="bg1">
                    <a:lumMod val="75000"/>
                  </a:schemeClr>
                </a:solidFill>
              </a:rPr>
              <a:t>へ流す</a:t>
            </a:r>
            <a:endParaRPr lang="en-US" altLang="ja-JP" sz="20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93192" lvl="1" indent="0">
              <a:buNone/>
            </a:pPr>
            <a:r>
              <a:rPr lang="en-US" altLang="ja-JP" sz="2000" dirty="0" smtClean="0">
                <a:solidFill>
                  <a:schemeClr val="bg1">
                    <a:lumMod val="75000"/>
                  </a:schemeClr>
                </a:solidFill>
              </a:rPr>
              <a:t>	- Long Flow</a:t>
            </a:r>
            <a:r>
              <a:rPr lang="ja-JP" altLang="en-US" sz="2000" dirty="0" smtClean="0">
                <a:solidFill>
                  <a:schemeClr val="bg1">
                    <a:lumMod val="75000"/>
                  </a:schemeClr>
                </a:solidFill>
              </a:rPr>
              <a:t>のセットアップのオーバヘッドの影響</a:t>
            </a:r>
            <a:endParaRPr lang="en-US" altLang="ja-JP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93192" lvl="1" indent="0">
              <a:buNone/>
            </a:pPr>
            <a:r>
              <a:rPr lang="en-US" altLang="ja-JP" sz="2000" dirty="0" smtClean="0">
                <a:solidFill>
                  <a:schemeClr val="bg1">
                    <a:lumMod val="75000"/>
                  </a:schemeClr>
                </a:solidFill>
              </a:rPr>
              <a:t>c) </a:t>
            </a:r>
            <a:r>
              <a:rPr lang="en-US" altLang="ja-JP" sz="2000" b="1" dirty="0" smtClean="0">
                <a:solidFill>
                  <a:schemeClr val="bg1">
                    <a:lumMod val="75000"/>
                  </a:schemeClr>
                </a:solidFill>
              </a:rPr>
              <a:t>Buffer pressure : Long Flow + Short Flow(20KB) </a:t>
            </a:r>
            <a:r>
              <a:rPr lang="ja-JP" altLang="en-US" sz="2000" b="1" dirty="0" smtClean="0">
                <a:solidFill>
                  <a:schemeClr val="bg1">
                    <a:lumMod val="75000"/>
                  </a:schemeClr>
                </a:solidFill>
              </a:rPr>
              <a:t>を異なる</a:t>
            </a:r>
            <a:r>
              <a:rPr lang="en-US" altLang="ja-JP" sz="2000" b="1" dirty="0" smtClean="0">
                <a:solidFill>
                  <a:schemeClr val="bg1">
                    <a:lumMod val="75000"/>
                  </a:schemeClr>
                </a:solidFill>
              </a:rPr>
              <a:t>Output Port</a:t>
            </a:r>
            <a:r>
              <a:rPr lang="ja-JP" altLang="en-US" sz="2000" b="1" dirty="0" smtClean="0">
                <a:solidFill>
                  <a:schemeClr val="bg1">
                    <a:lumMod val="75000"/>
                  </a:schemeClr>
                </a:solidFill>
              </a:rPr>
              <a:t>へ流す</a:t>
            </a:r>
            <a:endParaRPr lang="en-US" altLang="ja-JP" sz="20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93192" lvl="1" indent="0">
              <a:buNone/>
            </a:pPr>
            <a:r>
              <a:rPr lang="en-US" altLang="ja-JP" sz="2000" dirty="0" smtClean="0">
                <a:solidFill>
                  <a:schemeClr val="bg1">
                    <a:lumMod val="75000"/>
                  </a:schemeClr>
                </a:solidFill>
              </a:rPr>
              <a:t>	- </a:t>
            </a:r>
            <a:r>
              <a:rPr lang="ja-JP" altLang="en-US" sz="2000" dirty="0" smtClean="0">
                <a:solidFill>
                  <a:schemeClr val="bg1">
                    <a:lumMod val="75000"/>
                  </a:schemeClr>
                </a:solidFill>
              </a:rPr>
              <a:t>スイッチ内のバッファへの影響</a:t>
            </a:r>
            <a:endParaRPr lang="en-US" altLang="ja-JP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307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シナリオ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1873250"/>
            <a:ext cx="64516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18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011567"/>
          </a:xfrm>
        </p:spPr>
        <p:txBody>
          <a:bodyPr>
            <a:normAutofit/>
          </a:bodyPr>
          <a:lstStyle/>
          <a:p>
            <a:r>
              <a:rPr kumimoji="1" lang="en-US" altLang="ja-JP" dirty="0" err="1" smtClean="0"/>
              <a:t>FatTree</a:t>
            </a:r>
            <a:r>
              <a:rPr kumimoji="1" lang="en-US" altLang="ja-JP" dirty="0" smtClean="0"/>
              <a:t> : Host to Host traffic</a:t>
            </a:r>
          </a:p>
          <a:p>
            <a:pPr lvl="1"/>
            <a:r>
              <a:rPr lang="en-US" altLang="ja-JP" dirty="0" smtClean="0"/>
              <a:t>There are three traffic patterns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Update on implementation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835696" y="5733256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555776" y="5733256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907704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627784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907704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627784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06194" y="5795972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host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99592" y="465313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edge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11560" y="357301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Aggregate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93445" y="256490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core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2267744" y="2564904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4139952" y="2564904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5940152" y="2564904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7812360" y="2564904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8" name="直線コネクタ 37"/>
          <p:cNvCxnSpPr/>
          <p:nvPr/>
        </p:nvCxnSpPr>
        <p:spPr>
          <a:xfrm flipV="1">
            <a:off x="2087724" y="501317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V="1">
            <a:off x="2843808" y="501317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9" idx="2"/>
            <a:endCxn id="7" idx="0"/>
          </p:cNvCxnSpPr>
          <p:nvPr/>
        </p:nvCxnSpPr>
        <p:spPr>
          <a:xfrm>
            <a:off x="2087724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10" idx="2"/>
            <a:endCxn id="8" idx="0"/>
          </p:cNvCxnSpPr>
          <p:nvPr/>
        </p:nvCxnSpPr>
        <p:spPr>
          <a:xfrm>
            <a:off x="2807804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9" idx="2"/>
            <a:endCxn id="8" idx="0"/>
          </p:cNvCxnSpPr>
          <p:nvPr/>
        </p:nvCxnSpPr>
        <p:spPr>
          <a:xfrm>
            <a:off x="2087724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10" idx="2"/>
            <a:endCxn id="7" idx="0"/>
          </p:cNvCxnSpPr>
          <p:nvPr/>
        </p:nvCxnSpPr>
        <p:spPr>
          <a:xfrm flipH="1">
            <a:off x="2087724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9" idx="0"/>
            <a:endCxn id="33" idx="2"/>
          </p:cNvCxnSpPr>
          <p:nvPr/>
        </p:nvCxnSpPr>
        <p:spPr>
          <a:xfrm flipV="1">
            <a:off x="2087724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9" idx="0"/>
            <a:endCxn id="34" idx="2"/>
          </p:cNvCxnSpPr>
          <p:nvPr/>
        </p:nvCxnSpPr>
        <p:spPr>
          <a:xfrm flipV="1">
            <a:off x="2087724" y="2924944"/>
            <a:ext cx="223224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9" idx="0"/>
            <a:endCxn id="35" idx="2"/>
          </p:cNvCxnSpPr>
          <p:nvPr/>
        </p:nvCxnSpPr>
        <p:spPr>
          <a:xfrm flipV="1">
            <a:off x="2087724" y="2924944"/>
            <a:ext cx="403244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9" idx="0"/>
            <a:endCxn id="36" idx="2"/>
          </p:cNvCxnSpPr>
          <p:nvPr/>
        </p:nvCxnSpPr>
        <p:spPr>
          <a:xfrm flipV="1">
            <a:off x="2087724" y="2924944"/>
            <a:ext cx="5904656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33" idx="2"/>
            <a:endCxn id="10" idx="0"/>
          </p:cNvCxnSpPr>
          <p:nvPr/>
        </p:nvCxnSpPr>
        <p:spPr>
          <a:xfrm>
            <a:off x="2447764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0" idx="0"/>
            <a:endCxn id="34" idx="2"/>
          </p:cNvCxnSpPr>
          <p:nvPr/>
        </p:nvCxnSpPr>
        <p:spPr>
          <a:xfrm flipV="1">
            <a:off x="2807804" y="2924944"/>
            <a:ext cx="151216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10" idx="0"/>
            <a:endCxn id="35" idx="2"/>
          </p:cNvCxnSpPr>
          <p:nvPr/>
        </p:nvCxnSpPr>
        <p:spPr>
          <a:xfrm flipV="1">
            <a:off x="2807804" y="2924944"/>
            <a:ext cx="331236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10" idx="0"/>
            <a:endCxn id="36" idx="2"/>
          </p:cNvCxnSpPr>
          <p:nvPr/>
        </p:nvCxnSpPr>
        <p:spPr>
          <a:xfrm flipV="1">
            <a:off x="2807804" y="2924944"/>
            <a:ext cx="5184576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正方形/長方形 91"/>
          <p:cNvSpPr/>
          <p:nvPr/>
        </p:nvSpPr>
        <p:spPr>
          <a:xfrm>
            <a:off x="3707904" y="5733256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93" name="正方形/長方形 92"/>
          <p:cNvSpPr/>
          <p:nvPr/>
        </p:nvSpPr>
        <p:spPr>
          <a:xfrm>
            <a:off x="4427984" y="5733256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94" name="正方形/長方形 93"/>
          <p:cNvSpPr/>
          <p:nvPr/>
        </p:nvSpPr>
        <p:spPr>
          <a:xfrm>
            <a:off x="3779912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5" name="正方形/長方形 94"/>
          <p:cNvSpPr/>
          <p:nvPr/>
        </p:nvSpPr>
        <p:spPr>
          <a:xfrm>
            <a:off x="4499992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6" name="正方形/長方形 95"/>
          <p:cNvSpPr/>
          <p:nvPr/>
        </p:nvSpPr>
        <p:spPr>
          <a:xfrm>
            <a:off x="3779912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7" name="正方形/長方形 96"/>
          <p:cNvSpPr/>
          <p:nvPr/>
        </p:nvSpPr>
        <p:spPr>
          <a:xfrm>
            <a:off x="4499992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8" name="直線コネクタ 97"/>
          <p:cNvCxnSpPr/>
          <p:nvPr/>
        </p:nvCxnSpPr>
        <p:spPr>
          <a:xfrm flipV="1">
            <a:off x="3959932" y="501317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 flipV="1">
            <a:off x="4716016" y="501317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96" idx="2"/>
            <a:endCxn id="94" idx="0"/>
          </p:cNvCxnSpPr>
          <p:nvPr/>
        </p:nvCxnSpPr>
        <p:spPr>
          <a:xfrm>
            <a:off x="3959932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97" idx="2"/>
            <a:endCxn id="95" idx="0"/>
          </p:cNvCxnSpPr>
          <p:nvPr/>
        </p:nvCxnSpPr>
        <p:spPr>
          <a:xfrm>
            <a:off x="4680012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96" idx="2"/>
            <a:endCxn id="95" idx="0"/>
          </p:cNvCxnSpPr>
          <p:nvPr/>
        </p:nvCxnSpPr>
        <p:spPr>
          <a:xfrm>
            <a:off x="3959932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97" idx="2"/>
            <a:endCxn id="94" idx="0"/>
          </p:cNvCxnSpPr>
          <p:nvPr/>
        </p:nvCxnSpPr>
        <p:spPr>
          <a:xfrm flipH="1">
            <a:off x="3959932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96" idx="0"/>
          </p:cNvCxnSpPr>
          <p:nvPr/>
        </p:nvCxnSpPr>
        <p:spPr>
          <a:xfrm flipV="1">
            <a:off x="3959932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endCxn id="97" idx="0"/>
          </p:cNvCxnSpPr>
          <p:nvPr/>
        </p:nvCxnSpPr>
        <p:spPr>
          <a:xfrm>
            <a:off x="4319972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105"/>
          <p:cNvSpPr/>
          <p:nvPr/>
        </p:nvSpPr>
        <p:spPr>
          <a:xfrm>
            <a:off x="5508104" y="5733256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107" name="正方形/長方形 106"/>
          <p:cNvSpPr/>
          <p:nvPr/>
        </p:nvSpPr>
        <p:spPr>
          <a:xfrm>
            <a:off x="6228184" y="5733256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108" name="正方形/長方形 107"/>
          <p:cNvSpPr/>
          <p:nvPr/>
        </p:nvSpPr>
        <p:spPr>
          <a:xfrm>
            <a:off x="5580112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9" name="正方形/長方形 108"/>
          <p:cNvSpPr/>
          <p:nvPr/>
        </p:nvSpPr>
        <p:spPr>
          <a:xfrm>
            <a:off x="6300192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0" name="正方形/長方形 109"/>
          <p:cNvSpPr/>
          <p:nvPr/>
        </p:nvSpPr>
        <p:spPr>
          <a:xfrm>
            <a:off x="5580112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1" name="正方形/長方形 110"/>
          <p:cNvSpPr/>
          <p:nvPr/>
        </p:nvSpPr>
        <p:spPr>
          <a:xfrm>
            <a:off x="6300192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12" name="直線コネクタ 111"/>
          <p:cNvCxnSpPr/>
          <p:nvPr/>
        </p:nvCxnSpPr>
        <p:spPr>
          <a:xfrm flipV="1">
            <a:off x="5760132" y="501317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V="1">
            <a:off x="6516216" y="501317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110" idx="2"/>
            <a:endCxn id="108" idx="0"/>
          </p:cNvCxnSpPr>
          <p:nvPr/>
        </p:nvCxnSpPr>
        <p:spPr>
          <a:xfrm>
            <a:off x="5760132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>
            <a:stCxn id="111" idx="2"/>
            <a:endCxn id="109" idx="0"/>
          </p:cNvCxnSpPr>
          <p:nvPr/>
        </p:nvCxnSpPr>
        <p:spPr>
          <a:xfrm>
            <a:off x="6480212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stCxn id="110" idx="2"/>
            <a:endCxn id="109" idx="0"/>
          </p:cNvCxnSpPr>
          <p:nvPr/>
        </p:nvCxnSpPr>
        <p:spPr>
          <a:xfrm>
            <a:off x="5760132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>
            <a:stCxn id="111" idx="2"/>
            <a:endCxn id="108" idx="0"/>
          </p:cNvCxnSpPr>
          <p:nvPr/>
        </p:nvCxnSpPr>
        <p:spPr>
          <a:xfrm flipH="1">
            <a:off x="5760132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>
            <a:stCxn id="110" idx="0"/>
          </p:cNvCxnSpPr>
          <p:nvPr/>
        </p:nvCxnSpPr>
        <p:spPr>
          <a:xfrm flipV="1">
            <a:off x="5760132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>
            <a:endCxn id="111" idx="0"/>
          </p:cNvCxnSpPr>
          <p:nvPr/>
        </p:nvCxnSpPr>
        <p:spPr>
          <a:xfrm>
            <a:off x="6120172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119"/>
          <p:cNvSpPr/>
          <p:nvPr/>
        </p:nvSpPr>
        <p:spPr>
          <a:xfrm>
            <a:off x="7380312" y="5733256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121" name="正方形/長方形 120"/>
          <p:cNvSpPr/>
          <p:nvPr/>
        </p:nvSpPr>
        <p:spPr>
          <a:xfrm>
            <a:off x="8100392" y="5733256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122" name="正方形/長方形 121"/>
          <p:cNvSpPr/>
          <p:nvPr/>
        </p:nvSpPr>
        <p:spPr>
          <a:xfrm>
            <a:off x="7452320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3" name="正方形/長方形 122"/>
          <p:cNvSpPr/>
          <p:nvPr/>
        </p:nvSpPr>
        <p:spPr>
          <a:xfrm>
            <a:off x="8172400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4" name="正方形/長方形 123"/>
          <p:cNvSpPr/>
          <p:nvPr/>
        </p:nvSpPr>
        <p:spPr>
          <a:xfrm>
            <a:off x="7452320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正方形/長方形 124"/>
          <p:cNvSpPr/>
          <p:nvPr/>
        </p:nvSpPr>
        <p:spPr>
          <a:xfrm>
            <a:off x="8172400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26" name="直線コネクタ 125"/>
          <p:cNvCxnSpPr/>
          <p:nvPr/>
        </p:nvCxnSpPr>
        <p:spPr>
          <a:xfrm flipV="1">
            <a:off x="7632340" y="501317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/>
          <p:nvPr/>
        </p:nvCxnSpPr>
        <p:spPr>
          <a:xfrm flipV="1">
            <a:off x="8388424" y="501317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>
            <a:stCxn id="124" idx="2"/>
            <a:endCxn id="122" idx="0"/>
          </p:cNvCxnSpPr>
          <p:nvPr/>
        </p:nvCxnSpPr>
        <p:spPr>
          <a:xfrm>
            <a:off x="7632340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>
            <a:stCxn id="125" idx="2"/>
            <a:endCxn id="123" idx="0"/>
          </p:cNvCxnSpPr>
          <p:nvPr/>
        </p:nvCxnSpPr>
        <p:spPr>
          <a:xfrm>
            <a:off x="8352420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>
            <a:stCxn id="124" idx="2"/>
            <a:endCxn id="123" idx="0"/>
          </p:cNvCxnSpPr>
          <p:nvPr/>
        </p:nvCxnSpPr>
        <p:spPr>
          <a:xfrm>
            <a:off x="7632340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>
            <a:stCxn id="125" idx="2"/>
            <a:endCxn id="122" idx="0"/>
          </p:cNvCxnSpPr>
          <p:nvPr/>
        </p:nvCxnSpPr>
        <p:spPr>
          <a:xfrm flipH="1">
            <a:off x="7632340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stCxn id="124" idx="0"/>
          </p:cNvCxnSpPr>
          <p:nvPr/>
        </p:nvCxnSpPr>
        <p:spPr>
          <a:xfrm flipV="1">
            <a:off x="7632340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>
            <a:endCxn id="125" idx="0"/>
          </p:cNvCxnSpPr>
          <p:nvPr/>
        </p:nvCxnSpPr>
        <p:spPr>
          <a:xfrm>
            <a:off x="7992380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1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79520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1. intra-pod : until edge (complete) 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Upload </a:t>
            </a:r>
            <a:r>
              <a:rPr lang="en-US" altLang="ja-JP" dirty="0"/>
              <a:t>on implementation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427984" y="2060848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6474" y="3203684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host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19872" y="206084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edge</a:t>
            </a:r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4139952" y="3212976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4860032" y="3212976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stCxn id="10" idx="0"/>
            <a:endCxn id="6" idx="2"/>
          </p:cNvCxnSpPr>
          <p:nvPr/>
        </p:nvCxnSpPr>
        <p:spPr>
          <a:xfrm flipV="1">
            <a:off x="4319972" y="2420888"/>
            <a:ext cx="28803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6" idx="2"/>
            <a:endCxn id="11" idx="0"/>
          </p:cNvCxnSpPr>
          <p:nvPr/>
        </p:nvCxnSpPr>
        <p:spPr>
          <a:xfrm>
            <a:off x="4608004" y="2420888"/>
            <a:ext cx="432048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コンテンツ プレースホルダー 1"/>
          <p:cNvSpPr txBox="1">
            <a:spLocks/>
          </p:cNvSpPr>
          <p:nvPr/>
        </p:nvSpPr>
        <p:spPr>
          <a:xfrm>
            <a:off x="467544" y="3645024"/>
            <a:ext cx="8229600" cy="5795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US" altLang="ja-JP" dirty="0"/>
              <a:t>2</a:t>
            </a:r>
            <a:r>
              <a:rPr lang="en-US" altLang="ja-JP" dirty="0" smtClean="0"/>
              <a:t>. intra-pod : cross edges (50%-2 paths) ---Demo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4067944" y="6309320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4788024" y="6309320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4139952" y="5229200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4860032" y="5229200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4139952" y="4149080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4860032" y="4149080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3" name="直線コネクタ 22"/>
          <p:cNvCxnSpPr/>
          <p:nvPr/>
        </p:nvCxnSpPr>
        <p:spPr>
          <a:xfrm flipV="1">
            <a:off x="4319972" y="5589240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5076056" y="5589240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21" idx="2"/>
            <a:endCxn id="19" idx="0"/>
          </p:cNvCxnSpPr>
          <p:nvPr/>
        </p:nvCxnSpPr>
        <p:spPr>
          <a:xfrm>
            <a:off x="4319972" y="4509120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22" idx="2"/>
            <a:endCxn id="20" idx="0"/>
          </p:cNvCxnSpPr>
          <p:nvPr/>
        </p:nvCxnSpPr>
        <p:spPr>
          <a:xfrm>
            <a:off x="5040052" y="4509120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21" idx="2"/>
            <a:endCxn id="20" idx="0"/>
          </p:cNvCxnSpPr>
          <p:nvPr/>
        </p:nvCxnSpPr>
        <p:spPr>
          <a:xfrm>
            <a:off x="4319972" y="4509120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2"/>
            <a:endCxn id="19" idx="0"/>
          </p:cNvCxnSpPr>
          <p:nvPr/>
        </p:nvCxnSpPr>
        <p:spPr>
          <a:xfrm flipH="1">
            <a:off x="4319972" y="4509120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210450" y="6372036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host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203848" y="52292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edge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915816" y="414908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Aggregate</a:t>
            </a:r>
          </a:p>
        </p:txBody>
      </p:sp>
    </p:spTree>
    <p:extLst>
      <p:ext uri="{BB962C8B-B14F-4D97-AF65-F5344CB8AC3E}">
        <p14:creationId xmlns:p14="http://schemas.microsoft.com/office/powerpoint/2010/main" val="257315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3. Cross the core(</a:t>
            </a:r>
            <a:r>
              <a:rPr kumimoji="1" lang="en-US" altLang="ja-JP" dirty="0" err="1" smtClean="0"/>
              <a:t>uncomplete</a:t>
            </a:r>
            <a:r>
              <a:rPr kumimoji="1" lang="en-US" altLang="ja-JP" dirty="0" smtClean="0"/>
              <a:t>) -4 paths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Upload </a:t>
            </a:r>
            <a:r>
              <a:rPr lang="en-US" altLang="ja-JP" dirty="0"/>
              <a:t>on implementation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131840" y="5733256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851920" y="5733256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203848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923928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203848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923928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202338" y="5795972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host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95736" y="465313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edge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7704" y="357301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Aggregate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189589" y="256490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core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3563888" y="2564904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436096" y="2564904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" name="直線コネクタ 16"/>
          <p:cNvCxnSpPr/>
          <p:nvPr/>
        </p:nvCxnSpPr>
        <p:spPr>
          <a:xfrm flipV="1">
            <a:off x="3383868" y="501317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V="1">
            <a:off x="4139952" y="501317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9" idx="2"/>
            <a:endCxn id="7" idx="0"/>
          </p:cNvCxnSpPr>
          <p:nvPr/>
        </p:nvCxnSpPr>
        <p:spPr>
          <a:xfrm>
            <a:off x="3383868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10" idx="2"/>
            <a:endCxn id="8" idx="0"/>
          </p:cNvCxnSpPr>
          <p:nvPr/>
        </p:nvCxnSpPr>
        <p:spPr>
          <a:xfrm>
            <a:off x="4103948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9" idx="2"/>
            <a:endCxn id="8" idx="0"/>
          </p:cNvCxnSpPr>
          <p:nvPr/>
        </p:nvCxnSpPr>
        <p:spPr>
          <a:xfrm>
            <a:off x="3383868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0" idx="2"/>
            <a:endCxn id="7" idx="0"/>
          </p:cNvCxnSpPr>
          <p:nvPr/>
        </p:nvCxnSpPr>
        <p:spPr>
          <a:xfrm flipH="1">
            <a:off x="3383868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9" idx="0"/>
            <a:endCxn id="15" idx="2"/>
          </p:cNvCxnSpPr>
          <p:nvPr/>
        </p:nvCxnSpPr>
        <p:spPr>
          <a:xfrm flipV="1">
            <a:off x="3383868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9" idx="0"/>
            <a:endCxn id="16" idx="2"/>
          </p:cNvCxnSpPr>
          <p:nvPr/>
        </p:nvCxnSpPr>
        <p:spPr>
          <a:xfrm flipV="1">
            <a:off x="3383868" y="2924944"/>
            <a:ext cx="223224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5" idx="2"/>
            <a:endCxn id="10" idx="0"/>
          </p:cNvCxnSpPr>
          <p:nvPr/>
        </p:nvCxnSpPr>
        <p:spPr>
          <a:xfrm>
            <a:off x="3743908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0" idx="0"/>
            <a:endCxn id="16" idx="2"/>
          </p:cNvCxnSpPr>
          <p:nvPr/>
        </p:nvCxnSpPr>
        <p:spPr>
          <a:xfrm flipV="1">
            <a:off x="4103948" y="2924944"/>
            <a:ext cx="151216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004048" y="5733256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5724128" y="5733256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076056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5796136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5076056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5796136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3" name="直線コネクタ 32"/>
          <p:cNvCxnSpPr/>
          <p:nvPr/>
        </p:nvCxnSpPr>
        <p:spPr>
          <a:xfrm flipV="1">
            <a:off x="5256076" y="501317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V="1">
            <a:off x="6012160" y="501317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31" idx="2"/>
            <a:endCxn id="29" idx="0"/>
          </p:cNvCxnSpPr>
          <p:nvPr/>
        </p:nvCxnSpPr>
        <p:spPr>
          <a:xfrm>
            <a:off x="5256076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32" idx="2"/>
            <a:endCxn id="30" idx="0"/>
          </p:cNvCxnSpPr>
          <p:nvPr/>
        </p:nvCxnSpPr>
        <p:spPr>
          <a:xfrm>
            <a:off x="5976156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31" idx="2"/>
            <a:endCxn id="30" idx="0"/>
          </p:cNvCxnSpPr>
          <p:nvPr/>
        </p:nvCxnSpPr>
        <p:spPr>
          <a:xfrm>
            <a:off x="5256076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32" idx="2"/>
            <a:endCxn id="29" idx="0"/>
          </p:cNvCxnSpPr>
          <p:nvPr/>
        </p:nvCxnSpPr>
        <p:spPr>
          <a:xfrm flipH="1">
            <a:off x="5256076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31" idx="0"/>
          </p:cNvCxnSpPr>
          <p:nvPr/>
        </p:nvCxnSpPr>
        <p:spPr>
          <a:xfrm flipV="1">
            <a:off x="5256076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endCxn id="32" idx="0"/>
          </p:cNvCxnSpPr>
          <p:nvPr/>
        </p:nvCxnSpPr>
        <p:spPr>
          <a:xfrm>
            <a:off x="5616116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5" idx="2"/>
            <a:endCxn id="31" idx="0"/>
          </p:cNvCxnSpPr>
          <p:nvPr/>
        </p:nvCxnSpPr>
        <p:spPr>
          <a:xfrm>
            <a:off x="3743908" y="2924944"/>
            <a:ext cx="151216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15" idx="2"/>
            <a:endCxn id="32" idx="0"/>
          </p:cNvCxnSpPr>
          <p:nvPr/>
        </p:nvCxnSpPr>
        <p:spPr>
          <a:xfrm>
            <a:off x="3743908" y="2924944"/>
            <a:ext cx="223224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064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kumimoji="1" lang="en-US" altLang="ja-JP" dirty="0" smtClean="0"/>
              <a:t>Setup Ns3-dce</a:t>
            </a:r>
            <a:r>
              <a:rPr lang="en-US" altLang="ja-JP" dirty="0"/>
              <a:t> </a:t>
            </a:r>
            <a:r>
              <a:rPr lang="en-US" altLang="ja-JP" dirty="0" smtClean="0"/>
              <a:t> --  finish</a:t>
            </a:r>
            <a:endParaRPr kumimoji="1" lang="en-US" altLang="ja-JP" dirty="0" smtClean="0"/>
          </a:p>
          <a:p>
            <a:pPr marL="624078" indent="-514350">
              <a:buFont typeface="+mj-lt"/>
              <a:buAutoNum type="arabicPeriod"/>
            </a:pPr>
            <a:r>
              <a:rPr kumimoji="1" lang="en-US" altLang="ja-JP" dirty="0" smtClean="0"/>
              <a:t>Creating </a:t>
            </a:r>
            <a:r>
              <a:rPr kumimoji="1" lang="en-US" altLang="ja-JP" dirty="0" err="1" smtClean="0"/>
              <a:t>FatTree</a:t>
            </a:r>
            <a:r>
              <a:rPr kumimoji="1" lang="en-US" altLang="ja-JP" dirty="0" smtClean="0"/>
              <a:t> topology(128 nodes)</a:t>
            </a:r>
            <a:r>
              <a:rPr lang="en-US" altLang="ja-JP" dirty="0"/>
              <a:t> --  finish</a:t>
            </a:r>
            <a:endParaRPr kumimoji="1" lang="en-US" altLang="ja-JP" dirty="0" smtClean="0"/>
          </a:p>
          <a:p>
            <a:pPr marL="624078" indent="-514350">
              <a:buFont typeface="+mj-lt"/>
              <a:buAutoNum type="arabicPeriod"/>
            </a:pPr>
            <a:r>
              <a:rPr lang="en-US" altLang="ja-JP" dirty="0" smtClean="0"/>
              <a:t>Configuring routing table</a:t>
            </a:r>
            <a:r>
              <a:rPr lang="en-US" altLang="ja-JP" dirty="0"/>
              <a:t> --  </a:t>
            </a:r>
            <a:r>
              <a:rPr lang="en-US" altLang="ja-JP" dirty="0" smtClean="0"/>
              <a:t>60%</a:t>
            </a:r>
            <a:endParaRPr lang="en-US" altLang="ja-JP" dirty="0" smtClean="0"/>
          </a:p>
          <a:p>
            <a:pPr marL="624078" indent="-514350">
              <a:buFont typeface="+mj-lt"/>
              <a:buAutoNum type="arabicPeriod"/>
            </a:pPr>
            <a:r>
              <a:rPr kumimoji="1" lang="en-US" altLang="ja-JP" dirty="0" smtClean="0"/>
              <a:t>Making scenari</a:t>
            </a:r>
            <a:r>
              <a:rPr lang="en-US" altLang="ja-JP" dirty="0" smtClean="0"/>
              <a:t>o by “</a:t>
            </a:r>
            <a:r>
              <a:rPr lang="en-US" altLang="ja-JP" dirty="0" err="1" smtClean="0"/>
              <a:t>iperf</a:t>
            </a:r>
            <a:r>
              <a:rPr lang="en-US" altLang="ja-JP" dirty="0" smtClean="0"/>
              <a:t>”</a:t>
            </a:r>
            <a:endParaRPr kumimoji="1" lang="en-US" altLang="ja-JP" dirty="0" smtClean="0"/>
          </a:p>
          <a:p>
            <a:pPr marL="624078" indent="-514350">
              <a:buFont typeface="+mj-lt"/>
              <a:buAutoNum type="arabicPeriod"/>
            </a:pPr>
            <a:r>
              <a:rPr kumimoji="1" lang="en-US" altLang="ja-JP" dirty="0" smtClean="0"/>
              <a:t>Analyzing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</a:t>
            </a:r>
            <a:r>
              <a:rPr kumimoji="1" lang="en-US" altLang="ja-JP" dirty="0" smtClean="0"/>
              <a:t>s-3 – status quo</a:t>
            </a:r>
            <a:endParaRPr kumimoji="1" lang="ja-JP" altLang="en-US" dirty="0"/>
          </a:p>
        </p:txBody>
      </p:sp>
      <p:sp>
        <p:nvSpPr>
          <p:cNvPr id="5" name="左矢印 4"/>
          <p:cNvSpPr/>
          <p:nvPr/>
        </p:nvSpPr>
        <p:spPr>
          <a:xfrm>
            <a:off x="6012160" y="2420888"/>
            <a:ext cx="2088232" cy="43204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2349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Reading RFC of MPTCP ..</a:t>
            </a:r>
          </a:p>
          <a:p>
            <a:endParaRPr lang="en-US" altLang="ja-JP" dirty="0"/>
          </a:p>
          <a:p>
            <a:pPr marL="624078" indent="-514350">
              <a:buFont typeface="+mj-lt"/>
              <a:buAutoNum type="arabicPeriod"/>
            </a:pPr>
            <a:r>
              <a:rPr kumimoji="1" lang="en-US" altLang="ja-JP" dirty="0" smtClean="0"/>
              <a:t>Goal for MPTCP</a:t>
            </a:r>
          </a:p>
          <a:p>
            <a:pPr marL="624078" indent="-514350">
              <a:buFont typeface="+mj-lt"/>
              <a:buAutoNum type="arabicPeriod"/>
            </a:pPr>
            <a:endParaRPr lang="en-US" altLang="ja-JP" dirty="0"/>
          </a:p>
          <a:p>
            <a:pPr marL="624078" indent="-514350">
              <a:buFont typeface="+mj-lt"/>
              <a:buAutoNum type="arabicPeriod"/>
            </a:pPr>
            <a:r>
              <a:rPr kumimoji="1" lang="en-US" altLang="ja-JP" dirty="0" smtClean="0"/>
              <a:t>Network compatibility</a:t>
            </a:r>
          </a:p>
          <a:p>
            <a:pPr marL="624078" indent="-514350">
              <a:buFont typeface="+mj-lt"/>
              <a:buAutoNum type="arabicPeriod"/>
            </a:pPr>
            <a:endParaRPr lang="en-US" altLang="ja-JP" dirty="0"/>
          </a:p>
          <a:p>
            <a:pPr marL="624078" indent="-514350">
              <a:buFont typeface="+mj-lt"/>
              <a:buAutoNum type="arabicPeriod"/>
            </a:pPr>
            <a:r>
              <a:rPr kumimoji="1" lang="en-US" altLang="ja-JP" dirty="0" smtClean="0"/>
              <a:t>Architectural basis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Update on comprehension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526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論文読み輪講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For 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論文読み輪講.thmx</Template>
  <TotalTime>7213</TotalTime>
  <Words>568</Words>
  <Application>Microsoft Macintosh PowerPoint</Application>
  <PresentationFormat>画面に合わせる (4:3)</PresentationFormat>
  <Paragraphs>118</Paragraphs>
  <Slides>15</Slides>
  <Notes>0</Notes>
  <HiddenSlides>1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論文読み輪講</vt:lpstr>
      <vt:lpstr>Improving Datacenter network with MPTCP</vt:lpstr>
      <vt:lpstr>My research </vt:lpstr>
      <vt:lpstr>Future Work</vt:lpstr>
      <vt:lpstr>3シナリオ</vt:lpstr>
      <vt:lpstr>Update on implementation</vt:lpstr>
      <vt:lpstr>Upload on implementation</vt:lpstr>
      <vt:lpstr>Upload on implementation</vt:lpstr>
      <vt:lpstr>ns-3 – status quo</vt:lpstr>
      <vt:lpstr>Update on comprehension</vt:lpstr>
      <vt:lpstr>Functional goal</vt:lpstr>
      <vt:lpstr>Network compatibility</vt:lpstr>
      <vt:lpstr>Architectural basis</vt:lpstr>
      <vt:lpstr>Architectural basis</vt:lpstr>
      <vt:lpstr>研究計画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</dc:creator>
  <cp:lastModifiedBy>Fujii Shogo</cp:lastModifiedBy>
  <cp:revision>1560</cp:revision>
  <dcterms:created xsi:type="dcterms:W3CDTF">2013-06-23T09:26:35Z</dcterms:created>
  <dcterms:modified xsi:type="dcterms:W3CDTF">2013-10-08T01:08:24Z</dcterms:modified>
</cp:coreProperties>
</file>