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99" r:id="rId3"/>
    <p:sldId id="300" r:id="rId4"/>
    <p:sldId id="301" r:id="rId5"/>
    <p:sldId id="302" r:id="rId6"/>
    <p:sldId id="307" r:id="rId7"/>
    <p:sldId id="308" r:id="rId8"/>
    <p:sldId id="309" r:id="rId9"/>
    <p:sldId id="312" r:id="rId10"/>
    <p:sldId id="316" r:id="rId11"/>
    <p:sldId id="317" r:id="rId12"/>
    <p:sldId id="310" r:id="rId13"/>
    <p:sldId id="313" r:id="rId14"/>
    <p:sldId id="311" r:id="rId15"/>
    <p:sldId id="314" r:id="rId16"/>
    <p:sldId id="315" r:id="rId17"/>
    <p:sldId id="318" r:id="rId18"/>
    <p:sldId id="319" r:id="rId19"/>
    <p:sldId id="32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299"/>
            <p14:sldId id="300"/>
            <p14:sldId id="301"/>
            <p14:sldId id="302"/>
            <p14:sldId id="307"/>
            <p14:sldId id="308"/>
            <p14:sldId id="309"/>
            <p14:sldId id="312"/>
            <p14:sldId id="316"/>
            <p14:sldId id="317"/>
            <p14:sldId id="310"/>
            <p14:sldId id="313"/>
            <p14:sldId id="311"/>
            <p14:sldId id="314"/>
            <p14:sldId id="315"/>
            <p14:sldId id="318"/>
            <p14:sldId id="31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flows are very short (&lt;50KB) and RTTs minimal </a:t>
            </a:r>
            <a:r>
              <a:rPr kumimoji="1" lang="el-GR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(300μ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7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applications like search, social networks</a:t>
            </a:r>
          </a:p>
          <a:p>
            <a:r>
              <a:rPr kumimoji="1" lang="en-US" altLang="ja-JP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Dryad follow this model.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400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flows have deadlines and these deadlines are (implicitly) baked into all stages of the application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5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fraction of flow deadlines are missed in today’s datacenters.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06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dirty="0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2013/10/15</a:t>
            </a:fld>
            <a:endParaRPr kumimoji="1" lang="ja-JP" alt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dirty="0" smtClean="0"/>
              <a:t>論文でのシナリオの再現</a:t>
            </a:r>
            <a:r>
              <a:rPr lang="en-US" altLang="ja-JP" dirty="0" smtClean="0"/>
              <a:t>[1]</a:t>
            </a:r>
          </a:p>
          <a:p>
            <a:pPr lvl="1"/>
            <a:r>
              <a:rPr kumimoji="1" lang="en-US" altLang="ja-JP" dirty="0" smtClean="0"/>
              <a:t>70KB</a:t>
            </a:r>
            <a:r>
              <a:rPr kumimoji="1" lang="ja-JP" altLang="en-US" dirty="0" smtClean="0"/>
              <a:t>以下の</a:t>
            </a:r>
            <a:r>
              <a:rPr kumimoji="1" lang="en-US" altLang="ja-JP" dirty="0" smtClean="0"/>
              <a:t>flow, 10</a:t>
            </a:r>
            <a:r>
              <a:rPr kumimoji="1" lang="ja-JP" altLang="en-US" dirty="0" smtClean="0"/>
              <a:t>パケット以下の</a:t>
            </a:r>
            <a:r>
              <a:rPr kumimoji="1" lang="en-US" altLang="ja-JP" dirty="0" smtClean="0"/>
              <a:t>flow</a:t>
            </a:r>
            <a:r>
              <a:rPr kumimoji="1" lang="ja-JP" altLang="en-US" dirty="0" smtClean="0"/>
              <a:t>に対して</a:t>
            </a:r>
            <a:r>
              <a:rPr kumimoji="1" lang="en-US" altLang="ja-JP" dirty="0" smtClean="0"/>
              <a:t>, 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よりも性能が悪いのかどうかの確認</a:t>
            </a:r>
            <a:r>
              <a:rPr lang="en-US" altLang="ja-JP" dirty="0" smtClean="0"/>
              <a:t>, </a:t>
            </a:r>
            <a:r>
              <a:rPr lang="ja-JP" altLang="en-US" dirty="0" smtClean="0"/>
              <a:t>その原因に関する解析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580743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smtClean="0"/>
              <a:t>[1]</a:t>
            </a:r>
            <a:r>
              <a:rPr lang="en-US" altLang="ja-JP" sz="1200" dirty="0" err="1" smtClean="0"/>
              <a:t>Alizadeh</a:t>
            </a:r>
            <a:r>
              <a:rPr lang="en-US" altLang="ja-JP" sz="1200" dirty="0"/>
              <a:t>, Mohammad, et al. "Data center </a:t>
            </a:r>
            <a:r>
              <a:rPr lang="en-US" altLang="ja-JP" sz="1200" dirty="0" err="1"/>
              <a:t>tcp</a:t>
            </a:r>
            <a:r>
              <a:rPr lang="en-US" altLang="ja-JP" sz="1200" dirty="0"/>
              <a:t> (</a:t>
            </a:r>
            <a:r>
              <a:rPr lang="en-US" altLang="ja-JP" sz="1200" dirty="0" err="1"/>
              <a:t>dctcp</a:t>
            </a:r>
            <a:r>
              <a:rPr lang="en-US" altLang="ja-JP" sz="1200" dirty="0"/>
              <a:t>)." ACM SIGCOMM Computer Communication Review 40.4 (2010): 63-74</a:t>
            </a:r>
            <a:r>
              <a:rPr lang="en-US" altLang="ja-JP" sz="1200" dirty="0" smtClean="0"/>
              <a:t>.</a:t>
            </a:r>
          </a:p>
          <a:p>
            <a:r>
              <a:rPr lang="en-US" altLang="ja-JP" sz="1200" dirty="0" smtClean="0"/>
              <a:t>[2]</a:t>
            </a:r>
            <a:r>
              <a:rPr lang="en-US" altLang="ja-JP" sz="1200" dirty="0"/>
              <a:t> </a:t>
            </a:r>
            <a:r>
              <a:rPr lang="en-US" altLang="ja-JP" sz="1200" dirty="0" err="1"/>
              <a:t>Raiciu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Costin</a:t>
            </a:r>
            <a:r>
              <a:rPr lang="en-US" altLang="ja-JP" sz="1200" dirty="0"/>
              <a:t>, et al. "Improving datacenter performance and robustness with multipath TCP." ACM SIGCOMM Computer Communication Review. Vol. 41. No. 4. ACM, 2011</a:t>
            </a:r>
            <a:r>
              <a:rPr lang="en-US" altLang="ja-JP" sz="1200" dirty="0" smtClean="0"/>
              <a:t>.</a:t>
            </a:r>
            <a:endParaRPr lang="ja-JP" altLang="en-US" sz="1200" dirty="0"/>
          </a:p>
        </p:txBody>
      </p:sp>
      <p:sp>
        <p:nvSpPr>
          <p:cNvPr id="6" name="コンテンツ プレースホルダー 1"/>
          <p:cNvSpPr txBox="1">
            <a:spLocks/>
          </p:cNvSpPr>
          <p:nvPr/>
        </p:nvSpPr>
        <p:spPr>
          <a:xfrm>
            <a:off x="467544" y="2996952"/>
            <a:ext cx="8229600" cy="2664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sz="2400" dirty="0" smtClean="0"/>
              <a:t>解析の掘り下げ</a:t>
            </a:r>
            <a:r>
              <a:rPr lang="en-US" altLang="ja-JP" sz="2400" dirty="0" smtClean="0"/>
              <a:t>(3</a:t>
            </a:r>
            <a:r>
              <a:rPr lang="ja-JP" altLang="en-US" sz="2400" dirty="0" smtClean="0"/>
              <a:t>シナリオ</a:t>
            </a:r>
            <a:r>
              <a:rPr lang="en-US" altLang="ja-JP" sz="2400" dirty="0" smtClean="0"/>
              <a:t>[2])</a:t>
            </a: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</a:rPr>
              <a:t>a) </a:t>
            </a:r>
            <a:r>
              <a:rPr lang="en-US" altLang="ja-JP" sz="2000" b="1" dirty="0" err="1" smtClean="0"/>
              <a:t>Incast</a:t>
            </a:r>
            <a:r>
              <a:rPr lang="en-US" altLang="ja-JP" sz="2000" b="1" dirty="0" smtClean="0"/>
              <a:t> : 2KB(2 packets)</a:t>
            </a:r>
            <a:r>
              <a:rPr lang="ja-JP" altLang="en-US" sz="2000" b="1" dirty="0" smtClean="0"/>
              <a:t>の</a:t>
            </a:r>
            <a:r>
              <a:rPr lang="en-US" altLang="ja-JP" sz="2000" b="1" dirty="0" smtClean="0"/>
              <a:t>flow</a:t>
            </a:r>
            <a:r>
              <a:rPr lang="ja-JP" altLang="en-US" sz="2000" b="1" dirty="0" smtClean="0"/>
              <a:t>を複数流す</a:t>
            </a:r>
            <a:r>
              <a:rPr lang="en-US" altLang="ja-JP" sz="2000" b="1" dirty="0" smtClean="0"/>
              <a:t>.</a:t>
            </a:r>
          </a:p>
          <a:p>
            <a:pPr marL="393192" lvl="1" indent="0">
              <a:buNone/>
            </a:pPr>
            <a:r>
              <a:rPr lang="en-US" altLang="ja-JP" sz="2000" dirty="0" smtClean="0"/>
              <a:t>	- Short Flow</a:t>
            </a:r>
            <a:r>
              <a:rPr lang="ja-JP" altLang="en-US" sz="2000" dirty="0" smtClean="0"/>
              <a:t>に対する</a:t>
            </a:r>
            <a:r>
              <a:rPr lang="en-US" altLang="ja-JP" sz="2000" dirty="0" smtClean="0"/>
              <a:t>MPTCP</a:t>
            </a:r>
            <a:r>
              <a:rPr lang="ja-JP" altLang="en-US" sz="2000" dirty="0" smtClean="0"/>
              <a:t>のオーバヘッドの影響</a:t>
            </a:r>
            <a:r>
              <a:rPr lang="en-US" altLang="ja-JP" sz="2000" dirty="0" smtClean="0"/>
              <a:t> </a:t>
            </a:r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rgbClr val="2DA2BF"/>
                </a:solidFill>
              </a:rPr>
              <a:t>b) </a:t>
            </a:r>
            <a:r>
              <a:rPr lang="en-US" altLang="ja-JP" sz="2000" b="1" dirty="0" smtClean="0"/>
              <a:t>Queue buildup : Long Flow + Short Flow(20KB) </a:t>
            </a:r>
            <a:r>
              <a:rPr lang="ja-JP" altLang="en-US" sz="2000" b="1" dirty="0" smtClean="0"/>
              <a:t>を同じ</a:t>
            </a:r>
            <a:r>
              <a:rPr lang="en-US" altLang="ja-JP" sz="2000" b="1" dirty="0" smtClean="0"/>
              <a:t>Output Port</a:t>
            </a:r>
            <a:r>
              <a:rPr lang="ja-JP" altLang="en-US" sz="2000" b="1" dirty="0" smtClean="0"/>
              <a:t>へ流す</a:t>
            </a:r>
            <a:endParaRPr lang="en-US" altLang="ja-JP" sz="2000" b="1" dirty="0" smtClean="0"/>
          </a:p>
          <a:p>
            <a:pPr marL="393192" lvl="1" indent="0">
              <a:buNone/>
            </a:pPr>
            <a:r>
              <a:rPr lang="en-US" altLang="ja-JP" sz="2000" dirty="0" smtClean="0"/>
              <a:t>	- Long Flow</a:t>
            </a:r>
            <a:r>
              <a:rPr lang="ja-JP" altLang="en-US" sz="2000" dirty="0" smtClean="0"/>
              <a:t>のセットアップのオーバヘッドの影響</a:t>
            </a:r>
            <a:endParaRPr lang="en-US" altLang="ja-JP" sz="2000" dirty="0" smtClean="0"/>
          </a:p>
          <a:p>
            <a:pPr marL="393192" lvl="1" indent="0">
              <a:buNone/>
            </a:pPr>
            <a:r>
              <a:rPr lang="en-US" altLang="ja-JP" sz="2000" dirty="0" smtClean="0">
                <a:solidFill>
                  <a:schemeClr val="accent1"/>
                </a:solidFill>
              </a:rPr>
              <a:t>c) </a:t>
            </a:r>
            <a:r>
              <a:rPr lang="en-US" altLang="ja-JP" sz="2000" b="1" dirty="0" smtClean="0"/>
              <a:t>Buffer pressure : Long Flow + Short Flow(20KB) </a:t>
            </a:r>
            <a:r>
              <a:rPr lang="ja-JP" altLang="en-US" sz="2000" b="1" dirty="0" smtClean="0"/>
              <a:t>を異なる</a:t>
            </a:r>
            <a:r>
              <a:rPr lang="en-US" altLang="ja-JP" sz="2000" b="1" dirty="0" smtClean="0"/>
              <a:t>Output Port</a:t>
            </a:r>
            <a:r>
              <a:rPr lang="ja-JP" altLang="en-US" sz="2000" b="1" dirty="0" smtClean="0"/>
              <a:t>へ流す</a:t>
            </a:r>
            <a:endParaRPr lang="en-US" altLang="ja-JP" sz="2000" b="1" dirty="0" smtClean="0"/>
          </a:p>
          <a:p>
            <a:pPr marL="393192" lvl="1" indent="0">
              <a:buNone/>
            </a:pPr>
            <a:r>
              <a:rPr lang="en-US" altLang="ja-JP" sz="2000" dirty="0" smtClean="0"/>
              <a:t>	- </a:t>
            </a:r>
            <a:r>
              <a:rPr lang="ja-JP" altLang="en-US" sz="2000" dirty="0" smtClean="0"/>
              <a:t>スイッチ内のバッファへの影響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0313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873250"/>
            <a:ext cx="6451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0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 </a:t>
            </a:r>
            <a:r>
              <a:rPr kumimoji="1" lang="en-US" altLang="ja-JP" dirty="0" smtClean="0"/>
              <a:t>: </a:t>
            </a:r>
            <a:r>
              <a:rPr lang="en-US" altLang="ja-JP" dirty="0" err="1"/>
              <a:t>MultiPath</a:t>
            </a:r>
            <a:r>
              <a:rPr lang="en-US" altLang="ja-JP" dirty="0"/>
              <a:t> TCP</a:t>
            </a:r>
            <a:r>
              <a:rPr lang="ja-JP" altLang="en-US" dirty="0"/>
              <a:t>を用いたデータセンターネットワークに</a:t>
            </a:r>
            <a:r>
              <a:rPr lang="ja-JP" altLang="en-US" dirty="0" smtClean="0"/>
              <a:t>おける</a:t>
            </a:r>
            <a:r>
              <a:rPr lang="ja-JP" altLang="en-US" dirty="0" smtClean="0">
                <a:solidFill>
                  <a:schemeClr val="accent2"/>
                </a:solidFill>
              </a:rPr>
              <a:t>転送データサイズが小さいフロー</a:t>
            </a:r>
            <a:r>
              <a:rPr lang="ja-JP" altLang="en-US" dirty="0"/>
              <a:t>に 対する影響に</a:t>
            </a:r>
            <a:r>
              <a:rPr lang="ja-JP" altLang="en-US" dirty="0" smtClean="0"/>
              <a:t>関する</a:t>
            </a:r>
            <a:r>
              <a:rPr lang="ja-JP" altLang="en-US" dirty="0"/>
              <a:t>一</a:t>
            </a:r>
            <a:r>
              <a:rPr lang="ja-JP" altLang="en-US" dirty="0" smtClean="0"/>
              <a:t>考察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IA </a:t>
            </a:r>
            <a:r>
              <a:rPr kumimoji="1" lang="ja-JP" altLang="en-US" dirty="0" smtClean="0"/>
              <a:t>研究会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85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発表概要</a:t>
            </a:r>
            <a:r>
              <a:rPr lang="en-US" altLang="ja-JP" dirty="0"/>
              <a:t>(100~200</a:t>
            </a:r>
            <a:r>
              <a:rPr lang="ja-JP" altLang="en-US" dirty="0"/>
              <a:t>文字 </a:t>
            </a:r>
            <a:r>
              <a:rPr lang="en-US" altLang="ja-JP" dirty="0"/>
              <a:t>-max800</a:t>
            </a:r>
            <a:r>
              <a:rPr lang="ja-JP" altLang="en-US" dirty="0"/>
              <a:t>字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データセンター内</a:t>
            </a:r>
            <a:r>
              <a:rPr lang="ja-JP" altLang="en-US" dirty="0"/>
              <a:t>で運用されるサーバ台数の増加に伴うネットワークトポロジー の改善により、</a:t>
            </a:r>
            <a:r>
              <a:rPr lang="en-US" altLang="ja-JP" dirty="0"/>
              <a:t>Multipath TCP</a:t>
            </a:r>
            <a:r>
              <a:rPr lang="ja-JP" altLang="en-US" dirty="0"/>
              <a:t>を用いることで、従来の</a:t>
            </a:r>
            <a:r>
              <a:rPr lang="en-US" altLang="ja-JP" dirty="0"/>
              <a:t>TCP</a:t>
            </a:r>
            <a:r>
              <a:rPr lang="ja-JP" altLang="en-US" dirty="0"/>
              <a:t>よりもネットワークリ ソースの有効活用を実現してきた。しかしながら、サイズの小さいフローや</a:t>
            </a:r>
            <a:r>
              <a:rPr lang="ja-JP" altLang="en-US" dirty="0" smtClean="0"/>
              <a:t>パケット数</a:t>
            </a:r>
            <a:r>
              <a:rPr lang="ja-JP" altLang="en-US" dirty="0"/>
              <a:t>の少ないフロー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ショートフロー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</a:t>
            </a:r>
            <a:r>
              <a:rPr lang="ja-JP" altLang="en-US" dirty="0"/>
              <a:t>関しては、</a:t>
            </a:r>
            <a:r>
              <a:rPr lang="en-US" altLang="ja-JP" dirty="0"/>
              <a:t>TCP</a:t>
            </a:r>
            <a:r>
              <a:rPr lang="ja-JP" altLang="en-US" dirty="0"/>
              <a:t>よりも処理の完結に時間がかかり、</a:t>
            </a:r>
            <a:r>
              <a:rPr lang="ja-JP" altLang="en-US" dirty="0" smtClean="0"/>
              <a:t>その</a:t>
            </a:r>
            <a:r>
              <a:rPr lang="ja-JP" altLang="en-US" dirty="0"/>
              <a:t>有用性に問題を抱えていると言える。そこで本論文では、</a:t>
            </a:r>
            <a:r>
              <a:rPr lang="en-US" altLang="ja-JP" dirty="0"/>
              <a:t>Multipath TCP</a:t>
            </a:r>
            <a:r>
              <a:rPr lang="ja-JP" altLang="en-US" dirty="0"/>
              <a:t>を</a:t>
            </a:r>
            <a:r>
              <a:rPr lang="ja-JP" altLang="en-US" dirty="0" smtClean="0"/>
              <a:t>用いた</a:t>
            </a:r>
            <a:r>
              <a:rPr lang="ja-JP" altLang="en-US" dirty="0"/>
              <a:t>データセンターネットワークの</a:t>
            </a:r>
            <a:r>
              <a:rPr lang="ja-JP" altLang="en-US" dirty="0" smtClean="0"/>
              <a:t>有用性</a:t>
            </a:r>
            <a:r>
              <a:rPr lang="ja-JP" altLang="en-US" dirty="0"/>
              <a:t>を検証し、</a:t>
            </a:r>
            <a:r>
              <a:rPr lang="en-US" altLang="ja-JP" dirty="0"/>
              <a:t>Multipath TCP</a:t>
            </a:r>
            <a:r>
              <a:rPr lang="ja-JP" altLang="en-US" dirty="0"/>
              <a:t>の</a:t>
            </a:r>
            <a:r>
              <a:rPr lang="ja-JP" altLang="en-US" dirty="0" smtClean="0"/>
              <a:t>ショートフロー</a:t>
            </a:r>
            <a:r>
              <a:rPr lang="ja-JP" altLang="en-US" dirty="0"/>
              <a:t>に対する問題点を考察する。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IA </a:t>
            </a:r>
            <a:r>
              <a:rPr lang="ja-JP" altLang="en-US" dirty="0"/>
              <a:t>研究会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5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Paper : </a:t>
            </a:r>
            <a:r>
              <a:rPr lang="en-US" altLang="ja-JP" dirty="0"/>
              <a:t>Better never than late: Meeting deadlines in datacenter networks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Wilson, Christo, et </a:t>
            </a:r>
            <a:r>
              <a:rPr lang="en-US" altLang="ja-JP" dirty="0" smtClean="0"/>
              <a:t>al – Microsoft Research</a:t>
            </a:r>
          </a:p>
          <a:p>
            <a:r>
              <a:rPr lang="en-US" altLang="ja-JP" i="1" dirty="0"/>
              <a:t>ACM SIGCOMM Computer Communication Review</a:t>
            </a:r>
            <a:r>
              <a:rPr lang="en-US" altLang="ja-JP" dirty="0"/>
              <a:t>. Vol. 41. No. 4. ACM, 2011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on comprehension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192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metric of DC </a:t>
            </a:r>
            <a:r>
              <a:rPr lang="en-US" altLang="ja-JP" dirty="0"/>
              <a:t>n</a:t>
            </a:r>
            <a:r>
              <a:rPr kumimoji="1" lang="en-US" altLang="ja-JP" dirty="0" smtClean="0"/>
              <a:t>etwork 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throughput</a:t>
            </a:r>
          </a:p>
          <a:p>
            <a:r>
              <a:rPr kumimoji="1" lang="en-US" altLang="ja-JP" dirty="0" smtClean="0"/>
              <a:t>The distributed flows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contribute to the application throughput</a:t>
            </a:r>
          </a:p>
          <a:p>
            <a:r>
              <a:rPr lang="en-US" altLang="ja-JP" dirty="0" smtClean="0"/>
              <a:t>The congestion control(TCP) and flow scheduling mechanism(FIFO queuing) are unaware of flow deadline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on comprehension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361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altLang="ja-JP" sz="2800" dirty="0" smtClean="0"/>
              <a:t>All </a:t>
            </a:r>
            <a:r>
              <a:rPr lang="en-US" altLang="ja-JP" sz="2800" dirty="0"/>
              <a:t>packets of a flow need to arrive before the deadline.</a:t>
            </a:r>
            <a:endParaRPr lang="ja-JP" altLang="en-US" dirty="0"/>
          </a:p>
          <a:p>
            <a:pPr marL="624078" indent="-514350">
              <a:buFont typeface="+mj-lt"/>
              <a:buAutoNum type="arabicPeriod"/>
            </a:pPr>
            <a:r>
              <a:rPr lang="en-US" altLang="ja-JP" dirty="0"/>
              <a:t>Deadlines for flows can vary significantly</a:t>
            </a:r>
            <a:r>
              <a:rPr lang="en-US" altLang="ja-JP" dirty="0" smtClean="0"/>
              <a:t>.</a:t>
            </a:r>
          </a:p>
          <a:p>
            <a:pPr marL="880110" lvl="1" indent="-514350"/>
            <a:r>
              <a:rPr lang="en-US" altLang="ja-JP" dirty="0" smtClean="0"/>
              <a:t>i.e</a:t>
            </a:r>
            <a:r>
              <a:rPr kumimoji="1" lang="en-US" altLang="ja-JP" dirty="0" smtClean="0"/>
              <a:t>.)</a:t>
            </a:r>
            <a:r>
              <a:rPr lang="en-US" altLang="ja-JP" sz="2400" dirty="0"/>
              <a:t> online </a:t>
            </a:r>
            <a:r>
              <a:rPr lang="en-US" altLang="ja-JP" sz="2400" dirty="0" smtClean="0"/>
              <a:t>search services </a:t>
            </a:r>
            <a:r>
              <a:rPr lang="en-US" altLang="ja-JP" sz="2400" dirty="0"/>
              <a:t>like Bing and Google include flows with a continuum of </a:t>
            </a:r>
            <a:r>
              <a:rPr lang="en-US" altLang="ja-JP" sz="2400" dirty="0" smtClean="0"/>
              <a:t>deadlines</a:t>
            </a:r>
            <a:endParaRPr lang="en-US" altLang="ja-JP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ja-JP" sz="2800" dirty="0"/>
              <a:t>Most flows are very short (&lt;50KB) and RTTs minimal </a:t>
            </a:r>
            <a:r>
              <a:rPr lang="el-GR" altLang="ja-JP" sz="2800" dirty="0"/>
              <a:t>(300μ</a:t>
            </a:r>
            <a:r>
              <a:rPr lang="en-US" altLang="ja-JP" sz="2800" dirty="0"/>
              <a:t>sec</a:t>
            </a:r>
            <a:r>
              <a:rPr lang="en-US" altLang="ja-JP" sz="2800" dirty="0" smtClean="0"/>
              <a:t>)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goal of DC network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86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786203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Today’s large-scale, user facing web applications achieve horizontal scalability by partitioning the task of responding to users amongst worker </a:t>
            </a:r>
            <a:r>
              <a:rPr lang="en-US" altLang="ja-JP" sz="2000" dirty="0" smtClean="0"/>
              <a:t>machines</a:t>
            </a:r>
          </a:p>
          <a:p>
            <a:r>
              <a:rPr lang="en-US" altLang="ja-JP" sz="2000" dirty="0" smtClean="0"/>
              <a:t>Web </a:t>
            </a:r>
            <a:r>
              <a:rPr lang="en-US" altLang="ja-JP" sz="2000" dirty="0"/>
              <a:t>applications like search, social </a:t>
            </a:r>
            <a:r>
              <a:rPr lang="en-US" altLang="ja-JP" sz="2000" dirty="0" smtClean="0"/>
              <a:t>networks </a:t>
            </a:r>
            <a:r>
              <a:rPr lang="en-US" altLang="ja-JP" sz="2000" dirty="0" err="1" smtClean="0"/>
              <a:t>MapReduce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and Dryad follow this model</a:t>
            </a:r>
            <a:r>
              <a:rPr lang="en-US" altLang="ja-JP" sz="2000" dirty="0" smtClean="0"/>
              <a:t>.</a:t>
            </a:r>
            <a:endParaRPr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22" y="1080747"/>
            <a:ext cx="4241292" cy="312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6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 smtClean="0"/>
              <a:t>Applications </a:t>
            </a:r>
            <a:r>
              <a:rPr lang="en-US" altLang="ja-JP" sz="2800" dirty="0"/>
              <a:t>typically have an SLA of 200-300ms to complete their operation and ship out the user </a:t>
            </a:r>
            <a:r>
              <a:rPr lang="en-US" altLang="ja-JP" sz="2800" dirty="0" smtClean="0"/>
              <a:t>reply</a:t>
            </a:r>
          </a:p>
          <a:p>
            <a:r>
              <a:rPr lang="en-US" altLang="ja-JP" dirty="0" smtClean="0"/>
              <a:t>Latency </a:t>
            </a:r>
            <a:r>
              <a:rPr lang="en-US" altLang="ja-JP" dirty="0"/>
              <a:t>of </a:t>
            </a:r>
            <a:r>
              <a:rPr lang="en-US" altLang="ja-JP" b="1" dirty="0"/>
              <a:t>100ms costs Amazon 1% of sales</a:t>
            </a:r>
            <a:endParaRPr lang="ja-JP" altLang="en-US" b="1" dirty="0"/>
          </a:p>
          <a:p>
            <a:r>
              <a:rPr lang="en-US" altLang="ja-JP" sz="2800" dirty="0" smtClean="0"/>
              <a:t>Network </a:t>
            </a:r>
            <a:r>
              <a:rPr lang="en-US" altLang="ja-JP" sz="2800" dirty="0"/>
              <a:t>flows have deadlines and these deadlines are </a:t>
            </a:r>
            <a:r>
              <a:rPr lang="en-US" altLang="ja-JP" sz="2800" dirty="0" smtClean="0"/>
              <a:t>baked </a:t>
            </a:r>
            <a:r>
              <a:rPr lang="en-US" altLang="ja-JP" sz="2800" dirty="0"/>
              <a:t>into </a:t>
            </a:r>
            <a:r>
              <a:rPr lang="en-US" altLang="ja-JP" sz="2800" b="1" dirty="0"/>
              <a:t>all stages of the </a:t>
            </a:r>
            <a:r>
              <a:rPr lang="en-US" altLang="ja-JP" sz="2800" b="1" dirty="0" smtClean="0"/>
              <a:t>application</a:t>
            </a:r>
            <a:endParaRPr lang="ja-JP" altLang="en-US" b="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Amazon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780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570179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Using </a:t>
            </a:r>
            <a:r>
              <a:rPr lang="en-US" altLang="ja-JP" dirty="0"/>
              <a:t>measurements </a:t>
            </a:r>
            <a:r>
              <a:rPr lang="en-US" altLang="ja-JP" dirty="0" smtClean="0"/>
              <a:t>of </a:t>
            </a:r>
            <a:r>
              <a:rPr lang="en-US" altLang="ja-JP" b="1" dirty="0" smtClean="0"/>
              <a:t>flow </a:t>
            </a:r>
            <a:r>
              <a:rPr lang="en-US" altLang="ja-JP" b="1" dirty="0"/>
              <a:t>completion times </a:t>
            </a:r>
            <a:r>
              <a:rPr lang="en-US" altLang="ja-JP" dirty="0"/>
              <a:t>in </a:t>
            </a:r>
            <a:r>
              <a:rPr lang="en-US" altLang="ja-JP" dirty="0" smtClean="0"/>
              <a:t>datacenters</a:t>
            </a:r>
          </a:p>
          <a:p>
            <a:r>
              <a:rPr lang="en-US" altLang="ja-JP" sz="2800" dirty="0"/>
              <a:t>Significant fraction of flow deadlines are missed in today’s </a:t>
            </a:r>
            <a:r>
              <a:rPr lang="en-US" altLang="ja-JP" sz="2800"/>
              <a:t>datacenters</a:t>
            </a:r>
            <a:r>
              <a:rPr lang="en-US" altLang="ja-JP" sz="2800" smtClean="0"/>
              <a:t>.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Missed </a:t>
            </a:r>
            <a:r>
              <a:rPr lang="en-US" altLang="ja-JP" b="0" dirty="0" smtClean="0"/>
              <a:t>deadlines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53" y="2060848"/>
            <a:ext cx="4333494" cy="195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5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1. intra-pod : until edge (complete)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</a:t>
            </a:r>
            <a:r>
              <a:rPr lang="en-US" altLang="ja-JP" dirty="0" smtClean="0"/>
              <a:t>on </a:t>
            </a:r>
            <a:r>
              <a:rPr lang="en-US" altLang="ja-JP" dirty="0"/>
              <a:t>implementation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27984" y="206084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6474" y="3203684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872" y="20608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4139952" y="321297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860032" y="321297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コネクタ 12"/>
          <p:cNvCxnSpPr>
            <a:stCxn id="10" idx="0"/>
            <a:endCxn id="6" idx="2"/>
          </p:cNvCxnSpPr>
          <p:nvPr/>
        </p:nvCxnSpPr>
        <p:spPr>
          <a:xfrm flipV="1">
            <a:off x="4319972" y="2420888"/>
            <a:ext cx="28803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2"/>
            <a:endCxn id="11" idx="0"/>
          </p:cNvCxnSpPr>
          <p:nvPr/>
        </p:nvCxnSpPr>
        <p:spPr>
          <a:xfrm>
            <a:off x="4608004" y="2420888"/>
            <a:ext cx="432048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コンテンツ プレースホルダー 1"/>
          <p:cNvSpPr txBox="1">
            <a:spLocks/>
          </p:cNvSpPr>
          <p:nvPr/>
        </p:nvSpPr>
        <p:spPr>
          <a:xfrm>
            <a:off x="467544" y="3645024"/>
            <a:ext cx="8229600" cy="579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altLang="ja-JP" dirty="0"/>
              <a:t>2</a:t>
            </a:r>
            <a:r>
              <a:rPr lang="en-US" altLang="ja-JP" dirty="0" smtClean="0"/>
              <a:t>. intra-pod : cross edges (complete)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067944" y="630932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788024" y="630932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39952" y="5229200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860032" y="5229200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39952" y="4149080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860032" y="4149080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4319972" y="558924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5076056" y="558924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19" idx="0"/>
          </p:cNvCxnSpPr>
          <p:nvPr/>
        </p:nvCxnSpPr>
        <p:spPr>
          <a:xfrm>
            <a:off x="4319972" y="450912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>
            <a:off x="5040052" y="4509120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1" idx="2"/>
            <a:endCxn id="20" idx="0"/>
          </p:cNvCxnSpPr>
          <p:nvPr/>
        </p:nvCxnSpPr>
        <p:spPr>
          <a:xfrm>
            <a:off x="4319972" y="4509120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2"/>
            <a:endCxn id="19" idx="0"/>
          </p:cNvCxnSpPr>
          <p:nvPr/>
        </p:nvCxnSpPr>
        <p:spPr>
          <a:xfrm flipH="1">
            <a:off x="4319972" y="4509120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210450" y="6372036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3848" y="5229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15816" y="41490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57315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3. Cross the core(complete-2paths)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</a:t>
            </a:r>
            <a:r>
              <a:rPr lang="en-US" altLang="ja-JP" dirty="0" smtClean="0"/>
              <a:t>on </a:t>
            </a:r>
            <a:r>
              <a:rPr lang="en-US" altLang="ja-JP" dirty="0"/>
              <a:t>implementation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3184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51920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0384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3928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0384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23928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02338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95736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7704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89589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563888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436096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3383868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139952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338386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4103948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3383868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338386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338386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2"/>
            <a:endCxn id="10" idx="0"/>
          </p:cNvCxnSpPr>
          <p:nvPr/>
        </p:nvCxnSpPr>
        <p:spPr>
          <a:xfrm>
            <a:off x="3743908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0" idx="0"/>
            <a:endCxn id="16" idx="2"/>
          </p:cNvCxnSpPr>
          <p:nvPr/>
        </p:nvCxnSpPr>
        <p:spPr>
          <a:xfrm flipV="1">
            <a:off x="410394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00404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724128" y="5733256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07605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796136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07605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796136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V="1">
            <a:off x="5256076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6012160" y="501317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525607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5976156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5256076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525607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endCxn id="32" idx="0"/>
          </p:cNvCxnSpPr>
          <p:nvPr/>
        </p:nvCxnSpPr>
        <p:spPr>
          <a:xfrm>
            <a:off x="5616116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3743908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15" idx="2"/>
            <a:endCxn id="32" idx="0"/>
          </p:cNvCxnSpPr>
          <p:nvPr/>
        </p:nvCxnSpPr>
        <p:spPr>
          <a:xfrm>
            <a:off x="3743908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6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Specification</a:t>
            </a:r>
            <a:endParaRPr kumimoji="1" lang="ja-JP" altLang="en-US" dirty="0"/>
          </a:p>
        </p:txBody>
      </p:sp>
      <p:pic>
        <p:nvPicPr>
          <p:cNvPr id="7" name="図 6" descr="captu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5" t="19849" r="30119" b="12923"/>
          <a:stretch/>
        </p:blipFill>
        <p:spPr>
          <a:xfrm>
            <a:off x="3674015" y="1770736"/>
            <a:ext cx="5082847" cy="461059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83568" y="4964975"/>
            <a:ext cx="257921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 : 10.1.0.1~10.1.15.1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Host : 10.1.0.2~10.1.15.2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78821" y="3308791"/>
            <a:ext cx="158870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Aggr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10.3.0.1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Edge : 10.3.0.2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11263" y="1196752"/>
            <a:ext cx="13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IP addresses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624" y="2060848"/>
            <a:ext cx="158889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Core 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/>
              <a:t>10.5.0.1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err="1" smtClean="0"/>
              <a:t>Aggr</a:t>
            </a:r>
            <a:r>
              <a:rPr lang="en-US" altLang="ja-JP" dirty="0" smtClean="0"/>
              <a:t> : </a:t>
            </a:r>
            <a:r>
              <a:rPr lang="en-US" altLang="ja-JP" dirty="0" smtClean="0"/>
              <a:t>10.5.0.2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12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– from </a:t>
            </a:r>
            <a:r>
              <a:rPr lang="en-US" altLang="ja-JP" dirty="0" smtClean="0"/>
              <a:t>10.1.0.2 to 10.3.0.2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067944" y="4721544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709162" y="4721544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56405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660232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コネクタ 12"/>
          <p:cNvCxnSpPr>
            <a:stCxn id="9" idx="2"/>
            <a:endCxn id="7" idx="0"/>
          </p:cNvCxnSpPr>
          <p:nvPr/>
        </p:nvCxnSpPr>
        <p:spPr>
          <a:xfrm>
            <a:off x="4319972" y="2674716"/>
            <a:ext cx="11539" cy="2046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2"/>
            <a:endCxn id="8" idx="0"/>
          </p:cNvCxnSpPr>
          <p:nvPr/>
        </p:nvCxnSpPr>
        <p:spPr>
          <a:xfrm>
            <a:off x="6923799" y="2674716"/>
            <a:ext cx="48930" cy="2046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2"/>
            <a:endCxn id="8" idx="0"/>
          </p:cNvCxnSpPr>
          <p:nvPr/>
        </p:nvCxnSpPr>
        <p:spPr>
          <a:xfrm>
            <a:off x="4319972" y="2674716"/>
            <a:ext cx="2652757" cy="2046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0" idx="2"/>
            <a:endCxn id="7" idx="0"/>
          </p:cNvCxnSpPr>
          <p:nvPr/>
        </p:nvCxnSpPr>
        <p:spPr>
          <a:xfrm flipH="1">
            <a:off x="4331511" y="2674716"/>
            <a:ext cx="2592288" cy="2046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55576" y="4653136"/>
            <a:ext cx="908742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7544" y="2204864"/>
            <a:ext cx="167854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75856" y="27809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75856" y="4293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237529" y="28436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10.3.3.1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37529" y="43558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10.3.3.2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797369" y="28436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97369" y="43558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10.3.1.2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44008" y="27809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44008" y="4293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10.3.2.2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4344437" y="5157192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948264" y="5157192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4139952" y="623731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732240" y="6237312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99792" y="6021288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03848" y="48727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03848" y="63849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96136" y="48691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10.1.3.1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796136" y="63813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61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Solution– </a:t>
            </a:r>
            <a:r>
              <a:rPr lang="en-US" altLang="ja-JP" dirty="0"/>
              <a:t>from 10.1.0.2 to 10.3.0.2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87824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84168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37383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548922" y="4649536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514958" y="2456892"/>
            <a:ext cx="1022425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076056" y="3787240"/>
            <a:ext cx="100811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064517" y="2456892"/>
            <a:ext cx="1019651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514958" y="3787240"/>
            <a:ext cx="1033964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851920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87824" y="31316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88224" y="32756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73633" y="32756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68144" y="31316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68144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89057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10.3.2.2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407617" y="313357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160145" y="314511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33164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740352" y="350100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23728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536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60032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11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Solution– </a:t>
            </a:r>
            <a:r>
              <a:rPr lang="en-US" altLang="ja-JP" dirty="0"/>
              <a:t>from 10.1.0.2 to 10.3.0.2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87824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84168" y="3569416"/>
            <a:ext cx="527134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37383" y="2239068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548922" y="4649536"/>
            <a:ext cx="527134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514958" y="2456892"/>
            <a:ext cx="1022425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076056" y="3787240"/>
            <a:ext cx="100811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064517" y="2456892"/>
            <a:ext cx="1019651" cy="1330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514958" y="3787240"/>
            <a:ext cx="1033964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851920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87824" y="31316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88224" y="32756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73633" y="327569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10.1.3.2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68144" y="31316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68144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10.3.1.1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89057" y="407707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10.3.2.2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407617" y="313357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160145" y="3145111"/>
            <a:ext cx="11539" cy="115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33164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740352" y="3501008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23728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536" y="32129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60032" y="50851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18448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23728" y="3861048"/>
            <a:ext cx="9348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5536" y="3861048"/>
            <a:ext cx="9348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588224" y="3851756"/>
            <a:ext cx="9348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173633" y="3851756"/>
            <a:ext cx="9348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89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87624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5963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638" y="2854677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10.1.0.2</a:t>
            </a:r>
          </a:p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386278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10.3.0.2</a:t>
            </a:r>
          </a:p>
          <a:p>
            <a:r>
              <a:rPr kumimoji="1" lang="en-US" altLang="ja-JP" dirty="0" smtClean="0"/>
              <a:t>10.4.0.2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771800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56176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40983" y="2852936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10.1.0.1</a:t>
            </a:r>
          </a:p>
          <a:p>
            <a:r>
              <a:rPr kumimoji="1" lang="en-US" altLang="ja-JP" dirty="0" smtClean="0"/>
              <a:t>10.2.0.1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40985" y="3861048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10.3.0.1</a:t>
            </a:r>
          </a:p>
          <a:p>
            <a:r>
              <a:rPr kumimoji="1" lang="en-US" altLang="ja-JP" dirty="0" smtClean="0"/>
              <a:t>10.4.0.1</a:t>
            </a:r>
            <a:endParaRPr kumimoji="1" lang="ja-JP" altLang="en-US" dirty="0"/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1691680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20700000">
            <a:off x="3275856" y="335275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75856" y="357301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75856" y="3717032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900000">
            <a:off x="3275856" y="393729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900000">
            <a:off x="5057654" y="335275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076056" y="357301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076056" y="3717032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20700000">
            <a:off x="5076056" y="393729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雲 21"/>
          <p:cNvSpPr/>
          <p:nvPr/>
        </p:nvSpPr>
        <p:spPr>
          <a:xfrm>
            <a:off x="3707904" y="2600908"/>
            <a:ext cx="194421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6660232" y="3717032"/>
            <a:ext cx="981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731275" y="205155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Aggr</a:t>
            </a:r>
            <a:r>
              <a:rPr lang="en-US" altLang="ja-JP" dirty="0" smtClean="0"/>
              <a:t> – Core - </a:t>
            </a:r>
            <a:r>
              <a:rPr lang="en-US" altLang="ja-JP" dirty="0" err="1" smtClean="0"/>
              <a:t>Aggr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83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週 </a:t>
            </a:r>
            <a:r>
              <a:rPr kumimoji="1" lang="en-US" altLang="ja-JP" dirty="0" smtClean="0"/>
              <a:t>: TCP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MPTCP – ns-3</a:t>
            </a:r>
          </a:p>
          <a:p>
            <a:r>
              <a:rPr lang="en-US" altLang="ja-JP" dirty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3 scenarios </a:t>
            </a:r>
            <a:r>
              <a:rPr lang="en-US" altLang="ja-JP" dirty="0"/>
              <a:t>– ns-3</a:t>
            </a:r>
            <a:endParaRPr lang="en-US" altLang="ja-JP" dirty="0" smtClean="0"/>
          </a:p>
          <a:p>
            <a:r>
              <a:rPr lang="en-US" altLang="ja-JP" dirty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週</a:t>
            </a:r>
            <a:r>
              <a:rPr lang="en-US" altLang="ja-JP" dirty="0" smtClean="0"/>
              <a:t>, 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+ α</a:t>
            </a:r>
          </a:p>
          <a:p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執筆</a:t>
            </a:r>
            <a:endParaRPr lang="en-US" altLang="ja-JP" dirty="0" smtClean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3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執筆</a:t>
            </a:r>
            <a:r>
              <a:rPr lang="en-US" altLang="ja-JP" dirty="0" smtClean="0"/>
              <a:t>(α</a:t>
            </a:r>
            <a:r>
              <a:rPr lang="ja-JP" altLang="en-US" dirty="0" smtClean="0"/>
              <a:t>版</a:t>
            </a:r>
            <a:r>
              <a:rPr lang="en-US" altLang="ja-JP" dirty="0" smtClean="0"/>
              <a:t>-</a:t>
            </a:r>
            <a:r>
              <a:rPr lang="ja-JP" altLang="en-US" dirty="0" smtClean="0"/>
              <a:t>手直し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手直し</a:t>
            </a:r>
            <a:endParaRPr lang="en-US" altLang="ja-JP" dirty="0"/>
          </a:p>
          <a:p>
            <a:r>
              <a:rPr lang="en-US" altLang="ja-JP" dirty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週 </a:t>
            </a:r>
            <a:r>
              <a:rPr lang="en-US" altLang="ja-JP" dirty="0" smtClean="0"/>
              <a:t>: </a:t>
            </a:r>
            <a:r>
              <a:rPr lang="ja-JP" altLang="en-US" dirty="0" smtClean="0"/>
              <a:t>原稿〆切</a:t>
            </a:r>
            <a:endParaRPr lang="en-US" altLang="ja-JP" dirty="0"/>
          </a:p>
          <a:p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572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論文読み輪講.thmx</Template>
  <TotalTime>7719</TotalTime>
  <Words>842</Words>
  <Application>Microsoft Macintosh PowerPoint</Application>
  <PresentationFormat>画面に合わせる (4:3)</PresentationFormat>
  <Paragraphs>170</Paragraphs>
  <Slides>19</Slides>
  <Notes>4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論文読み輪講</vt:lpstr>
      <vt:lpstr>Improving Datacenter network with MPTCP</vt:lpstr>
      <vt:lpstr>Update on implementation</vt:lpstr>
      <vt:lpstr>Update on implementation</vt:lpstr>
      <vt:lpstr>Specification</vt:lpstr>
      <vt:lpstr>Problem – from 10.1.0.2 to 10.3.0.2</vt:lpstr>
      <vt:lpstr>Solution– from 10.1.0.2 to 10.3.0.2</vt:lpstr>
      <vt:lpstr>Solution– from 10.1.0.2 to 10.3.0.2</vt:lpstr>
      <vt:lpstr>Solution – via Core</vt:lpstr>
      <vt:lpstr>Future Work</vt:lpstr>
      <vt:lpstr>Future Work</vt:lpstr>
      <vt:lpstr>3シナリオ</vt:lpstr>
      <vt:lpstr>IA 研究会</vt:lpstr>
      <vt:lpstr>IA 研究会</vt:lpstr>
      <vt:lpstr>Update on comprehension</vt:lpstr>
      <vt:lpstr>Update on comprehension</vt:lpstr>
      <vt:lpstr>The goal of DC network</vt:lpstr>
      <vt:lpstr>Background</vt:lpstr>
      <vt:lpstr>Amazon</vt:lpstr>
      <vt:lpstr>Missed deadlines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1703</cp:revision>
  <dcterms:created xsi:type="dcterms:W3CDTF">2013-06-23T09:26:35Z</dcterms:created>
  <dcterms:modified xsi:type="dcterms:W3CDTF">2013-10-15T01:01:37Z</dcterms:modified>
</cp:coreProperties>
</file>