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256" r:id="rId2"/>
    <p:sldId id="336" r:id="rId3"/>
    <p:sldId id="323" r:id="rId4"/>
    <p:sldId id="338" r:id="rId5"/>
    <p:sldId id="339" r:id="rId6"/>
    <p:sldId id="321" r:id="rId7"/>
    <p:sldId id="334" r:id="rId8"/>
    <p:sldId id="340" r:id="rId9"/>
    <p:sldId id="341" r:id="rId10"/>
    <p:sldId id="342" r:id="rId11"/>
    <p:sldId id="343" r:id="rId12"/>
    <p:sldId id="330" r:id="rId13"/>
    <p:sldId id="335" r:id="rId14"/>
    <p:sldId id="344" r:id="rId15"/>
    <p:sldId id="347" r:id="rId16"/>
    <p:sldId id="345" r:id="rId17"/>
    <p:sldId id="317" r:id="rId18"/>
    <p:sldId id="348" r:id="rId19"/>
    <p:sldId id="312" r:id="rId20"/>
    <p:sldId id="329" r:id="rId21"/>
    <p:sldId id="346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19D9E7D-B606-2347-A1B3-433B4CDBCA22}">
          <p14:sldIdLst>
            <p14:sldId id="256"/>
            <p14:sldId id="336"/>
            <p14:sldId id="323"/>
            <p14:sldId id="338"/>
            <p14:sldId id="339"/>
            <p14:sldId id="321"/>
            <p14:sldId id="334"/>
            <p14:sldId id="340"/>
            <p14:sldId id="341"/>
            <p14:sldId id="342"/>
            <p14:sldId id="343"/>
            <p14:sldId id="330"/>
            <p14:sldId id="335"/>
            <p14:sldId id="344"/>
            <p14:sldId id="347"/>
            <p14:sldId id="345"/>
            <p14:sldId id="317"/>
            <p14:sldId id="348"/>
            <p14:sldId id="312"/>
            <p14:sldId id="329"/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MPTCP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throughpu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ShortFlow_10micro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ShortFlow_10micro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MPTC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throughpu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throughpu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throughpu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throughpu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throughpu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throughpu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throughp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MPTCP性能!$D$3</c:f>
              <c:strCache>
                <c:ptCount val="1"/>
                <c:pt idx="0">
                  <c:v>Single-TCP</c:v>
                </c:pt>
              </c:strCache>
            </c:strRef>
          </c:tx>
          <c:invertIfNegative val="0"/>
          <c:cat>
            <c:strRef>
              <c:f>MPTCP性能!$C$4:$C$9</c:f>
              <c:strCache>
                <c:ptCount val="6"/>
                <c:pt idx="0">
                  <c:v>100Mbps/1ms</c:v>
                </c:pt>
                <c:pt idx="1">
                  <c:v>100Mbps/10ms</c:v>
                </c:pt>
                <c:pt idx="2">
                  <c:v>100Mbps/100ms</c:v>
                </c:pt>
                <c:pt idx="3">
                  <c:v>1Gbps/1ms</c:v>
                </c:pt>
                <c:pt idx="4">
                  <c:v>1Gbps/10ms</c:v>
                </c:pt>
                <c:pt idx="5">
                  <c:v>1Gbps/100ms</c:v>
                </c:pt>
              </c:strCache>
            </c:strRef>
          </c:cat>
          <c:val>
            <c:numRef>
              <c:f>MPTCP性能!$D$4:$D$9</c:f>
              <c:numCache>
                <c:formatCode>General</c:formatCode>
                <c:ptCount val="6"/>
                <c:pt idx="0">
                  <c:v>95.1</c:v>
                </c:pt>
                <c:pt idx="1">
                  <c:v>13.3</c:v>
                </c:pt>
                <c:pt idx="2">
                  <c:v>1.19</c:v>
                </c:pt>
                <c:pt idx="3">
                  <c:v>121.0</c:v>
                </c:pt>
                <c:pt idx="4">
                  <c:v>12.4</c:v>
                </c:pt>
                <c:pt idx="5">
                  <c:v>1.2</c:v>
                </c:pt>
              </c:numCache>
            </c:numRef>
          </c:val>
        </c:ser>
        <c:ser>
          <c:idx val="1"/>
          <c:order val="1"/>
          <c:tx>
            <c:strRef>
              <c:f>MPTCP性能!$E$3</c:f>
              <c:strCache>
                <c:ptCount val="1"/>
                <c:pt idx="0">
                  <c:v>MPTCP:2</c:v>
                </c:pt>
              </c:strCache>
            </c:strRef>
          </c:tx>
          <c:invertIfNegative val="0"/>
          <c:cat>
            <c:strRef>
              <c:f>MPTCP性能!$C$4:$C$9</c:f>
              <c:strCache>
                <c:ptCount val="6"/>
                <c:pt idx="0">
                  <c:v>100Mbps/1ms</c:v>
                </c:pt>
                <c:pt idx="1">
                  <c:v>100Mbps/10ms</c:v>
                </c:pt>
                <c:pt idx="2">
                  <c:v>100Mbps/100ms</c:v>
                </c:pt>
                <c:pt idx="3">
                  <c:v>1Gbps/1ms</c:v>
                </c:pt>
                <c:pt idx="4">
                  <c:v>1Gbps/10ms</c:v>
                </c:pt>
                <c:pt idx="5">
                  <c:v>1Gbps/100ms</c:v>
                </c:pt>
              </c:strCache>
            </c:strRef>
          </c:cat>
          <c:val>
            <c:numRef>
              <c:f>MPTCP性能!$E$4:$E$9</c:f>
              <c:numCache>
                <c:formatCode>General</c:formatCode>
                <c:ptCount val="6"/>
                <c:pt idx="0">
                  <c:v>95.1</c:v>
                </c:pt>
                <c:pt idx="1">
                  <c:v>13.2</c:v>
                </c:pt>
                <c:pt idx="2">
                  <c:v>1.21</c:v>
                </c:pt>
                <c:pt idx="3">
                  <c:v>121.0</c:v>
                </c:pt>
                <c:pt idx="4">
                  <c:v>12.3</c:v>
                </c:pt>
                <c:pt idx="5">
                  <c:v>1.22</c:v>
                </c:pt>
              </c:numCache>
            </c:numRef>
          </c:val>
        </c:ser>
        <c:ser>
          <c:idx val="2"/>
          <c:order val="2"/>
          <c:tx>
            <c:strRef>
              <c:f>MPTCP性能!$F$3</c:f>
              <c:strCache>
                <c:ptCount val="1"/>
                <c:pt idx="0">
                  <c:v>MPTCP:3</c:v>
                </c:pt>
              </c:strCache>
            </c:strRef>
          </c:tx>
          <c:invertIfNegative val="0"/>
          <c:cat>
            <c:strRef>
              <c:f>MPTCP性能!$C$4:$C$9</c:f>
              <c:strCache>
                <c:ptCount val="6"/>
                <c:pt idx="0">
                  <c:v>100Mbps/1ms</c:v>
                </c:pt>
                <c:pt idx="1">
                  <c:v>100Mbps/10ms</c:v>
                </c:pt>
                <c:pt idx="2">
                  <c:v>100Mbps/100ms</c:v>
                </c:pt>
                <c:pt idx="3">
                  <c:v>1Gbps/1ms</c:v>
                </c:pt>
                <c:pt idx="4">
                  <c:v>1Gbps/10ms</c:v>
                </c:pt>
                <c:pt idx="5">
                  <c:v>1Gbps/100ms</c:v>
                </c:pt>
              </c:strCache>
            </c:strRef>
          </c:cat>
          <c:val>
            <c:numRef>
              <c:f>MPTCP性能!$F$4:$F$9</c:f>
              <c:numCache>
                <c:formatCode>General</c:formatCode>
                <c:ptCount val="6"/>
                <c:pt idx="0">
                  <c:v>95.1</c:v>
                </c:pt>
                <c:pt idx="1">
                  <c:v>13.2</c:v>
                </c:pt>
                <c:pt idx="2">
                  <c:v>1.21</c:v>
                </c:pt>
                <c:pt idx="3">
                  <c:v>121.0</c:v>
                </c:pt>
                <c:pt idx="4">
                  <c:v>12.4</c:v>
                </c:pt>
                <c:pt idx="5">
                  <c:v>1.2</c:v>
                </c:pt>
              </c:numCache>
            </c:numRef>
          </c:val>
        </c:ser>
        <c:ser>
          <c:idx val="3"/>
          <c:order val="3"/>
          <c:tx>
            <c:strRef>
              <c:f>MPTCP性能!$G$3</c:f>
              <c:strCache>
                <c:ptCount val="1"/>
                <c:pt idx="0">
                  <c:v>MPTCP:4</c:v>
                </c:pt>
              </c:strCache>
            </c:strRef>
          </c:tx>
          <c:invertIfNegative val="0"/>
          <c:cat>
            <c:strRef>
              <c:f>MPTCP性能!$C$4:$C$9</c:f>
              <c:strCache>
                <c:ptCount val="6"/>
                <c:pt idx="0">
                  <c:v>100Mbps/1ms</c:v>
                </c:pt>
                <c:pt idx="1">
                  <c:v>100Mbps/10ms</c:v>
                </c:pt>
                <c:pt idx="2">
                  <c:v>100Mbps/100ms</c:v>
                </c:pt>
                <c:pt idx="3">
                  <c:v>1Gbps/1ms</c:v>
                </c:pt>
                <c:pt idx="4">
                  <c:v>1Gbps/10ms</c:v>
                </c:pt>
                <c:pt idx="5">
                  <c:v>1Gbps/100ms</c:v>
                </c:pt>
              </c:strCache>
            </c:strRef>
          </c:cat>
          <c:val>
            <c:numRef>
              <c:f>MPTCP性能!$G$4:$G$9</c:f>
              <c:numCache>
                <c:formatCode>General</c:formatCode>
                <c:ptCount val="6"/>
                <c:pt idx="0">
                  <c:v>95.1</c:v>
                </c:pt>
                <c:pt idx="1">
                  <c:v>13.2</c:v>
                </c:pt>
                <c:pt idx="2">
                  <c:v>1.19</c:v>
                </c:pt>
                <c:pt idx="3">
                  <c:v>121.0</c:v>
                </c:pt>
                <c:pt idx="4">
                  <c:v>12.3</c:v>
                </c:pt>
                <c:pt idx="5">
                  <c:v>1.2</c:v>
                </c:pt>
              </c:numCache>
            </c:numRef>
          </c:val>
        </c:ser>
        <c:ser>
          <c:idx val="4"/>
          <c:order val="4"/>
          <c:tx>
            <c:strRef>
              <c:f>MPTCP性能!$H$3</c:f>
              <c:strCache>
                <c:ptCount val="1"/>
                <c:pt idx="0">
                  <c:v>MPTCP:2</c:v>
                </c:pt>
              </c:strCache>
            </c:strRef>
          </c:tx>
          <c:invertIfNegative val="0"/>
          <c:cat>
            <c:strRef>
              <c:f>MPTCP性能!$C$4:$C$9</c:f>
              <c:strCache>
                <c:ptCount val="6"/>
                <c:pt idx="0">
                  <c:v>100Mbps/1ms</c:v>
                </c:pt>
                <c:pt idx="1">
                  <c:v>100Mbps/10ms</c:v>
                </c:pt>
                <c:pt idx="2">
                  <c:v>100Mbps/100ms</c:v>
                </c:pt>
                <c:pt idx="3">
                  <c:v>1Gbps/1ms</c:v>
                </c:pt>
                <c:pt idx="4">
                  <c:v>1Gbps/10ms</c:v>
                </c:pt>
                <c:pt idx="5">
                  <c:v>1Gbps/100ms</c:v>
                </c:pt>
              </c:strCache>
            </c:strRef>
          </c:cat>
          <c:val>
            <c:numRef>
              <c:f>MPTCP性能!$H$4:$H$9</c:f>
              <c:numCache>
                <c:formatCode>General</c:formatCode>
                <c:ptCount val="6"/>
                <c:pt idx="0">
                  <c:v>101.0</c:v>
                </c:pt>
                <c:pt idx="1">
                  <c:v>13.1</c:v>
                </c:pt>
                <c:pt idx="2">
                  <c:v>1.19</c:v>
                </c:pt>
                <c:pt idx="3">
                  <c:v>120.0</c:v>
                </c:pt>
                <c:pt idx="4">
                  <c:v>12.3</c:v>
                </c:pt>
                <c:pt idx="5">
                  <c:v>1.2</c:v>
                </c:pt>
              </c:numCache>
            </c:numRef>
          </c:val>
        </c:ser>
        <c:ser>
          <c:idx val="5"/>
          <c:order val="5"/>
          <c:tx>
            <c:strRef>
              <c:f>MPTCP性能!$I$3</c:f>
              <c:strCache>
                <c:ptCount val="1"/>
                <c:pt idx="0">
                  <c:v>MPTCP:3</c:v>
                </c:pt>
              </c:strCache>
            </c:strRef>
          </c:tx>
          <c:invertIfNegative val="0"/>
          <c:cat>
            <c:strRef>
              <c:f>MPTCP性能!$C$4:$C$9</c:f>
              <c:strCache>
                <c:ptCount val="6"/>
                <c:pt idx="0">
                  <c:v>100Mbps/1ms</c:v>
                </c:pt>
                <c:pt idx="1">
                  <c:v>100Mbps/10ms</c:v>
                </c:pt>
                <c:pt idx="2">
                  <c:v>100Mbps/100ms</c:v>
                </c:pt>
                <c:pt idx="3">
                  <c:v>1Gbps/1ms</c:v>
                </c:pt>
                <c:pt idx="4">
                  <c:v>1Gbps/10ms</c:v>
                </c:pt>
                <c:pt idx="5">
                  <c:v>1Gbps/100ms</c:v>
                </c:pt>
              </c:strCache>
            </c:strRef>
          </c:cat>
          <c:val>
            <c:numRef>
              <c:f>MPTCP性能!$I$4:$I$9</c:f>
              <c:numCache>
                <c:formatCode>General</c:formatCode>
                <c:ptCount val="6"/>
                <c:pt idx="0">
                  <c:v>95.1</c:v>
                </c:pt>
                <c:pt idx="1">
                  <c:v>13.1</c:v>
                </c:pt>
                <c:pt idx="2">
                  <c:v>1.19</c:v>
                </c:pt>
                <c:pt idx="3">
                  <c:v>120.0</c:v>
                </c:pt>
                <c:pt idx="4">
                  <c:v>12.1</c:v>
                </c:pt>
                <c:pt idx="5">
                  <c:v>1.2</c:v>
                </c:pt>
              </c:numCache>
            </c:numRef>
          </c:val>
        </c:ser>
        <c:ser>
          <c:idx val="6"/>
          <c:order val="6"/>
          <c:tx>
            <c:strRef>
              <c:f>MPTCP性能!$J$3</c:f>
              <c:strCache>
                <c:ptCount val="1"/>
                <c:pt idx="0">
                  <c:v>MPTCP:4</c:v>
                </c:pt>
              </c:strCache>
            </c:strRef>
          </c:tx>
          <c:invertIfNegative val="0"/>
          <c:cat>
            <c:strRef>
              <c:f>MPTCP性能!$C$4:$C$9</c:f>
              <c:strCache>
                <c:ptCount val="6"/>
                <c:pt idx="0">
                  <c:v>100Mbps/1ms</c:v>
                </c:pt>
                <c:pt idx="1">
                  <c:v>100Mbps/10ms</c:v>
                </c:pt>
                <c:pt idx="2">
                  <c:v>100Mbps/100ms</c:v>
                </c:pt>
                <c:pt idx="3">
                  <c:v>1Gbps/1ms</c:v>
                </c:pt>
                <c:pt idx="4">
                  <c:v>1Gbps/10ms</c:v>
                </c:pt>
                <c:pt idx="5">
                  <c:v>1Gbps/100ms</c:v>
                </c:pt>
              </c:strCache>
            </c:strRef>
          </c:cat>
          <c:val>
            <c:numRef>
              <c:f>MPTCP性能!$J$4:$J$9</c:f>
              <c:numCache>
                <c:formatCode>General</c:formatCode>
                <c:ptCount val="6"/>
                <c:pt idx="0">
                  <c:v>95.1</c:v>
                </c:pt>
                <c:pt idx="1">
                  <c:v>23.7</c:v>
                </c:pt>
                <c:pt idx="2">
                  <c:v>1.18</c:v>
                </c:pt>
                <c:pt idx="3">
                  <c:v>120.0</c:v>
                </c:pt>
                <c:pt idx="4">
                  <c:v>12.2</c:v>
                </c:pt>
                <c:pt idx="5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908040"/>
        <c:axId val="-2124902312"/>
      </c:barChart>
      <c:catAx>
        <c:axId val="-2124908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 dirty="0" smtClean="0"/>
                  <a:t>帯域</a:t>
                </a:r>
                <a:r>
                  <a:rPr lang="en-US" altLang="ja-JP" dirty="0" smtClean="0"/>
                  <a:t>/</a:t>
                </a:r>
                <a:r>
                  <a:rPr lang="ja-JP" altLang="en-US" dirty="0" smtClean="0"/>
                  <a:t>遅延</a:t>
                </a:r>
                <a:endParaRPr lang="ja-JP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-2124902312"/>
        <c:crosses val="autoZero"/>
        <c:auto val="1"/>
        <c:lblAlgn val="ctr"/>
        <c:lblOffset val="100"/>
        <c:noMultiLvlLbl val="0"/>
      </c:catAx>
      <c:valAx>
        <c:axId val="-2124902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 altLang="en-US" dirty="0" smtClean="0"/>
                  <a:t>スループット</a:t>
                </a:r>
                <a:r>
                  <a:rPr lang="en-US" altLang="ja-JP" dirty="0" smtClean="0"/>
                  <a:t>[Mbps]</a:t>
                </a:r>
                <a:endParaRPr lang="ja-JP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908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/>
              <a:t>Delay : 100µs</a:t>
            </a:r>
            <a:endParaRPr lang="ja-JP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TCP</c:v>
          </c:tx>
          <c:invertIfNegative val="0"/>
          <c:errBars>
            <c:errBarType val="both"/>
            <c:errValType val="stdErr"/>
            <c:noEndCap val="0"/>
          </c:errBars>
          <c:cat>
            <c:strRef>
              <c:f>スループット_static!$R$17:$U$17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スループット_static!$R$18:$U$18</c:f>
              <c:numCache>
                <c:formatCode>General</c:formatCode>
                <c:ptCount val="4"/>
                <c:pt idx="0">
                  <c:v>169.513375</c:v>
                </c:pt>
                <c:pt idx="1">
                  <c:v>158.0676</c:v>
                </c:pt>
                <c:pt idx="2">
                  <c:v>163.1775</c:v>
                </c:pt>
                <c:pt idx="3">
                  <c:v>239.414</c:v>
                </c:pt>
              </c:numCache>
            </c:numRef>
          </c:val>
        </c:ser>
        <c:ser>
          <c:idx val="1"/>
          <c:order val="1"/>
          <c:tx>
            <c:v>MPTCP</c:v>
          </c:tx>
          <c:invertIfNegative val="0"/>
          <c:errBars>
            <c:errBarType val="both"/>
            <c:errValType val="stdErr"/>
            <c:noEndCap val="0"/>
          </c:errBars>
          <c:cat>
            <c:strRef>
              <c:f>スループット_static!$R$17:$U$17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スループット_static!$R$19:$U$19</c:f>
              <c:numCache>
                <c:formatCode>General</c:formatCode>
                <c:ptCount val="4"/>
                <c:pt idx="0">
                  <c:v>169.2985625</c:v>
                </c:pt>
                <c:pt idx="1">
                  <c:v>154.0319</c:v>
                </c:pt>
                <c:pt idx="2">
                  <c:v>171.398</c:v>
                </c:pt>
                <c:pt idx="3">
                  <c:v>241.433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633256"/>
        <c:axId val="-2124630280"/>
      </c:barChart>
      <c:catAx>
        <c:axId val="-21246332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4630280"/>
        <c:crosses val="autoZero"/>
        <c:auto val="1"/>
        <c:lblAlgn val="ctr"/>
        <c:lblOffset val="100"/>
        <c:noMultiLvlLbl val="0"/>
      </c:catAx>
      <c:valAx>
        <c:axId val="-2124630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 altLang="en-US" sz="1000" b="1" i="0" baseline="0">
                    <a:effectLst/>
                  </a:rPr>
                  <a:t>スループット</a:t>
                </a:r>
                <a:r>
                  <a:rPr lang="en-US" altLang="ja-JP" sz="1000" b="1" i="0" baseline="0">
                    <a:effectLst/>
                  </a:rPr>
                  <a:t>[Mbps]</a:t>
                </a:r>
                <a:endParaRPr lang="ja-JP" alt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633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ja-JP" altLang="en-US" sz="1600"/>
              <a:t>平均フロー完結時間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Single-Path TCP</c:v>
          </c:tx>
          <c:invertIfNegative val="0"/>
          <c:errBars>
            <c:errBarType val="both"/>
            <c:errValType val="stdErr"/>
            <c:noEndCap val="0"/>
          </c:errBars>
          <c:cat>
            <c:strRef>
              <c:f>まとめ!$B$2:$H$2</c:f>
              <c:strCache>
                <c:ptCount val="7"/>
                <c:pt idx="0">
                  <c:v>70k</c:v>
                </c:pt>
                <c:pt idx="1">
                  <c:v>64k</c:v>
                </c:pt>
                <c:pt idx="2">
                  <c:v>32k</c:v>
                </c:pt>
                <c:pt idx="3">
                  <c:v>16k</c:v>
                </c:pt>
                <c:pt idx="4">
                  <c:v>8k</c:v>
                </c:pt>
                <c:pt idx="5">
                  <c:v>4k</c:v>
                </c:pt>
                <c:pt idx="6">
                  <c:v>2k</c:v>
                </c:pt>
              </c:strCache>
            </c:strRef>
          </c:cat>
          <c:val>
            <c:numRef>
              <c:f>まとめ!$B$3:$H$3</c:f>
              <c:numCache>
                <c:formatCode>General</c:formatCode>
                <c:ptCount val="7"/>
                <c:pt idx="0">
                  <c:v>81.2614140746506</c:v>
                </c:pt>
                <c:pt idx="1">
                  <c:v>81.15791725663748</c:v>
                </c:pt>
                <c:pt idx="2">
                  <c:v>79.20551834012647</c:v>
                </c:pt>
                <c:pt idx="3">
                  <c:v>78.9675962214414</c:v>
                </c:pt>
                <c:pt idx="4">
                  <c:v>79.18578317008041</c:v>
                </c:pt>
                <c:pt idx="5">
                  <c:v>79.08079307432448</c:v>
                </c:pt>
                <c:pt idx="6">
                  <c:v>78.98944415312015</c:v>
                </c:pt>
              </c:numCache>
            </c:numRef>
          </c:val>
        </c:ser>
        <c:ser>
          <c:idx val="1"/>
          <c:order val="1"/>
          <c:tx>
            <c:v>MPTCP:4</c:v>
          </c:tx>
          <c:invertIfNegative val="0"/>
          <c:errBars>
            <c:errBarType val="both"/>
            <c:errValType val="stdErr"/>
            <c:noEndCap val="0"/>
          </c:errBars>
          <c:val>
            <c:numRef>
              <c:f>まとめ!$L$3:$R$3</c:f>
              <c:numCache>
                <c:formatCode>General</c:formatCode>
                <c:ptCount val="7"/>
                <c:pt idx="0">
                  <c:v>85.20642358450436</c:v>
                </c:pt>
                <c:pt idx="1">
                  <c:v>83.0172154811716</c:v>
                </c:pt>
                <c:pt idx="2">
                  <c:v>53.66421941309294</c:v>
                </c:pt>
                <c:pt idx="3">
                  <c:v>79.0412864099161</c:v>
                </c:pt>
                <c:pt idx="4">
                  <c:v>79.50062225969667</c:v>
                </c:pt>
                <c:pt idx="5">
                  <c:v>79.50062225969664</c:v>
                </c:pt>
                <c:pt idx="6">
                  <c:v>79.33021502209161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580920"/>
        <c:axId val="-2124577912"/>
      </c:barChart>
      <c:catAx>
        <c:axId val="-212458092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ja-JP"/>
          </a:p>
        </c:txPr>
        <c:crossAx val="-2124577912"/>
        <c:crosses val="autoZero"/>
        <c:auto val="1"/>
        <c:lblAlgn val="ctr"/>
        <c:lblOffset val="100"/>
        <c:noMultiLvlLbl val="0"/>
      </c:catAx>
      <c:valAx>
        <c:axId val="-2124577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dirty="0" smtClean="0"/>
                  <a:t>Completion</a:t>
                </a:r>
                <a:r>
                  <a:rPr lang="en-US" altLang="ja-JP" baseline="0" dirty="0" smtClean="0"/>
                  <a:t> Time [</a:t>
                </a:r>
                <a:r>
                  <a:rPr lang="en-US" altLang="ja-JP" baseline="0" dirty="0" err="1" smtClean="0"/>
                  <a:t>ms</a:t>
                </a:r>
                <a:r>
                  <a:rPr lang="en-US" altLang="ja-JP" baseline="0" dirty="0" smtClean="0"/>
                  <a:t>]</a:t>
                </a:r>
                <a:endParaRPr lang="ja-JP" alt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ja-JP"/>
          </a:p>
        </c:txPr>
        <c:crossAx val="-21245809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altLang="ja-JP" sz="1400"/>
              <a:t>99</a:t>
            </a:r>
            <a:r>
              <a:rPr lang="ja-JP" altLang="en-US" sz="1400"/>
              <a:t>パーセンタイル</a:t>
            </a:r>
            <a:endParaRPr lang="en-US" altLang="ja-JP" sz="14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まとめ!$A$1</c:f>
              <c:strCache>
                <c:ptCount val="1"/>
                <c:pt idx="0">
                  <c:v>Single-Path TCP</c:v>
                </c:pt>
              </c:strCache>
            </c:strRef>
          </c:tx>
          <c:invertIfNegative val="0"/>
          <c:errBars>
            <c:errBarType val="both"/>
            <c:errValType val="stdErr"/>
            <c:noEndCap val="0"/>
          </c:errBars>
          <c:cat>
            <c:strRef>
              <c:f>まとめ!$L$2:$R$2</c:f>
              <c:strCache>
                <c:ptCount val="7"/>
                <c:pt idx="0">
                  <c:v>70k</c:v>
                </c:pt>
                <c:pt idx="1">
                  <c:v>64k</c:v>
                </c:pt>
                <c:pt idx="2">
                  <c:v>32k</c:v>
                </c:pt>
                <c:pt idx="3">
                  <c:v>16k</c:v>
                </c:pt>
                <c:pt idx="4">
                  <c:v>8k</c:v>
                </c:pt>
                <c:pt idx="5">
                  <c:v>4k</c:v>
                </c:pt>
                <c:pt idx="6">
                  <c:v>2k</c:v>
                </c:pt>
              </c:strCache>
            </c:strRef>
          </c:cat>
          <c:val>
            <c:numRef>
              <c:f>まとめ!$B$11:$H$11</c:f>
              <c:numCache>
                <c:formatCode>General</c:formatCode>
                <c:ptCount val="7"/>
                <c:pt idx="0">
                  <c:v>82.92327</c:v>
                </c:pt>
                <c:pt idx="1">
                  <c:v>82.71238999999978</c:v>
                </c:pt>
                <c:pt idx="2">
                  <c:v>82.0669999999999</c:v>
                </c:pt>
                <c:pt idx="3">
                  <c:v>80.0710000000002</c:v>
                </c:pt>
                <c:pt idx="4">
                  <c:v>80.07099999999985</c:v>
                </c:pt>
                <c:pt idx="5">
                  <c:v>80.0719999999999</c:v>
                </c:pt>
                <c:pt idx="6">
                  <c:v>80.0719999999999</c:v>
                </c:pt>
              </c:numCache>
            </c:numRef>
          </c:val>
        </c:ser>
        <c:ser>
          <c:idx val="1"/>
          <c:order val="1"/>
          <c:tx>
            <c:strRef>
              <c:f>まとめ!$K$1</c:f>
              <c:strCache>
                <c:ptCount val="1"/>
                <c:pt idx="0">
                  <c:v>MPTCP-4</c:v>
                </c:pt>
              </c:strCache>
            </c:strRef>
          </c:tx>
          <c:invertIfNegative val="0"/>
          <c:errBars>
            <c:errBarType val="both"/>
            <c:errValType val="stdErr"/>
            <c:noEndCap val="0"/>
          </c:errBars>
          <c:cat>
            <c:strRef>
              <c:f>まとめ!$L$2:$R$2</c:f>
              <c:strCache>
                <c:ptCount val="7"/>
                <c:pt idx="0">
                  <c:v>70k</c:v>
                </c:pt>
                <c:pt idx="1">
                  <c:v>64k</c:v>
                </c:pt>
                <c:pt idx="2">
                  <c:v>32k</c:v>
                </c:pt>
                <c:pt idx="3">
                  <c:v>16k</c:v>
                </c:pt>
                <c:pt idx="4">
                  <c:v>8k</c:v>
                </c:pt>
                <c:pt idx="5">
                  <c:v>4k</c:v>
                </c:pt>
                <c:pt idx="6">
                  <c:v>2k</c:v>
                </c:pt>
              </c:strCache>
            </c:strRef>
          </c:cat>
          <c:val>
            <c:numRef>
              <c:f>まとめ!$L$11:$R$11</c:f>
              <c:numCache>
                <c:formatCode>General</c:formatCode>
                <c:ptCount val="7"/>
                <c:pt idx="0">
                  <c:v>418.6309999999995</c:v>
                </c:pt>
                <c:pt idx="1">
                  <c:v>82.81684999999988</c:v>
                </c:pt>
                <c:pt idx="2">
                  <c:v>740.3477600000028</c:v>
                </c:pt>
                <c:pt idx="3">
                  <c:v>80.071</c:v>
                </c:pt>
                <c:pt idx="4">
                  <c:v>80.0719999999999</c:v>
                </c:pt>
                <c:pt idx="5">
                  <c:v>80.0719999999999</c:v>
                </c:pt>
                <c:pt idx="6">
                  <c:v>80.0719999999999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545224"/>
        <c:axId val="-2124542248"/>
      </c:barChart>
      <c:catAx>
        <c:axId val="-2124545224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24542248"/>
        <c:crosses val="autoZero"/>
        <c:auto val="1"/>
        <c:lblAlgn val="ctr"/>
        <c:lblOffset val="100"/>
        <c:noMultiLvlLbl val="0"/>
      </c:catAx>
      <c:valAx>
        <c:axId val="-2124542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dirty="0" smtClean="0"/>
                  <a:t>Completion</a:t>
                </a:r>
                <a:r>
                  <a:rPr lang="en-US" altLang="ja-JP" baseline="0" dirty="0" smtClean="0"/>
                  <a:t> Time [</a:t>
                </a:r>
                <a:r>
                  <a:rPr lang="en-US" altLang="ja-JP" baseline="0" dirty="0" err="1" smtClean="0"/>
                  <a:t>ms</a:t>
                </a:r>
                <a:r>
                  <a:rPr lang="en-US" altLang="ja-JP" baseline="0" dirty="0" smtClean="0"/>
                  <a:t>]</a:t>
                </a:r>
                <a:endParaRPr lang="ja-JP" alt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24545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MPTCP性能2!$D$2</c:f>
              <c:strCache>
                <c:ptCount val="1"/>
                <c:pt idx="0">
                  <c:v>Single-TCP</c:v>
                </c:pt>
              </c:strCache>
            </c:strRef>
          </c:tx>
          <c:invertIfNegative val="0"/>
          <c:cat>
            <c:strRef>
              <c:f>MPTCP性能2!$C$3:$C$8</c:f>
              <c:strCache>
                <c:ptCount val="6"/>
                <c:pt idx="0">
                  <c:v>100Mbps/1ms</c:v>
                </c:pt>
                <c:pt idx="1">
                  <c:v>100Mbps/10ms</c:v>
                </c:pt>
                <c:pt idx="2">
                  <c:v>100Mbps/100ms</c:v>
                </c:pt>
                <c:pt idx="3">
                  <c:v>1Gbps/1ms</c:v>
                </c:pt>
                <c:pt idx="4">
                  <c:v>1Gbps/10ms</c:v>
                </c:pt>
                <c:pt idx="5">
                  <c:v>1Gbps/100ms</c:v>
                </c:pt>
              </c:strCache>
            </c:strRef>
          </c:cat>
          <c:val>
            <c:numRef>
              <c:f>MPTCP性能2!$D$3:$D$8</c:f>
              <c:numCache>
                <c:formatCode>General</c:formatCode>
                <c:ptCount val="6"/>
                <c:pt idx="0">
                  <c:v>53.9</c:v>
                </c:pt>
                <c:pt idx="1">
                  <c:v>6.109999999999999</c:v>
                </c:pt>
                <c:pt idx="2">
                  <c:v>0.601</c:v>
                </c:pt>
                <c:pt idx="3">
                  <c:v>61.2</c:v>
                </c:pt>
                <c:pt idx="4">
                  <c:v>6.119999999999997</c:v>
                </c:pt>
                <c:pt idx="5">
                  <c:v>0.602</c:v>
                </c:pt>
              </c:numCache>
            </c:numRef>
          </c:val>
        </c:ser>
        <c:ser>
          <c:idx val="1"/>
          <c:order val="1"/>
          <c:tx>
            <c:strRef>
              <c:f>MPTCP性能2!$E$2</c:f>
              <c:strCache>
                <c:ptCount val="1"/>
                <c:pt idx="0">
                  <c:v>MPTCP:2</c:v>
                </c:pt>
              </c:strCache>
            </c:strRef>
          </c:tx>
          <c:invertIfNegative val="0"/>
          <c:cat>
            <c:strRef>
              <c:f>MPTCP性能2!$C$3:$C$8</c:f>
              <c:strCache>
                <c:ptCount val="6"/>
                <c:pt idx="0">
                  <c:v>100Mbps/1ms</c:v>
                </c:pt>
                <c:pt idx="1">
                  <c:v>100Mbps/10ms</c:v>
                </c:pt>
                <c:pt idx="2">
                  <c:v>100Mbps/100ms</c:v>
                </c:pt>
                <c:pt idx="3">
                  <c:v>1Gbps/1ms</c:v>
                </c:pt>
                <c:pt idx="4">
                  <c:v>1Gbps/10ms</c:v>
                </c:pt>
                <c:pt idx="5">
                  <c:v>1Gbps/100ms</c:v>
                </c:pt>
              </c:strCache>
            </c:strRef>
          </c:cat>
          <c:val>
            <c:numRef>
              <c:f>MPTCP性能2!$E$3:$E$8</c:f>
              <c:numCache>
                <c:formatCode>General</c:formatCode>
                <c:ptCount val="6"/>
                <c:pt idx="0">
                  <c:v>53.8</c:v>
                </c:pt>
                <c:pt idx="1">
                  <c:v>6.0</c:v>
                </c:pt>
                <c:pt idx="2">
                  <c:v>0.601</c:v>
                </c:pt>
                <c:pt idx="3">
                  <c:v>60.4</c:v>
                </c:pt>
                <c:pt idx="4">
                  <c:v>6.119999999999997</c:v>
                </c:pt>
                <c:pt idx="5">
                  <c:v>0.602</c:v>
                </c:pt>
              </c:numCache>
            </c:numRef>
          </c:val>
        </c:ser>
        <c:ser>
          <c:idx val="2"/>
          <c:order val="2"/>
          <c:tx>
            <c:strRef>
              <c:f>MPTCP性能2!$F$2</c:f>
              <c:strCache>
                <c:ptCount val="1"/>
                <c:pt idx="0">
                  <c:v>MPTCP:3</c:v>
                </c:pt>
              </c:strCache>
            </c:strRef>
          </c:tx>
          <c:invertIfNegative val="0"/>
          <c:cat>
            <c:strRef>
              <c:f>MPTCP性能2!$C$3:$C$8</c:f>
              <c:strCache>
                <c:ptCount val="6"/>
                <c:pt idx="0">
                  <c:v>100Mbps/1ms</c:v>
                </c:pt>
                <c:pt idx="1">
                  <c:v>100Mbps/10ms</c:v>
                </c:pt>
                <c:pt idx="2">
                  <c:v>100Mbps/100ms</c:v>
                </c:pt>
                <c:pt idx="3">
                  <c:v>1Gbps/1ms</c:v>
                </c:pt>
                <c:pt idx="4">
                  <c:v>1Gbps/10ms</c:v>
                </c:pt>
                <c:pt idx="5">
                  <c:v>1Gbps/100ms</c:v>
                </c:pt>
              </c:strCache>
            </c:strRef>
          </c:cat>
          <c:val>
            <c:numRef>
              <c:f>MPTCP性能2!$F$3:$F$8</c:f>
              <c:numCache>
                <c:formatCode>General</c:formatCode>
                <c:ptCount val="6"/>
                <c:pt idx="0">
                  <c:v>53.8</c:v>
                </c:pt>
                <c:pt idx="1">
                  <c:v>6.0</c:v>
                </c:pt>
                <c:pt idx="2">
                  <c:v>0.601</c:v>
                </c:pt>
                <c:pt idx="3">
                  <c:v>60.3</c:v>
                </c:pt>
                <c:pt idx="4">
                  <c:v>6.0</c:v>
                </c:pt>
                <c:pt idx="5">
                  <c:v>0.602</c:v>
                </c:pt>
              </c:numCache>
            </c:numRef>
          </c:val>
        </c:ser>
        <c:ser>
          <c:idx val="3"/>
          <c:order val="3"/>
          <c:tx>
            <c:strRef>
              <c:f>MPTCP性能2!$G$2</c:f>
              <c:strCache>
                <c:ptCount val="1"/>
                <c:pt idx="0">
                  <c:v>MPTCP:4</c:v>
                </c:pt>
              </c:strCache>
            </c:strRef>
          </c:tx>
          <c:invertIfNegative val="0"/>
          <c:cat>
            <c:strRef>
              <c:f>MPTCP性能2!$C$3:$C$8</c:f>
              <c:strCache>
                <c:ptCount val="6"/>
                <c:pt idx="0">
                  <c:v>100Mbps/1ms</c:v>
                </c:pt>
                <c:pt idx="1">
                  <c:v>100Mbps/10ms</c:v>
                </c:pt>
                <c:pt idx="2">
                  <c:v>100Mbps/100ms</c:v>
                </c:pt>
                <c:pt idx="3">
                  <c:v>1Gbps/1ms</c:v>
                </c:pt>
                <c:pt idx="4">
                  <c:v>1Gbps/10ms</c:v>
                </c:pt>
                <c:pt idx="5">
                  <c:v>1Gbps/100ms</c:v>
                </c:pt>
              </c:strCache>
            </c:strRef>
          </c:cat>
          <c:val>
            <c:numRef>
              <c:f>MPTCP性能2!$G$3:$G$8</c:f>
              <c:numCache>
                <c:formatCode>General</c:formatCode>
                <c:ptCount val="6"/>
                <c:pt idx="0">
                  <c:v>53.9</c:v>
                </c:pt>
                <c:pt idx="1">
                  <c:v>5.98</c:v>
                </c:pt>
                <c:pt idx="2">
                  <c:v>0.601</c:v>
                </c:pt>
                <c:pt idx="3">
                  <c:v>60.3</c:v>
                </c:pt>
                <c:pt idx="4">
                  <c:v>6.05</c:v>
                </c:pt>
                <c:pt idx="5">
                  <c:v>0.527</c:v>
                </c:pt>
              </c:numCache>
            </c:numRef>
          </c:val>
        </c:ser>
        <c:ser>
          <c:idx val="4"/>
          <c:order val="4"/>
          <c:tx>
            <c:strRef>
              <c:f>MPTCP性能2!$H$2</c:f>
              <c:strCache>
                <c:ptCount val="1"/>
                <c:pt idx="0">
                  <c:v>MPTCP:8</c:v>
                </c:pt>
              </c:strCache>
            </c:strRef>
          </c:tx>
          <c:invertIfNegative val="0"/>
          <c:cat>
            <c:strRef>
              <c:f>MPTCP性能2!$C$3:$C$8</c:f>
              <c:strCache>
                <c:ptCount val="6"/>
                <c:pt idx="0">
                  <c:v>100Mbps/1ms</c:v>
                </c:pt>
                <c:pt idx="1">
                  <c:v>100Mbps/10ms</c:v>
                </c:pt>
                <c:pt idx="2">
                  <c:v>100Mbps/100ms</c:v>
                </c:pt>
                <c:pt idx="3">
                  <c:v>1Gbps/1ms</c:v>
                </c:pt>
                <c:pt idx="4">
                  <c:v>1Gbps/10ms</c:v>
                </c:pt>
                <c:pt idx="5">
                  <c:v>1Gbps/100ms</c:v>
                </c:pt>
              </c:strCache>
            </c:strRef>
          </c:cat>
          <c:val>
            <c:numRef>
              <c:f>MPTCP性能2!$H$3:$H$8</c:f>
              <c:numCache>
                <c:formatCode>General</c:formatCode>
                <c:ptCount val="6"/>
                <c:pt idx="0">
                  <c:v>53.8</c:v>
                </c:pt>
                <c:pt idx="1">
                  <c:v>5.89</c:v>
                </c:pt>
                <c:pt idx="2">
                  <c:v>0.572</c:v>
                </c:pt>
                <c:pt idx="3">
                  <c:v>60.3</c:v>
                </c:pt>
                <c:pt idx="4">
                  <c:v>5.98</c:v>
                </c:pt>
                <c:pt idx="5">
                  <c:v>0.602</c:v>
                </c:pt>
              </c:numCache>
            </c:numRef>
          </c:val>
        </c:ser>
        <c:ser>
          <c:idx val="5"/>
          <c:order val="5"/>
          <c:tx>
            <c:strRef>
              <c:f>MPTCP性能2!$I$2</c:f>
              <c:strCache>
                <c:ptCount val="1"/>
                <c:pt idx="0">
                  <c:v>MPTCP:16</c:v>
                </c:pt>
              </c:strCache>
            </c:strRef>
          </c:tx>
          <c:invertIfNegative val="0"/>
          <c:cat>
            <c:strRef>
              <c:f>MPTCP性能2!$C$3:$C$8</c:f>
              <c:strCache>
                <c:ptCount val="6"/>
                <c:pt idx="0">
                  <c:v>100Mbps/1ms</c:v>
                </c:pt>
                <c:pt idx="1">
                  <c:v>100Mbps/10ms</c:v>
                </c:pt>
                <c:pt idx="2">
                  <c:v>100Mbps/100ms</c:v>
                </c:pt>
                <c:pt idx="3">
                  <c:v>1Gbps/1ms</c:v>
                </c:pt>
                <c:pt idx="4">
                  <c:v>1Gbps/10ms</c:v>
                </c:pt>
                <c:pt idx="5">
                  <c:v>1Gbps/100ms</c:v>
                </c:pt>
              </c:strCache>
            </c:strRef>
          </c:cat>
          <c:val>
            <c:numRef>
              <c:f>MPTCP性能2!$I$3:$I$8</c:f>
              <c:numCache>
                <c:formatCode>General</c:formatCode>
                <c:ptCount val="6"/>
                <c:pt idx="0">
                  <c:v>53.8</c:v>
                </c:pt>
                <c:pt idx="1">
                  <c:v>5.89</c:v>
                </c:pt>
                <c:pt idx="2">
                  <c:v>0.572</c:v>
                </c:pt>
                <c:pt idx="3">
                  <c:v>60.3</c:v>
                </c:pt>
                <c:pt idx="4">
                  <c:v>5.98</c:v>
                </c:pt>
                <c:pt idx="5">
                  <c:v>0.602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9980952"/>
        <c:axId val="2089977800"/>
      </c:barChart>
      <c:catAx>
        <c:axId val="2089980952"/>
        <c:scaling>
          <c:orientation val="minMax"/>
        </c:scaling>
        <c:delete val="0"/>
        <c:axPos val="b"/>
        <c:majorTickMark val="out"/>
        <c:minorTickMark val="none"/>
        <c:tickLblPos val="nextTo"/>
        <c:crossAx val="2089977800"/>
        <c:crosses val="autoZero"/>
        <c:auto val="1"/>
        <c:lblAlgn val="ctr"/>
        <c:lblOffset val="100"/>
        <c:noMultiLvlLbl val="0"/>
      </c:catAx>
      <c:valAx>
        <c:axId val="2089977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9980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/>
              <a:t>Delay</a:t>
            </a:r>
            <a:r>
              <a:rPr lang="en-US" altLang="ja-JP" baseline="0"/>
              <a:t> : 10ms</a:t>
            </a:r>
            <a:endParaRPr lang="ja-JP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TCP</c:v>
          </c:tx>
          <c:invertIfNegative val="0"/>
          <c:errBars>
            <c:errBarType val="both"/>
            <c:errValType val="stdErr"/>
            <c:noEndCap val="0"/>
          </c:errBars>
          <c:cat>
            <c:strRef>
              <c:f>スループット_static!$R$3:$U$3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スループット_static!$R$4:$U$4</c:f>
              <c:numCache>
                <c:formatCode>General</c:formatCode>
                <c:ptCount val="4"/>
                <c:pt idx="0">
                  <c:v>3.044</c:v>
                </c:pt>
                <c:pt idx="1">
                  <c:v>2.19</c:v>
                </c:pt>
                <c:pt idx="2">
                  <c:v>3.328</c:v>
                </c:pt>
                <c:pt idx="3">
                  <c:v>6.746</c:v>
                </c:pt>
              </c:numCache>
            </c:numRef>
          </c:val>
        </c:ser>
        <c:ser>
          <c:idx val="1"/>
          <c:order val="1"/>
          <c:tx>
            <c:v>MPTCP</c:v>
          </c:tx>
          <c:invertIfNegative val="0"/>
          <c:errBars>
            <c:errBarType val="both"/>
            <c:errValType val="stdErr"/>
            <c:noEndCap val="0"/>
          </c:errBars>
          <c:cat>
            <c:strRef>
              <c:f>スループット_static!$R$3:$U$3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スループット_static!$R$5:$U$5</c:f>
              <c:numCache>
                <c:formatCode>General</c:formatCode>
                <c:ptCount val="4"/>
                <c:pt idx="0">
                  <c:v>2.9705</c:v>
                </c:pt>
                <c:pt idx="1">
                  <c:v>2.1399</c:v>
                </c:pt>
                <c:pt idx="2">
                  <c:v>3.23725</c:v>
                </c:pt>
                <c:pt idx="3">
                  <c:v>6.59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814456"/>
        <c:axId val="-2124811480"/>
      </c:barChart>
      <c:catAx>
        <c:axId val="-21248144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4811480"/>
        <c:crosses val="autoZero"/>
        <c:auto val="1"/>
        <c:lblAlgn val="ctr"/>
        <c:lblOffset val="100"/>
        <c:noMultiLvlLbl val="0"/>
      </c:catAx>
      <c:valAx>
        <c:axId val="-2124811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 altLang="en-US"/>
                  <a:t>スループット</a:t>
                </a:r>
                <a:r>
                  <a:rPr lang="en-US" altLang="ja-JP"/>
                  <a:t>[]Mbps</a:t>
                </a:r>
                <a:endParaRPr lang="ja-JP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814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/>
              <a:t>Delay : 1ms</a:t>
            </a:r>
            <a:endParaRPr lang="ja-JP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TCP</c:v>
          </c:tx>
          <c:invertIfNegative val="0"/>
          <c:errBars>
            <c:errBarType val="both"/>
            <c:errValType val="stdErr"/>
            <c:noEndCap val="0"/>
          </c:errBars>
          <c:cat>
            <c:strRef>
              <c:f>スループット_static!$R$10:$U$10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スループット_static!$R$11:$U$11</c:f>
              <c:numCache>
                <c:formatCode>General</c:formatCode>
                <c:ptCount val="4"/>
                <c:pt idx="0">
                  <c:v>30.2330625</c:v>
                </c:pt>
                <c:pt idx="1">
                  <c:v>22.2524</c:v>
                </c:pt>
                <c:pt idx="2">
                  <c:v>32.896</c:v>
                </c:pt>
                <c:pt idx="3">
                  <c:v>64.8105</c:v>
                </c:pt>
              </c:numCache>
            </c:numRef>
          </c:val>
        </c:ser>
        <c:ser>
          <c:idx val="1"/>
          <c:order val="1"/>
          <c:tx>
            <c:v>MPTCP</c:v>
          </c:tx>
          <c:invertIfNegative val="0"/>
          <c:errBars>
            <c:errBarType val="both"/>
            <c:errValType val="stdErr"/>
            <c:noEndCap val="0"/>
          </c:errBars>
          <c:cat>
            <c:strRef>
              <c:f>スループット_static!$R$10:$U$10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スループット_static!$R$12:$U$12</c:f>
              <c:numCache>
                <c:formatCode>General</c:formatCode>
                <c:ptCount val="4"/>
                <c:pt idx="0">
                  <c:v>29.8381875</c:v>
                </c:pt>
                <c:pt idx="1">
                  <c:v>21.858</c:v>
                </c:pt>
                <c:pt idx="2">
                  <c:v>32.53425</c:v>
                </c:pt>
                <c:pt idx="3">
                  <c:v>64.347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941560"/>
        <c:axId val="-2125938584"/>
      </c:barChart>
      <c:catAx>
        <c:axId val="-212594156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5938584"/>
        <c:crosses val="autoZero"/>
        <c:auto val="1"/>
        <c:lblAlgn val="ctr"/>
        <c:lblOffset val="100"/>
        <c:noMultiLvlLbl val="0"/>
      </c:catAx>
      <c:valAx>
        <c:axId val="-21259385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 altLang="en-US"/>
                  <a:t>スループット</a:t>
                </a:r>
                <a:r>
                  <a:rPr lang="en-US" altLang="ja-JP"/>
                  <a:t>[Mbps]</a:t>
                </a:r>
                <a:endParaRPr lang="ja-JP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5941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/>
              <a:t>Delay : 100µs</a:t>
            </a:r>
            <a:endParaRPr lang="ja-JP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TCP</c:v>
          </c:tx>
          <c:invertIfNegative val="0"/>
          <c:errBars>
            <c:errBarType val="both"/>
            <c:errValType val="stdErr"/>
            <c:noEndCap val="0"/>
          </c:errBars>
          <c:cat>
            <c:strRef>
              <c:f>スループット_static!$R$17:$U$17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スループット_static!$R$18:$U$18</c:f>
              <c:numCache>
                <c:formatCode>General</c:formatCode>
                <c:ptCount val="4"/>
                <c:pt idx="0">
                  <c:v>169.513375</c:v>
                </c:pt>
                <c:pt idx="1">
                  <c:v>158.0676</c:v>
                </c:pt>
                <c:pt idx="2">
                  <c:v>163.1775</c:v>
                </c:pt>
                <c:pt idx="3">
                  <c:v>239.414</c:v>
                </c:pt>
              </c:numCache>
            </c:numRef>
          </c:val>
        </c:ser>
        <c:ser>
          <c:idx val="1"/>
          <c:order val="1"/>
          <c:tx>
            <c:v>MPTCP</c:v>
          </c:tx>
          <c:invertIfNegative val="0"/>
          <c:errBars>
            <c:errBarType val="both"/>
            <c:errValType val="stdErr"/>
            <c:noEndCap val="0"/>
          </c:errBars>
          <c:cat>
            <c:strRef>
              <c:f>スループット_static!$R$17:$U$17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スループット_static!$R$19:$U$19</c:f>
              <c:numCache>
                <c:formatCode>General</c:formatCode>
                <c:ptCount val="4"/>
                <c:pt idx="0">
                  <c:v>169.2985625</c:v>
                </c:pt>
                <c:pt idx="1">
                  <c:v>154.0319</c:v>
                </c:pt>
                <c:pt idx="2">
                  <c:v>171.398</c:v>
                </c:pt>
                <c:pt idx="3">
                  <c:v>241.433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900840"/>
        <c:axId val="-2125897864"/>
      </c:barChart>
      <c:catAx>
        <c:axId val="-21259008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5897864"/>
        <c:crosses val="autoZero"/>
        <c:auto val="1"/>
        <c:lblAlgn val="ctr"/>
        <c:lblOffset val="100"/>
        <c:noMultiLvlLbl val="0"/>
      </c:catAx>
      <c:valAx>
        <c:axId val="-2125897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 altLang="en-US" sz="1000" b="1" i="0" baseline="0">
                    <a:effectLst/>
                  </a:rPr>
                  <a:t>スループット</a:t>
                </a:r>
                <a:r>
                  <a:rPr lang="en-US" altLang="ja-JP" sz="1000" b="1" i="0" baseline="0">
                    <a:effectLst/>
                  </a:rPr>
                  <a:t>[Mbps]</a:t>
                </a:r>
                <a:endParaRPr lang="ja-JP" alt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5900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/>
              <a:t>Delay : 10µs</a:t>
            </a:r>
            <a:endParaRPr lang="ja-JP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stdErr"/>
            <c:noEndCap val="0"/>
          </c:errBars>
          <c:cat>
            <c:strRef>
              <c:f>スループット_static!$R$23:$U$23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スループット_static!$R$24:$U$24</c:f>
              <c:numCache>
                <c:formatCode>General</c:formatCode>
                <c:ptCount val="4"/>
                <c:pt idx="0">
                  <c:v>230.9561875</c:v>
                </c:pt>
                <c:pt idx="1">
                  <c:v>228.2622</c:v>
                </c:pt>
                <c:pt idx="2">
                  <c:v>232.0815</c:v>
                </c:pt>
                <c:pt idx="3">
                  <c:v>242.1755</c:v>
                </c:pt>
              </c:numCache>
            </c:numRef>
          </c:val>
        </c:ser>
        <c:ser>
          <c:idx val="1"/>
          <c:order val="1"/>
          <c:invertIfNegative val="0"/>
          <c:errBars>
            <c:errBarType val="both"/>
            <c:errValType val="stdErr"/>
            <c:noEndCap val="0"/>
          </c:errBars>
          <c:cat>
            <c:strRef>
              <c:f>スループット_static!$R$23:$U$23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スループット_static!$R$25:$U$25</c:f>
              <c:numCache>
                <c:formatCode>General</c:formatCode>
                <c:ptCount val="4"/>
                <c:pt idx="0">
                  <c:v>239.4608125</c:v>
                </c:pt>
                <c:pt idx="1">
                  <c:v>238.891</c:v>
                </c:pt>
                <c:pt idx="2">
                  <c:v>238.802</c:v>
                </c:pt>
                <c:pt idx="3">
                  <c:v>243.6275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793992"/>
        <c:axId val="-2124790968"/>
      </c:barChart>
      <c:catAx>
        <c:axId val="-21247939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4790968"/>
        <c:crosses val="autoZero"/>
        <c:auto val="1"/>
        <c:lblAlgn val="ctr"/>
        <c:lblOffset val="100"/>
        <c:noMultiLvlLbl val="0"/>
      </c:catAx>
      <c:valAx>
        <c:axId val="-21247909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ja-JP" altLang="en-US" sz="1000" b="1" i="0" baseline="0">
                    <a:effectLst/>
                  </a:rPr>
                  <a:t>スループット</a:t>
                </a:r>
                <a:r>
                  <a:rPr lang="en-US" altLang="ja-JP" sz="1000" b="1" i="0" baseline="0">
                    <a:effectLst/>
                  </a:rPr>
                  <a:t>[Mbps]</a:t>
                </a:r>
                <a:endParaRPr lang="ja-JP" alt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793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/>
              <a:t>Delay : 1ms,</a:t>
            </a:r>
            <a:r>
              <a:rPr lang="en-US" altLang="ja-JP" baseline="0"/>
              <a:t> All-1Gbps</a:t>
            </a:r>
            <a:endParaRPr lang="ja-JP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TCP</c:v>
          </c:tx>
          <c:invertIfNegative val="0"/>
          <c:cat>
            <c:strRef>
              <c:f>スループット_static!$R$30:$U$30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スループット_static!$R$31:$U$31</c:f>
              <c:numCache>
                <c:formatCode>General</c:formatCode>
                <c:ptCount val="4"/>
                <c:pt idx="0">
                  <c:v>31.0765</c:v>
                </c:pt>
                <c:pt idx="1">
                  <c:v>22.6111</c:v>
                </c:pt>
                <c:pt idx="2">
                  <c:v>33.89125</c:v>
                </c:pt>
                <c:pt idx="3">
                  <c:v>67.774</c:v>
                </c:pt>
              </c:numCache>
            </c:numRef>
          </c:val>
        </c:ser>
        <c:ser>
          <c:idx val="1"/>
          <c:order val="1"/>
          <c:tx>
            <c:v>MPTCP</c:v>
          </c:tx>
          <c:invertIfNegative val="0"/>
          <c:cat>
            <c:strRef>
              <c:f>スループット_static!$R$30:$U$30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スループット_static!$R$32:$U$32</c:f>
              <c:numCache>
                <c:formatCode>General</c:formatCode>
                <c:ptCount val="4"/>
                <c:pt idx="0">
                  <c:v>30.5858125</c:v>
                </c:pt>
                <c:pt idx="1">
                  <c:v>22.1844</c:v>
                </c:pt>
                <c:pt idx="2">
                  <c:v>33.312</c:v>
                </c:pt>
                <c:pt idx="3">
                  <c:v>67.1405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735272"/>
        <c:axId val="-2124732296"/>
      </c:barChart>
      <c:catAx>
        <c:axId val="-21247352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4732296"/>
        <c:crosses val="autoZero"/>
        <c:auto val="1"/>
        <c:lblAlgn val="ctr"/>
        <c:lblOffset val="100"/>
        <c:noMultiLvlLbl val="0"/>
      </c:catAx>
      <c:valAx>
        <c:axId val="-2124732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 altLang="en-US" sz="1000" b="1" i="0" baseline="0">
                    <a:effectLst/>
                  </a:rPr>
                  <a:t>スループット</a:t>
                </a:r>
                <a:r>
                  <a:rPr lang="en-US" altLang="ja-JP" sz="1000" b="1" i="0" baseline="0">
                    <a:effectLst/>
                  </a:rPr>
                  <a:t>[Mbps]</a:t>
                </a:r>
                <a:endParaRPr lang="ja-JP" alt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735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 sz="1800" b="1" i="0" baseline="0">
                <a:effectLst/>
              </a:rPr>
              <a:t>Delay : 100µs, All-1Gbps</a:t>
            </a:r>
            <a:endParaRPr lang="en-US" altLang="ja-JP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TCP</c:v>
          </c:tx>
          <c:invertIfNegative val="0"/>
          <c:cat>
            <c:strRef>
              <c:f>スループット_static!$R$37:$U$37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スループット_static!$R$38:$U$38</c:f>
              <c:numCache>
                <c:formatCode>General</c:formatCode>
                <c:ptCount val="4"/>
                <c:pt idx="0">
                  <c:v>277.047125</c:v>
                </c:pt>
                <c:pt idx="1">
                  <c:v>204.0952</c:v>
                </c:pt>
                <c:pt idx="2">
                  <c:v>302.2625</c:v>
                </c:pt>
                <c:pt idx="3">
                  <c:v>591.376</c:v>
                </c:pt>
              </c:numCache>
            </c:numRef>
          </c:val>
        </c:ser>
        <c:ser>
          <c:idx val="1"/>
          <c:order val="1"/>
          <c:tx>
            <c:v>MPTCP</c:v>
          </c:tx>
          <c:invertIfNegative val="0"/>
          <c:cat>
            <c:strRef>
              <c:f>スループット_static!$R$37:$U$37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スループット_static!$R$39:$U$39</c:f>
              <c:numCache>
                <c:formatCode>General</c:formatCode>
                <c:ptCount val="4"/>
                <c:pt idx="0">
                  <c:v>278.0078125</c:v>
                </c:pt>
                <c:pt idx="1">
                  <c:v>203.5444</c:v>
                </c:pt>
                <c:pt idx="2">
                  <c:v>303.745</c:v>
                </c:pt>
                <c:pt idx="3">
                  <c:v>598.8504999999997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701800"/>
        <c:axId val="-2124698824"/>
      </c:barChart>
      <c:catAx>
        <c:axId val="-21247018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4698824"/>
        <c:crosses val="autoZero"/>
        <c:auto val="1"/>
        <c:lblAlgn val="ctr"/>
        <c:lblOffset val="100"/>
        <c:noMultiLvlLbl val="0"/>
      </c:catAx>
      <c:valAx>
        <c:axId val="-21246988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 altLang="en-US" sz="1000" b="1" i="0" baseline="0">
                    <a:effectLst/>
                  </a:rPr>
                  <a:t>スループット</a:t>
                </a:r>
                <a:r>
                  <a:rPr lang="en-US" altLang="ja-JP" sz="1000" b="1" i="0" baseline="0">
                    <a:effectLst/>
                  </a:rPr>
                  <a:t>[Mbps]</a:t>
                </a:r>
                <a:endParaRPr lang="ja-JP" alt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701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/>
              <a:t>Delay : 1ms</a:t>
            </a:r>
            <a:endParaRPr lang="ja-JP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TCP</c:v>
          </c:tx>
          <c:invertIfNegative val="0"/>
          <c:errBars>
            <c:errBarType val="both"/>
            <c:errValType val="stdErr"/>
            <c:noEndCap val="0"/>
          </c:errBars>
          <c:cat>
            <c:strRef>
              <c:f>スループット_static!$R$10:$U$10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スループット_static!$R$11:$U$11</c:f>
              <c:numCache>
                <c:formatCode>General</c:formatCode>
                <c:ptCount val="4"/>
                <c:pt idx="0">
                  <c:v>30.2330625</c:v>
                </c:pt>
                <c:pt idx="1">
                  <c:v>22.2524</c:v>
                </c:pt>
                <c:pt idx="2">
                  <c:v>32.896</c:v>
                </c:pt>
                <c:pt idx="3">
                  <c:v>64.8105</c:v>
                </c:pt>
              </c:numCache>
            </c:numRef>
          </c:val>
        </c:ser>
        <c:ser>
          <c:idx val="1"/>
          <c:order val="1"/>
          <c:tx>
            <c:v>MPTCP</c:v>
          </c:tx>
          <c:invertIfNegative val="0"/>
          <c:errBars>
            <c:errBarType val="both"/>
            <c:errValType val="stdErr"/>
            <c:noEndCap val="0"/>
          </c:errBars>
          <c:cat>
            <c:strRef>
              <c:f>スループット_static!$R$10:$U$10</c:f>
              <c:strCache>
                <c:ptCount val="4"/>
                <c:pt idx="0">
                  <c:v>全体</c:v>
                </c:pt>
                <c:pt idx="1">
                  <c:v>via-core</c:v>
                </c:pt>
                <c:pt idx="2">
                  <c:v>via-aggr</c:v>
                </c:pt>
                <c:pt idx="3">
                  <c:v>via-edge</c:v>
                </c:pt>
              </c:strCache>
            </c:strRef>
          </c:cat>
          <c:val>
            <c:numRef>
              <c:f>スループット_static!$R$12:$U$12</c:f>
              <c:numCache>
                <c:formatCode>General</c:formatCode>
                <c:ptCount val="4"/>
                <c:pt idx="0">
                  <c:v>29.8381875</c:v>
                </c:pt>
                <c:pt idx="1">
                  <c:v>21.858</c:v>
                </c:pt>
                <c:pt idx="2">
                  <c:v>32.53425</c:v>
                </c:pt>
                <c:pt idx="3">
                  <c:v>64.347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667624"/>
        <c:axId val="-2124664648"/>
      </c:barChart>
      <c:catAx>
        <c:axId val="-212466762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4664648"/>
        <c:crosses val="autoZero"/>
        <c:auto val="1"/>
        <c:lblAlgn val="ctr"/>
        <c:lblOffset val="100"/>
        <c:noMultiLvlLbl val="0"/>
      </c:catAx>
      <c:valAx>
        <c:axId val="-2124664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 altLang="en-US"/>
                  <a:t>スループット</a:t>
                </a:r>
                <a:r>
                  <a:rPr lang="en-US" altLang="ja-JP"/>
                  <a:t>[Mbps]</a:t>
                </a:r>
                <a:endParaRPr lang="ja-JP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667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2013/11/12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729634-12E7-46DE-83FE-76F5426B3FD0}" type="datetime1">
              <a:rPr kumimoji="1" lang="ja-JP" altLang="en-US" smtClean="0"/>
              <a:t>2013/11/12</a:t>
            </a:fld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5F45D-F79B-45E4-848E-4F729642B63C}" type="datetime1">
              <a:rPr kumimoji="1" lang="ja-JP" altLang="en-US" smtClean="0"/>
              <a:t>2013/11/12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1C39A-7F4A-40DF-9714-14E4EA7706CF}" type="datetime1">
              <a:rPr kumimoji="1" lang="ja-JP" altLang="en-US" smtClean="0"/>
              <a:t>2013/11/12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323E4C-7CE9-4D82-9195-52C69DAB2398}" type="datetime1">
              <a:rPr kumimoji="1" lang="ja-JP" altLang="en-US" smtClean="0"/>
              <a:t>2013/11/12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8D54C-A5CD-4D37-86BF-B5AFE73DC60F}" type="datetime1">
              <a:rPr kumimoji="1" lang="ja-JP" altLang="en-US" smtClean="0"/>
              <a:t>2013/11/12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3E0EF-DC2D-4A3B-9FE5-59EF1E86F7DA}" type="datetime1">
              <a:rPr kumimoji="1" lang="ja-JP" altLang="en-US" smtClean="0"/>
              <a:t>2013/11/12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7B8B2-6D6E-40A1-8F05-FBBF354C2FA1}" type="datetime1">
              <a:rPr kumimoji="1" lang="ja-JP" altLang="en-US" smtClean="0"/>
              <a:t>2013/11/12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163F9-600A-48AF-907D-F77E75F568A5}" type="datetime1">
              <a:rPr kumimoji="1" lang="ja-JP" altLang="en-US" smtClean="0"/>
              <a:t>2013/11/12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ED812-C964-411D-8C72-1F5433391867}" type="datetime1">
              <a:rPr kumimoji="1" lang="ja-JP" altLang="en-US" smtClean="0"/>
              <a:t>2013/11/12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EC0511-274F-40AE-B2B5-E543CE0F45F7}" type="datetime1">
              <a:rPr kumimoji="1" lang="ja-JP" altLang="en-US" smtClean="0"/>
              <a:t>2013/11/12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dirty="0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A6C48-567E-456A-9A50-72EA43A5E2AB}" type="datetime1">
              <a:rPr kumimoji="1" lang="ja-JP" altLang="en-US" smtClean="0"/>
              <a:t>2013/11/12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F659AE-B438-42A6-B4DC-ED645A005366}" type="datetime1">
              <a:rPr kumimoji="1" lang="ja-JP" altLang="en-US" smtClean="0"/>
              <a:t>2013/11/12</a:t>
            </a:fld>
            <a:endParaRPr kumimoji="1" lang="ja-JP" alt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Improving Datacenter network with MPTCP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Sekiya Lab.</a:t>
            </a:r>
          </a:p>
          <a:p>
            <a:r>
              <a:rPr lang="en-US" altLang="ja-JP" dirty="0" smtClean="0"/>
              <a:t>M1 Fujii Shogo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z="1050" smtClean="0"/>
              <a:t>1</a:t>
            </a:fld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4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1013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パケットが複数経路を利用し運ばれた</a:t>
            </a:r>
            <a:endParaRPr lang="en-US" altLang="ja-JP" dirty="0" smtClean="0"/>
          </a:p>
          <a:p>
            <a:r>
              <a:rPr kumimoji="1" lang="ja-JP" altLang="en-US" dirty="0" smtClean="0"/>
              <a:t>スループットに変化なし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MPTCP</a:t>
            </a:r>
            <a:r>
              <a:rPr lang="ja-JP" altLang="en-US" dirty="0"/>
              <a:t>挙動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918992"/>
              </p:ext>
            </p:extLst>
          </p:nvPr>
        </p:nvGraphicFramePr>
        <p:xfrm>
          <a:off x="2267743" y="1340768"/>
          <a:ext cx="5520613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4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経路同時利用でスループット二倍に</a:t>
            </a:r>
            <a:r>
              <a:rPr lang="en-US" altLang="ja-JP" dirty="0" smtClean="0"/>
              <a:t>!</a:t>
            </a:r>
          </a:p>
          <a:p>
            <a:pPr lvl="1"/>
            <a:r>
              <a:rPr lang="ja-JP" altLang="en-US" dirty="0" smtClean="0"/>
              <a:t>現状の</a:t>
            </a:r>
            <a:r>
              <a:rPr lang="en-US" altLang="ja-JP" dirty="0" smtClean="0"/>
              <a:t>MPTCP</a:t>
            </a:r>
            <a:r>
              <a:rPr lang="ja-JP" altLang="en-US" dirty="0" smtClean="0"/>
              <a:t>では不可</a:t>
            </a:r>
            <a:r>
              <a:rPr lang="en-US" altLang="ja-JP" dirty="0" smtClean="0"/>
              <a:t> : MPTCP ver.0.86(</a:t>
            </a:r>
            <a:r>
              <a:rPr lang="ja-JP" altLang="en-US" dirty="0" smtClean="0"/>
              <a:t>最新</a:t>
            </a:r>
            <a:r>
              <a:rPr lang="en-US" altLang="ja-JP" dirty="0" smtClean="0"/>
              <a:t>MPTCP ver.0.88</a:t>
            </a:r>
            <a:r>
              <a:rPr lang="ja-JP" altLang="en-US" dirty="0" smtClean="0"/>
              <a:t>においても同様に不可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Congestion control : valid</a:t>
            </a:r>
          </a:p>
          <a:p>
            <a:pPr lvl="1"/>
            <a:r>
              <a:rPr lang="en-US" altLang="ja-JP" dirty="0" smtClean="0"/>
              <a:t>MPTCP</a:t>
            </a:r>
            <a:r>
              <a:rPr lang="ja-JP" altLang="en-US" dirty="0" smtClean="0"/>
              <a:t>が</a:t>
            </a:r>
            <a:r>
              <a:rPr lang="en-US" altLang="ja-JP" dirty="0" smtClean="0"/>
              <a:t>Congestion</a:t>
            </a:r>
            <a:r>
              <a:rPr lang="ja-JP" altLang="en-US" dirty="0" smtClean="0"/>
              <a:t>を検知すれば、もう一方の経路を利用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RFC</a:t>
            </a:r>
            <a:r>
              <a:rPr lang="ja-JP" altLang="en-US" dirty="0" smtClean="0"/>
              <a:t>における</a:t>
            </a:r>
            <a:r>
              <a:rPr lang="en-US" altLang="ja-JP" dirty="0" smtClean="0"/>
              <a:t>MPTCP</a:t>
            </a:r>
            <a:r>
              <a:rPr lang="ja-JP" altLang="en-US" dirty="0" smtClean="0"/>
              <a:t>のゴール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冗長性を高める</a:t>
            </a:r>
            <a:r>
              <a:rPr lang="en-US" altLang="ja-JP" dirty="0" smtClean="0"/>
              <a:t>, 1</a:t>
            </a:r>
            <a:r>
              <a:rPr lang="ja-JP" altLang="en-US" dirty="0" smtClean="0"/>
              <a:t>本切れても通信できるように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より効果的な利用</a:t>
            </a:r>
            <a:r>
              <a:rPr lang="en-US" altLang="ja-JP" dirty="0" smtClean="0"/>
              <a:t>, capacity </a:t>
            </a:r>
            <a:r>
              <a:rPr lang="ja-JP" altLang="en-US" dirty="0" smtClean="0"/>
              <a:t>を増やす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MPTCP</a:t>
            </a:r>
            <a:r>
              <a:rPr lang="ja-JP" altLang="en-US" dirty="0" smtClean="0"/>
              <a:t>挙動</a:t>
            </a:r>
            <a:r>
              <a:rPr lang="en-US" altLang="ja-JP" dirty="0" smtClean="0"/>
              <a:t>-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59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FatTree</a:t>
            </a:r>
            <a:r>
              <a:rPr lang="en-US" altLang="ja-JP" dirty="0" smtClean="0"/>
              <a:t> with MPTCP</a:t>
            </a:r>
            <a:r>
              <a:rPr lang="ja-JP" altLang="en-US" dirty="0" smtClean="0"/>
              <a:t>でスループットを計測</a:t>
            </a:r>
            <a:endParaRPr lang="en-US" altLang="ja-JP" dirty="0" smtClean="0"/>
          </a:p>
          <a:p>
            <a:r>
              <a:rPr lang="en-US" altLang="ja-JP" dirty="0" err="1" smtClean="0"/>
              <a:t>FatTree</a:t>
            </a:r>
            <a:r>
              <a:rPr lang="en-US" altLang="ja-JP" dirty="0" smtClean="0"/>
              <a:t> </a:t>
            </a:r>
            <a:r>
              <a:rPr lang="ja-JP" altLang="en-US" dirty="0" smtClean="0"/>
              <a:t>サイズ</a:t>
            </a:r>
            <a:r>
              <a:rPr lang="en-US" altLang="ja-JP" dirty="0" smtClean="0"/>
              <a:t>2 : </a:t>
            </a:r>
            <a:r>
              <a:rPr lang="ja-JP" altLang="en-US" dirty="0" smtClean="0"/>
              <a:t>全</a:t>
            </a:r>
            <a:r>
              <a:rPr lang="en-US" altLang="ja-JP" dirty="0" smtClean="0"/>
              <a:t>16</a:t>
            </a:r>
            <a:r>
              <a:rPr lang="ja-JP" altLang="en-US" dirty="0" smtClean="0"/>
              <a:t>ノードにおいて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ランダムに</a:t>
            </a:r>
            <a:r>
              <a:rPr lang="en-US" altLang="ja-JP" dirty="0" smtClean="0"/>
              <a:t>one-to-one</a:t>
            </a:r>
            <a:r>
              <a:rPr lang="ja-JP" altLang="en-US" dirty="0" smtClean="0"/>
              <a:t>の通信を想定</a:t>
            </a:r>
            <a:endParaRPr lang="en-US" altLang="ja-JP" dirty="0" smtClean="0"/>
          </a:p>
          <a:p>
            <a:r>
              <a:rPr lang="ja-JP" altLang="en-US" dirty="0" smtClean="0"/>
              <a:t>ランダム</a:t>
            </a:r>
            <a:r>
              <a:rPr lang="en-US" altLang="ja-JP" dirty="0" smtClean="0"/>
              <a:t> : via Core(10), via </a:t>
            </a:r>
            <a:r>
              <a:rPr lang="en-US" altLang="ja-JP" dirty="0" err="1" smtClean="0"/>
              <a:t>Aggr</a:t>
            </a:r>
            <a:r>
              <a:rPr lang="en-US" altLang="ja-JP" dirty="0" smtClean="0"/>
              <a:t>(4), via Edge(2)</a:t>
            </a:r>
            <a:r>
              <a:rPr lang="ja-JP" altLang="en-US" dirty="0" smtClean="0"/>
              <a:t>の割合で構成</a:t>
            </a:r>
            <a:endParaRPr lang="en-US" altLang="ja-JP" dirty="0" smtClean="0"/>
          </a:p>
          <a:p>
            <a:r>
              <a:rPr lang="ja-JP" altLang="en-US" dirty="0" smtClean="0"/>
              <a:t>リンク</a:t>
            </a:r>
            <a:r>
              <a:rPr lang="en-US" altLang="ja-JP" dirty="0" smtClean="0"/>
              <a:t>(1) : 1Gbps-500Mbps-250Mbps</a:t>
            </a:r>
          </a:p>
          <a:p>
            <a:pPr lvl="1"/>
            <a:r>
              <a:rPr lang="en-US" altLang="ja-JP" dirty="0" smtClean="0"/>
              <a:t>Oversubscription : 4:1</a:t>
            </a:r>
          </a:p>
          <a:p>
            <a:r>
              <a:rPr kumimoji="1" lang="ja-JP" altLang="en-US" dirty="0" smtClean="0"/>
              <a:t>リンク</a:t>
            </a:r>
            <a:r>
              <a:rPr kumimoji="1" lang="en-US" altLang="ja-JP" dirty="0" smtClean="0"/>
              <a:t>(2) : 1Gbps-1Gbps-1Gbps</a:t>
            </a:r>
          </a:p>
          <a:p>
            <a:pPr lvl="1"/>
            <a:r>
              <a:rPr lang="en-US" altLang="ja-JP" dirty="0"/>
              <a:t>Oversubscription : </a:t>
            </a:r>
            <a:r>
              <a:rPr lang="en-US" altLang="ja-JP" dirty="0" smtClean="0"/>
              <a:t>1:1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MPTCP</a:t>
            </a:r>
            <a:r>
              <a:rPr kumimoji="1" lang="ja-JP" altLang="en-US" dirty="0" smtClean="0"/>
              <a:t>性能評価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94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539552" y="5589240"/>
            <a:ext cx="8229600" cy="9221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ja-JP" altLang="en-US" dirty="0" smtClean="0"/>
              <a:t>通信環境が良いと</a:t>
            </a:r>
            <a:r>
              <a:rPr lang="en-US" altLang="ja-JP" dirty="0" smtClean="0"/>
              <a:t>MPTCP</a:t>
            </a:r>
            <a:r>
              <a:rPr lang="ja-JP" altLang="en-US" dirty="0" smtClean="0"/>
              <a:t>が有利</a:t>
            </a:r>
            <a:endParaRPr lang="en-US" altLang="ja-JP" dirty="0" smtClean="0"/>
          </a:p>
          <a:p>
            <a:r>
              <a:rPr kumimoji="1" lang="ja-JP" altLang="en-US" dirty="0" smtClean="0"/>
              <a:t>特に</a:t>
            </a:r>
            <a:r>
              <a:rPr lang="en-US" altLang="ja-JP" dirty="0" smtClean="0"/>
              <a:t>congestion</a:t>
            </a:r>
            <a:r>
              <a:rPr lang="ja-JP" altLang="en-US" dirty="0" smtClean="0"/>
              <a:t>が生じやすい箇所だと顕著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MPTCP</a:t>
            </a:r>
            <a:r>
              <a:rPr kumimoji="1" lang="ja-JP" altLang="en-US" dirty="0" smtClean="0"/>
              <a:t>性能評価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610912"/>
              </p:ext>
            </p:extLst>
          </p:nvPr>
        </p:nvGraphicFramePr>
        <p:xfrm>
          <a:off x="599430" y="980728"/>
          <a:ext cx="3756546" cy="225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702755"/>
              </p:ext>
            </p:extLst>
          </p:nvPr>
        </p:nvGraphicFramePr>
        <p:xfrm>
          <a:off x="4499992" y="980728"/>
          <a:ext cx="3756546" cy="225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659783"/>
              </p:ext>
            </p:extLst>
          </p:nvPr>
        </p:nvGraphicFramePr>
        <p:xfrm>
          <a:off x="586730" y="3262164"/>
          <a:ext cx="3756546" cy="225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011656"/>
              </p:ext>
            </p:extLst>
          </p:nvPr>
        </p:nvGraphicFramePr>
        <p:xfrm>
          <a:off x="4499992" y="3284984"/>
          <a:ext cx="3756546" cy="225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8621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5531229"/>
            <a:ext cx="8229600" cy="128214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ja-JP" altLang="en-US" dirty="0" smtClean="0"/>
              <a:t>あまり変化はなかった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MPTCP</a:t>
            </a:r>
            <a:r>
              <a:rPr lang="ja-JP" altLang="en-US" dirty="0"/>
              <a:t>性能評価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267454"/>
              </p:ext>
            </p:extLst>
          </p:nvPr>
        </p:nvGraphicFramePr>
        <p:xfrm>
          <a:off x="4499992" y="3212976"/>
          <a:ext cx="3644973" cy="2152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734817"/>
              </p:ext>
            </p:extLst>
          </p:nvPr>
        </p:nvGraphicFramePr>
        <p:xfrm>
          <a:off x="611560" y="3284984"/>
          <a:ext cx="3644973" cy="2152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051793"/>
              </p:ext>
            </p:extLst>
          </p:nvPr>
        </p:nvGraphicFramePr>
        <p:xfrm>
          <a:off x="4499992" y="1124744"/>
          <a:ext cx="3756546" cy="225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026339"/>
              </p:ext>
            </p:extLst>
          </p:nvPr>
        </p:nvGraphicFramePr>
        <p:xfrm>
          <a:off x="586730" y="1124744"/>
          <a:ext cx="3756546" cy="225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55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FatTree</a:t>
            </a:r>
            <a:r>
              <a:rPr lang="en-US" altLang="ja-JP" dirty="0" smtClean="0"/>
              <a:t> with MPTCP</a:t>
            </a:r>
            <a:r>
              <a:rPr lang="ja-JP" altLang="en-US" dirty="0" smtClean="0"/>
              <a:t>で</a:t>
            </a:r>
            <a:r>
              <a:rPr lang="en-US" altLang="ja-JP" dirty="0" smtClean="0"/>
              <a:t>Flow Completion Time</a:t>
            </a:r>
            <a:r>
              <a:rPr lang="ja-JP" altLang="en-US" dirty="0" smtClean="0"/>
              <a:t>を</a:t>
            </a:r>
            <a:r>
              <a:rPr lang="ja-JP" altLang="en-US" dirty="0" smtClean="0"/>
              <a:t>計測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FatTree</a:t>
            </a:r>
            <a:r>
              <a:rPr lang="en-US" altLang="ja-JP" dirty="0" smtClean="0"/>
              <a:t> </a:t>
            </a:r>
            <a:r>
              <a:rPr lang="ja-JP" altLang="en-US" dirty="0" smtClean="0"/>
              <a:t>サイズ</a:t>
            </a:r>
            <a:r>
              <a:rPr lang="en-US" altLang="ja-JP" dirty="0" smtClean="0"/>
              <a:t>2 : </a:t>
            </a:r>
            <a:r>
              <a:rPr lang="ja-JP" altLang="en-US" dirty="0" smtClean="0"/>
              <a:t>全</a:t>
            </a:r>
            <a:r>
              <a:rPr lang="en-US" altLang="ja-JP" dirty="0" smtClean="0"/>
              <a:t>16</a:t>
            </a:r>
            <a:r>
              <a:rPr lang="ja-JP" altLang="en-US" dirty="0" smtClean="0"/>
              <a:t>ノードにおいて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ランダム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100%one</a:t>
            </a:r>
            <a:r>
              <a:rPr lang="en-US" altLang="ja-JP" dirty="0" smtClean="0"/>
              <a:t>-to-one</a:t>
            </a:r>
            <a:r>
              <a:rPr lang="ja-JP" altLang="en-US" dirty="0" smtClean="0"/>
              <a:t>の通信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平均</a:t>
            </a:r>
            <a:r>
              <a:rPr lang="en-US" altLang="ja-JP" dirty="0" smtClean="0"/>
              <a:t>100[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poisson</a:t>
            </a:r>
            <a:r>
              <a:rPr lang="ja-JP" altLang="en-US" dirty="0" smtClean="0"/>
              <a:t>生起すると仮定し</a:t>
            </a:r>
            <a:r>
              <a:rPr lang="en-US" altLang="ja-JP" dirty="0" smtClean="0"/>
              <a:t>5[sec]</a:t>
            </a:r>
            <a:r>
              <a:rPr lang="ja-JP" altLang="en-US" dirty="0" smtClean="0"/>
              <a:t>間行う</a:t>
            </a:r>
            <a:r>
              <a:rPr lang="en-US" altLang="ja-JP" dirty="0" smtClean="0"/>
              <a:t>. </a:t>
            </a:r>
          </a:p>
          <a:p>
            <a:pPr lvl="1"/>
            <a:r>
              <a:rPr lang="ja-JP" altLang="en-US" dirty="0" smtClean="0"/>
              <a:t>トラフィックサイズは</a:t>
            </a:r>
            <a:r>
              <a:rPr lang="en-US" altLang="ja-JP" dirty="0" smtClean="0"/>
              <a:t>70KB~2KB</a:t>
            </a:r>
            <a:r>
              <a:rPr lang="ja-JP" altLang="en-US" dirty="0" smtClean="0"/>
              <a:t>までそれぞれに対し行う</a:t>
            </a:r>
            <a:endParaRPr lang="en-US" altLang="ja-JP" dirty="0"/>
          </a:p>
          <a:p>
            <a:pPr lvl="1"/>
            <a:r>
              <a:rPr lang="ja-JP" altLang="en-US" dirty="0" smtClean="0"/>
              <a:t>一度のシミュレーションで</a:t>
            </a:r>
            <a:r>
              <a:rPr lang="en-US" altLang="ja-JP" dirty="0" smtClean="0"/>
              <a:t>10 </a:t>
            </a:r>
            <a:r>
              <a:rPr lang="en-US" altLang="ja-JP" dirty="0" smtClean="0"/>
              <a:t>× 16 × 5 = </a:t>
            </a:r>
            <a:r>
              <a:rPr lang="ja-JP" altLang="en-US" dirty="0" smtClean="0"/>
              <a:t>約</a:t>
            </a:r>
            <a:r>
              <a:rPr lang="en-US" altLang="ja-JP" dirty="0" smtClean="0"/>
              <a:t>800</a:t>
            </a:r>
            <a:r>
              <a:rPr lang="ja-JP" altLang="en-US" dirty="0" smtClean="0"/>
              <a:t>回</a:t>
            </a:r>
            <a:r>
              <a:rPr lang="en-US" altLang="ja-JP" dirty="0" err="1" smtClean="0"/>
              <a:t>ShortFlow</a:t>
            </a:r>
            <a:r>
              <a:rPr lang="ja-JP" altLang="en-US" dirty="0" smtClean="0"/>
              <a:t>を観測し</a:t>
            </a:r>
            <a:r>
              <a:rPr lang="en-US" altLang="ja-JP" dirty="0" smtClean="0"/>
              <a:t>, </a:t>
            </a:r>
            <a:r>
              <a:rPr lang="ja-JP" altLang="en-US" dirty="0" smtClean="0"/>
              <a:t>これを</a:t>
            </a:r>
            <a:r>
              <a:rPr lang="en-US" altLang="ja-JP" dirty="0" smtClean="0"/>
              <a:t>50</a:t>
            </a:r>
            <a:r>
              <a:rPr lang="ja-JP" altLang="en-US" dirty="0" smtClean="0"/>
              <a:t>回繰り返す</a:t>
            </a:r>
            <a:r>
              <a:rPr lang="en-US" altLang="ja-JP" dirty="0" smtClean="0"/>
              <a:t>. </a:t>
            </a:r>
          </a:p>
          <a:p>
            <a:pPr lvl="1"/>
            <a:r>
              <a:rPr lang="ja-JP" altLang="en-US" dirty="0" smtClean="0"/>
              <a:t>計</a:t>
            </a:r>
            <a:r>
              <a:rPr lang="en-US" altLang="ja-JP" dirty="0" smtClean="0"/>
              <a:t>40000ShortFlow</a:t>
            </a:r>
            <a:r>
              <a:rPr lang="ja-JP" altLang="en-US" dirty="0" smtClean="0"/>
              <a:t>について解析を行う</a:t>
            </a:r>
            <a:r>
              <a:rPr lang="en-US" altLang="ja-JP" dirty="0" smtClean="0"/>
              <a:t>. </a:t>
            </a:r>
            <a:endParaRPr lang="en-US" altLang="ja-JP" dirty="0" smtClean="0"/>
          </a:p>
          <a:p>
            <a:r>
              <a:rPr lang="ja-JP" altLang="en-US" dirty="0" smtClean="0"/>
              <a:t>リンク</a:t>
            </a:r>
            <a:r>
              <a:rPr lang="en-US" altLang="ja-JP" dirty="0" smtClean="0"/>
              <a:t> </a:t>
            </a:r>
            <a:r>
              <a:rPr lang="en-US" altLang="ja-JP" dirty="0" smtClean="0"/>
              <a:t>: 1Gbps-500Mbps-250Mbps</a:t>
            </a:r>
          </a:p>
          <a:p>
            <a:pPr lvl="1"/>
            <a:r>
              <a:rPr lang="en-US" altLang="ja-JP" dirty="0" smtClean="0"/>
              <a:t>Oversubscription : 4:</a:t>
            </a:r>
            <a:r>
              <a:rPr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MPTCP</a:t>
            </a:r>
            <a:r>
              <a:rPr kumimoji="1" lang="ja-JP" altLang="en-US" dirty="0" smtClean="0"/>
              <a:t>性能評価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9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570179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平均時間では</a:t>
            </a:r>
            <a:r>
              <a:rPr lang="en-US" altLang="ja-JP" dirty="0" smtClean="0"/>
              <a:t>, </a:t>
            </a:r>
            <a:r>
              <a:rPr lang="ja-JP" altLang="en-US" dirty="0" smtClean="0"/>
              <a:t>現れないが、</a:t>
            </a:r>
            <a:r>
              <a:rPr lang="en-US" altLang="ja-JP" dirty="0" smtClean="0"/>
              <a:t>MPTCP</a:t>
            </a:r>
            <a:r>
              <a:rPr lang="ja-JP" altLang="en-US" dirty="0" smtClean="0"/>
              <a:t>では少量の非常に早く終わるフローと</a:t>
            </a:r>
            <a:r>
              <a:rPr lang="en-US" altLang="ja-JP" dirty="0" smtClean="0"/>
              <a:t>, </a:t>
            </a:r>
            <a:r>
              <a:rPr lang="ja-JP" altLang="en-US" dirty="0" smtClean="0"/>
              <a:t>遅いフローが混在する</a:t>
            </a:r>
            <a:endParaRPr lang="en-US" altLang="ja-JP" dirty="0" smtClean="0"/>
          </a:p>
          <a:p>
            <a:r>
              <a:rPr kumimoji="1" lang="en-US" altLang="ja-JP" dirty="0" smtClean="0"/>
              <a:t>32K</a:t>
            </a:r>
            <a:r>
              <a:rPr kumimoji="1" lang="ja-JP" altLang="en-US" dirty="0" smtClean="0"/>
              <a:t>については</a:t>
            </a:r>
            <a:r>
              <a:rPr kumimoji="1" lang="en-US" altLang="ja-JP" dirty="0" smtClean="0"/>
              <a:t>??</a:t>
            </a:r>
          </a:p>
          <a:p>
            <a:r>
              <a:rPr lang="en-US" altLang="ja-JP" dirty="0" smtClean="0"/>
              <a:t>16K</a:t>
            </a:r>
            <a:r>
              <a:rPr lang="ja-JP" altLang="en-US" dirty="0" smtClean="0"/>
              <a:t>以下になると</a:t>
            </a:r>
            <a:r>
              <a:rPr lang="en-US" altLang="ja-JP" dirty="0" smtClean="0"/>
              <a:t>, 1</a:t>
            </a:r>
            <a:r>
              <a:rPr lang="ja-JP" altLang="en-US" dirty="0" smtClean="0"/>
              <a:t>経路のみ使用していた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とほぼ同じ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MPTCP</a:t>
            </a:r>
            <a:r>
              <a:rPr lang="ja-JP" altLang="en-US" dirty="0" smtClean="0"/>
              <a:t>性能評価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285936"/>
              </p:ext>
            </p:extLst>
          </p:nvPr>
        </p:nvGraphicFramePr>
        <p:xfrm>
          <a:off x="395536" y="1268760"/>
          <a:ext cx="4083626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428459"/>
              </p:ext>
            </p:extLst>
          </p:nvPr>
        </p:nvGraphicFramePr>
        <p:xfrm>
          <a:off x="4576656" y="1052736"/>
          <a:ext cx="432048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081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873250"/>
            <a:ext cx="64516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0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データは取り終え、現在解析中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231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執筆</a:t>
            </a:r>
            <a:endParaRPr lang="en-US" altLang="ja-JP" dirty="0" smtClean="0"/>
          </a:p>
          <a:p>
            <a:r>
              <a:rPr lang="en-US" altLang="ja-JP" dirty="0"/>
              <a:t>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3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執筆</a:t>
            </a:r>
            <a:r>
              <a:rPr lang="en-US" altLang="ja-JP" dirty="0" smtClean="0"/>
              <a:t>(α</a:t>
            </a:r>
            <a:r>
              <a:rPr lang="ja-JP" altLang="en-US" dirty="0" smtClean="0"/>
              <a:t>版</a:t>
            </a:r>
            <a:r>
              <a:rPr lang="en-US" altLang="ja-JP" dirty="0" smtClean="0"/>
              <a:t>-</a:t>
            </a:r>
            <a:r>
              <a:rPr lang="ja-JP" altLang="en-US" dirty="0" smtClean="0"/>
              <a:t>手直し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4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</a:t>
            </a:r>
            <a:r>
              <a:rPr lang="ja-JP" altLang="en-US" dirty="0" smtClean="0"/>
              <a:t>手直し</a:t>
            </a:r>
            <a:endParaRPr lang="en-US" altLang="ja-JP" dirty="0"/>
          </a:p>
          <a:p>
            <a:r>
              <a:rPr lang="en-US" altLang="ja-JP" dirty="0"/>
              <a:t>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原稿〆切</a:t>
            </a:r>
            <a:r>
              <a:rPr lang="en-US" altLang="ja-JP" dirty="0" smtClean="0"/>
              <a:t>(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28</a:t>
            </a:r>
            <a:r>
              <a:rPr lang="ja-JP" altLang="en-US" dirty="0" smtClean="0"/>
              <a:t>日</a:t>
            </a:r>
            <a:r>
              <a:rPr lang="en-US" altLang="ja-JP" dirty="0" smtClean="0"/>
              <a:t> 6</a:t>
            </a:r>
            <a:r>
              <a:rPr lang="ja-JP" altLang="en-US" dirty="0" smtClean="0"/>
              <a:t>枚以下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週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572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3. Cross the core(complete-2paths)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Update </a:t>
            </a:r>
            <a:r>
              <a:rPr lang="en-US" altLang="ja-JP" dirty="0" smtClean="0"/>
              <a:t>on </a:t>
            </a:r>
            <a:r>
              <a:rPr lang="en-US" altLang="ja-JP" dirty="0"/>
              <a:t>implementation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61967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33975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1967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33975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8162" y="5795972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1560" y="465313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3528" y="35730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5413" y="25649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979712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851920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>
            <a:stCxn id="9" idx="2"/>
            <a:endCxn id="7" idx="0"/>
          </p:cNvCxnSpPr>
          <p:nvPr/>
        </p:nvCxnSpPr>
        <p:spPr>
          <a:xfrm>
            <a:off x="179969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2"/>
            <a:endCxn id="8" idx="0"/>
          </p:cNvCxnSpPr>
          <p:nvPr/>
        </p:nvCxnSpPr>
        <p:spPr>
          <a:xfrm>
            <a:off x="251977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9" idx="2"/>
            <a:endCxn id="8" idx="0"/>
          </p:cNvCxnSpPr>
          <p:nvPr/>
        </p:nvCxnSpPr>
        <p:spPr>
          <a:xfrm>
            <a:off x="179969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0" idx="2"/>
            <a:endCxn id="7" idx="0"/>
          </p:cNvCxnSpPr>
          <p:nvPr/>
        </p:nvCxnSpPr>
        <p:spPr>
          <a:xfrm flipH="1">
            <a:off x="179969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0"/>
            <a:endCxn id="15" idx="2"/>
          </p:cNvCxnSpPr>
          <p:nvPr/>
        </p:nvCxnSpPr>
        <p:spPr>
          <a:xfrm flipV="1">
            <a:off x="179969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9" idx="0"/>
            <a:endCxn id="16" idx="2"/>
          </p:cNvCxnSpPr>
          <p:nvPr/>
        </p:nvCxnSpPr>
        <p:spPr>
          <a:xfrm flipV="1">
            <a:off x="1799692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49188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21196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9188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1196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/>
          <p:cNvCxnSpPr>
            <a:stCxn id="31" idx="2"/>
            <a:endCxn id="29" idx="0"/>
          </p:cNvCxnSpPr>
          <p:nvPr/>
        </p:nvCxnSpPr>
        <p:spPr>
          <a:xfrm>
            <a:off x="367190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2"/>
            <a:endCxn id="30" idx="0"/>
          </p:cNvCxnSpPr>
          <p:nvPr/>
        </p:nvCxnSpPr>
        <p:spPr>
          <a:xfrm>
            <a:off x="439198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2"/>
            <a:endCxn id="30" idx="0"/>
          </p:cNvCxnSpPr>
          <p:nvPr/>
        </p:nvCxnSpPr>
        <p:spPr>
          <a:xfrm>
            <a:off x="367190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9" idx="0"/>
          </p:cNvCxnSpPr>
          <p:nvPr/>
        </p:nvCxnSpPr>
        <p:spPr>
          <a:xfrm flipH="1">
            <a:off x="367190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1" idx="0"/>
          </p:cNvCxnSpPr>
          <p:nvPr/>
        </p:nvCxnSpPr>
        <p:spPr>
          <a:xfrm flipV="1">
            <a:off x="3671900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5" idx="2"/>
            <a:endCxn id="31" idx="0"/>
          </p:cNvCxnSpPr>
          <p:nvPr/>
        </p:nvCxnSpPr>
        <p:spPr>
          <a:xfrm>
            <a:off x="2159732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522007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594015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522007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94015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5580112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7452320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>
            <a:stCxn id="46" idx="2"/>
            <a:endCxn id="43" idx="0"/>
          </p:cNvCxnSpPr>
          <p:nvPr/>
        </p:nvCxnSpPr>
        <p:spPr>
          <a:xfrm>
            <a:off x="540009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2"/>
            <a:endCxn id="45" idx="0"/>
          </p:cNvCxnSpPr>
          <p:nvPr/>
        </p:nvCxnSpPr>
        <p:spPr>
          <a:xfrm>
            <a:off x="612017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6" idx="2"/>
            <a:endCxn id="45" idx="0"/>
          </p:cNvCxnSpPr>
          <p:nvPr/>
        </p:nvCxnSpPr>
        <p:spPr>
          <a:xfrm>
            <a:off x="540009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7" idx="2"/>
            <a:endCxn id="43" idx="0"/>
          </p:cNvCxnSpPr>
          <p:nvPr/>
        </p:nvCxnSpPr>
        <p:spPr>
          <a:xfrm flipH="1">
            <a:off x="540009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8" idx="2"/>
            <a:endCxn id="47" idx="0"/>
          </p:cNvCxnSpPr>
          <p:nvPr/>
        </p:nvCxnSpPr>
        <p:spPr>
          <a:xfrm>
            <a:off x="576013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47" idx="0"/>
            <a:endCxn id="49" idx="2"/>
          </p:cNvCxnSpPr>
          <p:nvPr/>
        </p:nvCxnSpPr>
        <p:spPr>
          <a:xfrm flipV="1">
            <a:off x="6120172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709228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781236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709228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781236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>
            <a:stCxn id="62" idx="2"/>
            <a:endCxn id="60" idx="0"/>
          </p:cNvCxnSpPr>
          <p:nvPr/>
        </p:nvCxnSpPr>
        <p:spPr>
          <a:xfrm>
            <a:off x="727230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3" idx="2"/>
            <a:endCxn id="61" idx="0"/>
          </p:cNvCxnSpPr>
          <p:nvPr/>
        </p:nvCxnSpPr>
        <p:spPr>
          <a:xfrm>
            <a:off x="799238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62" idx="2"/>
            <a:endCxn id="61" idx="0"/>
          </p:cNvCxnSpPr>
          <p:nvPr/>
        </p:nvCxnSpPr>
        <p:spPr>
          <a:xfrm>
            <a:off x="727230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3" idx="2"/>
            <a:endCxn id="60" idx="0"/>
          </p:cNvCxnSpPr>
          <p:nvPr/>
        </p:nvCxnSpPr>
        <p:spPr>
          <a:xfrm flipH="1">
            <a:off x="727230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endCxn id="63" idx="0"/>
          </p:cNvCxnSpPr>
          <p:nvPr/>
        </p:nvCxnSpPr>
        <p:spPr>
          <a:xfrm>
            <a:off x="7632340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48" idx="2"/>
            <a:endCxn id="63" idx="0"/>
          </p:cNvCxnSpPr>
          <p:nvPr/>
        </p:nvCxnSpPr>
        <p:spPr>
          <a:xfrm>
            <a:off x="5760132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10" idx="0"/>
            <a:endCxn id="48" idx="2"/>
          </p:cNvCxnSpPr>
          <p:nvPr/>
        </p:nvCxnSpPr>
        <p:spPr>
          <a:xfrm flipV="1">
            <a:off x="2519772" y="2924944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" idx="0"/>
            <a:endCxn id="49" idx="2"/>
          </p:cNvCxnSpPr>
          <p:nvPr/>
        </p:nvCxnSpPr>
        <p:spPr>
          <a:xfrm flipV="1">
            <a:off x="2519772" y="2924944"/>
            <a:ext cx="51125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32" idx="0"/>
            <a:endCxn id="48" idx="2"/>
          </p:cNvCxnSpPr>
          <p:nvPr/>
        </p:nvCxnSpPr>
        <p:spPr>
          <a:xfrm flipV="1">
            <a:off x="4391980" y="2924944"/>
            <a:ext cx="13681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32" idx="0"/>
            <a:endCxn id="49" idx="2"/>
          </p:cNvCxnSpPr>
          <p:nvPr/>
        </p:nvCxnSpPr>
        <p:spPr>
          <a:xfrm flipV="1">
            <a:off x="4391980" y="2924944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46" idx="0"/>
            <a:endCxn id="15" idx="2"/>
          </p:cNvCxnSpPr>
          <p:nvPr/>
        </p:nvCxnSpPr>
        <p:spPr>
          <a:xfrm flipH="1" flipV="1">
            <a:off x="2159732" y="2924944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46" idx="0"/>
            <a:endCxn id="16" idx="2"/>
          </p:cNvCxnSpPr>
          <p:nvPr/>
        </p:nvCxnSpPr>
        <p:spPr>
          <a:xfrm flipH="1" flipV="1">
            <a:off x="4031940" y="2924944"/>
            <a:ext cx="13681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62" idx="0"/>
            <a:endCxn id="15" idx="2"/>
          </p:cNvCxnSpPr>
          <p:nvPr/>
        </p:nvCxnSpPr>
        <p:spPr>
          <a:xfrm flipH="1" flipV="1">
            <a:off x="2159732" y="2924944"/>
            <a:ext cx="51125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62" idx="0"/>
            <a:endCxn id="16" idx="2"/>
          </p:cNvCxnSpPr>
          <p:nvPr/>
        </p:nvCxnSpPr>
        <p:spPr>
          <a:xfrm flipH="1" flipV="1">
            <a:off x="4031940" y="2924944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二等辺三角形 89"/>
          <p:cNvSpPr/>
          <p:nvPr/>
        </p:nvSpPr>
        <p:spPr>
          <a:xfrm>
            <a:off x="1403648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二等辺三角形 90"/>
          <p:cNvSpPr/>
          <p:nvPr/>
        </p:nvSpPr>
        <p:spPr>
          <a:xfrm>
            <a:off x="1835696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/>
          <p:cNvCxnSpPr>
            <a:stCxn id="7" idx="2"/>
            <a:endCxn id="91" idx="0"/>
          </p:cNvCxnSpPr>
          <p:nvPr/>
        </p:nvCxnSpPr>
        <p:spPr>
          <a:xfrm>
            <a:off x="1799692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7" idx="2"/>
            <a:endCxn id="90" idx="0"/>
          </p:cNvCxnSpPr>
          <p:nvPr/>
        </p:nvCxnSpPr>
        <p:spPr>
          <a:xfrm flipH="1">
            <a:off x="1561798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二等辺三角形 95"/>
          <p:cNvSpPr/>
          <p:nvPr/>
        </p:nvSpPr>
        <p:spPr>
          <a:xfrm>
            <a:off x="2167469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二等辺三角形 96"/>
          <p:cNvSpPr/>
          <p:nvPr/>
        </p:nvSpPr>
        <p:spPr>
          <a:xfrm>
            <a:off x="2599517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/>
          <p:cNvCxnSpPr>
            <a:endCxn id="97" idx="0"/>
          </p:cNvCxnSpPr>
          <p:nvPr/>
        </p:nvCxnSpPr>
        <p:spPr>
          <a:xfrm>
            <a:off x="2563513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endCxn id="96" idx="0"/>
          </p:cNvCxnSpPr>
          <p:nvPr/>
        </p:nvCxnSpPr>
        <p:spPr>
          <a:xfrm flipH="1">
            <a:off x="2325619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二等辺三角形 99"/>
          <p:cNvSpPr/>
          <p:nvPr/>
        </p:nvSpPr>
        <p:spPr>
          <a:xfrm>
            <a:off x="3275856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二等辺三角形 100"/>
          <p:cNvSpPr/>
          <p:nvPr/>
        </p:nvSpPr>
        <p:spPr>
          <a:xfrm>
            <a:off x="3707904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endCxn id="101" idx="0"/>
          </p:cNvCxnSpPr>
          <p:nvPr/>
        </p:nvCxnSpPr>
        <p:spPr>
          <a:xfrm>
            <a:off x="3671900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endCxn id="100" idx="0"/>
          </p:cNvCxnSpPr>
          <p:nvPr/>
        </p:nvCxnSpPr>
        <p:spPr>
          <a:xfrm flipH="1">
            <a:off x="3434006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二等辺三角形 103"/>
          <p:cNvSpPr/>
          <p:nvPr/>
        </p:nvSpPr>
        <p:spPr>
          <a:xfrm>
            <a:off x="4039677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二等辺三角形 104"/>
          <p:cNvSpPr/>
          <p:nvPr/>
        </p:nvSpPr>
        <p:spPr>
          <a:xfrm>
            <a:off x="4471725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/>
          <p:cNvCxnSpPr>
            <a:endCxn id="105" idx="0"/>
          </p:cNvCxnSpPr>
          <p:nvPr/>
        </p:nvCxnSpPr>
        <p:spPr>
          <a:xfrm>
            <a:off x="4435721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endCxn id="104" idx="0"/>
          </p:cNvCxnSpPr>
          <p:nvPr/>
        </p:nvCxnSpPr>
        <p:spPr>
          <a:xfrm flipH="1">
            <a:off x="4197827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二等辺三角形 107"/>
          <p:cNvSpPr/>
          <p:nvPr/>
        </p:nvSpPr>
        <p:spPr>
          <a:xfrm>
            <a:off x="5004048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二等辺三角形 108"/>
          <p:cNvSpPr/>
          <p:nvPr/>
        </p:nvSpPr>
        <p:spPr>
          <a:xfrm>
            <a:off x="5436096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コネクタ 109"/>
          <p:cNvCxnSpPr>
            <a:endCxn id="109" idx="0"/>
          </p:cNvCxnSpPr>
          <p:nvPr/>
        </p:nvCxnSpPr>
        <p:spPr>
          <a:xfrm>
            <a:off x="5400092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endCxn id="108" idx="0"/>
          </p:cNvCxnSpPr>
          <p:nvPr/>
        </p:nvCxnSpPr>
        <p:spPr>
          <a:xfrm flipH="1">
            <a:off x="5162198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二等辺三角形 111"/>
          <p:cNvSpPr/>
          <p:nvPr/>
        </p:nvSpPr>
        <p:spPr>
          <a:xfrm>
            <a:off x="5767869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二等辺三角形 112"/>
          <p:cNvSpPr/>
          <p:nvPr/>
        </p:nvSpPr>
        <p:spPr>
          <a:xfrm>
            <a:off x="6199917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/>
          <p:cNvCxnSpPr>
            <a:endCxn id="113" idx="0"/>
          </p:cNvCxnSpPr>
          <p:nvPr/>
        </p:nvCxnSpPr>
        <p:spPr>
          <a:xfrm>
            <a:off x="6163913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endCxn id="112" idx="0"/>
          </p:cNvCxnSpPr>
          <p:nvPr/>
        </p:nvCxnSpPr>
        <p:spPr>
          <a:xfrm flipH="1">
            <a:off x="5926019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二等辺三角形 115"/>
          <p:cNvSpPr/>
          <p:nvPr/>
        </p:nvSpPr>
        <p:spPr>
          <a:xfrm>
            <a:off x="6876256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二等辺三角形 116"/>
          <p:cNvSpPr/>
          <p:nvPr/>
        </p:nvSpPr>
        <p:spPr>
          <a:xfrm>
            <a:off x="7308304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>
            <a:endCxn id="117" idx="0"/>
          </p:cNvCxnSpPr>
          <p:nvPr/>
        </p:nvCxnSpPr>
        <p:spPr>
          <a:xfrm>
            <a:off x="7272300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endCxn id="116" idx="0"/>
          </p:cNvCxnSpPr>
          <p:nvPr/>
        </p:nvCxnSpPr>
        <p:spPr>
          <a:xfrm flipH="1">
            <a:off x="7034406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二等辺三角形 119"/>
          <p:cNvSpPr/>
          <p:nvPr/>
        </p:nvSpPr>
        <p:spPr>
          <a:xfrm>
            <a:off x="7640077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二等辺三角形 120"/>
          <p:cNvSpPr/>
          <p:nvPr/>
        </p:nvSpPr>
        <p:spPr>
          <a:xfrm>
            <a:off x="8072125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コネクタ 121"/>
          <p:cNvCxnSpPr>
            <a:endCxn id="121" idx="0"/>
          </p:cNvCxnSpPr>
          <p:nvPr/>
        </p:nvCxnSpPr>
        <p:spPr>
          <a:xfrm>
            <a:off x="8036121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endCxn id="120" idx="0"/>
          </p:cNvCxnSpPr>
          <p:nvPr/>
        </p:nvCxnSpPr>
        <p:spPr>
          <a:xfrm flipH="1">
            <a:off x="7798227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1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全</a:t>
            </a:r>
            <a:r>
              <a:rPr lang="en-US" altLang="ja-JP" dirty="0" smtClean="0"/>
              <a:t>6</a:t>
            </a:r>
            <a:r>
              <a:rPr lang="ja-JP" altLang="en-US" dirty="0" smtClean="0"/>
              <a:t>ページ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章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導入</a:t>
            </a:r>
            <a:endParaRPr lang="en-US" altLang="ja-JP" dirty="0" smtClean="0"/>
          </a:p>
          <a:p>
            <a:pPr lvl="2"/>
            <a:r>
              <a:rPr lang="ja-JP" altLang="en-US" sz="1500" dirty="0" smtClean="0"/>
              <a:t>既成の論文をまとめる</a:t>
            </a:r>
            <a:r>
              <a:rPr lang="en-US" altLang="ja-JP" sz="1500" dirty="0" smtClean="0"/>
              <a:t>. Better Never tan Late(Amazon DC</a:t>
            </a:r>
            <a:r>
              <a:rPr lang="ja-JP" altLang="en-US" sz="1500" dirty="0" smtClean="0"/>
              <a:t>の</a:t>
            </a:r>
            <a:r>
              <a:rPr lang="en-US" altLang="ja-JP" sz="1500" dirty="0" smtClean="0"/>
              <a:t>deadline), query traffic</a:t>
            </a:r>
          </a:p>
          <a:p>
            <a:pPr lvl="1"/>
            <a:r>
              <a:rPr lang="en-US" altLang="ja-JP" dirty="0" smtClean="0"/>
              <a:t>2</a:t>
            </a:r>
            <a:r>
              <a:rPr lang="ja-JP" altLang="en-US" dirty="0" smtClean="0"/>
              <a:t>章</a:t>
            </a:r>
            <a:r>
              <a:rPr lang="en-US" altLang="ja-JP" dirty="0" smtClean="0"/>
              <a:t> : </a:t>
            </a:r>
            <a:r>
              <a:rPr kumimoji="1" lang="ja-JP" altLang="en-US" dirty="0" smtClean="0"/>
              <a:t>関連研究</a:t>
            </a:r>
            <a:endParaRPr kumimoji="1" lang="en-US" altLang="ja-JP" dirty="0" smtClean="0"/>
          </a:p>
          <a:p>
            <a:pPr lvl="2"/>
            <a:r>
              <a:rPr kumimoji="1" lang="en-US" altLang="ja-JP" sz="1500" dirty="0" err="1" smtClean="0"/>
              <a:t>Imprpving</a:t>
            </a:r>
            <a:r>
              <a:rPr kumimoji="1" lang="en-US" altLang="ja-JP" sz="1500" dirty="0" smtClean="0"/>
              <a:t> Datacenter…, DCTCP, </a:t>
            </a:r>
            <a:r>
              <a:rPr kumimoji="1" lang="en-US" altLang="ja-JP" sz="1500" dirty="0" err="1" smtClean="0"/>
              <a:t>DeTail</a:t>
            </a:r>
            <a:r>
              <a:rPr kumimoji="1" lang="en-US" altLang="ja-JP" sz="1500" dirty="0" smtClean="0"/>
              <a:t>…</a:t>
            </a:r>
          </a:p>
          <a:p>
            <a:pPr lvl="1"/>
            <a:r>
              <a:rPr lang="en-US" altLang="ja-JP" dirty="0" smtClean="0"/>
              <a:t>3</a:t>
            </a:r>
            <a:r>
              <a:rPr lang="ja-JP" altLang="en-US" dirty="0" smtClean="0"/>
              <a:t>章</a:t>
            </a:r>
            <a:r>
              <a:rPr lang="en-US" altLang="ja-JP" dirty="0" smtClean="0"/>
              <a:t> </a:t>
            </a:r>
            <a:r>
              <a:rPr lang="en-US" altLang="ja-JP" dirty="0"/>
              <a:t>: </a:t>
            </a:r>
            <a:r>
              <a:rPr lang="en-US" altLang="ja-JP" dirty="0" smtClean="0"/>
              <a:t>MPTCP</a:t>
            </a:r>
          </a:p>
          <a:p>
            <a:pPr lvl="2"/>
            <a:r>
              <a:rPr lang="en-US" altLang="ja-JP" sz="1500" dirty="0" smtClean="0"/>
              <a:t>RFC, </a:t>
            </a:r>
            <a:r>
              <a:rPr lang="en-US" altLang="ja-JP" sz="1500" dirty="0" err="1"/>
              <a:t>Imprpving</a:t>
            </a:r>
            <a:r>
              <a:rPr lang="en-US" altLang="ja-JP" sz="1500" dirty="0"/>
              <a:t> Datacenter</a:t>
            </a:r>
            <a:r>
              <a:rPr lang="en-US" altLang="ja-JP" sz="1500" dirty="0" smtClean="0"/>
              <a:t>…</a:t>
            </a:r>
          </a:p>
          <a:p>
            <a:pPr lvl="1"/>
            <a:r>
              <a:rPr lang="en-US" altLang="ja-JP" dirty="0" smtClean="0"/>
              <a:t>4</a:t>
            </a:r>
            <a:r>
              <a:rPr lang="ja-JP" altLang="en-US" dirty="0" smtClean="0"/>
              <a:t>章</a:t>
            </a:r>
            <a:r>
              <a:rPr lang="en-US" altLang="ja-JP" dirty="0" smtClean="0"/>
              <a:t> : </a:t>
            </a:r>
            <a:r>
              <a:rPr lang="ja-JP" altLang="en-US" dirty="0" smtClean="0"/>
              <a:t>性能評価</a:t>
            </a:r>
            <a:endParaRPr lang="en-US" altLang="ja-JP" dirty="0" smtClean="0"/>
          </a:p>
          <a:p>
            <a:pPr lvl="2"/>
            <a:r>
              <a:rPr lang="ja-JP" altLang="en-US" sz="1500" dirty="0" smtClean="0"/>
              <a:t>スループット</a:t>
            </a:r>
            <a:r>
              <a:rPr lang="en-US" altLang="ja-JP" sz="1500" dirty="0" smtClean="0"/>
              <a:t>, </a:t>
            </a:r>
            <a:r>
              <a:rPr lang="ja-JP" altLang="en-US" sz="1500" dirty="0" smtClean="0"/>
              <a:t>マルチインターフェースに関して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5</a:t>
            </a:r>
            <a:r>
              <a:rPr lang="ja-JP" altLang="en-US" dirty="0" smtClean="0"/>
              <a:t>章</a:t>
            </a:r>
            <a:r>
              <a:rPr lang="en-US" altLang="ja-JP" dirty="0" smtClean="0"/>
              <a:t> : </a:t>
            </a:r>
            <a:r>
              <a:rPr kumimoji="1" lang="en-US" altLang="ja-JP" dirty="0" err="1" smtClean="0"/>
              <a:t>ShortFlow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評価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ShortFlow</a:t>
            </a:r>
            <a:r>
              <a:rPr lang="ja-JP" altLang="en-US" dirty="0" smtClean="0"/>
              <a:t>トラフィック</a:t>
            </a:r>
            <a:r>
              <a:rPr lang="en-US" altLang="ja-JP" dirty="0" smtClean="0"/>
              <a:t>4</a:t>
            </a:r>
            <a:r>
              <a:rPr lang="ja-JP" altLang="en-US" dirty="0" smtClean="0"/>
              <a:t>パターン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6</a:t>
            </a:r>
            <a:r>
              <a:rPr lang="ja-JP" altLang="en-US" dirty="0" smtClean="0"/>
              <a:t>章</a:t>
            </a:r>
            <a:r>
              <a:rPr lang="en-US" altLang="ja-JP" dirty="0" smtClean="0"/>
              <a:t> : </a:t>
            </a:r>
            <a:r>
              <a:rPr lang="ja-JP" altLang="en-US" dirty="0" smtClean="0"/>
              <a:t>考察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4</a:t>
            </a:r>
            <a:r>
              <a:rPr lang="ja-JP" altLang="en-US" dirty="0" smtClean="0"/>
              <a:t>章</a:t>
            </a:r>
            <a:r>
              <a:rPr lang="en-US" altLang="ja-JP" dirty="0" smtClean="0"/>
              <a:t>, 5</a:t>
            </a:r>
            <a:r>
              <a:rPr lang="ja-JP" altLang="en-US" dirty="0" smtClean="0"/>
              <a:t>章の考察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7</a:t>
            </a:r>
            <a:r>
              <a:rPr lang="ja-JP" altLang="en-US" dirty="0" smtClean="0"/>
              <a:t>章</a:t>
            </a:r>
            <a:r>
              <a:rPr lang="en-US" altLang="ja-JP" dirty="0" smtClean="0"/>
              <a:t> : </a:t>
            </a:r>
            <a:r>
              <a:rPr kumimoji="1" lang="en-US" altLang="ja-JP" dirty="0" smtClean="0"/>
              <a:t>Future work</a:t>
            </a:r>
          </a:p>
          <a:p>
            <a:pPr lvl="2"/>
            <a:r>
              <a:rPr lang="en-US" altLang="ja-JP" dirty="0" smtClean="0"/>
              <a:t>IP</a:t>
            </a:r>
            <a:r>
              <a:rPr lang="ja-JP" altLang="en-US" dirty="0" smtClean="0"/>
              <a:t>アドレスの割当の問題</a:t>
            </a:r>
            <a:r>
              <a:rPr lang="en-US" altLang="ja-JP" dirty="0" smtClean="0"/>
              <a:t>, </a:t>
            </a:r>
            <a:r>
              <a:rPr lang="ja-JP" altLang="en-US" dirty="0" smtClean="0"/>
              <a:t>運用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OpenFlow</a:t>
            </a:r>
            <a:r>
              <a:rPr lang="ja-JP" altLang="en-US" dirty="0" smtClean="0"/>
              <a:t>の利用</a:t>
            </a:r>
            <a:r>
              <a:rPr lang="en-US" altLang="ja-JP" dirty="0" smtClean="0"/>
              <a:t>, </a:t>
            </a:r>
            <a:r>
              <a:rPr lang="ja-JP" altLang="en-US" dirty="0" smtClean="0"/>
              <a:t>帯域制限なしで</a:t>
            </a:r>
            <a:r>
              <a:rPr lang="en-US" altLang="ja-JP" dirty="0" smtClean="0"/>
              <a:t>(Oversubscription</a:t>
            </a:r>
            <a:r>
              <a:rPr lang="ja-JP" altLang="en-US" dirty="0" smtClean="0"/>
              <a:t>を使わない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章立て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94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Query Flow[Traffic]</a:t>
            </a:r>
          </a:p>
          <a:p>
            <a:pPr lvl="1"/>
            <a:r>
              <a:rPr kumimoji="1" lang="en-US" altLang="ja-JP" dirty="0" smtClean="0"/>
              <a:t>DCTCP : 1MB</a:t>
            </a:r>
            <a:r>
              <a:rPr kumimoji="1" lang="ja-JP" altLang="en-US" dirty="0" smtClean="0"/>
              <a:t>以下</a:t>
            </a:r>
            <a:r>
              <a:rPr kumimoji="1" lang="en-US" altLang="ja-JP" dirty="0" smtClean="0"/>
              <a:t>, </a:t>
            </a:r>
            <a:r>
              <a:rPr lang="ja-JP" altLang="en-US" dirty="0" smtClean="0"/>
              <a:t>数十</a:t>
            </a:r>
            <a:r>
              <a:rPr lang="en-US" altLang="ja-JP" dirty="0" smtClean="0"/>
              <a:t>KB</a:t>
            </a:r>
            <a:r>
              <a:rPr lang="ja-JP" altLang="en-US" dirty="0" smtClean="0"/>
              <a:t>以下のフロー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Amazon DC….</a:t>
            </a:r>
          </a:p>
          <a:p>
            <a:pPr lvl="2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表示が遅れると売り上げが</a:t>
            </a:r>
            <a:r>
              <a:rPr kumimoji="1" lang="en-US" altLang="ja-JP" dirty="0" smtClean="0"/>
              <a:t>10%</a:t>
            </a:r>
            <a:r>
              <a:rPr kumimoji="1" lang="ja-JP" altLang="en-US" dirty="0" smtClean="0"/>
              <a:t>落ちる</a:t>
            </a:r>
            <a:endParaRPr kumimoji="1" lang="en-US" altLang="ja-JP" dirty="0" smtClean="0"/>
          </a:p>
          <a:p>
            <a:r>
              <a:rPr lang="en-US" altLang="ja-JP" b="1" dirty="0" smtClean="0"/>
              <a:t>Facebook</a:t>
            </a:r>
            <a:r>
              <a:rPr lang="en-US" altLang="ja-JP" dirty="0" smtClean="0"/>
              <a:t> : Presto (Cluster computing)</a:t>
            </a:r>
          </a:p>
          <a:p>
            <a:pPr lvl="1"/>
            <a:r>
              <a:rPr lang="en-US" altLang="ja-JP" b="1" dirty="0" smtClean="0"/>
              <a:t>Query – worker model</a:t>
            </a:r>
          </a:p>
          <a:p>
            <a:pPr lvl="1"/>
            <a:r>
              <a:rPr lang="en-US" altLang="ja-JP" b="1" dirty="0" smtClean="0"/>
              <a:t>Control plane(Short) and  data plane(Big). 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導入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176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 – via Core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5536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979712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7664" y="299695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10.33.0.1</a:t>
            </a:r>
          </a:p>
        </p:txBody>
      </p:sp>
      <p:cxnSp>
        <p:nvCxnSpPr>
          <p:cNvPr id="15" name="直線コネクタ 14"/>
          <p:cNvCxnSpPr>
            <a:stCxn id="5" idx="3"/>
            <a:endCxn id="10" idx="1"/>
          </p:cNvCxnSpPr>
          <p:nvPr/>
        </p:nvCxnSpPr>
        <p:spPr>
          <a:xfrm>
            <a:off x="899592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9518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9518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283968" y="2900941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83968" y="5157192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283968" y="177281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83968" y="402906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6521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6521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172400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588224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0" name="直線コネクタ 39"/>
          <p:cNvCxnSpPr>
            <a:stCxn id="38" idx="3"/>
            <a:endCxn id="37" idx="1"/>
          </p:cNvCxnSpPr>
          <p:nvPr/>
        </p:nvCxnSpPr>
        <p:spPr>
          <a:xfrm>
            <a:off x="7092280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3"/>
            <a:endCxn id="29" idx="1"/>
          </p:cNvCxnSpPr>
          <p:nvPr/>
        </p:nvCxnSpPr>
        <p:spPr>
          <a:xfrm flipV="1">
            <a:off x="2483768" y="2960948"/>
            <a:ext cx="468052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9" idx="3"/>
            <a:endCxn id="33" idx="1"/>
          </p:cNvCxnSpPr>
          <p:nvPr/>
        </p:nvCxnSpPr>
        <p:spPr>
          <a:xfrm flipV="1">
            <a:off x="3455876" y="2024844"/>
            <a:ext cx="828092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9" idx="3"/>
            <a:endCxn id="31" idx="1"/>
          </p:cNvCxnSpPr>
          <p:nvPr/>
        </p:nvCxnSpPr>
        <p:spPr>
          <a:xfrm>
            <a:off x="3455876" y="2960948"/>
            <a:ext cx="828092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3" idx="3"/>
            <a:endCxn id="35" idx="1"/>
          </p:cNvCxnSpPr>
          <p:nvPr/>
        </p:nvCxnSpPr>
        <p:spPr>
          <a:xfrm>
            <a:off x="4788024" y="2024844"/>
            <a:ext cx="864096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1" idx="3"/>
            <a:endCxn id="35" idx="1"/>
          </p:cNvCxnSpPr>
          <p:nvPr/>
        </p:nvCxnSpPr>
        <p:spPr>
          <a:xfrm flipV="1">
            <a:off x="4788024" y="2960948"/>
            <a:ext cx="864096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5" idx="3"/>
            <a:endCxn id="38" idx="1"/>
          </p:cNvCxnSpPr>
          <p:nvPr/>
        </p:nvCxnSpPr>
        <p:spPr>
          <a:xfrm>
            <a:off x="6156176" y="2960948"/>
            <a:ext cx="432048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3"/>
            <a:endCxn id="30" idx="1"/>
          </p:cNvCxnSpPr>
          <p:nvPr/>
        </p:nvCxnSpPr>
        <p:spPr>
          <a:xfrm>
            <a:off x="2483768" y="3681028"/>
            <a:ext cx="4680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0" idx="3"/>
            <a:endCxn id="34" idx="1"/>
          </p:cNvCxnSpPr>
          <p:nvPr/>
        </p:nvCxnSpPr>
        <p:spPr>
          <a:xfrm flipV="1">
            <a:off x="3455876" y="4281094"/>
            <a:ext cx="828092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30" idx="3"/>
            <a:endCxn id="32" idx="1"/>
          </p:cNvCxnSpPr>
          <p:nvPr/>
        </p:nvCxnSpPr>
        <p:spPr>
          <a:xfrm>
            <a:off x="3455876" y="4329100"/>
            <a:ext cx="82809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34" idx="3"/>
            <a:endCxn id="36" idx="1"/>
          </p:cNvCxnSpPr>
          <p:nvPr/>
        </p:nvCxnSpPr>
        <p:spPr>
          <a:xfrm>
            <a:off x="4788024" y="4281094"/>
            <a:ext cx="864096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32" idx="3"/>
            <a:endCxn id="36" idx="1"/>
          </p:cNvCxnSpPr>
          <p:nvPr/>
        </p:nvCxnSpPr>
        <p:spPr>
          <a:xfrm flipV="1">
            <a:off x="4788024" y="4329100"/>
            <a:ext cx="864096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36" idx="3"/>
            <a:endCxn id="38" idx="1"/>
          </p:cNvCxnSpPr>
          <p:nvPr/>
        </p:nvCxnSpPr>
        <p:spPr>
          <a:xfrm flipV="1">
            <a:off x="6156176" y="3681028"/>
            <a:ext cx="4320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441592" y="213285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10.33.0.2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47664" y="400506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10.32.1.1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123728" y="46531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10.32.1.2</a:t>
            </a:r>
          </a:p>
        </p:txBody>
      </p:sp>
      <p:sp>
        <p:nvSpPr>
          <p:cNvPr id="2" name="雲形吹き出し 1"/>
          <p:cNvSpPr/>
          <p:nvPr/>
        </p:nvSpPr>
        <p:spPr>
          <a:xfrm>
            <a:off x="323528" y="4941168"/>
            <a:ext cx="2160240" cy="1080120"/>
          </a:xfrm>
          <a:prstGeom prst="cloudCallout">
            <a:avLst>
              <a:gd name="adj1" fmla="val 60111"/>
              <a:gd name="adj2" fmla="val -1530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Achieving 4-paths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47664" y="27716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10.32.0.1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41592" y="19075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10.32.0.2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47664" y="42210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10.33.1.1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123728" y="486916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10.33.1.2</a:t>
            </a:r>
          </a:p>
        </p:txBody>
      </p:sp>
    </p:spTree>
    <p:extLst>
      <p:ext uri="{BB962C8B-B14F-4D97-AF65-F5344CB8AC3E}">
        <p14:creationId xmlns:p14="http://schemas.microsoft.com/office/powerpoint/2010/main" val="107655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 – via Aggregation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835696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419872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" name="直線コネクタ 14"/>
          <p:cNvCxnSpPr>
            <a:stCxn id="5" idx="3"/>
            <a:endCxn id="10" idx="1"/>
          </p:cNvCxnSpPr>
          <p:nvPr/>
        </p:nvCxnSpPr>
        <p:spPr>
          <a:xfrm>
            <a:off x="2339752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439198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39198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6948264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5364088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0" name="直線コネクタ 39"/>
          <p:cNvCxnSpPr>
            <a:stCxn id="38" idx="3"/>
            <a:endCxn id="37" idx="1"/>
          </p:cNvCxnSpPr>
          <p:nvPr/>
        </p:nvCxnSpPr>
        <p:spPr>
          <a:xfrm>
            <a:off x="5868144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3"/>
            <a:endCxn id="29" idx="1"/>
          </p:cNvCxnSpPr>
          <p:nvPr/>
        </p:nvCxnSpPr>
        <p:spPr>
          <a:xfrm flipV="1">
            <a:off x="3923928" y="2960948"/>
            <a:ext cx="468052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endCxn id="38" idx="1"/>
          </p:cNvCxnSpPr>
          <p:nvPr/>
        </p:nvCxnSpPr>
        <p:spPr>
          <a:xfrm>
            <a:off x="4932040" y="2960948"/>
            <a:ext cx="432048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3"/>
            <a:endCxn id="30" idx="1"/>
          </p:cNvCxnSpPr>
          <p:nvPr/>
        </p:nvCxnSpPr>
        <p:spPr>
          <a:xfrm>
            <a:off x="3923928" y="3681028"/>
            <a:ext cx="4680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endCxn id="38" idx="1"/>
          </p:cNvCxnSpPr>
          <p:nvPr/>
        </p:nvCxnSpPr>
        <p:spPr>
          <a:xfrm flipV="1">
            <a:off x="4932040" y="3681028"/>
            <a:ext cx="4320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987824" y="400506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10.32.1.1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563888" y="46531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10.32.1.2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987824" y="306896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10.32.0.1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923928" y="227687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10.32.0.2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31640" y="2708920"/>
            <a:ext cx="986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10.1.X.2</a:t>
            </a:r>
          </a:p>
          <a:p>
            <a:r>
              <a:rPr lang="en-US" altLang="ja-JP" dirty="0" smtClean="0"/>
              <a:t>10.2.X.2</a:t>
            </a:r>
            <a:endParaRPr kumimoji="1"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331640" y="4005064"/>
            <a:ext cx="986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10.3.X.2</a:t>
            </a:r>
          </a:p>
          <a:p>
            <a:r>
              <a:rPr lang="en-US" altLang="ja-JP" dirty="0" smtClean="0"/>
              <a:t>10.4.X.2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4381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 – via Edge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75856" y="2636912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393920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" name="直線コネクタ 14"/>
          <p:cNvCxnSpPr>
            <a:stCxn id="5" idx="3"/>
            <a:endCxn id="10" idx="1"/>
          </p:cNvCxnSpPr>
          <p:nvPr/>
        </p:nvCxnSpPr>
        <p:spPr>
          <a:xfrm>
            <a:off x="3779912" y="2888940"/>
            <a:ext cx="1614008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4961872" y="400506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10.32.1.1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961872" y="306896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10.32.0.1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771800" y="1988840"/>
            <a:ext cx="986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10.1.X.2</a:t>
            </a:r>
          </a:p>
          <a:p>
            <a:r>
              <a:rPr lang="en-US" altLang="ja-JP" dirty="0" smtClean="0"/>
              <a:t>10.2.X.2</a:t>
            </a:r>
            <a:endParaRPr kumimoji="1"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771800" y="3140968"/>
            <a:ext cx="986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10.3.X.2</a:t>
            </a:r>
          </a:p>
          <a:p>
            <a:r>
              <a:rPr lang="en-US" altLang="ja-JP" dirty="0" smtClean="0"/>
              <a:t>10.4.X.2</a:t>
            </a:r>
            <a:endParaRPr kumimoji="1"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3275856" y="429309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4" idx="3"/>
            <a:endCxn id="10" idx="1"/>
          </p:cNvCxnSpPr>
          <p:nvPr/>
        </p:nvCxnSpPr>
        <p:spPr>
          <a:xfrm flipV="1">
            <a:off x="3779912" y="3681028"/>
            <a:ext cx="1614008" cy="864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771800" y="3645024"/>
            <a:ext cx="986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10.1.Y.2</a:t>
            </a:r>
          </a:p>
          <a:p>
            <a:r>
              <a:rPr lang="en-US" altLang="ja-JP" dirty="0" smtClean="0"/>
              <a:t>10.2.Y.2</a:t>
            </a:r>
            <a:endParaRPr kumimoji="1"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71800" y="4797152"/>
            <a:ext cx="986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10.3.Y.2</a:t>
            </a:r>
          </a:p>
          <a:p>
            <a:r>
              <a:rPr lang="en-US" altLang="ja-JP" dirty="0" smtClean="0"/>
              <a:t>10.4.Y.2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5912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Random permutation </a:t>
            </a:r>
          </a:p>
          <a:p>
            <a:pPr lvl="1"/>
            <a:r>
              <a:rPr lang="en-US" altLang="ja-JP" dirty="0" smtClean="0"/>
              <a:t>choosing host-server randomly</a:t>
            </a:r>
            <a:endParaRPr lang="en-US" altLang="ja-JP" dirty="0"/>
          </a:p>
          <a:p>
            <a:endParaRPr kumimoji="1" lang="en-US" altLang="ja-JP" smtClean="0"/>
          </a:p>
          <a:p>
            <a:r>
              <a:rPr kumimoji="1" lang="en-US" altLang="ja-JP" smtClean="0"/>
              <a:t>multi</a:t>
            </a:r>
            <a:r>
              <a:rPr kumimoji="1" lang="en-US" altLang="ja-JP" dirty="0" smtClean="0"/>
              <a:t>-traffics</a:t>
            </a:r>
          </a:p>
          <a:p>
            <a:pPr lvl="1"/>
            <a:r>
              <a:rPr kumimoji="1" lang="en-US" altLang="ja-JP" dirty="0" smtClean="0"/>
              <a:t>Single-server, multi hosts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Finding – ns3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864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786203"/>
          </a:xfrm>
        </p:spPr>
        <p:txBody>
          <a:bodyPr/>
          <a:lstStyle/>
          <a:p>
            <a:r>
              <a:rPr kumimoji="1" lang="en-US" altLang="ja-JP" dirty="0" smtClean="0"/>
              <a:t>(a)</a:t>
            </a:r>
            <a:r>
              <a:rPr kumimoji="1" lang="ja-JP" altLang="en-US" dirty="0" smtClean="0"/>
              <a:t>物理パス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本に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</a:t>
            </a:r>
            <a:r>
              <a:rPr lang="en-US" altLang="ja-JP" dirty="0" smtClean="0"/>
              <a:t>1</a:t>
            </a:r>
            <a:r>
              <a:rPr lang="ja-JP" altLang="en-US" dirty="0" smtClean="0"/>
              <a:t>組</a:t>
            </a:r>
            <a:endParaRPr lang="en-US" altLang="ja-JP" dirty="0" smtClean="0"/>
          </a:p>
          <a:p>
            <a:r>
              <a:rPr kumimoji="1" lang="en-US" altLang="ja-JP" dirty="0" smtClean="0"/>
              <a:t>(b)</a:t>
            </a:r>
            <a:r>
              <a:rPr lang="ja-JP" altLang="en-US" dirty="0" smtClean="0"/>
              <a:t>物理パス</a:t>
            </a:r>
            <a:r>
              <a:rPr lang="en-US" altLang="ja-JP" dirty="0" smtClean="0"/>
              <a:t>1</a:t>
            </a:r>
            <a:r>
              <a:rPr lang="ja-JP" altLang="en-US" dirty="0" smtClean="0"/>
              <a:t>本に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アドレス複数組</a:t>
            </a:r>
            <a:endParaRPr lang="en-US" altLang="ja-JP" dirty="0" smtClean="0"/>
          </a:p>
          <a:p>
            <a:r>
              <a:rPr kumimoji="1" lang="en-US" altLang="ja-JP" dirty="0" smtClean="0"/>
              <a:t>(c)</a:t>
            </a:r>
            <a:r>
              <a:rPr kumimoji="1" lang="ja-JP" altLang="en-US" dirty="0" smtClean="0"/>
              <a:t>物理パスの数に応じて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アドレス複数組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MPTCP</a:t>
            </a:r>
            <a:r>
              <a:rPr lang="ja-JP" altLang="en-US" dirty="0"/>
              <a:t>挙動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699792" y="1556792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084168" y="1556792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5" idx="3"/>
            <a:endCxn id="6" idx="1"/>
          </p:cNvCxnSpPr>
          <p:nvPr/>
        </p:nvCxnSpPr>
        <p:spPr>
          <a:xfrm>
            <a:off x="3131840" y="1772816"/>
            <a:ext cx="2952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699792" y="3284984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084168" y="3284984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131840" y="3573016"/>
            <a:ext cx="2952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131840" y="3429000"/>
            <a:ext cx="2952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699792" y="2420888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084168" y="2420888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stCxn id="13" idx="3"/>
            <a:endCxn id="14" idx="1"/>
          </p:cNvCxnSpPr>
          <p:nvPr/>
        </p:nvCxnSpPr>
        <p:spPr>
          <a:xfrm>
            <a:off x="3131840" y="2636912"/>
            <a:ext cx="2952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339752" y="126876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10.1.0.1</a:t>
            </a:r>
            <a:endParaRPr kumimoji="1" lang="ja-JP" altLang="en-US" sz="11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00192" y="126876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10.1.0.2</a:t>
            </a:r>
            <a:endParaRPr kumimoji="1" lang="ja-JP" altLang="en-US" sz="11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39752" y="2132856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10.1.0.1</a:t>
            </a:r>
            <a:endParaRPr kumimoji="1" lang="ja-JP" altLang="en-US" sz="11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00192" y="2132856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10.1.0.2</a:t>
            </a:r>
            <a:endParaRPr kumimoji="1" lang="ja-JP" altLang="en-US" sz="11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39752" y="2780928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10.2.0.1</a:t>
            </a:r>
            <a:endParaRPr kumimoji="1" lang="ja-JP" altLang="en-US" sz="11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00192" y="2780928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10.2.0.2</a:t>
            </a:r>
            <a:endParaRPr kumimoji="1" lang="ja-JP" altLang="en-US" sz="11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52120" y="299695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10.1.0.2</a:t>
            </a:r>
            <a:endParaRPr kumimoji="1" lang="ja-JP" altLang="en-US" sz="11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652120" y="3645024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10.2.0.2</a:t>
            </a:r>
            <a:endParaRPr kumimoji="1" lang="ja-JP" altLang="en-US" sz="11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59832" y="299695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10.1.0.1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59832" y="3645024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10.2.0.1</a:t>
            </a:r>
            <a:endParaRPr kumimoji="1" lang="ja-JP" altLang="en-US" sz="11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403648" y="1556792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(a)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03648" y="2420888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(b)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403648" y="3284984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50922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MPTCP</a:t>
            </a:r>
            <a:r>
              <a:rPr lang="ja-JP" altLang="en-US" dirty="0"/>
              <a:t>挙動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4981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スループットに変化なし</a:t>
            </a:r>
            <a:endParaRPr lang="en-US" altLang="ja-JP" dirty="0" smtClean="0"/>
          </a:p>
          <a:p>
            <a:r>
              <a:rPr lang="en-US" altLang="ja-JP" dirty="0" err="1" smtClean="0"/>
              <a:t>iproute</a:t>
            </a:r>
            <a:r>
              <a:rPr lang="ja-JP" altLang="en-US" dirty="0" smtClean="0"/>
              <a:t>を設定しても複数経路使用できない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590768"/>
              </p:ext>
            </p:extLst>
          </p:nvPr>
        </p:nvGraphicFramePr>
        <p:xfrm>
          <a:off x="1763688" y="1340768"/>
          <a:ext cx="5915000" cy="3253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106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498171"/>
          </a:xfrm>
        </p:spPr>
        <p:txBody>
          <a:bodyPr/>
          <a:lstStyle/>
          <a:p>
            <a:r>
              <a:rPr kumimoji="1" lang="ja-JP" altLang="en-US" dirty="0" smtClean="0"/>
              <a:t>中継ノードを用意し、複数経路確保する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MPTCP</a:t>
            </a:r>
            <a:r>
              <a:rPr lang="ja-JP" altLang="en-US" dirty="0"/>
              <a:t>挙動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699792" y="2591326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084168" y="2591326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39752" y="2303294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10.1.0.1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00192" y="2303294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10.1.0.2</a:t>
            </a:r>
            <a:endParaRPr kumimoji="1" lang="ja-JP" altLang="en-US" sz="11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44699" y="3023374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10.2.0.1</a:t>
            </a:r>
            <a:endParaRPr kumimoji="1" lang="ja-JP" altLang="en-US" sz="11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05139" y="3023374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10.2.0.2</a:t>
            </a:r>
            <a:endParaRPr kumimoji="1" lang="ja-JP" altLang="en-US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427984" y="1916832"/>
            <a:ext cx="43204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427984" y="3356992"/>
            <a:ext cx="43204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stCxn id="5" idx="3"/>
            <a:endCxn id="12" idx="1"/>
          </p:cNvCxnSpPr>
          <p:nvPr/>
        </p:nvCxnSpPr>
        <p:spPr>
          <a:xfrm flipV="1">
            <a:off x="3131840" y="2132856"/>
            <a:ext cx="1296144" cy="674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5" idx="3"/>
            <a:endCxn id="13" idx="1"/>
          </p:cNvCxnSpPr>
          <p:nvPr/>
        </p:nvCxnSpPr>
        <p:spPr>
          <a:xfrm>
            <a:off x="3131840" y="2807350"/>
            <a:ext cx="1296144" cy="7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3" idx="3"/>
            <a:endCxn id="6" idx="1"/>
          </p:cNvCxnSpPr>
          <p:nvPr/>
        </p:nvCxnSpPr>
        <p:spPr>
          <a:xfrm flipV="1">
            <a:off x="4860032" y="2807350"/>
            <a:ext cx="1224136" cy="7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2" idx="3"/>
            <a:endCxn id="6" idx="1"/>
          </p:cNvCxnSpPr>
          <p:nvPr/>
        </p:nvCxnSpPr>
        <p:spPr>
          <a:xfrm>
            <a:off x="4860032" y="2132856"/>
            <a:ext cx="1224136" cy="674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684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論文読み輪講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論文読み輪講.thmx</Template>
  <TotalTime>8346</TotalTime>
  <Words>905</Words>
  <Application>Microsoft Macintosh PowerPoint</Application>
  <PresentationFormat>画面に合わせる (4:3)</PresentationFormat>
  <Paragraphs>187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論文読み輪講</vt:lpstr>
      <vt:lpstr>Improving Datacenter network with MPTCP</vt:lpstr>
      <vt:lpstr>Update on implementation</vt:lpstr>
      <vt:lpstr>Solution – via Core</vt:lpstr>
      <vt:lpstr>Solution – via Aggregation</vt:lpstr>
      <vt:lpstr>Solution – via Edge</vt:lpstr>
      <vt:lpstr>Finding – ns3</vt:lpstr>
      <vt:lpstr>MPTCP挙動</vt:lpstr>
      <vt:lpstr>MPTCP挙動</vt:lpstr>
      <vt:lpstr>MPTCP挙動</vt:lpstr>
      <vt:lpstr>MPTCP挙動</vt:lpstr>
      <vt:lpstr>MPTCP挙動-まとめ</vt:lpstr>
      <vt:lpstr>MPTCP性能評価</vt:lpstr>
      <vt:lpstr>MPTCP性能評価</vt:lpstr>
      <vt:lpstr>MPTCP性能評価</vt:lpstr>
      <vt:lpstr>MPTCP性能評価</vt:lpstr>
      <vt:lpstr>MPTCP性能評価</vt:lpstr>
      <vt:lpstr>3シナリオ</vt:lpstr>
      <vt:lpstr>3シナリオ</vt:lpstr>
      <vt:lpstr>Future Work</vt:lpstr>
      <vt:lpstr>章立て</vt:lpstr>
      <vt:lpstr>導入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1799</cp:revision>
  <dcterms:created xsi:type="dcterms:W3CDTF">2013-06-23T09:26:35Z</dcterms:created>
  <dcterms:modified xsi:type="dcterms:W3CDTF">2013-11-12T04:10:04Z</dcterms:modified>
</cp:coreProperties>
</file>