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3"/>
  </p:notesMasterIdLst>
  <p:sldIdLst>
    <p:sldId id="256" r:id="rId2"/>
    <p:sldId id="349" r:id="rId3"/>
    <p:sldId id="353" r:id="rId4"/>
    <p:sldId id="350" r:id="rId5"/>
    <p:sldId id="354" r:id="rId6"/>
    <p:sldId id="355" r:id="rId7"/>
    <p:sldId id="356" r:id="rId8"/>
    <p:sldId id="351" r:id="rId9"/>
    <p:sldId id="357" r:id="rId10"/>
    <p:sldId id="358" r:id="rId11"/>
    <p:sldId id="359" r:id="rId12"/>
    <p:sldId id="383" r:id="rId13"/>
    <p:sldId id="360" r:id="rId14"/>
    <p:sldId id="361" r:id="rId15"/>
    <p:sldId id="372" r:id="rId16"/>
    <p:sldId id="374" r:id="rId17"/>
    <p:sldId id="375" r:id="rId18"/>
    <p:sldId id="373" r:id="rId19"/>
    <p:sldId id="362" r:id="rId20"/>
    <p:sldId id="336" r:id="rId21"/>
    <p:sldId id="364" r:id="rId22"/>
    <p:sldId id="366" r:id="rId23"/>
    <p:sldId id="367" r:id="rId24"/>
    <p:sldId id="377" r:id="rId25"/>
    <p:sldId id="365" r:id="rId26"/>
    <p:sldId id="368" r:id="rId27"/>
    <p:sldId id="369" r:id="rId28"/>
    <p:sldId id="378" r:id="rId29"/>
    <p:sldId id="380" r:id="rId30"/>
    <p:sldId id="381" r:id="rId31"/>
    <p:sldId id="382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19D9E7D-B606-2347-A1B3-433B4CDBCA22}">
          <p14:sldIdLst>
            <p14:sldId id="256"/>
            <p14:sldId id="349"/>
            <p14:sldId id="353"/>
            <p14:sldId id="350"/>
            <p14:sldId id="354"/>
            <p14:sldId id="355"/>
            <p14:sldId id="356"/>
            <p14:sldId id="351"/>
            <p14:sldId id="357"/>
            <p14:sldId id="358"/>
            <p14:sldId id="359"/>
            <p14:sldId id="383"/>
            <p14:sldId id="360"/>
            <p14:sldId id="361"/>
            <p14:sldId id="372"/>
            <p14:sldId id="374"/>
            <p14:sldId id="375"/>
            <p14:sldId id="373"/>
            <p14:sldId id="362"/>
            <p14:sldId id="336"/>
            <p14:sldId id="364"/>
            <p14:sldId id="366"/>
            <p14:sldId id="367"/>
            <p14:sldId id="377"/>
            <p14:sldId id="365"/>
            <p14:sldId id="368"/>
            <p14:sldId id="369"/>
            <p14:sldId id="378"/>
            <p14:sldId id="380"/>
            <p14:sldId id="381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87" d="100"/>
          <a:sy n="87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hogofujii:Dropbox:Public:CNL:my_research:Experiments:ns-3:ShortFlow:followup:followu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>
                <a:solidFill>
                  <a:schemeClr val="accent2"/>
                </a:solidFill>
              </a:ln>
            </c:spPr>
            <c:trendlineType val="movingAvg"/>
            <c:period val="25"/>
            <c:dispRSqr val="0"/>
            <c:dispEq val="0"/>
          </c:trendline>
          <c:xVal>
            <c:numRef>
              <c:f>再現!$A$3:$A$351</c:f>
              <c:numCache>
                <c:formatCode>General</c:formatCode>
                <c:ptCount val="34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</c:numCache>
            </c:numRef>
          </c:xVal>
          <c:yVal>
            <c:numRef>
              <c:f>再現!$B$3:$B$351</c:f>
              <c:numCache>
                <c:formatCode>General</c:formatCode>
                <c:ptCount val="3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18.0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2.0</c:v>
                </c:pt>
                <c:pt idx="34">
                  <c:v>12.0</c:v>
                </c:pt>
                <c:pt idx="35">
                  <c:v>16.0</c:v>
                </c:pt>
                <c:pt idx="36">
                  <c:v>5.0</c:v>
                </c:pt>
                <c:pt idx="37">
                  <c:v>9.0</c:v>
                </c:pt>
                <c:pt idx="38">
                  <c:v>3.0</c:v>
                </c:pt>
                <c:pt idx="39">
                  <c:v>1.0</c:v>
                </c:pt>
                <c:pt idx="40">
                  <c:v>1.0</c:v>
                </c:pt>
                <c:pt idx="41">
                  <c:v>0.0</c:v>
                </c:pt>
                <c:pt idx="42">
                  <c:v>0.0</c:v>
                </c:pt>
                <c:pt idx="43">
                  <c:v>155.0</c:v>
                </c:pt>
                <c:pt idx="44">
                  <c:v>0.0</c:v>
                </c:pt>
                <c:pt idx="45">
                  <c:v>178.0</c:v>
                </c:pt>
                <c:pt idx="46">
                  <c:v>1.0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1.0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4.0</c:v>
                </c:pt>
                <c:pt idx="68">
                  <c:v>0.0</c:v>
                </c:pt>
                <c:pt idx="69">
                  <c:v>111.0</c:v>
                </c:pt>
                <c:pt idx="70">
                  <c:v>9.0</c:v>
                </c:pt>
                <c:pt idx="71">
                  <c:v>86.0</c:v>
                </c:pt>
                <c:pt idx="72">
                  <c:v>6.0</c:v>
                </c:pt>
                <c:pt idx="73">
                  <c:v>31.0</c:v>
                </c:pt>
                <c:pt idx="74">
                  <c:v>5.0</c:v>
                </c:pt>
                <c:pt idx="75">
                  <c:v>3.0</c:v>
                </c:pt>
                <c:pt idx="76">
                  <c:v>0.0</c:v>
                </c:pt>
                <c:pt idx="77">
                  <c:v>0.0</c:v>
                </c:pt>
                <c:pt idx="78">
                  <c:v>1.0</c:v>
                </c:pt>
                <c:pt idx="79">
                  <c:v>3.0</c:v>
                </c:pt>
                <c:pt idx="80">
                  <c:v>7.0</c:v>
                </c:pt>
                <c:pt idx="81">
                  <c:v>18.0</c:v>
                </c:pt>
                <c:pt idx="82">
                  <c:v>6.0</c:v>
                </c:pt>
                <c:pt idx="83">
                  <c:v>3.0</c:v>
                </c:pt>
                <c:pt idx="84">
                  <c:v>3.0</c:v>
                </c:pt>
                <c:pt idx="85">
                  <c:v>1.0</c:v>
                </c:pt>
                <c:pt idx="86">
                  <c:v>1.0</c:v>
                </c:pt>
                <c:pt idx="87">
                  <c:v>3.0</c:v>
                </c:pt>
                <c:pt idx="88">
                  <c:v>1.0</c:v>
                </c:pt>
                <c:pt idx="89">
                  <c:v>3.0</c:v>
                </c:pt>
                <c:pt idx="90">
                  <c:v>1.0</c:v>
                </c:pt>
                <c:pt idx="91">
                  <c:v>0.0</c:v>
                </c:pt>
                <c:pt idx="92">
                  <c:v>5.0</c:v>
                </c:pt>
                <c:pt idx="93">
                  <c:v>3.0</c:v>
                </c:pt>
                <c:pt idx="94">
                  <c:v>3.0</c:v>
                </c:pt>
                <c:pt idx="95">
                  <c:v>1.0</c:v>
                </c:pt>
                <c:pt idx="96">
                  <c:v>0.0</c:v>
                </c:pt>
                <c:pt idx="97">
                  <c:v>1.0</c:v>
                </c:pt>
                <c:pt idx="98">
                  <c:v>1.0</c:v>
                </c:pt>
                <c:pt idx="99">
                  <c:v>3.0</c:v>
                </c:pt>
                <c:pt idx="100">
                  <c:v>1.0</c:v>
                </c:pt>
                <c:pt idx="101">
                  <c:v>4.0</c:v>
                </c:pt>
                <c:pt idx="102">
                  <c:v>4.0</c:v>
                </c:pt>
                <c:pt idx="103">
                  <c:v>1.0</c:v>
                </c:pt>
                <c:pt idx="104">
                  <c:v>3.0</c:v>
                </c:pt>
                <c:pt idx="105">
                  <c:v>0.0</c:v>
                </c:pt>
                <c:pt idx="106">
                  <c:v>9.0</c:v>
                </c:pt>
                <c:pt idx="107">
                  <c:v>2.0</c:v>
                </c:pt>
                <c:pt idx="108">
                  <c:v>8.0</c:v>
                </c:pt>
                <c:pt idx="109">
                  <c:v>3.0</c:v>
                </c:pt>
                <c:pt idx="110">
                  <c:v>4.0</c:v>
                </c:pt>
                <c:pt idx="111">
                  <c:v>1.0</c:v>
                </c:pt>
                <c:pt idx="112">
                  <c:v>0.0</c:v>
                </c:pt>
                <c:pt idx="113">
                  <c:v>3.0</c:v>
                </c:pt>
                <c:pt idx="114">
                  <c:v>0.0</c:v>
                </c:pt>
                <c:pt idx="115">
                  <c:v>0.0</c:v>
                </c:pt>
                <c:pt idx="116">
                  <c:v>0.0</c:v>
                </c:pt>
                <c:pt idx="117">
                  <c:v>0.0</c:v>
                </c:pt>
                <c:pt idx="118">
                  <c:v>1.0</c:v>
                </c:pt>
                <c:pt idx="119">
                  <c:v>0.0</c:v>
                </c:pt>
                <c:pt idx="120">
                  <c:v>0.0</c:v>
                </c:pt>
                <c:pt idx="121">
                  <c:v>0.0</c:v>
                </c:pt>
                <c:pt idx="122">
                  <c:v>0.0</c:v>
                </c:pt>
                <c:pt idx="123">
                  <c:v>0.0</c:v>
                </c:pt>
                <c:pt idx="124">
                  <c:v>0.0</c:v>
                </c:pt>
                <c:pt idx="125">
                  <c:v>0.0</c:v>
                </c:pt>
                <c:pt idx="126">
                  <c:v>0.0</c:v>
                </c:pt>
                <c:pt idx="127">
                  <c:v>1.0</c:v>
                </c:pt>
                <c:pt idx="128">
                  <c:v>1.0</c:v>
                </c:pt>
                <c:pt idx="129">
                  <c:v>4.0</c:v>
                </c:pt>
                <c:pt idx="130">
                  <c:v>0.0</c:v>
                </c:pt>
                <c:pt idx="131">
                  <c:v>2.0</c:v>
                </c:pt>
                <c:pt idx="132">
                  <c:v>2.0</c:v>
                </c:pt>
                <c:pt idx="133">
                  <c:v>1.0</c:v>
                </c:pt>
                <c:pt idx="134">
                  <c:v>1.0</c:v>
                </c:pt>
                <c:pt idx="135">
                  <c:v>0.0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0.0</c:v>
                </c:pt>
                <c:pt idx="140">
                  <c:v>0.0</c:v>
                </c:pt>
                <c:pt idx="141">
                  <c:v>0.0</c:v>
                </c:pt>
                <c:pt idx="142">
                  <c:v>0.0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4.0</c:v>
                </c:pt>
                <c:pt idx="152">
                  <c:v>0.0</c:v>
                </c:pt>
                <c:pt idx="153">
                  <c:v>5.0</c:v>
                </c:pt>
                <c:pt idx="154">
                  <c:v>5.0</c:v>
                </c:pt>
                <c:pt idx="155">
                  <c:v>12.0</c:v>
                </c:pt>
                <c:pt idx="156">
                  <c:v>0.0</c:v>
                </c:pt>
                <c:pt idx="157">
                  <c:v>8.0</c:v>
                </c:pt>
                <c:pt idx="158">
                  <c:v>9.0</c:v>
                </c:pt>
                <c:pt idx="159">
                  <c:v>12.0</c:v>
                </c:pt>
                <c:pt idx="160">
                  <c:v>12.0</c:v>
                </c:pt>
                <c:pt idx="161">
                  <c:v>8.0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4.0</c:v>
                </c:pt>
                <c:pt idx="168">
                  <c:v>0.0</c:v>
                </c:pt>
                <c:pt idx="169">
                  <c:v>0.0</c:v>
                </c:pt>
                <c:pt idx="170">
                  <c:v>4.0</c:v>
                </c:pt>
                <c:pt idx="171">
                  <c:v>4.0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4.0</c:v>
                </c:pt>
                <c:pt idx="184">
                  <c:v>0.0</c:v>
                </c:pt>
                <c:pt idx="185">
                  <c:v>0.0</c:v>
                </c:pt>
                <c:pt idx="186">
                  <c:v>8.0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4.0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4.0</c:v>
                </c:pt>
                <c:pt idx="196">
                  <c:v>0.0</c:v>
                </c:pt>
                <c:pt idx="197">
                  <c:v>0.0</c:v>
                </c:pt>
                <c:pt idx="198">
                  <c:v>4.0</c:v>
                </c:pt>
                <c:pt idx="199">
                  <c:v>0.0</c:v>
                </c:pt>
                <c:pt idx="200">
                  <c:v>0.0</c:v>
                </c:pt>
                <c:pt idx="201">
                  <c:v>4.0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4.0</c:v>
                </c:pt>
                <c:pt idx="220">
                  <c:v>0.0</c:v>
                </c:pt>
                <c:pt idx="221">
                  <c:v>4.0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4.0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8.0</c:v>
                </c:pt>
                <c:pt idx="237">
                  <c:v>0.0</c:v>
                </c:pt>
                <c:pt idx="238">
                  <c:v>0.0</c:v>
                </c:pt>
                <c:pt idx="239">
                  <c:v>4.0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4.0</c:v>
                </c:pt>
                <c:pt idx="249">
                  <c:v>0.0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4.0</c:v>
                </c:pt>
                <c:pt idx="254">
                  <c:v>0.0</c:v>
                </c:pt>
                <c:pt idx="255">
                  <c:v>4.0</c:v>
                </c:pt>
                <c:pt idx="256">
                  <c:v>0.0</c:v>
                </c:pt>
                <c:pt idx="257">
                  <c:v>0.0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0.0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4.0</c:v>
                </c:pt>
                <c:pt idx="269">
                  <c:v>0.0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0.0</c:v>
                </c:pt>
                <c:pt idx="277">
                  <c:v>4.0</c:v>
                </c:pt>
                <c:pt idx="278">
                  <c:v>0.0</c:v>
                </c:pt>
                <c:pt idx="279">
                  <c:v>0.0</c:v>
                </c:pt>
                <c:pt idx="280">
                  <c:v>0.0</c:v>
                </c:pt>
                <c:pt idx="281">
                  <c:v>0.0</c:v>
                </c:pt>
                <c:pt idx="282">
                  <c:v>0.0</c:v>
                </c:pt>
                <c:pt idx="283">
                  <c:v>0.0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0.0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0.0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0.0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0.0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>
                <a:solidFill>
                  <a:schemeClr val="accent1"/>
                </a:solidFill>
              </a:ln>
            </c:spPr>
            <c:trendlineType val="movingAvg"/>
            <c:period val="25"/>
            <c:dispRSqr val="0"/>
            <c:dispEq val="0"/>
          </c:trendline>
          <c:xVal>
            <c:numRef>
              <c:f>再現!$A$3:$A$351</c:f>
              <c:numCache>
                <c:formatCode>General</c:formatCode>
                <c:ptCount val="34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</c:numCache>
            </c:numRef>
          </c:xVal>
          <c:yVal>
            <c:numRef>
              <c:f>再現!$C$3:$C$351</c:f>
              <c:numCache>
                <c:formatCode>General</c:formatCode>
                <c:ptCount val="34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11.0</c:v>
                </c:pt>
                <c:pt idx="7">
                  <c:v>2.0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1.0</c:v>
                </c:pt>
                <c:pt idx="39">
                  <c:v>1.0</c:v>
                </c:pt>
                <c:pt idx="40">
                  <c:v>2.0</c:v>
                </c:pt>
                <c:pt idx="41">
                  <c:v>0.0</c:v>
                </c:pt>
                <c:pt idx="42">
                  <c:v>0.0</c:v>
                </c:pt>
                <c:pt idx="43">
                  <c:v>117.0</c:v>
                </c:pt>
                <c:pt idx="44">
                  <c:v>1.0</c:v>
                </c:pt>
                <c:pt idx="45">
                  <c:v>177.0</c:v>
                </c:pt>
                <c:pt idx="46">
                  <c:v>9.0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1.0</c:v>
                </c:pt>
                <c:pt idx="52">
                  <c:v>0.0</c:v>
                </c:pt>
                <c:pt idx="53">
                  <c:v>2.0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1.0</c:v>
                </c:pt>
                <c:pt idx="58">
                  <c:v>1.0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1.0</c:v>
                </c:pt>
                <c:pt idx="65">
                  <c:v>0.0</c:v>
                </c:pt>
                <c:pt idx="66">
                  <c:v>0.0</c:v>
                </c:pt>
                <c:pt idx="67">
                  <c:v>3.0</c:v>
                </c:pt>
                <c:pt idx="68">
                  <c:v>1.0</c:v>
                </c:pt>
                <c:pt idx="69">
                  <c:v>42.0</c:v>
                </c:pt>
                <c:pt idx="70">
                  <c:v>12.0</c:v>
                </c:pt>
                <c:pt idx="71">
                  <c:v>49.0</c:v>
                </c:pt>
                <c:pt idx="72">
                  <c:v>11.0</c:v>
                </c:pt>
                <c:pt idx="73">
                  <c:v>25.0</c:v>
                </c:pt>
                <c:pt idx="74">
                  <c:v>16.0</c:v>
                </c:pt>
                <c:pt idx="75">
                  <c:v>9.0</c:v>
                </c:pt>
                <c:pt idx="76">
                  <c:v>9.0</c:v>
                </c:pt>
                <c:pt idx="77">
                  <c:v>10.0</c:v>
                </c:pt>
                <c:pt idx="78">
                  <c:v>5.0</c:v>
                </c:pt>
                <c:pt idx="79">
                  <c:v>2.0</c:v>
                </c:pt>
                <c:pt idx="80">
                  <c:v>4.0</c:v>
                </c:pt>
                <c:pt idx="81">
                  <c:v>8.0</c:v>
                </c:pt>
                <c:pt idx="82">
                  <c:v>5.0</c:v>
                </c:pt>
                <c:pt idx="83">
                  <c:v>6.0</c:v>
                </c:pt>
                <c:pt idx="84">
                  <c:v>3.0</c:v>
                </c:pt>
                <c:pt idx="85">
                  <c:v>10.0</c:v>
                </c:pt>
                <c:pt idx="86">
                  <c:v>2.0</c:v>
                </c:pt>
                <c:pt idx="87">
                  <c:v>1.0</c:v>
                </c:pt>
                <c:pt idx="88">
                  <c:v>0.0</c:v>
                </c:pt>
                <c:pt idx="89">
                  <c:v>2.0</c:v>
                </c:pt>
                <c:pt idx="90">
                  <c:v>2.0</c:v>
                </c:pt>
                <c:pt idx="91">
                  <c:v>1.0</c:v>
                </c:pt>
                <c:pt idx="92">
                  <c:v>0.0</c:v>
                </c:pt>
                <c:pt idx="93">
                  <c:v>1.0</c:v>
                </c:pt>
                <c:pt idx="94">
                  <c:v>0.0</c:v>
                </c:pt>
                <c:pt idx="95">
                  <c:v>0.0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3.0</c:v>
                </c:pt>
                <c:pt idx="100">
                  <c:v>1.0</c:v>
                </c:pt>
                <c:pt idx="101">
                  <c:v>0.0</c:v>
                </c:pt>
                <c:pt idx="102">
                  <c:v>2.0</c:v>
                </c:pt>
                <c:pt idx="103">
                  <c:v>1.0</c:v>
                </c:pt>
                <c:pt idx="104">
                  <c:v>0.0</c:v>
                </c:pt>
                <c:pt idx="105">
                  <c:v>2.0</c:v>
                </c:pt>
                <c:pt idx="106">
                  <c:v>1.0</c:v>
                </c:pt>
                <c:pt idx="107">
                  <c:v>0.0</c:v>
                </c:pt>
                <c:pt idx="108">
                  <c:v>0.0</c:v>
                </c:pt>
                <c:pt idx="109">
                  <c:v>0.0</c:v>
                </c:pt>
                <c:pt idx="110">
                  <c:v>0.0</c:v>
                </c:pt>
                <c:pt idx="111">
                  <c:v>0.0</c:v>
                </c:pt>
                <c:pt idx="112">
                  <c:v>0.0</c:v>
                </c:pt>
                <c:pt idx="113">
                  <c:v>0.0</c:v>
                </c:pt>
                <c:pt idx="114">
                  <c:v>2.0</c:v>
                </c:pt>
                <c:pt idx="115">
                  <c:v>0.0</c:v>
                </c:pt>
                <c:pt idx="116">
                  <c:v>0.0</c:v>
                </c:pt>
                <c:pt idx="117">
                  <c:v>2.0</c:v>
                </c:pt>
                <c:pt idx="118">
                  <c:v>0.0</c:v>
                </c:pt>
                <c:pt idx="119">
                  <c:v>4.0</c:v>
                </c:pt>
                <c:pt idx="120">
                  <c:v>4.0</c:v>
                </c:pt>
                <c:pt idx="121">
                  <c:v>6.0</c:v>
                </c:pt>
                <c:pt idx="122">
                  <c:v>2.0</c:v>
                </c:pt>
                <c:pt idx="123">
                  <c:v>8.0</c:v>
                </c:pt>
                <c:pt idx="124">
                  <c:v>2.0</c:v>
                </c:pt>
                <c:pt idx="125">
                  <c:v>2.0</c:v>
                </c:pt>
                <c:pt idx="126">
                  <c:v>0.0</c:v>
                </c:pt>
                <c:pt idx="127">
                  <c:v>0.0</c:v>
                </c:pt>
                <c:pt idx="128">
                  <c:v>0.0</c:v>
                </c:pt>
                <c:pt idx="129">
                  <c:v>0.0</c:v>
                </c:pt>
                <c:pt idx="130">
                  <c:v>0.0</c:v>
                </c:pt>
                <c:pt idx="131">
                  <c:v>4.0</c:v>
                </c:pt>
                <c:pt idx="132">
                  <c:v>0.0</c:v>
                </c:pt>
                <c:pt idx="133">
                  <c:v>0.0</c:v>
                </c:pt>
                <c:pt idx="134">
                  <c:v>2.0</c:v>
                </c:pt>
                <c:pt idx="135">
                  <c:v>2.0</c:v>
                </c:pt>
                <c:pt idx="136">
                  <c:v>0.0</c:v>
                </c:pt>
                <c:pt idx="137">
                  <c:v>0.0</c:v>
                </c:pt>
                <c:pt idx="138">
                  <c:v>0.0</c:v>
                </c:pt>
                <c:pt idx="139">
                  <c:v>4.0</c:v>
                </c:pt>
                <c:pt idx="140">
                  <c:v>0.0</c:v>
                </c:pt>
                <c:pt idx="141">
                  <c:v>2.0</c:v>
                </c:pt>
                <c:pt idx="142">
                  <c:v>4.0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2.0</c:v>
                </c:pt>
                <c:pt idx="147">
                  <c:v>4.0</c:v>
                </c:pt>
                <c:pt idx="148">
                  <c:v>2.0</c:v>
                </c:pt>
                <c:pt idx="149">
                  <c:v>2.0</c:v>
                </c:pt>
                <c:pt idx="150">
                  <c:v>0.0</c:v>
                </c:pt>
                <c:pt idx="151">
                  <c:v>2.0</c:v>
                </c:pt>
                <c:pt idx="152">
                  <c:v>4.0</c:v>
                </c:pt>
                <c:pt idx="153">
                  <c:v>2.0</c:v>
                </c:pt>
                <c:pt idx="154">
                  <c:v>2.0</c:v>
                </c:pt>
                <c:pt idx="155">
                  <c:v>6.0</c:v>
                </c:pt>
                <c:pt idx="156">
                  <c:v>2.0</c:v>
                </c:pt>
                <c:pt idx="157">
                  <c:v>8.0</c:v>
                </c:pt>
                <c:pt idx="158">
                  <c:v>2.0</c:v>
                </c:pt>
                <c:pt idx="159">
                  <c:v>2.0</c:v>
                </c:pt>
                <c:pt idx="160">
                  <c:v>4.0</c:v>
                </c:pt>
                <c:pt idx="161">
                  <c:v>2.0</c:v>
                </c:pt>
                <c:pt idx="162">
                  <c:v>0.0</c:v>
                </c:pt>
                <c:pt idx="163">
                  <c:v>0.0</c:v>
                </c:pt>
                <c:pt idx="164">
                  <c:v>2.0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2.0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2.0</c:v>
                </c:pt>
                <c:pt idx="176">
                  <c:v>0.0</c:v>
                </c:pt>
                <c:pt idx="177">
                  <c:v>2.0</c:v>
                </c:pt>
                <c:pt idx="178">
                  <c:v>0.0</c:v>
                </c:pt>
                <c:pt idx="179">
                  <c:v>2.0</c:v>
                </c:pt>
                <c:pt idx="180">
                  <c:v>4.0</c:v>
                </c:pt>
                <c:pt idx="181">
                  <c:v>0.0</c:v>
                </c:pt>
                <c:pt idx="182">
                  <c:v>2.0</c:v>
                </c:pt>
                <c:pt idx="183">
                  <c:v>4.0</c:v>
                </c:pt>
                <c:pt idx="184">
                  <c:v>4.0</c:v>
                </c:pt>
                <c:pt idx="185">
                  <c:v>4.0</c:v>
                </c:pt>
                <c:pt idx="186">
                  <c:v>2.0</c:v>
                </c:pt>
                <c:pt idx="187">
                  <c:v>2.0</c:v>
                </c:pt>
                <c:pt idx="188">
                  <c:v>4.0</c:v>
                </c:pt>
                <c:pt idx="189">
                  <c:v>2.0</c:v>
                </c:pt>
                <c:pt idx="190">
                  <c:v>4.0</c:v>
                </c:pt>
                <c:pt idx="191">
                  <c:v>2.0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4.0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2.0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2.0</c:v>
                </c:pt>
                <c:pt idx="206">
                  <c:v>4.0</c:v>
                </c:pt>
                <c:pt idx="207">
                  <c:v>4.0</c:v>
                </c:pt>
                <c:pt idx="208">
                  <c:v>2.0</c:v>
                </c:pt>
                <c:pt idx="209">
                  <c:v>2.0</c:v>
                </c:pt>
                <c:pt idx="210">
                  <c:v>0.0</c:v>
                </c:pt>
                <c:pt idx="211">
                  <c:v>0.0</c:v>
                </c:pt>
                <c:pt idx="212">
                  <c:v>4.0</c:v>
                </c:pt>
                <c:pt idx="213">
                  <c:v>0.0</c:v>
                </c:pt>
                <c:pt idx="214">
                  <c:v>2.0</c:v>
                </c:pt>
                <c:pt idx="215">
                  <c:v>0.0</c:v>
                </c:pt>
                <c:pt idx="216">
                  <c:v>0.0</c:v>
                </c:pt>
                <c:pt idx="217">
                  <c:v>2.0</c:v>
                </c:pt>
                <c:pt idx="218">
                  <c:v>2.0</c:v>
                </c:pt>
                <c:pt idx="219">
                  <c:v>2.0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4.0</c:v>
                </c:pt>
                <c:pt idx="226">
                  <c:v>2.0</c:v>
                </c:pt>
                <c:pt idx="227">
                  <c:v>0.0</c:v>
                </c:pt>
                <c:pt idx="228">
                  <c:v>2.0</c:v>
                </c:pt>
                <c:pt idx="229">
                  <c:v>2.0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2.0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2.0</c:v>
                </c:pt>
                <c:pt idx="242">
                  <c:v>0.0</c:v>
                </c:pt>
                <c:pt idx="243">
                  <c:v>2.0</c:v>
                </c:pt>
                <c:pt idx="244">
                  <c:v>0.0</c:v>
                </c:pt>
                <c:pt idx="245">
                  <c:v>2.0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2.0</c:v>
                </c:pt>
                <c:pt idx="250">
                  <c:v>0.0</c:v>
                </c:pt>
                <c:pt idx="251">
                  <c:v>0.0</c:v>
                </c:pt>
                <c:pt idx="252">
                  <c:v>0.0</c:v>
                </c:pt>
                <c:pt idx="253">
                  <c:v>0.0</c:v>
                </c:pt>
                <c:pt idx="254">
                  <c:v>2.0</c:v>
                </c:pt>
                <c:pt idx="255">
                  <c:v>0.0</c:v>
                </c:pt>
                <c:pt idx="256">
                  <c:v>2.0</c:v>
                </c:pt>
                <c:pt idx="257">
                  <c:v>2.0</c:v>
                </c:pt>
                <c:pt idx="258">
                  <c:v>0.0</c:v>
                </c:pt>
                <c:pt idx="259">
                  <c:v>0.0</c:v>
                </c:pt>
                <c:pt idx="260">
                  <c:v>0.0</c:v>
                </c:pt>
                <c:pt idx="261">
                  <c:v>2.0</c:v>
                </c:pt>
                <c:pt idx="262">
                  <c:v>0.0</c:v>
                </c:pt>
                <c:pt idx="263">
                  <c:v>0.0</c:v>
                </c:pt>
                <c:pt idx="264">
                  <c:v>0.0</c:v>
                </c:pt>
                <c:pt idx="265">
                  <c:v>0.0</c:v>
                </c:pt>
                <c:pt idx="266">
                  <c:v>0.0</c:v>
                </c:pt>
                <c:pt idx="267">
                  <c:v>0.0</c:v>
                </c:pt>
                <c:pt idx="268">
                  <c:v>0.0</c:v>
                </c:pt>
                <c:pt idx="269">
                  <c:v>2.0</c:v>
                </c:pt>
                <c:pt idx="270">
                  <c:v>0.0</c:v>
                </c:pt>
                <c:pt idx="271">
                  <c:v>0.0</c:v>
                </c:pt>
                <c:pt idx="272">
                  <c:v>0.0</c:v>
                </c:pt>
                <c:pt idx="273">
                  <c:v>0.0</c:v>
                </c:pt>
                <c:pt idx="274">
                  <c:v>0.0</c:v>
                </c:pt>
                <c:pt idx="275">
                  <c:v>0.0</c:v>
                </c:pt>
                <c:pt idx="276">
                  <c:v>2.0</c:v>
                </c:pt>
                <c:pt idx="277">
                  <c:v>4.0</c:v>
                </c:pt>
                <c:pt idx="278">
                  <c:v>2.0</c:v>
                </c:pt>
                <c:pt idx="279">
                  <c:v>0.0</c:v>
                </c:pt>
                <c:pt idx="280">
                  <c:v>0.0</c:v>
                </c:pt>
                <c:pt idx="281">
                  <c:v>2.0</c:v>
                </c:pt>
                <c:pt idx="282">
                  <c:v>0.0</c:v>
                </c:pt>
                <c:pt idx="283">
                  <c:v>2.0</c:v>
                </c:pt>
                <c:pt idx="284">
                  <c:v>0.0</c:v>
                </c:pt>
                <c:pt idx="285">
                  <c:v>0.0</c:v>
                </c:pt>
                <c:pt idx="286">
                  <c:v>0.0</c:v>
                </c:pt>
                <c:pt idx="287">
                  <c:v>0.0</c:v>
                </c:pt>
                <c:pt idx="288">
                  <c:v>2.0</c:v>
                </c:pt>
                <c:pt idx="289">
                  <c:v>0.0</c:v>
                </c:pt>
                <c:pt idx="290">
                  <c:v>0.0</c:v>
                </c:pt>
                <c:pt idx="291">
                  <c:v>0.0</c:v>
                </c:pt>
                <c:pt idx="292">
                  <c:v>0.0</c:v>
                </c:pt>
                <c:pt idx="293">
                  <c:v>4.0</c:v>
                </c:pt>
                <c:pt idx="294">
                  <c:v>0.0</c:v>
                </c:pt>
                <c:pt idx="295">
                  <c:v>0.0</c:v>
                </c:pt>
                <c:pt idx="296">
                  <c:v>0.0</c:v>
                </c:pt>
                <c:pt idx="297">
                  <c:v>0.0</c:v>
                </c:pt>
                <c:pt idx="298">
                  <c:v>0.0</c:v>
                </c:pt>
                <c:pt idx="299">
                  <c:v>0.0</c:v>
                </c:pt>
                <c:pt idx="300">
                  <c:v>0.0</c:v>
                </c:pt>
                <c:pt idx="301">
                  <c:v>0.0</c:v>
                </c:pt>
                <c:pt idx="302">
                  <c:v>0.0</c:v>
                </c:pt>
                <c:pt idx="303">
                  <c:v>0.0</c:v>
                </c:pt>
                <c:pt idx="304">
                  <c:v>0.0</c:v>
                </c:pt>
                <c:pt idx="305">
                  <c:v>0.0</c:v>
                </c:pt>
                <c:pt idx="306">
                  <c:v>0.0</c:v>
                </c:pt>
                <c:pt idx="307">
                  <c:v>2.0</c:v>
                </c:pt>
                <c:pt idx="308">
                  <c:v>0.0</c:v>
                </c:pt>
                <c:pt idx="309">
                  <c:v>0.0</c:v>
                </c:pt>
                <c:pt idx="310">
                  <c:v>0.0</c:v>
                </c:pt>
                <c:pt idx="311">
                  <c:v>0.0</c:v>
                </c:pt>
                <c:pt idx="312">
                  <c:v>2.0</c:v>
                </c:pt>
                <c:pt idx="313">
                  <c:v>0.0</c:v>
                </c:pt>
                <c:pt idx="314">
                  <c:v>0.0</c:v>
                </c:pt>
                <c:pt idx="315">
                  <c:v>0.0</c:v>
                </c:pt>
                <c:pt idx="316">
                  <c:v>0.0</c:v>
                </c:pt>
                <c:pt idx="317">
                  <c:v>0.0</c:v>
                </c:pt>
                <c:pt idx="318">
                  <c:v>0.0</c:v>
                </c:pt>
                <c:pt idx="319">
                  <c:v>0.0</c:v>
                </c:pt>
                <c:pt idx="320">
                  <c:v>0.0</c:v>
                </c:pt>
                <c:pt idx="321">
                  <c:v>0.0</c:v>
                </c:pt>
                <c:pt idx="322">
                  <c:v>0.0</c:v>
                </c:pt>
                <c:pt idx="323">
                  <c:v>0.0</c:v>
                </c:pt>
                <c:pt idx="324">
                  <c:v>0.0</c:v>
                </c:pt>
                <c:pt idx="325">
                  <c:v>0.0</c:v>
                </c:pt>
                <c:pt idx="326">
                  <c:v>0.0</c:v>
                </c:pt>
                <c:pt idx="327">
                  <c:v>0.0</c:v>
                </c:pt>
                <c:pt idx="328">
                  <c:v>0.0</c:v>
                </c:pt>
                <c:pt idx="329">
                  <c:v>0.0</c:v>
                </c:pt>
                <c:pt idx="330">
                  <c:v>0.0</c:v>
                </c:pt>
                <c:pt idx="331">
                  <c:v>0.0</c:v>
                </c:pt>
                <c:pt idx="332">
                  <c:v>0.0</c:v>
                </c:pt>
                <c:pt idx="333">
                  <c:v>0.0</c:v>
                </c:pt>
                <c:pt idx="334">
                  <c:v>0.0</c:v>
                </c:pt>
                <c:pt idx="335">
                  <c:v>0.0</c:v>
                </c:pt>
                <c:pt idx="336">
                  <c:v>0.0</c:v>
                </c:pt>
                <c:pt idx="337">
                  <c:v>0.0</c:v>
                </c:pt>
                <c:pt idx="338">
                  <c:v>0.0</c:v>
                </c:pt>
                <c:pt idx="339">
                  <c:v>0.0</c:v>
                </c:pt>
                <c:pt idx="340">
                  <c:v>0.0</c:v>
                </c:pt>
                <c:pt idx="341">
                  <c:v>0.0</c:v>
                </c:pt>
                <c:pt idx="342">
                  <c:v>0.0</c:v>
                </c:pt>
                <c:pt idx="343">
                  <c:v>0.0</c:v>
                </c:pt>
                <c:pt idx="344">
                  <c:v>0.0</c:v>
                </c:pt>
                <c:pt idx="345">
                  <c:v>0.0</c:v>
                </c:pt>
                <c:pt idx="346">
                  <c:v>0.0</c:v>
                </c:pt>
                <c:pt idx="347">
                  <c:v>0.0</c:v>
                </c:pt>
                <c:pt idx="348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130488"/>
        <c:axId val="2133178520"/>
      </c:scatterChart>
      <c:valAx>
        <c:axId val="2126130488"/>
        <c:scaling>
          <c:orientation val="minMax"/>
          <c:max val="35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ja-JP"/>
                  <a:t>フロー完結時間</a:t>
                </a:r>
                <a:r>
                  <a:rPr lang="en-US"/>
                  <a:t>[ms]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3178520"/>
        <c:crosses val="autoZero"/>
        <c:crossBetween val="midCat"/>
      </c:valAx>
      <c:valAx>
        <c:axId val="2133178520"/>
        <c:scaling>
          <c:orientation val="minMax"/>
          <c:max val="16.0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p(t)</a:t>
                </a:r>
                <a:endParaRPr lang="ja-JP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1304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55000" cap="flat" cmpd="thickThin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F34DE-70AF-43BD-9D76-536E7FD8A01C}" type="datetimeFigureOut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A60C-A6E4-4AC9-A382-2E27CCBE88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93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6A60C-A6E4-4AC9-A382-2E27CCBE885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26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729634-12E7-46DE-83FE-76F5426B3FD0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5F45D-F79B-45E4-848E-4F729642B63C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1C39A-7F4A-40DF-9714-14E4EA7706CF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323E4C-7CE9-4D82-9195-52C69DAB2398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8D54C-A5CD-4D37-86BF-B5AFE73DC60F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0EF-DC2D-4A3B-9FE5-59EF1E86F7DA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7B8B2-6D6E-40A1-8F05-FBBF354C2FA1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D163F9-600A-48AF-907D-F77E75F568A5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AED812-C964-411D-8C72-1F5433391867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3EC0511-274F-40AE-B2B5-E543CE0F45F7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dirty="0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A6C48-567E-456A-9A50-72EA43A5E2AB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F659AE-B438-42A6-B4DC-ED645A005366}" type="datetime1">
              <a:rPr kumimoji="1" lang="ja-JP" altLang="en-US" smtClean="0"/>
              <a:t>2013/11/26</a:t>
            </a:fld>
            <a:endParaRPr kumimoji="1" lang="ja-JP" alt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8E8810-1BF2-4D72-825A-B17A08A6A32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Improving Datacenter network with MPTCP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Sekiya Lab.</a:t>
            </a:r>
          </a:p>
          <a:p>
            <a:r>
              <a:rPr lang="en-US" altLang="ja-JP" dirty="0" smtClean="0"/>
              <a:t>M1 Fujii Shogo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z="1050" smtClean="0"/>
              <a:t>1</a:t>
            </a:fld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19256" cy="2163696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The requirements for t</a:t>
            </a:r>
            <a:r>
              <a:rPr kumimoji="1" lang="en-US" altLang="ja-JP" dirty="0" smtClean="0"/>
              <a:t>oday’s application is severe</a:t>
            </a:r>
          </a:p>
          <a:p>
            <a:pPr lvl="1"/>
            <a:r>
              <a:rPr lang="en-US" altLang="ja-JP" dirty="0" smtClean="0"/>
              <a:t>Applications have to meet SLA is 200-300[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], or ship out user reply.</a:t>
            </a:r>
          </a:p>
          <a:p>
            <a:pPr lvl="2"/>
            <a:r>
              <a:rPr lang="en-US" altLang="ja-JP" dirty="0" smtClean="0"/>
              <a:t>additional latency of 100[</a:t>
            </a:r>
            <a:r>
              <a:rPr lang="en-US" altLang="ja-JP" dirty="0" err="1" smtClean="0"/>
              <a:t>ms</a:t>
            </a:r>
            <a:r>
              <a:rPr lang="en-US" altLang="ja-JP" dirty="0" smtClean="0"/>
              <a:t>] costs Amazon 1% of sales[1]</a:t>
            </a:r>
          </a:p>
          <a:p>
            <a:pPr lvl="1"/>
            <a:r>
              <a:rPr lang="en-US" altLang="ja-JP" dirty="0" smtClean="0"/>
              <a:t>80% of the flows are smaller than 10KB in today’s datacenter[2].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Is our target critical?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77" y="3681391"/>
            <a:ext cx="4198347" cy="21598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2821907" cy="203333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737171" y="5856933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[1]Wilson</a:t>
            </a:r>
            <a:r>
              <a:rPr lang="en-US" altLang="ja-JP" sz="1000" dirty="0"/>
              <a:t>, Christo, et al. "Better never than late: Meeting deadlines in datacenter networks." </a:t>
            </a:r>
            <a:r>
              <a:rPr lang="en-US" altLang="ja-JP" sz="1000" i="1" dirty="0"/>
              <a:t>ACM SIGCOMM Computer Communication Review</a:t>
            </a:r>
            <a:r>
              <a:rPr lang="en-US" altLang="ja-JP" sz="1000" dirty="0"/>
              <a:t>. Vol. 41. No. 4. ACM, 2011</a:t>
            </a:r>
            <a:r>
              <a:rPr lang="en-US" altLang="ja-JP" sz="1000" dirty="0" smtClean="0"/>
              <a:t>.</a:t>
            </a:r>
          </a:p>
          <a:p>
            <a:r>
              <a:rPr lang="en-US" altLang="ja-JP" sz="1000" dirty="0" smtClean="0"/>
              <a:t>[2]Benson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Theophilus</a:t>
            </a:r>
            <a:r>
              <a:rPr lang="en-US" altLang="ja-JP" sz="1000" dirty="0"/>
              <a:t>, Aditya </a:t>
            </a:r>
            <a:r>
              <a:rPr lang="en-US" altLang="ja-JP" sz="1000" dirty="0" err="1"/>
              <a:t>Akella</a:t>
            </a:r>
            <a:r>
              <a:rPr lang="en-US" altLang="ja-JP" sz="1000" dirty="0"/>
              <a:t>, and David A. </a:t>
            </a:r>
            <a:r>
              <a:rPr lang="en-US" altLang="ja-JP" sz="1000" dirty="0" err="1"/>
              <a:t>Maltz</a:t>
            </a:r>
            <a:r>
              <a:rPr lang="en-US" altLang="ja-JP" sz="1000" dirty="0"/>
              <a:t>. "Network traffic characteristics of data centers in the wild." </a:t>
            </a:r>
            <a:r>
              <a:rPr lang="en-US" altLang="ja-JP" sz="1000" i="1" dirty="0"/>
              <a:t>Proceedings of the 10th ACM SIGCOMM conference on Internet measurement</a:t>
            </a:r>
            <a:r>
              <a:rPr lang="en-US" altLang="ja-JP" sz="1000" dirty="0"/>
              <a:t>. ACM, 2010</a:t>
            </a:r>
            <a:r>
              <a:rPr lang="en-US" altLang="ja-JP" sz="1000" dirty="0" smtClean="0"/>
              <a:t>.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36824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5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Multipath TCP extends TCP so that a single connection can be striped across multiple network paths. 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Multipath TCP</a:t>
            </a:r>
            <a:endParaRPr kumimoji="1" lang="ja-JP" altLang="en-US" dirty="0"/>
          </a:p>
        </p:txBody>
      </p:sp>
      <p:sp>
        <p:nvSpPr>
          <p:cNvPr id="23" name="二等辺三角形 22"/>
          <p:cNvSpPr/>
          <p:nvPr/>
        </p:nvSpPr>
        <p:spPr>
          <a:xfrm>
            <a:off x="1331640" y="3645024"/>
            <a:ext cx="668234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二等辺三角形 23"/>
          <p:cNvSpPr/>
          <p:nvPr/>
        </p:nvSpPr>
        <p:spPr>
          <a:xfrm>
            <a:off x="7236296" y="3645024"/>
            <a:ext cx="668234" cy="57606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4283968" y="2852936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円/楕円 34"/>
          <p:cNvSpPr/>
          <p:nvPr/>
        </p:nvSpPr>
        <p:spPr>
          <a:xfrm>
            <a:off x="4283968" y="4581128"/>
            <a:ext cx="504056" cy="5040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3" idx="4"/>
            <a:endCxn id="33" idx="2"/>
          </p:cNvCxnSpPr>
          <p:nvPr/>
        </p:nvCxnSpPr>
        <p:spPr>
          <a:xfrm flipV="1">
            <a:off x="1999874" y="3104964"/>
            <a:ext cx="2284094" cy="1116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23" idx="4"/>
            <a:endCxn id="35" idx="2"/>
          </p:cNvCxnSpPr>
          <p:nvPr/>
        </p:nvCxnSpPr>
        <p:spPr>
          <a:xfrm>
            <a:off x="1999874" y="4221088"/>
            <a:ext cx="2284094" cy="612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3" idx="6"/>
            <a:endCxn id="24" idx="2"/>
          </p:cNvCxnSpPr>
          <p:nvPr/>
        </p:nvCxnSpPr>
        <p:spPr>
          <a:xfrm>
            <a:off x="4788024" y="3104964"/>
            <a:ext cx="2448272" cy="1116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6"/>
            <a:endCxn id="24" idx="2"/>
          </p:cNvCxnSpPr>
          <p:nvPr/>
        </p:nvCxnSpPr>
        <p:spPr>
          <a:xfrm flipV="1">
            <a:off x="4788024" y="4221088"/>
            <a:ext cx="2448272" cy="612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331640" y="42930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36296" y="42930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1960" y="51571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Relay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1907704" y="3284984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2700000" flipV="1">
            <a:off x="1999743" y="4417081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爆発 2 49"/>
          <p:cNvSpPr/>
          <p:nvPr/>
        </p:nvSpPr>
        <p:spPr>
          <a:xfrm>
            <a:off x="3131840" y="4221088"/>
            <a:ext cx="914400" cy="914400"/>
          </a:xfrm>
          <a:prstGeom prst="irregularSeal2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212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44008" y="4883157"/>
            <a:ext cx="4248472" cy="11381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Better aggregate throughput</a:t>
            </a:r>
          </a:p>
          <a:p>
            <a:r>
              <a:rPr lang="en-US" altLang="ja-JP" dirty="0" smtClean="0"/>
              <a:t>Better load balancing</a:t>
            </a:r>
          </a:p>
          <a:p>
            <a:r>
              <a:rPr kumimoji="1" lang="en-US" altLang="ja-JP" dirty="0" smtClean="0"/>
              <a:t>Better robustness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Multipath TCP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556792"/>
            <a:ext cx="8496944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56" y="1703137"/>
            <a:ext cx="2956936" cy="1012575"/>
          </a:xfrm>
          <a:prstGeom prst="rect">
            <a:avLst/>
          </a:prstGeom>
        </p:spPr>
      </p:pic>
      <p:pic>
        <p:nvPicPr>
          <p:cNvPr id="7" name="図 6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70" y="2039764"/>
            <a:ext cx="522446" cy="33932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780928"/>
            <a:ext cx="522446" cy="861767"/>
          </a:xfrm>
          <a:prstGeom prst="rect">
            <a:avLst/>
          </a:prstGeom>
        </p:spPr>
      </p:pic>
      <p:pic>
        <p:nvPicPr>
          <p:cNvPr id="9" name="図 8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70" y="3042151"/>
            <a:ext cx="522446" cy="33932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611560" y="1991169"/>
            <a:ext cx="3121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Receiving each ACK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296500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Packe</a:t>
            </a:r>
            <a:r>
              <a:rPr lang="en-US" altLang="ja-JP" sz="2400" dirty="0" smtClean="0"/>
              <a:t>t loss</a:t>
            </a:r>
            <a:r>
              <a:rPr kumimoji="1" lang="en-US" altLang="ja-JP" sz="2400" dirty="0" smtClean="0"/>
              <a:t> </a:t>
            </a:r>
            <a:endParaRPr kumimoji="1" lang="ja-JP" altLang="en-US" sz="2400" dirty="0"/>
          </a:p>
        </p:txBody>
      </p:sp>
      <p:cxnSp>
        <p:nvCxnSpPr>
          <p:cNvPr id="12" name="直線矢印コネクタ 11"/>
          <p:cNvCxnSpPr>
            <a:stCxn id="7" idx="3"/>
            <a:endCxn id="6" idx="1"/>
          </p:cNvCxnSpPr>
          <p:nvPr/>
        </p:nvCxnSpPr>
        <p:spPr>
          <a:xfrm>
            <a:off x="4716016" y="2209424"/>
            <a:ext cx="42744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3"/>
            <a:endCxn id="8" idx="1"/>
          </p:cNvCxnSpPr>
          <p:nvPr/>
        </p:nvCxnSpPr>
        <p:spPr>
          <a:xfrm>
            <a:off x="4716016" y="3211811"/>
            <a:ext cx="151216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 descr="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6" y="3804046"/>
            <a:ext cx="522446" cy="33932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3804046"/>
            <a:ext cx="1044891" cy="33932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3828553"/>
            <a:ext cx="408801" cy="29030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08266" y="378904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:window size of </a:t>
            </a:r>
            <a:r>
              <a:rPr lang="en-US" altLang="ja-JP" dirty="0" err="1" smtClean="0"/>
              <a:t>subflow</a:t>
            </a:r>
            <a:r>
              <a:rPr lang="en-US" altLang="ja-JP" dirty="0" smtClean="0"/>
              <a:t> r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1960" y="378904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:Sum of window size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11834" y="3779748"/>
            <a:ext cx="162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:aggressiveness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611560" y="1340768"/>
            <a:ext cx="22149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2000" dirty="0"/>
              <a:t>Congestion control:</a:t>
            </a:r>
            <a:endParaRPr lang="ja-JP" altLang="en-US" sz="2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481840" y="4509120"/>
            <a:ext cx="3762568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altLang="ja-JP" sz="2400" dirty="0"/>
              <a:t>Multipath </a:t>
            </a:r>
            <a:r>
              <a:rPr lang="en-US" altLang="ja-JP" sz="2400" dirty="0" smtClean="0"/>
              <a:t>TCP in data center</a:t>
            </a:r>
            <a:endParaRPr lang="ja-JP" altLang="en-US" sz="24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>
          <a:xfrm>
            <a:off x="179512" y="4581128"/>
            <a:ext cx="4248472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/>
              <a:t>S</a:t>
            </a:r>
            <a:r>
              <a:rPr lang="en-US" altLang="ja-JP" dirty="0" smtClean="0"/>
              <a:t>peed of window update is improved</a:t>
            </a:r>
          </a:p>
          <a:p>
            <a:r>
              <a:rPr lang="en-US" altLang="ja-JP" dirty="0" smtClean="0"/>
              <a:t>fairness in bottleneck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03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As long as application follows partition/aggregate model, the traffic patterns is classified by data plane and control plane. </a:t>
            </a:r>
          </a:p>
          <a:p>
            <a:r>
              <a:rPr lang="en-US" altLang="ja-JP" dirty="0" smtClean="0"/>
              <a:t>Data plane</a:t>
            </a:r>
          </a:p>
          <a:p>
            <a:pPr lvl="1"/>
            <a:r>
              <a:rPr kumimoji="1" lang="en-US" altLang="ja-JP" dirty="0" smtClean="0"/>
              <a:t>Background traffic</a:t>
            </a:r>
          </a:p>
          <a:p>
            <a:pPr lvl="2"/>
            <a:r>
              <a:rPr lang="en-US" altLang="ja-JP" dirty="0" smtClean="0"/>
              <a:t>For providing fresh date to the worker. </a:t>
            </a:r>
          </a:p>
          <a:p>
            <a:r>
              <a:rPr kumimoji="1" lang="en-US" altLang="ja-JP" dirty="0" smtClean="0"/>
              <a:t>Control plane</a:t>
            </a:r>
          </a:p>
          <a:p>
            <a:pPr lvl="1"/>
            <a:r>
              <a:rPr lang="en-US" altLang="ja-JP" dirty="0" smtClean="0"/>
              <a:t>query traffic</a:t>
            </a:r>
          </a:p>
          <a:p>
            <a:pPr lvl="2"/>
            <a:r>
              <a:rPr kumimoji="1" lang="en-US" altLang="ja-JP" dirty="0" smtClean="0"/>
              <a:t>the command for the worker from the master 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Short message traffic</a:t>
            </a:r>
          </a:p>
          <a:p>
            <a:pPr lvl="2"/>
            <a:r>
              <a:rPr lang="en-US" altLang="ja-JP" dirty="0" smtClean="0"/>
              <a:t>update the control state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Traffic patterns in today’s DC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00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Traffic patterns in today’s DC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067944" y="5407814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Alizadeh</a:t>
            </a:r>
            <a:r>
              <a:rPr lang="en-US" altLang="ja-JP" sz="1100" dirty="0"/>
              <a:t>, Mohammad, et al. "Data center </a:t>
            </a:r>
            <a:r>
              <a:rPr lang="en-US" altLang="ja-JP" sz="1100" dirty="0" err="1"/>
              <a:t>tcp</a:t>
            </a:r>
            <a:r>
              <a:rPr lang="en-US" altLang="ja-JP" sz="1100" dirty="0"/>
              <a:t> (</a:t>
            </a:r>
            <a:r>
              <a:rPr lang="en-US" altLang="ja-JP" sz="1100" dirty="0" err="1"/>
              <a:t>dctcp</a:t>
            </a:r>
            <a:r>
              <a:rPr lang="en-US" altLang="ja-JP" sz="1100" dirty="0"/>
              <a:t>)."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 40.4 (2010): 63-74.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Crowd application is based on partition/aggregate model. </a:t>
            </a:r>
          </a:p>
          <a:p>
            <a:r>
              <a:rPr lang="en-US" altLang="ja-JP" dirty="0" smtClean="0"/>
              <a:t>Therefore, the traffic patterns is classified by three patterns[1]. </a:t>
            </a:r>
          </a:p>
          <a:p>
            <a:endParaRPr kumimoji="1" lang="ja-JP" altLang="en-US" dirty="0"/>
          </a:p>
        </p:txBody>
      </p:sp>
      <p:graphicFrame>
        <p:nvGraphicFramePr>
          <p:cNvPr id="8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15433"/>
              </p:ext>
            </p:extLst>
          </p:nvPr>
        </p:nvGraphicFramePr>
        <p:xfrm>
          <a:off x="467544" y="2461488"/>
          <a:ext cx="8229600" cy="28397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plane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frequency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deadline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metric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Background traffic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 order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1MB-50MB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throughput[bytes/sec]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Short message </a:t>
                      </a:r>
                      <a:endParaRPr kumimoji="1" lang="ja-JP" alt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control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sec-</a:t>
                      </a:r>
                      <a:r>
                        <a:rPr kumimoji="1" lang="en-US" altLang="ja-JP" dirty="0" err="1" smtClean="0"/>
                        <a:t>msec</a:t>
                      </a:r>
                      <a:r>
                        <a:rPr kumimoji="1" lang="en-US" altLang="ja-JP" baseline="0" dirty="0" smtClean="0"/>
                        <a:t> order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50KB-1MB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completion time[sec]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Query traffic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control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msec</a:t>
                      </a:r>
                      <a:r>
                        <a:rPr kumimoji="1" lang="en-US" altLang="ja-JP" dirty="0" smtClean="0"/>
                        <a:t>-µsec order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2KB-50KB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flow</a:t>
                      </a:r>
                      <a:r>
                        <a:rPr kumimoji="1" lang="en-US" altLang="ja-JP" baseline="0" dirty="0" smtClean="0"/>
                        <a:t> completion time[sec]</a:t>
                      </a:r>
                      <a:endParaRPr kumimoji="1" lang="ja-JP" altLang="en-US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05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Repdoducing</a:t>
            </a:r>
            <a:r>
              <a:rPr kumimoji="1" lang="en-US" altLang="ja-JP" dirty="0" smtClean="0"/>
              <a:t> “</a:t>
            </a:r>
            <a:r>
              <a:rPr lang="en-US" altLang="ja-JP" sz="2800" dirty="0"/>
              <a:t>Improving datacenter performance and robustness with multipath TCP</a:t>
            </a:r>
            <a:r>
              <a:rPr kumimoji="1" lang="en-US" altLang="ja-JP" dirty="0" smtClean="0"/>
              <a:t> ” scenario.  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Simulation for reproduction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91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Benchmark traffic on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. </a:t>
            </a:r>
          </a:p>
          <a:p>
            <a:pPr lvl="1"/>
            <a:r>
              <a:rPr lang="en-US" altLang="ja-JP" dirty="0" smtClean="0"/>
              <a:t>4:1 oversubscribed, one-to-one traffic</a:t>
            </a:r>
          </a:p>
          <a:p>
            <a:pPr lvl="1"/>
            <a:r>
              <a:rPr lang="en-US" altLang="ja-JP" dirty="0" smtClean="0"/>
              <a:t>33% node : background flow by MPTCP or TCP, remaining nodes : 70KB data sending by TCP </a:t>
            </a:r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1967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3975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8162" y="5723964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58112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5010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413" y="24928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79712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179969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251977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17996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17996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1799692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1799692" y="2852936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9188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9188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367190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439198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36719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36719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3671900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2159732" y="2852936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2007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940152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22007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40152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580112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452320" y="2492896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stCxn id="46" idx="2"/>
            <a:endCxn id="43" idx="0"/>
          </p:cNvCxnSpPr>
          <p:nvPr/>
        </p:nvCxnSpPr>
        <p:spPr>
          <a:xfrm>
            <a:off x="540009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2"/>
            <a:endCxn id="45" idx="0"/>
          </p:cNvCxnSpPr>
          <p:nvPr/>
        </p:nvCxnSpPr>
        <p:spPr>
          <a:xfrm>
            <a:off x="6120172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6" idx="2"/>
            <a:endCxn id="45" idx="0"/>
          </p:cNvCxnSpPr>
          <p:nvPr/>
        </p:nvCxnSpPr>
        <p:spPr>
          <a:xfrm>
            <a:off x="54000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2"/>
            <a:endCxn id="43" idx="0"/>
          </p:cNvCxnSpPr>
          <p:nvPr/>
        </p:nvCxnSpPr>
        <p:spPr>
          <a:xfrm flipH="1">
            <a:off x="5400092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8" idx="2"/>
            <a:endCxn id="47" idx="0"/>
          </p:cNvCxnSpPr>
          <p:nvPr/>
        </p:nvCxnSpPr>
        <p:spPr>
          <a:xfrm>
            <a:off x="5760132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7" idx="0"/>
            <a:endCxn id="49" idx="2"/>
          </p:cNvCxnSpPr>
          <p:nvPr/>
        </p:nvCxnSpPr>
        <p:spPr>
          <a:xfrm flipV="1">
            <a:off x="6120172" y="2852936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709228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7812360" y="4581128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709228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812360" y="3501008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>
            <a:stCxn id="62" idx="2"/>
            <a:endCxn id="60" idx="0"/>
          </p:cNvCxnSpPr>
          <p:nvPr/>
        </p:nvCxnSpPr>
        <p:spPr>
          <a:xfrm>
            <a:off x="727230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3" idx="2"/>
            <a:endCxn id="61" idx="0"/>
          </p:cNvCxnSpPr>
          <p:nvPr/>
        </p:nvCxnSpPr>
        <p:spPr>
          <a:xfrm>
            <a:off x="7992380" y="3861048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2" idx="2"/>
            <a:endCxn id="61" idx="0"/>
          </p:cNvCxnSpPr>
          <p:nvPr/>
        </p:nvCxnSpPr>
        <p:spPr>
          <a:xfrm>
            <a:off x="72723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3" idx="2"/>
            <a:endCxn id="60" idx="0"/>
          </p:cNvCxnSpPr>
          <p:nvPr/>
        </p:nvCxnSpPr>
        <p:spPr>
          <a:xfrm flipH="1">
            <a:off x="7272300" y="3861048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endCxn id="63" idx="0"/>
          </p:cNvCxnSpPr>
          <p:nvPr/>
        </p:nvCxnSpPr>
        <p:spPr>
          <a:xfrm>
            <a:off x="7632340" y="2852936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8" idx="2"/>
            <a:endCxn id="63" idx="0"/>
          </p:cNvCxnSpPr>
          <p:nvPr/>
        </p:nvCxnSpPr>
        <p:spPr>
          <a:xfrm>
            <a:off x="5760132" y="2852936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0" idx="0"/>
            <a:endCxn id="48" idx="2"/>
          </p:cNvCxnSpPr>
          <p:nvPr/>
        </p:nvCxnSpPr>
        <p:spPr>
          <a:xfrm flipV="1">
            <a:off x="2519772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" idx="0"/>
            <a:endCxn id="49" idx="2"/>
          </p:cNvCxnSpPr>
          <p:nvPr/>
        </p:nvCxnSpPr>
        <p:spPr>
          <a:xfrm flipV="1">
            <a:off x="2519772" y="2852936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2" idx="0"/>
            <a:endCxn id="48" idx="2"/>
          </p:cNvCxnSpPr>
          <p:nvPr/>
        </p:nvCxnSpPr>
        <p:spPr>
          <a:xfrm flipV="1">
            <a:off x="4391980" y="2852936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32" idx="0"/>
            <a:endCxn id="49" idx="2"/>
          </p:cNvCxnSpPr>
          <p:nvPr/>
        </p:nvCxnSpPr>
        <p:spPr>
          <a:xfrm flipV="1">
            <a:off x="4391980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6" idx="0"/>
            <a:endCxn id="15" idx="2"/>
          </p:cNvCxnSpPr>
          <p:nvPr/>
        </p:nvCxnSpPr>
        <p:spPr>
          <a:xfrm flipH="1" flipV="1">
            <a:off x="2159732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6" idx="0"/>
            <a:endCxn id="16" idx="2"/>
          </p:cNvCxnSpPr>
          <p:nvPr/>
        </p:nvCxnSpPr>
        <p:spPr>
          <a:xfrm flipH="1" flipV="1">
            <a:off x="4031940" y="2852936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2" idx="0"/>
            <a:endCxn id="15" idx="2"/>
          </p:cNvCxnSpPr>
          <p:nvPr/>
        </p:nvCxnSpPr>
        <p:spPr>
          <a:xfrm flipH="1" flipV="1">
            <a:off x="2159732" y="2852936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2" idx="0"/>
            <a:endCxn id="16" idx="2"/>
          </p:cNvCxnSpPr>
          <p:nvPr/>
        </p:nvCxnSpPr>
        <p:spPr>
          <a:xfrm flipH="1" flipV="1">
            <a:off x="4031940" y="2852936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二等辺三角形 89"/>
          <p:cNvSpPr/>
          <p:nvPr/>
        </p:nvSpPr>
        <p:spPr>
          <a:xfrm>
            <a:off x="1403648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>
            <a:off x="183569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7" idx="2"/>
            <a:endCxn id="91" idx="0"/>
          </p:cNvCxnSpPr>
          <p:nvPr/>
        </p:nvCxnSpPr>
        <p:spPr>
          <a:xfrm>
            <a:off x="1799692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7" idx="2"/>
            <a:endCxn id="90" idx="0"/>
          </p:cNvCxnSpPr>
          <p:nvPr/>
        </p:nvCxnSpPr>
        <p:spPr>
          <a:xfrm flipH="1">
            <a:off x="1561798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/>
          <p:cNvSpPr/>
          <p:nvPr/>
        </p:nvSpPr>
        <p:spPr>
          <a:xfrm>
            <a:off x="2167469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259951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endCxn id="97" idx="0"/>
          </p:cNvCxnSpPr>
          <p:nvPr/>
        </p:nvCxnSpPr>
        <p:spPr>
          <a:xfrm>
            <a:off x="2563513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endCxn id="96" idx="0"/>
          </p:cNvCxnSpPr>
          <p:nvPr/>
        </p:nvCxnSpPr>
        <p:spPr>
          <a:xfrm flipH="1">
            <a:off x="2325619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二等辺三角形 99"/>
          <p:cNvSpPr/>
          <p:nvPr/>
        </p:nvSpPr>
        <p:spPr>
          <a:xfrm>
            <a:off x="327585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>
            <a:off x="3707904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endCxn id="101" idx="0"/>
          </p:cNvCxnSpPr>
          <p:nvPr/>
        </p:nvCxnSpPr>
        <p:spPr>
          <a:xfrm>
            <a:off x="3671900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00" idx="0"/>
          </p:cNvCxnSpPr>
          <p:nvPr/>
        </p:nvCxnSpPr>
        <p:spPr>
          <a:xfrm flipH="1">
            <a:off x="3434006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>
            <a:off x="403967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>
            <a:off x="4471725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endCxn id="105" idx="0"/>
          </p:cNvCxnSpPr>
          <p:nvPr/>
        </p:nvCxnSpPr>
        <p:spPr>
          <a:xfrm>
            <a:off x="4435721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04" idx="0"/>
          </p:cNvCxnSpPr>
          <p:nvPr/>
        </p:nvCxnSpPr>
        <p:spPr>
          <a:xfrm flipH="1">
            <a:off x="4197827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>
            <a:off x="5004048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543609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endCxn id="109" idx="0"/>
          </p:cNvCxnSpPr>
          <p:nvPr/>
        </p:nvCxnSpPr>
        <p:spPr>
          <a:xfrm>
            <a:off x="5400092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108" idx="0"/>
          </p:cNvCxnSpPr>
          <p:nvPr/>
        </p:nvCxnSpPr>
        <p:spPr>
          <a:xfrm flipH="1">
            <a:off x="5162198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二等辺三角形 111"/>
          <p:cNvSpPr/>
          <p:nvPr/>
        </p:nvSpPr>
        <p:spPr>
          <a:xfrm>
            <a:off x="5767869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二等辺三角形 112"/>
          <p:cNvSpPr/>
          <p:nvPr/>
        </p:nvSpPr>
        <p:spPr>
          <a:xfrm>
            <a:off x="619991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endCxn id="113" idx="0"/>
          </p:cNvCxnSpPr>
          <p:nvPr/>
        </p:nvCxnSpPr>
        <p:spPr>
          <a:xfrm>
            <a:off x="6163913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12" idx="0"/>
          </p:cNvCxnSpPr>
          <p:nvPr/>
        </p:nvCxnSpPr>
        <p:spPr>
          <a:xfrm flipH="1">
            <a:off x="5926019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876256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/>
          <p:cNvSpPr/>
          <p:nvPr/>
        </p:nvSpPr>
        <p:spPr>
          <a:xfrm>
            <a:off x="7308304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endCxn id="117" idx="0"/>
          </p:cNvCxnSpPr>
          <p:nvPr/>
        </p:nvCxnSpPr>
        <p:spPr>
          <a:xfrm>
            <a:off x="7272300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6" idx="0"/>
          </p:cNvCxnSpPr>
          <p:nvPr/>
        </p:nvCxnSpPr>
        <p:spPr>
          <a:xfrm flipH="1">
            <a:off x="7034406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二等辺三角形 119"/>
          <p:cNvSpPr/>
          <p:nvPr/>
        </p:nvSpPr>
        <p:spPr>
          <a:xfrm>
            <a:off x="7640077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/>
          <p:cNvSpPr/>
          <p:nvPr/>
        </p:nvSpPr>
        <p:spPr>
          <a:xfrm>
            <a:off x="8072125" y="5733256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endCxn id="121" idx="0"/>
          </p:cNvCxnSpPr>
          <p:nvPr/>
        </p:nvCxnSpPr>
        <p:spPr>
          <a:xfrm>
            <a:off x="8036121" y="4941168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120" idx="0"/>
          </p:cNvCxnSpPr>
          <p:nvPr/>
        </p:nvCxnSpPr>
        <p:spPr>
          <a:xfrm flipH="1">
            <a:off x="7798227" y="4941168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二等辺三角形 124"/>
          <p:cNvSpPr/>
          <p:nvPr/>
        </p:nvSpPr>
        <p:spPr>
          <a:xfrm>
            <a:off x="5574463" y="6237149"/>
            <a:ext cx="158149" cy="14996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6" name="二等辺三角形 125"/>
          <p:cNvSpPr/>
          <p:nvPr/>
        </p:nvSpPr>
        <p:spPr>
          <a:xfrm>
            <a:off x="5580112" y="6519391"/>
            <a:ext cx="158149" cy="14996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66072" y="6181328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Backgroung</a:t>
            </a:r>
            <a:r>
              <a:rPr kumimoji="1" lang="en-US" altLang="ja-JP" sz="1100" dirty="0" smtClean="0"/>
              <a:t> flow (TCP or MPTCP)</a:t>
            </a:r>
            <a:endParaRPr kumimoji="1" lang="ja-JP" altLang="en-US" sz="11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5868144" y="6479758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Short flow (TCP)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8331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1F28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0" grpId="0" animBg="1"/>
      <p:bldP spid="104" grpId="0" animBg="1"/>
      <p:bldP spid="109" grpId="0" animBg="1"/>
      <p:bldP spid="1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Topology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763688" y="436510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83768" y="4365104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2178" y="550794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5576" y="43651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7544" y="32849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9429" y="227687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cxnSp>
        <p:nvCxnSpPr>
          <p:cNvPr id="19" name="直線コネクタ 18"/>
          <p:cNvCxnSpPr>
            <a:endCxn id="10" idx="0"/>
          </p:cNvCxnSpPr>
          <p:nvPr/>
        </p:nvCxnSpPr>
        <p:spPr>
          <a:xfrm>
            <a:off x="1943708" y="36450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1" idx="0"/>
          </p:cNvCxnSpPr>
          <p:nvPr/>
        </p:nvCxnSpPr>
        <p:spPr>
          <a:xfrm>
            <a:off x="2663788" y="3645024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1" idx="0"/>
          </p:cNvCxnSpPr>
          <p:nvPr/>
        </p:nvCxnSpPr>
        <p:spPr>
          <a:xfrm>
            <a:off x="1943708" y="364502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0" idx="0"/>
          </p:cNvCxnSpPr>
          <p:nvPr/>
        </p:nvCxnSpPr>
        <p:spPr>
          <a:xfrm flipH="1">
            <a:off x="1943708" y="3645024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>
            <a:off x="1403648" y="5517232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>
            <a:off x="2195736" y="5517232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0" idx="2"/>
            <a:endCxn id="25" idx="0"/>
          </p:cNvCxnSpPr>
          <p:nvPr/>
        </p:nvCxnSpPr>
        <p:spPr>
          <a:xfrm>
            <a:off x="1943708" y="4725144"/>
            <a:ext cx="410178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0" idx="2"/>
            <a:endCxn id="24" idx="0"/>
          </p:cNvCxnSpPr>
          <p:nvPr/>
        </p:nvCxnSpPr>
        <p:spPr>
          <a:xfrm flipH="1">
            <a:off x="1561798" y="4725144"/>
            <a:ext cx="381910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763688" y="328498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483768" y="3284984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2123728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3995936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4" name="直線コネクタ 63"/>
          <p:cNvCxnSpPr>
            <a:stCxn id="60" idx="0"/>
            <a:endCxn id="62" idx="2"/>
          </p:cNvCxnSpPr>
          <p:nvPr/>
        </p:nvCxnSpPr>
        <p:spPr>
          <a:xfrm flipV="1">
            <a:off x="1943708" y="2636912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0" idx="0"/>
            <a:endCxn id="63" idx="2"/>
          </p:cNvCxnSpPr>
          <p:nvPr/>
        </p:nvCxnSpPr>
        <p:spPr>
          <a:xfrm flipV="1">
            <a:off x="1943708" y="2636912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5724128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>
            <a:off x="7596336" y="2276872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0" name="直線コネクタ 79"/>
          <p:cNvCxnSpPr>
            <a:stCxn id="61" idx="0"/>
            <a:endCxn id="72" idx="2"/>
          </p:cNvCxnSpPr>
          <p:nvPr/>
        </p:nvCxnSpPr>
        <p:spPr>
          <a:xfrm flipV="1">
            <a:off x="2663788" y="2636912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61" idx="0"/>
            <a:endCxn id="73" idx="2"/>
          </p:cNvCxnSpPr>
          <p:nvPr/>
        </p:nvCxnSpPr>
        <p:spPr>
          <a:xfrm flipV="1">
            <a:off x="2663788" y="2636912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292080" y="5733256"/>
            <a:ext cx="194421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5292080" y="4653136"/>
            <a:ext cx="1944216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4211960" y="3645024"/>
            <a:ext cx="1944216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aggregate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5652120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6012160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6516216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6876256" y="515719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>
            <a:off x="5436096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/>
          <p:nvPr/>
        </p:nvCxnSpPr>
        <p:spPr>
          <a:xfrm>
            <a:off x="5940152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6660232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/>
          <p:nvPr/>
        </p:nvCxnSpPr>
        <p:spPr>
          <a:xfrm>
            <a:off x="7164288" y="4077072"/>
            <a:ext cx="0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6444208" y="3645024"/>
            <a:ext cx="1944216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aggregate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509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5805264"/>
            <a:ext cx="8229600" cy="9843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dirty="0" smtClean="0"/>
              <a:t>The p</a:t>
            </a:r>
            <a:r>
              <a:rPr kumimoji="1" lang="en-US" altLang="ja-JP" dirty="0" smtClean="0"/>
              <a:t>eak is the almost same. </a:t>
            </a:r>
          </a:p>
          <a:p>
            <a:r>
              <a:rPr lang="en-US" altLang="ja-JP" dirty="0" smtClean="0"/>
              <a:t>Becoming long flow </a:t>
            </a:r>
            <a:r>
              <a:rPr lang="en-US" altLang="ja-JP" dirty="0" smtClean="0"/>
              <a:t>is effecting the performance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0" y="1198015"/>
            <a:ext cx="4086460" cy="2086969"/>
          </a:xfrm>
          <a:prstGeom prst="rect">
            <a:avLst/>
          </a:prstGeom>
        </p:spPr>
      </p:pic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115203"/>
              </p:ext>
            </p:extLst>
          </p:nvPr>
        </p:nvGraphicFramePr>
        <p:xfrm>
          <a:off x="4355976" y="908720"/>
          <a:ext cx="460851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21" y="34290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[1]</a:t>
            </a:r>
            <a:r>
              <a:rPr lang="en-US" altLang="ja-JP" sz="1100" dirty="0" err="1"/>
              <a:t>Raiciu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Costin</a:t>
            </a:r>
            <a:r>
              <a:rPr lang="en-US" altLang="ja-JP" sz="1100" dirty="0"/>
              <a:t>, et al. "Improving datacenter performance and robustness with multipath TCP."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. Vol. 41. No. 4. ACM, 2011.</a:t>
            </a:r>
            <a:endParaRPr lang="en-US" altLang="ja-JP" sz="110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21228"/>
              </p:ext>
            </p:extLst>
          </p:nvPr>
        </p:nvGraphicFramePr>
        <p:xfrm>
          <a:off x="395536" y="4077072"/>
          <a:ext cx="3384376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3611"/>
              </p:ext>
            </p:extLst>
          </p:nvPr>
        </p:nvGraphicFramePr>
        <p:xfrm>
          <a:off x="4932040" y="4077072"/>
          <a:ext cx="3384376" cy="15019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82 ±54 </a:t>
                      </a:r>
                      <a:r>
                        <a:rPr kumimoji="1" lang="en-US" altLang="ja-JP" sz="1600" u="none" strike="noStrike" kern="1200" baseline="0" dirty="0" err="1" smtClean="0"/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u="none" strike="noStrike" kern="1200" baseline="0" dirty="0" smtClean="0"/>
                        <a:t>95 </a:t>
                      </a:r>
                      <a:r>
                        <a:rPr kumimoji="1" lang="en-US" altLang="ja-JP" sz="1600" u="none" strike="noStrike" kern="1200" baseline="0" dirty="0" smtClean="0"/>
                        <a:t>± </a:t>
                      </a:r>
                      <a:r>
                        <a:rPr kumimoji="1" lang="en-US" altLang="ja-JP" sz="1600" u="none" strike="noStrike" kern="1200" baseline="0" dirty="0" smtClean="0"/>
                        <a:t>68 </a:t>
                      </a:r>
                      <a:r>
                        <a:rPr kumimoji="1" lang="en-US" altLang="ja-JP" sz="1600" u="none" strike="noStrike" kern="1200" baseline="0" dirty="0" err="1" smtClean="0"/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2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We simulated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with MPTCP on ns-3</a:t>
            </a:r>
          </a:p>
          <a:p>
            <a:r>
              <a:rPr kumimoji="1" lang="en-US" altLang="ja-JP" dirty="0" smtClean="0"/>
              <a:t>Assumption application</a:t>
            </a:r>
          </a:p>
          <a:p>
            <a:pPr lvl="1"/>
            <a:r>
              <a:rPr lang="en-US" altLang="ja-JP" dirty="0" smtClean="0"/>
              <a:t>distributed computing</a:t>
            </a:r>
          </a:p>
          <a:p>
            <a:pPr lvl="1"/>
            <a:r>
              <a:rPr lang="en-US" altLang="ja-JP" dirty="0" smtClean="0"/>
              <a:t>3-traffic patterns</a:t>
            </a:r>
          </a:p>
          <a:p>
            <a:pPr lvl="2"/>
            <a:r>
              <a:rPr lang="en-US" altLang="ja-JP" dirty="0" smtClean="0"/>
              <a:t>Background </a:t>
            </a:r>
            <a:r>
              <a:rPr lang="en-US" altLang="ja-JP" dirty="0"/>
              <a:t>traffic</a:t>
            </a:r>
            <a:endParaRPr lang="ja-JP" altLang="en-US" dirty="0"/>
          </a:p>
          <a:p>
            <a:pPr lvl="2"/>
            <a:r>
              <a:rPr lang="en-US" altLang="ja-JP" dirty="0"/>
              <a:t>Query traffic</a:t>
            </a:r>
            <a:endParaRPr lang="ja-JP" altLang="en-US" dirty="0"/>
          </a:p>
          <a:p>
            <a:pPr lvl="2"/>
            <a:r>
              <a:rPr lang="en-US" altLang="ja-JP" dirty="0"/>
              <a:t>Short message 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Simulation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26890"/>
              </p:ext>
            </p:extLst>
          </p:nvPr>
        </p:nvGraphicFramePr>
        <p:xfrm>
          <a:off x="6084168" y="2132856"/>
          <a:ext cx="2903984" cy="2926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48"/>
                <a:gridCol w="947936"/>
              </a:tblGrid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environmental parameter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nodes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16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Multipath</a:t>
                      </a:r>
                      <a:r>
                        <a:rPr kumimoji="1" lang="en-US" altLang="ja-JP" sz="1400" baseline="0" dirty="0" smtClean="0"/>
                        <a:t> TCP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v0.86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Bandwidth – core-</a:t>
                      </a:r>
                      <a:r>
                        <a:rPr kumimoji="1" lang="en-US" altLang="ja-JP" sz="1400" dirty="0" err="1" smtClean="0"/>
                        <a:t>aggr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Bandwidth – </a:t>
                      </a:r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Bandwidth – edge-node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100Mbps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0.5ms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4401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Window size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100KB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Explosive increase</a:t>
            </a:r>
            <a:r>
              <a:rPr kumimoji="1" lang="en-US" altLang="ja-JP" dirty="0" smtClean="0"/>
              <a:t> in the amount of data </a:t>
            </a:r>
            <a:r>
              <a:rPr lang="en-US" altLang="ja-JP" dirty="0" smtClean="0"/>
              <a:t>year </a:t>
            </a:r>
            <a:r>
              <a:rPr lang="en-US" altLang="ja-JP" dirty="0"/>
              <a:t>after </a:t>
            </a:r>
            <a:r>
              <a:rPr lang="en-US" altLang="ja-JP" dirty="0" smtClean="0"/>
              <a:t>year. </a:t>
            </a:r>
          </a:p>
          <a:p>
            <a:pPr lvl="1"/>
            <a:r>
              <a:rPr kumimoji="1" lang="en-US" altLang="ja-JP" dirty="0" smtClean="0"/>
              <a:t>the amount is </a:t>
            </a:r>
            <a:r>
              <a:rPr lang="en-US" altLang="ja-JP" dirty="0" smtClean="0"/>
              <a:t>doubled by 18-24months[1]!</a:t>
            </a:r>
          </a:p>
          <a:p>
            <a:pPr lvl="1"/>
            <a:r>
              <a:rPr kumimoji="1" lang="en-US" altLang="ja-JP" dirty="0" smtClean="0"/>
              <a:t>the storage of Facebook has more than 300 petabytes data[2].</a:t>
            </a:r>
          </a:p>
          <a:p>
            <a:pPr lvl="1"/>
            <a:r>
              <a:rPr kumimoji="1" lang="en-US" altLang="ja-JP" dirty="0" smtClean="0"/>
              <a:t>analyze 1 petabytes data for mining everyday. </a:t>
            </a:r>
          </a:p>
          <a:p>
            <a:pPr lvl="2"/>
            <a:r>
              <a:rPr kumimoji="1" lang="en-US" altLang="ja-JP" dirty="0" smtClean="0"/>
              <a:t>Soft real-time application: Web search, recommendation system, retail, etc.</a:t>
            </a:r>
          </a:p>
          <a:p>
            <a:r>
              <a:rPr kumimoji="1" lang="en-US" altLang="ja-JP" dirty="0" smtClean="0"/>
              <a:t>Increasing also the number of hosts in a data center. </a:t>
            </a:r>
            <a:endParaRPr lang="en-US" altLang="ja-JP" dirty="0"/>
          </a:p>
          <a:p>
            <a:r>
              <a:rPr kumimoji="1" lang="en-US" altLang="ja-JP" dirty="0" smtClean="0"/>
              <a:t>In order to bring out the best performance, </a:t>
            </a:r>
          </a:p>
          <a:p>
            <a:pPr lvl="1"/>
            <a:r>
              <a:rPr lang="en-US" altLang="ja-JP" dirty="0" smtClean="0"/>
              <a:t>Application approach : distributed computing.</a:t>
            </a:r>
          </a:p>
          <a:p>
            <a:pPr lvl="1"/>
            <a:r>
              <a:rPr kumimoji="1" lang="en-US" altLang="ja-JP" dirty="0" smtClean="0"/>
              <a:t>Physical approach : network topology</a:t>
            </a:r>
          </a:p>
          <a:p>
            <a:pPr lvl="1"/>
            <a:r>
              <a:rPr lang="en-US" altLang="ja-JP" dirty="0" smtClean="0"/>
              <a:t>Protocol </a:t>
            </a:r>
            <a:r>
              <a:rPr lang="en-US" altLang="ja-JP" dirty="0"/>
              <a:t>approach : </a:t>
            </a:r>
            <a:r>
              <a:rPr lang="en-US" altLang="ja-JP" dirty="0" smtClean="0"/>
              <a:t>Multipath TCP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34611" y="5878433"/>
            <a:ext cx="78179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 http://www-06.ibm.com/systems/jp/storage/column/backup/01.</a:t>
            </a:r>
            <a:r>
              <a:rPr lang="en-US" altLang="ja-JP" sz="1100" dirty="0" smtClean="0"/>
              <a:t>html</a:t>
            </a:r>
          </a:p>
          <a:p>
            <a:r>
              <a:rPr lang="en-US" altLang="ja-JP" sz="1100" dirty="0"/>
              <a:t>[2] https://</a:t>
            </a:r>
            <a:r>
              <a:rPr lang="en-US" altLang="ja-JP" sz="1100" dirty="0" err="1"/>
              <a:t>www.facebook.com</a:t>
            </a:r>
            <a:r>
              <a:rPr lang="en-US" altLang="ja-JP" sz="1100" dirty="0"/>
              <a:t>/notes/</a:t>
            </a:r>
            <a:r>
              <a:rPr lang="en-US" altLang="ja-JP" sz="1100" dirty="0" err="1"/>
              <a:t>facebook</a:t>
            </a:r>
            <a:r>
              <a:rPr lang="en-US" altLang="ja-JP" sz="1100" dirty="0"/>
              <a:t>-engineering/presto-interacting-with-petabytes-of-data-at-</a:t>
            </a:r>
            <a:r>
              <a:rPr lang="en-US" altLang="ja-JP" sz="1100" dirty="0" err="1"/>
              <a:t>facebook</a:t>
            </a:r>
            <a:r>
              <a:rPr lang="en-US" altLang="ja-JP" sz="1100" dirty="0"/>
              <a:t>/10151786197628920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581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1331641" y="5373216"/>
            <a:ext cx="5256584" cy="8942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732240" y="4869160"/>
            <a:ext cx="1944216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Topology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6196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397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196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3397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8162" y="5795972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65313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edge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3528" y="35730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Aggregate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413" y="25649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core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9797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9" idx="2"/>
            <a:endCxn id="7" idx="0"/>
          </p:cNvCxnSpPr>
          <p:nvPr/>
        </p:nvCxnSpPr>
        <p:spPr>
          <a:xfrm>
            <a:off x="17996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2"/>
            <a:endCxn id="8" idx="0"/>
          </p:cNvCxnSpPr>
          <p:nvPr/>
        </p:nvCxnSpPr>
        <p:spPr>
          <a:xfrm>
            <a:off x="25197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9" idx="2"/>
            <a:endCxn id="8" idx="0"/>
          </p:cNvCxnSpPr>
          <p:nvPr/>
        </p:nvCxnSpPr>
        <p:spPr>
          <a:xfrm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0" idx="2"/>
            <a:endCxn id="7" idx="0"/>
          </p:cNvCxnSpPr>
          <p:nvPr/>
        </p:nvCxnSpPr>
        <p:spPr>
          <a:xfrm flipH="1">
            <a:off x="17996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0"/>
            <a:endCxn id="15" idx="2"/>
          </p:cNvCxnSpPr>
          <p:nvPr/>
        </p:nvCxnSpPr>
        <p:spPr>
          <a:xfrm flipV="1">
            <a:off x="179969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9" idx="0"/>
            <a:endCxn id="16" idx="2"/>
          </p:cNvCxnSpPr>
          <p:nvPr/>
        </p:nvCxnSpPr>
        <p:spPr>
          <a:xfrm flipV="1">
            <a:off x="179969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4918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42119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918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119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/>
          <p:cNvCxnSpPr>
            <a:stCxn id="31" idx="2"/>
            <a:endCxn id="29" idx="0"/>
          </p:cNvCxnSpPr>
          <p:nvPr/>
        </p:nvCxnSpPr>
        <p:spPr>
          <a:xfrm>
            <a:off x="36719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32" idx="2"/>
            <a:endCxn id="30" idx="0"/>
          </p:cNvCxnSpPr>
          <p:nvPr/>
        </p:nvCxnSpPr>
        <p:spPr>
          <a:xfrm>
            <a:off x="43919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1" idx="2"/>
            <a:endCxn id="30" idx="0"/>
          </p:cNvCxnSpPr>
          <p:nvPr/>
        </p:nvCxnSpPr>
        <p:spPr>
          <a:xfrm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2" idx="2"/>
            <a:endCxn id="29" idx="0"/>
          </p:cNvCxnSpPr>
          <p:nvPr/>
        </p:nvCxnSpPr>
        <p:spPr>
          <a:xfrm flipH="1">
            <a:off x="36719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31" idx="0"/>
          </p:cNvCxnSpPr>
          <p:nvPr/>
        </p:nvCxnSpPr>
        <p:spPr>
          <a:xfrm flipV="1">
            <a:off x="367190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5" idx="2"/>
            <a:endCxn id="31" idx="0"/>
          </p:cNvCxnSpPr>
          <p:nvPr/>
        </p:nvCxnSpPr>
        <p:spPr>
          <a:xfrm>
            <a:off x="215973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22007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940152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522007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5940152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5580112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7452320" y="2564904"/>
            <a:ext cx="360040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>
            <a:stCxn id="46" idx="2"/>
            <a:endCxn id="43" idx="0"/>
          </p:cNvCxnSpPr>
          <p:nvPr/>
        </p:nvCxnSpPr>
        <p:spPr>
          <a:xfrm>
            <a:off x="540009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7" idx="2"/>
            <a:endCxn id="45" idx="0"/>
          </p:cNvCxnSpPr>
          <p:nvPr/>
        </p:nvCxnSpPr>
        <p:spPr>
          <a:xfrm>
            <a:off x="6120172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6" idx="2"/>
            <a:endCxn id="45" idx="0"/>
          </p:cNvCxnSpPr>
          <p:nvPr/>
        </p:nvCxnSpPr>
        <p:spPr>
          <a:xfrm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47" idx="2"/>
            <a:endCxn id="43" idx="0"/>
          </p:cNvCxnSpPr>
          <p:nvPr/>
        </p:nvCxnSpPr>
        <p:spPr>
          <a:xfrm flipH="1">
            <a:off x="5400092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8" idx="2"/>
            <a:endCxn id="47" idx="0"/>
          </p:cNvCxnSpPr>
          <p:nvPr/>
        </p:nvCxnSpPr>
        <p:spPr>
          <a:xfrm>
            <a:off x="5760132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47" idx="0"/>
            <a:endCxn id="49" idx="2"/>
          </p:cNvCxnSpPr>
          <p:nvPr/>
        </p:nvCxnSpPr>
        <p:spPr>
          <a:xfrm flipV="1">
            <a:off x="6120172" y="2924944"/>
            <a:ext cx="15121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709228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7812360" y="4653136"/>
            <a:ext cx="360040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709228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7812360" y="3573016"/>
            <a:ext cx="36004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>
            <a:stCxn id="62" idx="2"/>
            <a:endCxn id="60" idx="0"/>
          </p:cNvCxnSpPr>
          <p:nvPr/>
        </p:nvCxnSpPr>
        <p:spPr>
          <a:xfrm>
            <a:off x="727230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3" idx="2"/>
            <a:endCxn id="61" idx="0"/>
          </p:cNvCxnSpPr>
          <p:nvPr/>
        </p:nvCxnSpPr>
        <p:spPr>
          <a:xfrm>
            <a:off x="7992380" y="3933056"/>
            <a:ext cx="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2" idx="2"/>
            <a:endCxn id="61" idx="0"/>
          </p:cNvCxnSpPr>
          <p:nvPr/>
        </p:nvCxnSpPr>
        <p:spPr>
          <a:xfrm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>
            <a:stCxn id="63" idx="2"/>
            <a:endCxn id="60" idx="0"/>
          </p:cNvCxnSpPr>
          <p:nvPr/>
        </p:nvCxnSpPr>
        <p:spPr>
          <a:xfrm flipH="1">
            <a:off x="7272300" y="3933056"/>
            <a:ext cx="720080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endCxn id="63" idx="0"/>
          </p:cNvCxnSpPr>
          <p:nvPr/>
        </p:nvCxnSpPr>
        <p:spPr>
          <a:xfrm>
            <a:off x="7632340" y="2924944"/>
            <a:ext cx="36004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48" idx="2"/>
            <a:endCxn id="63" idx="0"/>
          </p:cNvCxnSpPr>
          <p:nvPr/>
        </p:nvCxnSpPr>
        <p:spPr>
          <a:xfrm>
            <a:off x="5760132" y="2924944"/>
            <a:ext cx="22322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0" idx="0"/>
            <a:endCxn id="48" idx="2"/>
          </p:cNvCxnSpPr>
          <p:nvPr/>
        </p:nvCxnSpPr>
        <p:spPr>
          <a:xfrm flipV="1">
            <a:off x="251977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" idx="0"/>
            <a:endCxn id="49" idx="2"/>
          </p:cNvCxnSpPr>
          <p:nvPr/>
        </p:nvCxnSpPr>
        <p:spPr>
          <a:xfrm flipV="1">
            <a:off x="251977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32" idx="0"/>
            <a:endCxn id="48" idx="2"/>
          </p:cNvCxnSpPr>
          <p:nvPr/>
        </p:nvCxnSpPr>
        <p:spPr>
          <a:xfrm flipV="1">
            <a:off x="439198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32" idx="0"/>
            <a:endCxn id="49" idx="2"/>
          </p:cNvCxnSpPr>
          <p:nvPr/>
        </p:nvCxnSpPr>
        <p:spPr>
          <a:xfrm flipV="1">
            <a:off x="439198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6" idx="0"/>
            <a:endCxn id="15" idx="2"/>
          </p:cNvCxnSpPr>
          <p:nvPr/>
        </p:nvCxnSpPr>
        <p:spPr>
          <a:xfrm flipH="1" flipV="1">
            <a:off x="2159732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46" idx="0"/>
            <a:endCxn id="16" idx="2"/>
          </p:cNvCxnSpPr>
          <p:nvPr/>
        </p:nvCxnSpPr>
        <p:spPr>
          <a:xfrm flipH="1" flipV="1">
            <a:off x="4031940" y="2924944"/>
            <a:ext cx="13681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62" idx="0"/>
            <a:endCxn id="15" idx="2"/>
          </p:cNvCxnSpPr>
          <p:nvPr/>
        </p:nvCxnSpPr>
        <p:spPr>
          <a:xfrm flipH="1" flipV="1">
            <a:off x="2159732" y="2924944"/>
            <a:ext cx="511256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2" idx="0"/>
            <a:endCxn id="16" idx="2"/>
          </p:cNvCxnSpPr>
          <p:nvPr/>
        </p:nvCxnSpPr>
        <p:spPr>
          <a:xfrm flipH="1" flipV="1">
            <a:off x="4031940" y="2924944"/>
            <a:ext cx="3240360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二等辺三角形 89"/>
          <p:cNvSpPr/>
          <p:nvPr/>
        </p:nvSpPr>
        <p:spPr>
          <a:xfrm>
            <a:off x="14036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二等辺三角形 90"/>
          <p:cNvSpPr/>
          <p:nvPr/>
        </p:nvSpPr>
        <p:spPr>
          <a:xfrm>
            <a:off x="18356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コネクタ 92"/>
          <p:cNvCxnSpPr>
            <a:stCxn id="7" idx="2"/>
            <a:endCxn id="91" idx="0"/>
          </p:cNvCxnSpPr>
          <p:nvPr/>
        </p:nvCxnSpPr>
        <p:spPr>
          <a:xfrm>
            <a:off x="17996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stCxn id="7" idx="2"/>
            <a:endCxn id="90" idx="0"/>
          </p:cNvCxnSpPr>
          <p:nvPr/>
        </p:nvCxnSpPr>
        <p:spPr>
          <a:xfrm flipH="1">
            <a:off x="15617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二等辺三角形 95"/>
          <p:cNvSpPr/>
          <p:nvPr/>
        </p:nvSpPr>
        <p:spPr>
          <a:xfrm>
            <a:off x="21674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二等辺三角形 96"/>
          <p:cNvSpPr/>
          <p:nvPr/>
        </p:nvSpPr>
        <p:spPr>
          <a:xfrm>
            <a:off x="25995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コネクタ 97"/>
          <p:cNvCxnSpPr>
            <a:endCxn id="97" idx="0"/>
          </p:cNvCxnSpPr>
          <p:nvPr/>
        </p:nvCxnSpPr>
        <p:spPr>
          <a:xfrm>
            <a:off x="25635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endCxn id="96" idx="0"/>
          </p:cNvCxnSpPr>
          <p:nvPr/>
        </p:nvCxnSpPr>
        <p:spPr>
          <a:xfrm flipH="1">
            <a:off x="23256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二等辺三角形 99"/>
          <p:cNvSpPr/>
          <p:nvPr/>
        </p:nvSpPr>
        <p:spPr>
          <a:xfrm>
            <a:off x="32758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>
            <a:off x="37079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>
            <a:endCxn id="101" idx="0"/>
          </p:cNvCxnSpPr>
          <p:nvPr/>
        </p:nvCxnSpPr>
        <p:spPr>
          <a:xfrm>
            <a:off x="36719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endCxn id="100" idx="0"/>
          </p:cNvCxnSpPr>
          <p:nvPr/>
        </p:nvCxnSpPr>
        <p:spPr>
          <a:xfrm flipH="1">
            <a:off x="34340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二等辺三角形 103"/>
          <p:cNvSpPr/>
          <p:nvPr/>
        </p:nvSpPr>
        <p:spPr>
          <a:xfrm>
            <a:off x="40396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二等辺三角形 104"/>
          <p:cNvSpPr/>
          <p:nvPr/>
        </p:nvSpPr>
        <p:spPr>
          <a:xfrm>
            <a:off x="44717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/>
          <p:cNvCxnSpPr>
            <a:endCxn id="105" idx="0"/>
          </p:cNvCxnSpPr>
          <p:nvPr/>
        </p:nvCxnSpPr>
        <p:spPr>
          <a:xfrm>
            <a:off x="44357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104" idx="0"/>
          </p:cNvCxnSpPr>
          <p:nvPr/>
        </p:nvCxnSpPr>
        <p:spPr>
          <a:xfrm flipH="1">
            <a:off x="41978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二等辺三角形 107"/>
          <p:cNvSpPr/>
          <p:nvPr/>
        </p:nvSpPr>
        <p:spPr>
          <a:xfrm>
            <a:off x="5004048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二等辺三角形 108"/>
          <p:cNvSpPr/>
          <p:nvPr/>
        </p:nvSpPr>
        <p:spPr>
          <a:xfrm>
            <a:off x="543609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>
            <a:endCxn id="109" idx="0"/>
          </p:cNvCxnSpPr>
          <p:nvPr/>
        </p:nvCxnSpPr>
        <p:spPr>
          <a:xfrm>
            <a:off x="5400092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endCxn id="108" idx="0"/>
          </p:cNvCxnSpPr>
          <p:nvPr/>
        </p:nvCxnSpPr>
        <p:spPr>
          <a:xfrm flipH="1">
            <a:off x="5162198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二等辺三角形 111"/>
          <p:cNvSpPr/>
          <p:nvPr/>
        </p:nvSpPr>
        <p:spPr>
          <a:xfrm>
            <a:off x="5767869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二等辺三角形 112"/>
          <p:cNvSpPr/>
          <p:nvPr/>
        </p:nvSpPr>
        <p:spPr>
          <a:xfrm>
            <a:off x="619991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/>
          <p:cNvCxnSpPr>
            <a:endCxn id="113" idx="0"/>
          </p:cNvCxnSpPr>
          <p:nvPr/>
        </p:nvCxnSpPr>
        <p:spPr>
          <a:xfrm>
            <a:off x="6163913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endCxn id="112" idx="0"/>
          </p:cNvCxnSpPr>
          <p:nvPr/>
        </p:nvCxnSpPr>
        <p:spPr>
          <a:xfrm flipH="1">
            <a:off x="5926019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876256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二等辺三角形 116"/>
          <p:cNvSpPr/>
          <p:nvPr/>
        </p:nvSpPr>
        <p:spPr>
          <a:xfrm>
            <a:off x="7308304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/>
          <p:cNvCxnSpPr>
            <a:endCxn id="117" idx="0"/>
          </p:cNvCxnSpPr>
          <p:nvPr/>
        </p:nvCxnSpPr>
        <p:spPr>
          <a:xfrm>
            <a:off x="7272300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endCxn id="116" idx="0"/>
          </p:cNvCxnSpPr>
          <p:nvPr/>
        </p:nvCxnSpPr>
        <p:spPr>
          <a:xfrm flipH="1">
            <a:off x="7034406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二等辺三角形 119"/>
          <p:cNvSpPr/>
          <p:nvPr/>
        </p:nvSpPr>
        <p:spPr>
          <a:xfrm>
            <a:off x="7640077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二等辺三角形 120"/>
          <p:cNvSpPr/>
          <p:nvPr/>
        </p:nvSpPr>
        <p:spPr>
          <a:xfrm>
            <a:off x="8072125" y="5805264"/>
            <a:ext cx="316299" cy="29993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>
            <a:endCxn id="121" idx="0"/>
          </p:cNvCxnSpPr>
          <p:nvPr/>
        </p:nvCxnSpPr>
        <p:spPr>
          <a:xfrm>
            <a:off x="8036121" y="5013176"/>
            <a:ext cx="19415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endCxn id="120" idx="0"/>
          </p:cNvCxnSpPr>
          <p:nvPr/>
        </p:nvCxnSpPr>
        <p:spPr>
          <a:xfrm flipH="1">
            <a:off x="7798227" y="5013176"/>
            <a:ext cx="237894" cy="7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092280" y="63813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347864" y="63093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sp>
        <p:nvSpPr>
          <p:cNvPr id="125" name="二等辺三角形 124"/>
          <p:cNvSpPr/>
          <p:nvPr/>
        </p:nvSpPr>
        <p:spPr>
          <a:xfrm>
            <a:off x="6516216" y="1772653"/>
            <a:ext cx="158149" cy="149969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6" name="二等辺三角形 125"/>
          <p:cNvSpPr/>
          <p:nvPr/>
        </p:nvSpPr>
        <p:spPr>
          <a:xfrm>
            <a:off x="6521865" y="2054895"/>
            <a:ext cx="158149" cy="14996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807825" y="1716832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Backgroung</a:t>
            </a:r>
            <a:r>
              <a:rPr kumimoji="1" lang="en-US" altLang="ja-JP" sz="1100" dirty="0" smtClean="0"/>
              <a:t> flow (TCP or MPTCP)</a:t>
            </a:r>
            <a:endParaRPr kumimoji="1" lang="ja-JP" altLang="en-US" sz="1100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809897" y="2015262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Short flow (TCP)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32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without background</a:t>
            </a:r>
          </a:p>
          <a:p>
            <a:pPr lvl="1"/>
            <a:r>
              <a:rPr kumimoji="1" lang="en-US" altLang="ja-JP" dirty="0" smtClean="0"/>
              <a:t>100% master-worker traffic 200ms Poisson generate</a:t>
            </a:r>
            <a:endParaRPr kumimoji="1" lang="en-US" altLang="ja-JP" dirty="0"/>
          </a:p>
          <a:p>
            <a:r>
              <a:rPr lang="en-US" altLang="ja-JP" dirty="0" smtClean="0"/>
              <a:t>with background</a:t>
            </a:r>
          </a:p>
          <a:p>
            <a:pPr lvl="1"/>
            <a:r>
              <a:rPr lang="en-US" altLang="ja-JP" dirty="0"/>
              <a:t>100% master-worker traffic 200ms Poisson </a:t>
            </a:r>
            <a:r>
              <a:rPr lang="en-US" altLang="ja-JP" dirty="0" smtClean="0"/>
              <a:t>generate</a:t>
            </a:r>
          </a:p>
          <a:p>
            <a:pPr lvl="1"/>
            <a:r>
              <a:rPr lang="en-US" altLang="ja-JP" dirty="0" smtClean="0"/>
              <a:t>static long flow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Query </a:t>
            </a:r>
            <a:r>
              <a:rPr lang="en-US" altLang="ja-JP" dirty="0" smtClean="0"/>
              <a:t>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83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pure_que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9" r="-2909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0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mix_quer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9" r="-2909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78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 less than 50KB traffic, </a:t>
            </a:r>
          </a:p>
          <a:p>
            <a:pPr lvl="1"/>
            <a:r>
              <a:rPr kumimoji="1" lang="en-US" altLang="ja-JP" dirty="0" smtClean="0"/>
              <a:t>MPTCP behave like TCP with single-path. </a:t>
            </a:r>
          </a:p>
          <a:p>
            <a:r>
              <a:rPr lang="en-US" altLang="ja-JP" dirty="0" smtClean="0"/>
              <a:t>With Background traffic, </a:t>
            </a:r>
          </a:p>
          <a:p>
            <a:pPr lvl="1"/>
            <a:r>
              <a:rPr kumimoji="1" lang="en-US" altLang="ja-JP" dirty="0" smtClean="0"/>
              <a:t>MPTCP used wider bandwidth for background traffic, and pressure query traffic.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Query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85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r>
              <a:rPr lang="en-US" altLang="ja-JP" dirty="0" smtClean="0"/>
              <a:t>traffic without </a:t>
            </a:r>
            <a:r>
              <a:rPr lang="en-US" altLang="ja-JP" dirty="0"/>
              <a:t>background</a:t>
            </a:r>
          </a:p>
          <a:p>
            <a:pPr lvl="1"/>
            <a:r>
              <a:rPr lang="en-US" altLang="ja-JP" dirty="0" smtClean="0"/>
              <a:t>50% </a:t>
            </a:r>
            <a:r>
              <a:rPr lang="en-US" altLang="ja-JP" dirty="0"/>
              <a:t>master-worker traffic </a:t>
            </a:r>
            <a:r>
              <a:rPr lang="en-US" altLang="ja-JP" dirty="0" smtClean="0"/>
              <a:t>0.5s </a:t>
            </a:r>
            <a:r>
              <a:rPr lang="en-US" altLang="ja-JP" dirty="0"/>
              <a:t>Poisson generate</a:t>
            </a:r>
          </a:p>
          <a:p>
            <a:r>
              <a:rPr lang="en-US" altLang="ja-JP" dirty="0"/>
              <a:t>Short message traffic with background</a:t>
            </a:r>
          </a:p>
          <a:p>
            <a:pPr lvl="1"/>
            <a:r>
              <a:rPr lang="en-US" altLang="ja-JP" dirty="0" smtClean="0"/>
              <a:t>50% </a:t>
            </a:r>
            <a:r>
              <a:rPr lang="en-US" altLang="ja-JP" dirty="0"/>
              <a:t>master-worker traffic </a:t>
            </a:r>
            <a:r>
              <a:rPr lang="en-US" altLang="ja-JP" dirty="0" smtClean="0"/>
              <a:t>0.5s Poisson </a:t>
            </a:r>
            <a:r>
              <a:rPr lang="en-US" altLang="ja-JP" dirty="0"/>
              <a:t>generate</a:t>
            </a:r>
          </a:p>
          <a:p>
            <a:pPr lvl="1"/>
            <a:r>
              <a:rPr lang="en-US" altLang="ja-JP" dirty="0"/>
              <a:t>static long flow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4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pure_shor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7" r="-9837"/>
          <a:stretch>
            <a:fillRect/>
          </a:stretch>
        </p:blipFill>
        <p:spPr>
          <a:xfrm>
            <a:off x="457200" y="1639341"/>
            <a:ext cx="8229600" cy="4525963"/>
          </a:xfr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545323" y="1484784"/>
            <a:ext cx="40533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Short message traffic without background</a:t>
            </a:r>
          </a:p>
        </p:txBody>
      </p:sp>
    </p:spTree>
    <p:extLst>
      <p:ext uri="{BB962C8B-B14F-4D97-AF65-F5344CB8AC3E}">
        <p14:creationId xmlns:p14="http://schemas.microsoft.com/office/powerpoint/2010/main" val="245534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mix_shor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7" r="-9837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45323" y="1268760"/>
            <a:ext cx="37584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dirty="0"/>
              <a:t>Short message traffic </a:t>
            </a:r>
            <a:r>
              <a:rPr lang="en-US" altLang="ja-JP" dirty="0" smtClean="0"/>
              <a:t>with </a:t>
            </a:r>
            <a:r>
              <a:rPr lang="en-US" altLang="ja-JP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0209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For pure performance, </a:t>
            </a:r>
            <a:endParaRPr lang="en-US" altLang="ja-JP" dirty="0"/>
          </a:p>
          <a:p>
            <a:pPr lvl="1"/>
            <a:r>
              <a:rPr lang="en-US" altLang="ja-JP" dirty="0" smtClean="0"/>
              <a:t>For more longer flow, MPTCP works well</a:t>
            </a:r>
          </a:p>
          <a:p>
            <a:r>
              <a:rPr kumimoji="1" lang="en-US" altLang="ja-JP" dirty="0" smtClean="0"/>
              <a:t>With background, </a:t>
            </a:r>
          </a:p>
          <a:p>
            <a:pPr lvl="1"/>
            <a:r>
              <a:rPr lang="en-US" altLang="ja-JP" dirty="0" smtClean="0"/>
              <a:t>Load balancing by MPTCP improve the performance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Short message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Verifying the performance of MPTCP in the </a:t>
            </a:r>
            <a:r>
              <a:rPr lang="en-US" altLang="ja-JP" dirty="0" err="1" smtClean="0"/>
              <a:t>FatTree</a:t>
            </a:r>
            <a:r>
              <a:rPr lang="en-US" altLang="ja-JP" dirty="0" smtClean="0"/>
              <a:t> topology</a:t>
            </a:r>
          </a:p>
          <a:p>
            <a:r>
              <a:rPr kumimoji="1" lang="en-US" altLang="ja-JP" dirty="0" smtClean="0"/>
              <a:t>Modern intra-datacenter traffic</a:t>
            </a:r>
          </a:p>
          <a:p>
            <a:pPr lvl="1"/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Background traffic</a:t>
            </a:r>
          </a:p>
          <a:p>
            <a:pPr lvl="1"/>
            <a:r>
              <a:rPr kumimoji="1" lang="en-US" altLang="ja-JP" dirty="0" smtClean="0"/>
              <a:t>Short message traffic(time-sensitive)</a:t>
            </a:r>
          </a:p>
          <a:p>
            <a:pPr lvl="1"/>
            <a:r>
              <a:rPr lang="en-US" altLang="ja-JP" dirty="0" smtClean="0"/>
              <a:t>Query traffic</a:t>
            </a:r>
            <a:r>
              <a:rPr lang="en-US" altLang="ja-JP" dirty="0"/>
              <a:t>(time-sensitive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en-US" altLang="ja-JP" dirty="0" smtClean="0"/>
              <a:t>Burst-traffic</a:t>
            </a:r>
          </a:p>
          <a:p>
            <a:r>
              <a:rPr lang="en-US" altLang="ja-JP" dirty="0" smtClean="0"/>
              <a:t>For too short sized flow(up to 70KB), MPTCP behaves like TCP, single-path. </a:t>
            </a:r>
          </a:p>
          <a:p>
            <a:r>
              <a:rPr kumimoji="1" lang="en-US" altLang="ja-JP" dirty="0" smtClean="0"/>
              <a:t>With background traffic, MPTCP’s fairness problem. 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008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kumimoji="1" lang="en-US" altLang="ja-JP" dirty="0" smtClean="0"/>
              <a:t>Maximally utilization of bandwidth without special devices</a:t>
            </a:r>
          </a:p>
          <a:p>
            <a:r>
              <a:rPr lang="en-US" altLang="ja-JP" dirty="0" smtClean="0"/>
              <a:t>Multi-paths at the host-to-host traffic</a:t>
            </a:r>
            <a:endParaRPr kumimoji="1"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Network topology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3380031"/>
            <a:ext cx="6876256" cy="1417121"/>
          </a:xfrm>
          <a:prstGeom prst="rect">
            <a:avLst/>
          </a:prstGeom>
        </p:spPr>
      </p:pic>
      <p:grpSp>
        <p:nvGrpSpPr>
          <p:cNvPr id="9" name="図形グループ 8"/>
          <p:cNvGrpSpPr/>
          <p:nvPr/>
        </p:nvGrpSpPr>
        <p:grpSpPr>
          <a:xfrm>
            <a:off x="1473329" y="1412776"/>
            <a:ext cx="2954655" cy="1728192"/>
            <a:chOff x="3203848" y="1412776"/>
            <a:chExt cx="2954655" cy="1728192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6630" y="1412776"/>
              <a:ext cx="2309091" cy="1385455"/>
            </a:xfrm>
            <a:prstGeom prst="rect">
              <a:avLst/>
            </a:prstGeom>
          </p:spPr>
        </p:pic>
        <p:sp>
          <p:nvSpPr>
            <p:cNvPr id="8" name="テキスト ボックス 7"/>
            <p:cNvSpPr txBox="1"/>
            <p:nvPr/>
          </p:nvSpPr>
          <p:spPr>
            <a:xfrm>
              <a:off x="3203848" y="277163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traditional hierarchy topology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5004048" y="1700808"/>
            <a:ext cx="36358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/>
              <a:t>n</a:t>
            </a:r>
            <a:r>
              <a:rPr kumimoji="1" lang="en-US" altLang="ja-JP" dirty="0" smtClean="0"/>
              <a:t>ot efficient for modern traffic</a:t>
            </a:r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not appropriate for the assignment of bandwidth</a:t>
            </a:r>
            <a:endParaRPr kumimoji="1" lang="en-US" altLang="ja-JP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dirty="0" smtClean="0"/>
              <a:t>intra-</a:t>
            </a:r>
            <a:r>
              <a:rPr lang="en-US" altLang="ja-JP" dirty="0" err="1" smtClean="0"/>
              <a:t>detacenter</a:t>
            </a:r>
            <a:r>
              <a:rPr lang="en-US" altLang="ja-JP" dirty="0" smtClean="0"/>
              <a:t>  traffic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06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>
            <a:stCxn id="5" idx="3"/>
            <a:endCxn id="10" idx="1"/>
          </p:cNvCxnSpPr>
          <p:nvPr/>
        </p:nvCxnSpPr>
        <p:spPr>
          <a:xfrm>
            <a:off x="899592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8" idx="3"/>
            <a:endCxn id="37" idx="1"/>
          </p:cNvCxnSpPr>
          <p:nvPr/>
        </p:nvCxnSpPr>
        <p:spPr>
          <a:xfrm>
            <a:off x="7092280" y="368102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2" name="雲形吹き出し 1"/>
          <p:cNvSpPr/>
          <p:nvPr/>
        </p:nvSpPr>
        <p:spPr>
          <a:xfrm>
            <a:off x="323528" y="4941168"/>
            <a:ext cx="2160240" cy="1080120"/>
          </a:xfrm>
          <a:prstGeom prst="cloudCallout">
            <a:avLst>
              <a:gd name="adj1" fmla="val 60111"/>
              <a:gd name="adj2" fmla="val -1530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Achieving 4-paths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</p:spTree>
    <p:extLst>
      <p:ext uri="{BB962C8B-B14F-4D97-AF65-F5344CB8AC3E}">
        <p14:creationId xmlns:p14="http://schemas.microsoft.com/office/powerpoint/2010/main" val="350699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Solution – via Core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5536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979712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7664" y="29969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10.33.0.1</a:t>
            </a:r>
          </a:p>
        </p:txBody>
      </p:sp>
      <p:cxnSp>
        <p:nvCxnSpPr>
          <p:cNvPr id="15" name="直線コネクタ 14"/>
          <p:cNvCxnSpPr/>
          <p:nvPr/>
        </p:nvCxnSpPr>
        <p:spPr>
          <a:xfrm>
            <a:off x="899592" y="34650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9518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9518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283968" y="2900941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283968" y="5157192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283968" y="177281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283968" y="4029066"/>
            <a:ext cx="504056" cy="5040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5652120" y="2708920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652120" y="4077072"/>
            <a:ext cx="50405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8172400" y="3429000"/>
            <a:ext cx="50405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588224" y="3429000"/>
            <a:ext cx="5040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2" name="直線コネクタ 41"/>
          <p:cNvCxnSpPr>
            <a:stCxn id="10" idx="3"/>
            <a:endCxn id="29" idx="1"/>
          </p:cNvCxnSpPr>
          <p:nvPr/>
        </p:nvCxnSpPr>
        <p:spPr>
          <a:xfrm flipV="1">
            <a:off x="2483768" y="296094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29" idx="3"/>
            <a:endCxn id="33" idx="1"/>
          </p:cNvCxnSpPr>
          <p:nvPr/>
        </p:nvCxnSpPr>
        <p:spPr>
          <a:xfrm flipV="1">
            <a:off x="3455876" y="2024844"/>
            <a:ext cx="828092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9" idx="3"/>
            <a:endCxn id="31" idx="1"/>
          </p:cNvCxnSpPr>
          <p:nvPr/>
        </p:nvCxnSpPr>
        <p:spPr>
          <a:xfrm>
            <a:off x="3455876" y="2960948"/>
            <a:ext cx="828092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3" idx="3"/>
            <a:endCxn id="35" idx="1"/>
          </p:cNvCxnSpPr>
          <p:nvPr/>
        </p:nvCxnSpPr>
        <p:spPr>
          <a:xfrm>
            <a:off x="4788024" y="2024844"/>
            <a:ext cx="864096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1" idx="3"/>
            <a:endCxn id="35" idx="1"/>
          </p:cNvCxnSpPr>
          <p:nvPr/>
        </p:nvCxnSpPr>
        <p:spPr>
          <a:xfrm flipV="1">
            <a:off x="4788024" y="2960948"/>
            <a:ext cx="864096" cy="192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5" idx="3"/>
            <a:endCxn id="38" idx="1"/>
          </p:cNvCxnSpPr>
          <p:nvPr/>
        </p:nvCxnSpPr>
        <p:spPr>
          <a:xfrm>
            <a:off x="6156176" y="296094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10" idx="3"/>
            <a:endCxn id="30" idx="1"/>
          </p:cNvCxnSpPr>
          <p:nvPr/>
        </p:nvCxnSpPr>
        <p:spPr>
          <a:xfrm>
            <a:off x="2483768" y="368102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30" idx="3"/>
            <a:endCxn id="34" idx="1"/>
          </p:cNvCxnSpPr>
          <p:nvPr/>
        </p:nvCxnSpPr>
        <p:spPr>
          <a:xfrm flipV="1">
            <a:off x="3455876" y="4281094"/>
            <a:ext cx="828092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0" idx="3"/>
            <a:endCxn id="32" idx="1"/>
          </p:cNvCxnSpPr>
          <p:nvPr/>
        </p:nvCxnSpPr>
        <p:spPr>
          <a:xfrm>
            <a:off x="3455876" y="4329100"/>
            <a:ext cx="82809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34" idx="3"/>
            <a:endCxn id="36" idx="1"/>
          </p:cNvCxnSpPr>
          <p:nvPr/>
        </p:nvCxnSpPr>
        <p:spPr>
          <a:xfrm>
            <a:off x="4788024" y="4281094"/>
            <a:ext cx="864096" cy="48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32" idx="3"/>
            <a:endCxn id="36" idx="1"/>
          </p:cNvCxnSpPr>
          <p:nvPr/>
        </p:nvCxnSpPr>
        <p:spPr>
          <a:xfrm flipV="1">
            <a:off x="4788024" y="4329100"/>
            <a:ext cx="864096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36" idx="3"/>
            <a:endCxn id="38" idx="1"/>
          </p:cNvCxnSpPr>
          <p:nvPr/>
        </p:nvCxnSpPr>
        <p:spPr>
          <a:xfrm flipV="1">
            <a:off x="6156176" y="36810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41592" y="21328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10.33.0.2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47664" y="4005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10.32.1.1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123728" y="46531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10.32.1.2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547664" y="277163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41592" y="190754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10.32.0.2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7664" y="422108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10.33.1.1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23728" y="48691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10.33.1.2</a:t>
            </a:r>
          </a:p>
        </p:txBody>
      </p:sp>
      <p:cxnSp>
        <p:nvCxnSpPr>
          <p:cNvPr id="53" name="直線コネクタ 52"/>
          <p:cNvCxnSpPr/>
          <p:nvPr/>
        </p:nvCxnSpPr>
        <p:spPr>
          <a:xfrm>
            <a:off x="899592" y="36174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99592" y="373922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899592" y="386104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2447764" y="2780928"/>
            <a:ext cx="468052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2483768" y="3861048"/>
            <a:ext cx="468052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6156176" y="3833428"/>
            <a:ext cx="432048" cy="648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6156176" y="2780928"/>
            <a:ext cx="432048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7092280" y="34650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7092280" y="3617404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7092280" y="3739226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7092280" y="3861048"/>
            <a:ext cx="108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6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n-US" altLang="ja-JP" dirty="0"/>
              <a:t>T</a:t>
            </a:r>
            <a:r>
              <a:rPr kumimoji="1" lang="en-US" altLang="ja-JP" dirty="0" smtClean="0"/>
              <a:t>he purpose is to partition the </a:t>
            </a:r>
            <a:r>
              <a:rPr lang="en-US" altLang="ja-JP" dirty="0" smtClean="0"/>
              <a:t>ta</a:t>
            </a:r>
            <a:r>
              <a:rPr kumimoji="1" lang="en-US" altLang="ja-JP" dirty="0" smtClean="0"/>
              <a:t>sks </a:t>
            </a:r>
            <a:r>
              <a:rPr lang="en-US" altLang="ja-JP" dirty="0"/>
              <a:t>and </a:t>
            </a:r>
            <a:r>
              <a:rPr lang="en-US" altLang="ja-JP" dirty="0" smtClean="0"/>
              <a:t>parallel computing for </a:t>
            </a:r>
            <a:r>
              <a:rPr kumimoji="1" lang="en-US" altLang="ja-JP" dirty="0" smtClean="0"/>
              <a:t>the scalabi</a:t>
            </a:r>
            <a:r>
              <a:rPr lang="en-US" altLang="ja-JP" dirty="0" smtClean="0"/>
              <a:t>lity</a:t>
            </a:r>
          </a:p>
          <a:p>
            <a:r>
              <a:rPr kumimoji="1" lang="en-US" altLang="ja-JP" dirty="0" smtClean="0"/>
              <a:t>ex. Presto(2013) based on </a:t>
            </a:r>
            <a:r>
              <a:rPr kumimoji="1" lang="en-US" altLang="ja-JP" dirty="0" err="1" smtClean="0"/>
              <a:t>Hadoo</a:t>
            </a:r>
            <a:r>
              <a:rPr lang="en-US" altLang="ja-JP" dirty="0" err="1" smtClean="0"/>
              <a:t>p</a:t>
            </a:r>
            <a:r>
              <a:rPr lang="en-US" altLang="ja-JP" dirty="0" smtClean="0"/>
              <a:t> Framework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Distributed </a:t>
            </a:r>
            <a:r>
              <a:rPr lang="en-US" altLang="ja-JP" dirty="0"/>
              <a:t>computing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3347864" y="3212976"/>
            <a:ext cx="914400" cy="6126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5652120" y="3212976"/>
            <a:ext cx="1296144" cy="6126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coordinator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7812360" y="3861048"/>
            <a:ext cx="1008112" cy="2880320"/>
            <a:chOff x="7236296" y="3789040"/>
            <a:chExt cx="1008112" cy="2880320"/>
          </a:xfrm>
        </p:grpSpPr>
        <p:sp>
          <p:nvSpPr>
            <p:cNvPr id="7" name="フローチャート: 処理 6"/>
            <p:cNvSpPr/>
            <p:nvPr/>
          </p:nvSpPr>
          <p:spPr>
            <a:xfrm>
              <a:off x="7236296" y="3789040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8" name="フローチャート: 処理 7"/>
            <p:cNvSpPr/>
            <p:nvPr/>
          </p:nvSpPr>
          <p:spPr>
            <a:xfrm>
              <a:off x="7236296" y="4544931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9" name="フローチャート: 処理 8"/>
            <p:cNvSpPr/>
            <p:nvPr/>
          </p:nvSpPr>
          <p:spPr>
            <a:xfrm>
              <a:off x="7236296" y="530082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10" name="フローチャート: 処理 9"/>
            <p:cNvSpPr/>
            <p:nvPr/>
          </p:nvSpPr>
          <p:spPr>
            <a:xfrm>
              <a:off x="7236296" y="605671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6048164" y="4652749"/>
            <a:ext cx="1008112" cy="1368539"/>
            <a:chOff x="5292080" y="4580741"/>
            <a:chExt cx="1008112" cy="1368539"/>
          </a:xfrm>
        </p:grpSpPr>
        <p:sp>
          <p:nvSpPr>
            <p:cNvPr id="11" name="フローチャート: 処理 10"/>
            <p:cNvSpPr/>
            <p:nvPr/>
          </p:nvSpPr>
          <p:spPr>
            <a:xfrm>
              <a:off x="5292080" y="4580741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  <p:sp>
          <p:nvSpPr>
            <p:cNvPr id="12" name="フローチャート: 処理 11"/>
            <p:cNvSpPr/>
            <p:nvPr/>
          </p:nvSpPr>
          <p:spPr>
            <a:xfrm>
              <a:off x="5292080" y="5336632"/>
              <a:ext cx="1008112" cy="61264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worker</a:t>
              </a:r>
              <a:endParaRPr kumimoji="1" lang="ja-JP" altLang="en-US" dirty="0"/>
            </a:p>
          </p:txBody>
        </p:sp>
      </p:grpSp>
      <p:sp>
        <p:nvSpPr>
          <p:cNvPr id="13" name="フローチャート: 処理 12"/>
          <p:cNvSpPr/>
          <p:nvPr/>
        </p:nvSpPr>
        <p:spPr>
          <a:xfrm>
            <a:off x="4283968" y="5013176"/>
            <a:ext cx="1008112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worker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6" idx="3"/>
            <a:endCxn id="7" idx="0"/>
          </p:cNvCxnSpPr>
          <p:nvPr/>
        </p:nvCxnSpPr>
        <p:spPr>
          <a:xfrm>
            <a:off x="6948264" y="3519300"/>
            <a:ext cx="1368152" cy="3417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ストライプ矢印 17"/>
          <p:cNvSpPr/>
          <p:nvPr/>
        </p:nvSpPr>
        <p:spPr>
          <a:xfrm rot="10800000">
            <a:off x="7049975" y="5085184"/>
            <a:ext cx="69037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ストライプ矢印 18"/>
          <p:cNvSpPr/>
          <p:nvPr/>
        </p:nvSpPr>
        <p:spPr>
          <a:xfrm rot="10800000">
            <a:off x="5292081" y="5085184"/>
            <a:ext cx="690377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カギ線コネクタ 20"/>
          <p:cNvCxnSpPr>
            <a:stCxn id="13" idx="1"/>
            <a:endCxn id="5" idx="2"/>
          </p:cNvCxnSpPr>
          <p:nvPr/>
        </p:nvCxnSpPr>
        <p:spPr>
          <a:xfrm rot="10800000">
            <a:off x="3805064" y="3825624"/>
            <a:ext cx="478904" cy="14938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矢印コネクタ 22"/>
          <p:cNvCxnSpPr>
            <a:stCxn id="5" idx="3"/>
            <a:endCxn id="6" idx="1"/>
          </p:cNvCxnSpPr>
          <p:nvPr/>
        </p:nvCxnSpPr>
        <p:spPr>
          <a:xfrm>
            <a:off x="4262264" y="3519300"/>
            <a:ext cx="13898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44008" y="3140968"/>
            <a:ext cx="62068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ask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1664" y="2852936"/>
            <a:ext cx="118475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scheduling</a:t>
            </a:r>
          </a:p>
          <a:p>
            <a:r>
              <a:rPr lang="en-US" altLang="ja-JP" dirty="0" smtClean="0"/>
              <a:t>Query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0152" y="2852936"/>
            <a:ext cx="7617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588224" y="4211796"/>
            <a:ext cx="11464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Aggregate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60032" y="4581128"/>
            <a:ext cx="11464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Aggregate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1520" y="3933056"/>
            <a:ext cx="316835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ja-JP" sz="2000" dirty="0" smtClean="0"/>
              <a:t>Partition-aggregate model is common</a:t>
            </a:r>
          </a:p>
          <a:p>
            <a:pPr marL="285750" indent="-285750">
              <a:buFont typeface="Arial"/>
              <a:buChar char="•"/>
            </a:pPr>
            <a:r>
              <a:rPr lang="en-US" altLang="ja-JP" sz="2000" dirty="0"/>
              <a:t>I</a:t>
            </a:r>
            <a:r>
              <a:rPr kumimoji="1" lang="en-US" altLang="ja-JP" sz="2000" dirty="0" smtClean="0"/>
              <a:t>nstalled in interactive response</a:t>
            </a:r>
            <a:r>
              <a:rPr lang="en-US" altLang="ja-JP" sz="2000" dirty="0" smtClean="0"/>
              <a:t> and file storage servers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ja-JP" sz="2000" b="1" dirty="0" smtClean="0">
                <a:solidFill>
                  <a:srgbClr val="FF0000"/>
                </a:solidFill>
              </a:rPr>
              <a:t>burst-query </a:t>
            </a:r>
          </a:p>
        </p:txBody>
      </p:sp>
    </p:spTree>
    <p:extLst>
      <p:ext uri="{BB962C8B-B14F-4D97-AF65-F5344CB8AC3E}">
        <p14:creationId xmlns:p14="http://schemas.microsoft.com/office/powerpoint/2010/main" val="375026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Multipath TCP is released in 2011. </a:t>
            </a:r>
          </a:p>
          <a:p>
            <a:pPr lvl="1"/>
            <a:r>
              <a:rPr lang="en-US" altLang="ja-JP" dirty="0"/>
              <a:t>To increase the resilience of the connectivity by providing multiple paths, protecting end hosts from the failure of </a:t>
            </a:r>
            <a:r>
              <a:rPr lang="en-US" altLang="ja-JP" dirty="0" smtClean="0"/>
              <a:t>one. </a:t>
            </a:r>
          </a:p>
          <a:p>
            <a:pPr lvl="1"/>
            <a:r>
              <a:rPr lang="en-US" altLang="ja-JP" dirty="0"/>
              <a:t>To increase the efficiency of the resource usage, and thus increase the network capacity available to end </a:t>
            </a:r>
            <a:r>
              <a:rPr lang="en-US" altLang="ja-JP" dirty="0" smtClean="0"/>
              <a:t>hosts.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Some researches reported MPTCP could upgrade more performance of network than existed TCP</a:t>
            </a:r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Protocol </a:t>
            </a:r>
            <a:r>
              <a:rPr lang="en-US" altLang="ja-JP" dirty="0" err="1" smtClean="0"/>
              <a:t>approarch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88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/>
          <a:lstStyle/>
          <a:p>
            <a:r>
              <a:rPr lang="en-US" altLang="ja-JP" sz="2000" dirty="0" smtClean="0"/>
              <a:t>“Improving </a:t>
            </a:r>
            <a:r>
              <a:rPr lang="en-US" altLang="ja-JP" sz="2000" dirty="0"/>
              <a:t>datacenter performance and robustness with multipath </a:t>
            </a:r>
            <a:r>
              <a:rPr lang="en-US" altLang="ja-JP" sz="2000" dirty="0" smtClean="0"/>
              <a:t>TCP”(2011)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work(1)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8760"/>
              </p:ext>
            </p:extLst>
          </p:nvPr>
        </p:nvGraphicFramePr>
        <p:xfrm>
          <a:off x="4644008" y="2781925"/>
          <a:ext cx="3384376" cy="15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00200"/>
              </a:tblGrid>
              <a:tr h="536737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Algorithm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Short</a:t>
                      </a:r>
                      <a:r>
                        <a:rPr kumimoji="1" lang="en-US" altLang="ja-JP" sz="1600" baseline="0" dirty="0" smtClean="0"/>
                        <a:t> Flow Finish Time(mean/</a:t>
                      </a:r>
                      <a:r>
                        <a:rPr kumimoji="1" lang="en-US" altLang="ja-JP" sz="1600" baseline="0" dirty="0" err="1" smtClean="0"/>
                        <a:t>stdev</a:t>
                      </a:r>
                      <a:r>
                        <a:rPr kumimoji="1" lang="en-US" altLang="ja-JP" sz="1600" baseline="0" dirty="0" smtClean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SINGLE-PATH 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343700"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MPTCP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 </a:t>
                      </a:r>
                      <a:r>
                        <a:rPr kumimoji="1" lang="en-US" altLang="ja-JP" sz="16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kumimoji="1" lang="en-US" altLang="ja-JP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 </a:t>
                      </a:r>
                      <a:r>
                        <a:rPr kumimoji="1" lang="en-US" altLang="ja-JP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9" y="2204864"/>
            <a:ext cx="2938843" cy="2445537"/>
          </a:xfrm>
          <a:prstGeom prst="rect">
            <a:avLst/>
          </a:prstGeom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467544" y="5013177"/>
            <a:ext cx="8229600" cy="8338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000" dirty="0" smtClean="0"/>
              <a:t>In </a:t>
            </a:r>
            <a:r>
              <a:rPr lang="en-US" altLang="ja-JP" sz="2000" dirty="0" err="1" smtClean="0"/>
              <a:t>FatTree</a:t>
            </a:r>
            <a:r>
              <a:rPr lang="en-US" altLang="ja-JP" sz="2000" dirty="0" smtClean="0"/>
              <a:t>, MPTCP is installed and improving throughput. </a:t>
            </a:r>
          </a:p>
          <a:p>
            <a:r>
              <a:rPr lang="en-US" altLang="ja-JP" sz="2000" dirty="0" smtClean="0"/>
              <a:t>For short-flow(70KB), MPTCP is not effective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7984" y="242088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average completion time in 70KB-flow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19872" y="5847037"/>
            <a:ext cx="54004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Raiciu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Costin</a:t>
            </a:r>
            <a:r>
              <a:rPr lang="en-US" altLang="ja-JP" sz="1100" dirty="0"/>
              <a:t>, et al. "Improving datacenter performance and robustness with multipath TCP."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. Vol. 41. No. 4. ACM, 2011.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029520" y="4655452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</a:t>
            </a:r>
            <a:r>
              <a:rPr lang="en-US" altLang="ja-JP" sz="1100" dirty="0" smtClean="0"/>
              <a:t>]</a:t>
            </a:r>
            <a:endParaRPr lang="ja-JP" altLang="en-US" sz="11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67242" y="4388791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</a:t>
            </a:r>
            <a:r>
              <a:rPr lang="en-US" altLang="ja-JP" sz="1100" dirty="0" smtClean="0"/>
              <a:t>]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998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740032"/>
          </a:xfrm>
        </p:spPr>
        <p:txBody>
          <a:bodyPr>
            <a:normAutofit/>
          </a:bodyPr>
          <a:lstStyle/>
          <a:p>
            <a:r>
              <a:rPr lang="en-US" altLang="ja-JP" sz="2000" dirty="0" err="1"/>
              <a:t>DeTail</a:t>
            </a:r>
            <a:r>
              <a:rPr lang="en-US" altLang="ja-JP" sz="2000" dirty="0"/>
              <a:t>: Reducing the flow completion </a:t>
            </a:r>
            <a:r>
              <a:rPr lang="en-US" altLang="ja-JP" sz="2000" dirty="0" smtClean="0"/>
              <a:t>time tail </a:t>
            </a:r>
            <a:r>
              <a:rPr lang="en-US" altLang="ja-JP" sz="2000" dirty="0"/>
              <a:t>in datacenter </a:t>
            </a:r>
            <a:r>
              <a:rPr lang="en-US" altLang="ja-JP" sz="2000" dirty="0" smtClean="0"/>
              <a:t>networks. (2012)</a:t>
            </a:r>
            <a:endParaRPr kumimoji="1" lang="ja-JP" altLang="en-US" sz="2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Related work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467544" y="5333516"/>
            <a:ext cx="8229600" cy="903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dirty="0" smtClean="0"/>
              <a:t>Observing the traffic on cross-layer, and rearranging the queue</a:t>
            </a:r>
          </a:p>
          <a:p>
            <a:r>
              <a:rPr lang="en-US" altLang="ja-JP" dirty="0" smtClean="0"/>
              <a:t>overall short-flow is improved</a:t>
            </a:r>
          </a:p>
          <a:p>
            <a:r>
              <a:rPr lang="en-US" altLang="ja-JP" dirty="0" smtClean="0"/>
              <a:t>However, they implemented the special switch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25" y="3068960"/>
            <a:ext cx="3283319" cy="2157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>
          <a:xfrm>
            <a:off x="446856" y="2184912"/>
            <a:ext cx="8229600" cy="740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ja-JP" sz="2000" dirty="0" smtClean="0"/>
              <a:t>Assumption : Short-flow is made to be behind the long-flow, and leading to delay. </a:t>
            </a:r>
            <a:endParaRPr lang="ja-JP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33" y="3140968"/>
            <a:ext cx="4161499" cy="204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3419872" y="6237312"/>
            <a:ext cx="53285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smtClean="0"/>
              <a:t>[1]</a:t>
            </a:r>
            <a:r>
              <a:rPr lang="en-US" altLang="ja-JP" sz="1100" dirty="0" err="1" smtClean="0"/>
              <a:t>Zats</a:t>
            </a:r>
            <a:r>
              <a:rPr lang="en-US" altLang="ja-JP" sz="1100" dirty="0"/>
              <a:t>, David, et al. "</a:t>
            </a:r>
            <a:r>
              <a:rPr lang="en-US" altLang="ja-JP" sz="1100" dirty="0" err="1"/>
              <a:t>DeTail</a:t>
            </a:r>
            <a:r>
              <a:rPr lang="en-US" altLang="ja-JP" sz="1100" dirty="0"/>
              <a:t>: Reducing the flow completion time tail in datacenter networks." </a:t>
            </a:r>
            <a:r>
              <a:rPr lang="en-US" altLang="ja-JP" sz="1100" i="1" dirty="0"/>
              <a:t>ACM SIGCOMM Computer Communication Review</a:t>
            </a:r>
            <a:r>
              <a:rPr lang="en-US" altLang="ja-JP" sz="1100" dirty="0"/>
              <a:t> 42.4 (2012): 139-150.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05596" y="503959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</a:t>
            </a:r>
            <a:endParaRPr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47764" y="4941168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/>
              <a:t>[1]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847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Assumption : </a:t>
            </a:r>
          </a:p>
          <a:p>
            <a:pPr lvl="1"/>
            <a:r>
              <a:rPr kumimoji="1" lang="en-US" altLang="ja-JP" dirty="0" smtClean="0"/>
              <a:t>Improving performance in today’s data centers with Multipath TCP(MPTCP) by solving short-flow problems</a:t>
            </a:r>
          </a:p>
          <a:p>
            <a:r>
              <a:rPr kumimoji="1" lang="en-US" altLang="ja-JP" dirty="0" smtClean="0"/>
              <a:t> Problems : 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MPTCP can work long-sized flow effectively</a:t>
            </a:r>
          </a:p>
          <a:p>
            <a:pPr lvl="1"/>
            <a:r>
              <a:rPr lang="en-US" altLang="ja-JP" dirty="0" smtClean="0"/>
              <a:t>However, for short-flow, MPTCP does not.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Simulating reproduction of related works by ns-3</a:t>
            </a:r>
          </a:p>
          <a:p>
            <a:r>
              <a:rPr lang="en-US" altLang="ja-JP" dirty="0" smtClean="0"/>
              <a:t>Analyzing the cause </a:t>
            </a:r>
            <a:r>
              <a:rPr lang="en-US" altLang="ja-JP" dirty="0"/>
              <a:t>of </a:t>
            </a:r>
            <a:r>
              <a:rPr lang="en-US" altLang="ja-JP" dirty="0" smtClean="0"/>
              <a:t>deterioration of the performance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Motivation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147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3-requirements, 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using the modern topologies for utilization massive computing resources.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improving the short-flow for the burst queries by distributed computing.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seamless approach : not using the specialized devices, but utilizing the existing resources.</a:t>
            </a:r>
            <a:endParaRPr kumimoji="1" lang="en-US" altLang="ja-JP" dirty="0"/>
          </a:p>
          <a:p>
            <a:r>
              <a:rPr kumimoji="1" lang="en-US" altLang="ja-JP" dirty="0" smtClean="0"/>
              <a:t>My solution,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err="1" smtClean="0"/>
              <a:t>FatTree</a:t>
            </a:r>
            <a:r>
              <a:rPr lang="en-US" altLang="ja-JP" dirty="0" smtClean="0"/>
              <a:t> topology</a:t>
            </a:r>
          </a:p>
          <a:p>
            <a:pPr marL="850392" lvl="1" indent="-457200">
              <a:buFont typeface="+mj-lt"/>
              <a:buAutoNum type="arabicPeriod"/>
            </a:pPr>
            <a:r>
              <a:rPr kumimoji="1" lang="en-US" altLang="ja-JP" dirty="0" smtClean="0"/>
              <a:t>Targeting on solving the problem of short-flow keeping the performance of long-flow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ja-JP" dirty="0" smtClean="0"/>
              <a:t>Using MPTCP on </a:t>
            </a:r>
            <a:r>
              <a:rPr lang="en-US" altLang="ja-JP" dirty="0" err="1" smtClean="0"/>
              <a:t>FatTree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8810-1BF2-4D72-825A-B17A08A6A327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Requirements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07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論文読み輪講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r 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9666</TotalTime>
  <Words>1586</Words>
  <Application>Microsoft Macintosh PowerPoint</Application>
  <PresentationFormat>画面に合わせる (4:3)</PresentationFormat>
  <Paragraphs>313</Paragraphs>
  <Slides>31</Slides>
  <Notes>1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論文読み輪講</vt:lpstr>
      <vt:lpstr>Improving Datacenter network with MPTCP</vt:lpstr>
      <vt:lpstr>Background</vt:lpstr>
      <vt:lpstr>Network topology</vt:lpstr>
      <vt:lpstr>Distributed computing</vt:lpstr>
      <vt:lpstr>Protocol approarch</vt:lpstr>
      <vt:lpstr>Related work(1)</vt:lpstr>
      <vt:lpstr>Related work(2)</vt:lpstr>
      <vt:lpstr>Motivation</vt:lpstr>
      <vt:lpstr>Requirements</vt:lpstr>
      <vt:lpstr>Is our target critical?</vt:lpstr>
      <vt:lpstr>Multipath TCP</vt:lpstr>
      <vt:lpstr>Multipath TCP</vt:lpstr>
      <vt:lpstr>Traffic patterns in today’s DC</vt:lpstr>
      <vt:lpstr>Traffic patterns in today’s DC</vt:lpstr>
      <vt:lpstr>Simulation for reproduction</vt:lpstr>
      <vt:lpstr>Topology</vt:lpstr>
      <vt:lpstr>Topology</vt:lpstr>
      <vt:lpstr>Evaluation</vt:lpstr>
      <vt:lpstr>Simulation</vt:lpstr>
      <vt:lpstr>Topology</vt:lpstr>
      <vt:lpstr>Query traffic</vt:lpstr>
      <vt:lpstr>Query traffic</vt:lpstr>
      <vt:lpstr>Query traffic</vt:lpstr>
      <vt:lpstr>Query traffic</vt:lpstr>
      <vt:lpstr>Short message </vt:lpstr>
      <vt:lpstr>Short message </vt:lpstr>
      <vt:lpstr>Short message </vt:lpstr>
      <vt:lpstr>Short message </vt:lpstr>
      <vt:lpstr>Conclusion</vt:lpstr>
      <vt:lpstr>Solution – via Core</vt:lpstr>
      <vt:lpstr>Solution – via 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Fujii Shogo</cp:lastModifiedBy>
  <cp:revision>2110</cp:revision>
  <dcterms:created xsi:type="dcterms:W3CDTF">2013-06-23T09:26:35Z</dcterms:created>
  <dcterms:modified xsi:type="dcterms:W3CDTF">2013-11-26T03:37:19Z</dcterms:modified>
</cp:coreProperties>
</file>