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2" r:id="rId4"/>
    <p:sldId id="296" r:id="rId5"/>
    <p:sldId id="277" r:id="rId6"/>
    <p:sldId id="274" r:id="rId7"/>
    <p:sldId id="275" r:id="rId8"/>
    <p:sldId id="273" r:id="rId9"/>
    <p:sldId id="267" r:id="rId10"/>
    <p:sldId id="313" r:id="rId11"/>
    <p:sldId id="266" r:id="rId12"/>
    <p:sldId id="282" r:id="rId13"/>
    <p:sldId id="283" r:id="rId14"/>
    <p:sldId id="293" r:id="rId15"/>
    <p:sldId id="287" r:id="rId16"/>
    <p:sldId id="285" r:id="rId17"/>
    <p:sldId id="288" r:id="rId18"/>
    <p:sldId id="306" r:id="rId19"/>
    <p:sldId id="291" r:id="rId20"/>
    <p:sldId id="284" r:id="rId21"/>
    <p:sldId id="309" r:id="rId22"/>
    <p:sldId id="311" r:id="rId23"/>
    <p:sldId id="305" r:id="rId24"/>
    <p:sldId id="308" r:id="rId25"/>
    <p:sldId id="290" r:id="rId26"/>
    <p:sldId id="292" r:id="rId27"/>
    <p:sldId id="315" r:id="rId28"/>
    <p:sldId id="314" r:id="rId29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130" d="100"/>
          <a:sy n="130" d="100"/>
        </p:scale>
        <p:origin x="-2312" y="-112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MultiPath</a:t>
            </a:r>
            <a:r>
              <a:rPr lang="en-US" altLang="ja-JP" dirty="0"/>
              <a:t> TCP</a:t>
            </a:r>
            <a:r>
              <a:rPr lang="ja-JP" altLang="en-US" dirty="0"/>
              <a:t>適用時のデータセンターネットワークで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フローサイズ</a:t>
            </a:r>
            <a:r>
              <a:rPr lang="ja-JP" altLang="en-US" dirty="0"/>
              <a:t>が与える影響に関する一</a:t>
            </a:r>
            <a:r>
              <a:rPr lang="ja-JP" altLang="en-US" dirty="0" smtClean="0"/>
              <a:t>考察</a:t>
            </a:r>
            <a:endParaRPr lang="en-US" altLang="ja-JP" sz="3200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東京大学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修士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課程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1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年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関谷研究室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藤居翔吾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2013/12/20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データセンターネットワーク構成要素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b="1" dirty="0" smtClean="0">
                <a:solidFill>
                  <a:srgbClr val="0071BC"/>
                </a:solidFill>
              </a:rPr>
              <a:t>プロトコル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13713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dirty="0"/>
              <a:t>Multipath TCP(2011)</a:t>
            </a:r>
          </a:p>
          <a:p>
            <a:r>
              <a:rPr lang="ja-JP" altLang="en-US" sz="1800" b="1" dirty="0" smtClean="0"/>
              <a:t>シームレス性</a:t>
            </a:r>
            <a:r>
              <a:rPr lang="en-US" altLang="ja-JP" sz="1800" b="1" dirty="0" smtClean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既存の</a:t>
            </a:r>
            <a:r>
              <a:rPr lang="en-US" altLang="ja-JP" sz="1800" dirty="0" smtClean="0"/>
              <a:t>TCP</a:t>
            </a:r>
            <a:r>
              <a:rPr lang="ja-JP" altLang="en-US" sz="1800" dirty="0" smtClean="0"/>
              <a:t>を拡張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一つのコネクションで複数の経路を利用</a:t>
            </a:r>
          </a:p>
          <a:p>
            <a:r>
              <a:rPr lang="ja-JP" altLang="en-US" sz="1800" dirty="0" smtClean="0"/>
              <a:t>複数の経路を同時に利用する事で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スループットを改善</a:t>
            </a: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92560" y="2630525"/>
            <a:ext cx="8100640" cy="1734579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8" name="図 7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52" y="2913427"/>
            <a:ext cx="294907" cy="1915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36" y="3273467"/>
            <a:ext cx="589814" cy="191537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14" idx="3"/>
            <a:endCxn id="13" idx="1"/>
          </p:cNvCxnSpPr>
          <p:nvPr/>
        </p:nvCxnSpPr>
        <p:spPr bwMode="auto">
          <a:xfrm>
            <a:off x="3852288" y="3232922"/>
            <a:ext cx="452819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7" idx="3"/>
            <a:endCxn id="16" idx="1"/>
          </p:cNvCxnSpPr>
          <p:nvPr/>
        </p:nvCxnSpPr>
        <p:spPr bwMode="auto">
          <a:xfrm>
            <a:off x="3860242" y="3911152"/>
            <a:ext cx="105639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図形グループ 11"/>
          <p:cNvGrpSpPr/>
          <p:nvPr/>
        </p:nvGrpSpPr>
        <p:grpSpPr>
          <a:xfrm>
            <a:off x="3527890" y="2918557"/>
            <a:ext cx="2613242" cy="628730"/>
            <a:chOff x="3923934" y="2752349"/>
            <a:chExt cx="2613242" cy="628730"/>
          </a:xfrm>
        </p:grpSpPr>
        <p:pic>
          <p:nvPicPr>
            <p:cNvPr id="13" name="図 12" descr="eq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151" y="2752349"/>
              <a:ext cx="1836025" cy="628730"/>
            </a:xfrm>
            <a:prstGeom prst="rect">
              <a:avLst/>
            </a:prstGeom>
          </p:spPr>
        </p:pic>
        <p:pic>
          <p:nvPicPr>
            <p:cNvPr id="14" name="図 13" descr="eq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34" y="2961368"/>
              <a:ext cx="324398" cy="210692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1270910" y="3027450"/>
            <a:ext cx="197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ACK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を受ける毎に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634" y="3643607"/>
            <a:ext cx="324398" cy="535090"/>
          </a:xfrm>
          <a:prstGeom prst="rect">
            <a:avLst/>
          </a:prstGeom>
        </p:spPr>
      </p:pic>
      <p:pic>
        <p:nvPicPr>
          <p:cNvPr id="17" name="図 16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3805806"/>
            <a:ext cx="324398" cy="21069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270910" y="3665349"/>
            <a:ext cx="158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パケットロス時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06832" y="3701515"/>
            <a:ext cx="131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4D4D4D"/>
                </a:solidFill>
                <a:latin typeface="+mj-lt"/>
              </a:rPr>
              <a:t>A</a:t>
            </a:r>
            <a:r>
              <a:rPr kumimoji="1" lang="en-US" altLang="ja-JP" sz="1400" dirty="0" smtClean="0">
                <a:solidFill>
                  <a:srgbClr val="4D4D4D"/>
                </a:solidFill>
                <a:latin typeface="+mj-lt"/>
              </a:rPr>
              <a:t>ggressiveness </a:t>
            </a:r>
            <a:endParaRPr kumimoji="1" lang="ja-JP" altLang="en-US" sz="1400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694" y="3503074"/>
            <a:ext cx="1781682" cy="76140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624171" y="2780928"/>
            <a:ext cx="146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サブフロー</a:t>
            </a:r>
            <a:r>
              <a:rPr kumimoji="1" lang="en-US" altLang="ja-JP" sz="1100" dirty="0" smtClean="0">
                <a:solidFill>
                  <a:srgbClr val="4D4D4D"/>
                </a:solidFill>
                <a:latin typeface="+mj-lt"/>
              </a:rPr>
              <a:t>r</a:t>
            </a:r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におけるウィンドウサイズ</a:t>
            </a:r>
            <a:endParaRPr kumimoji="1" lang="ja-JP" altLang="en-US" sz="11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624171" y="3229816"/>
            <a:ext cx="146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総ウィンドウサイズ</a:t>
            </a:r>
            <a:endParaRPr kumimoji="1" lang="ja-JP" altLang="en-US" sz="11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32488" y="2384884"/>
            <a:ext cx="22531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000" b="1" dirty="0" smtClean="0">
                <a:solidFill>
                  <a:srgbClr val="4D4D4D"/>
                </a:solidFill>
                <a:latin typeface="+mj-lt"/>
              </a:rPr>
              <a:t>Congestion control</a:t>
            </a:r>
            <a:endParaRPr kumimoji="1" lang="en-US" altLang="ja-JP" sz="2000" b="1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992560" y="2594521"/>
            <a:ext cx="8100639" cy="1770583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196" y="2831741"/>
            <a:ext cx="2155835" cy="921295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884548" y="2348880"/>
            <a:ext cx="318065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000" b="1" dirty="0" smtClean="0">
                <a:solidFill>
                  <a:srgbClr val="4D4D4D"/>
                </a:solidFill>
                <a:latin typeface="+mj-lt"/>
              </a:rPr>
              <a:t>RTT, MSS</a:t>
            </a:r>
            <a:r>
              <a:rPr kumimoji="1" lang="ja-JP" altLang="en-US" sz="2000" b="1" dirty="0" smtClean="0">
                <a:solidFill>
                  <a:srgbClr val="4D4D4D"/>
                </a:solidFill>
                <a:latin typeface="+mj-lt"/>
              </a:rPr>
              <a:t>に差がない場合</a:t>
            </a:r>
            <a:endParaRPr kumimoji="1" lang="en-US" altLang="ja-JP" sz="2000" b="1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755" y="2893371"/>
            <a:ext cx="1130377" cy="230757"/>
          </a:xfrm>
          <a:prstGeom prst="rect">
            <a:avLst/>
          </a:prstGeom>
        </p:spPr>
      </p:pic>
      <p:grpSp>
        <p:nvGrpSpPr>
          <p:cNvPr id="31" name="図形グループ 30"/>
          <p:cNvGrpSpPr/>
          <p:nvPr/>
        </p:nvGrpSpPr>
        <p:grpSpPr>
          <a:xfrm>
            <a:off x="2212888" y="2830590"/>
            <a:ext cx="1576048" cy="369332"/>
            <a:chOff x="1288720" y="1695302"/>
            <a:chExt cx="1576048" cy="369332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1756772" y="16953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4D4D4D"/>
                  </a:solidFill>
                  <a:latin typeface="+mj-lt"/>
                </a:rPr>
                <a:t>の増加量</a:t>
              </a:r>
              <a:endParaRPr kumimoji="1" lang="ja-JP" altLang="en-US" dirty="0">
                <a:solidFill>
                  <a:srgbClr val="4D4D4D"/>
                </a:solidFill>
                <a:latin typeface="+mj-lt"/>
              </a:endParaRPr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720" y="1797303"/>
              <a:ext cx="589814" cy="191537"/>
            </a:xfrm>
            <a:prstGeom prst="rect">
              <a:avLst/>
            </a:prstGeom>
          </p:spPr>
        </p:pic>
      </p:grpSp>
      <p:sp>
        <p:nvSpPr>
          <p:cNvPr id="34" name="正方形/長方形 33"/>
          <p:cNvSpPr/>
          <p:nvPr/>
        </p:nvSpPr>
        <p:spPr>
          <a:xfrm>
            <a:off x="3892786" y="27449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4D4D4D"/>
                </a:solidFill>
                <a:latin typeface="ＭＳ ゴシック"/>
                <a:ea typeface="ＭＳ ゴシック"/>
                <a:cs typeface="ＭＳ ゴシック"/>
              </a:rPr>
              <a:t>≈</a:t>
            </a:r>
            <a:endParaRPr lang="ja-JP" altLang="en-US" sz="3600" dirty="0">
              <a:solidFill>
                <a:srgbClr val="4D4D4D"/>
              </a:solidFill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2403409" y="3284168"/>
            <a:ext cx="3131095" cy="540876"/>
            <a:chOff x="2145941" y="2293712"/>
            <a:chExt cx="3131095" cy="540876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0136" y="2312876"/>
              <a:ext cx="1086900" cy="521712"/>
            </a:xfrm>
            <a:prstGeom prst="rect">
              <a:avLst/>
            </a:prstGeom>
          </p:spPr>
        </p:pic>
        <p:grpSp>
          <p:nvGrpSpPr>
            <p:cNvPr id="37" name="図形グループ 36"/>
            <p:cNvGrpSpPr/>
            <p:nvPr/>
          </p:nvGrpSpPr>
          <p:grpSpPr>
            <a:xfrm>
              <a:off x="2145941" y="2375592"/>
              <a:ext cx="1402903" cy="369332"/>
              <a:chOff x="1497869" y="2375592"/>
              <a:chExt cx="1402903" cy="369332"/>
            </a:xfrm>
          </p:grpSpPr>
          <p:sp>
            <p:nvSpPr>
              <p:cNvPr id="39" name="テキスト ボックス 38"/>
              <p:cNvSpPr txBox="1"/>
              <p:nvPr/>
            </p:nvSpPr>
            <p:spPr>
              <a:xfrm>
                <a:off x="1792776" y="237559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4D4D4D"/>
                    </a:solidFill>
                    <a:latin typeface="+mj-lt"/>
                  </a:rPr>
                  <a:t>の増加量</a:t>
                </a:r>
                <a:endParaRPr kumimoji="1" lang="ja-JP" altLang="en-US" dirty="0">
                  <a:solidFill>
                    <a:srgbClr val="4D4D4D"/>
                  </a:solidFill>
                  <a:latin typeface="+mj-lt"/>
                </a:endParaRPr>
              </a:p>
            </p:txBody>
          </p:sp>
          <p:pic>
            <p:nvPicPr>
              <p:cNvPr id="40" name="図 39" descr="eq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69" y="2481379"/>
                <a:ext cx="294907" cy="191537"/>
              </a:xfrm>
              <a:prstGeom prst="rect">
                <a:avLst/>
              </a:prstGeom>
            </p:spPr>
          </p:pic>
        </p:grpSp>
        <p:sp>
          <p:nvSpPr>
            <p:cNvPr id="38" name="正方形/長方形 37"/>
            <p:cNvSpPr/>
            <p:nvPr/>
          </p:nvSpPr>
          <p:spPr>
            <a:xfrm>
              <a:off x="3656856" y="229371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800" dirty="0">
                  <a:solidFill>
                    <a:srgbClr val="4D4D4D"/>
                  </a:solidFill>
                  <a:latin typeface="ＭＳ ゴシック"/>
                  <a:ea typeface="ＭＳ ゴシック"/>
                  <a:cs typeface="ＭＳ ゴシック"/>
                </a:rPr>
                <a:t>≈</a:t>
              </a:r>
              <a:endParaRPr lang="ja-JP" altLang="en-US" sz="3600" dirty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正方形/長方形 40"/>
          <p:cNvSpPr/>
          <p:nvPr/>
        </p:nvSpPr>
        <p:spPr bwMode="auto">
          <a:xfrm>
            <a:off x="4374950" y="2882394"/>
            <a:ext cx="314086" cy="294578"/>
          </a:xfrm>
          <a:prstGeom prst="rect">
            <a:avLst/>
          </a:prstGeom>
          <a:noFill/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365000" y="3392996"/>
            <a:ext cx="345495" cy="294578"/>
          </a:xfrm>
          <a:prstGeom prst="rect">
            <a:avLst/>
          </a:prstGeom>
          <a:noFill/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205120" y="2780928"/>
            <a:ext cx="1084316" cy="474421"/>
          </a:xfrm>
          <a:prstGeom prst="rect">
            <a:avLst/>
          </a:prstGeom>
          <a:noFill/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コンテンツ プレースホルダー 2"/>
          <p:cNvSpPr txBox="1">
            <a:spLocks/>
          </p:cNvSpPr>
          <p:nvPr/>
        </p:nvSpPr>
        <p:spPr bwMode="auto">
          <a:xfrm>
            <a:off x="812540" y="5009963"/>
            <a:ext cx="8280400" cy="137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sz="1800" dirty="0" smtClean="0"/>
              <a:t>データ送信量は最も性能の良い経路に依存し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各サブフローのウィンドウサイズを増加させていく</a:t>
            </a:r>
            <a:endParaRPr lang="en-US" altLang="ja-JP" sz="1800" dirty="0" smtClean="0"/>
          </a:p>
          <a:p>
            <a:r>
              <a:rPr lang="ja-JP" altLang="en-US" sz="1800" b="1" dirty="0" smtClean="0"/>
              <a:t>ロードバランス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性能の低い経路の増加量は抑えられる</a:t>
            </a:r>
            <a:endParaRPr lang="en-US" altLang="ja-JP" sz="18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4176464" y="4365104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900" dirty="0"/>
              <a:t>[1]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Raiciu</a:t>
            </a:r>
            <a:r>
              <a:rPr lang="en-US" altLang="ja-JP" sz="900" dirty="0"/>
              <a:t>, C., M. Handley, and D. </a:t>
            </a:r>
            <a:r>
              <a:rPr lang="en-US" altLang="ja-JP" sz="900" dirty="0" err="1"/>
              <a:t>Wischik</a:t>
            </a:r>
            <a:r>
              <a:rPr lang="en-US" altLang="ja-JP" sz="900" dirty="0"/>
              <a:t>. "Coupled congestion control for multipath transport protocols." draft-ietf-mptcp-congestion-01 (work in progress) (2011).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702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データセンターネットワーク構成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b="1" dirty="0" smtClean="0">
                <a:solidFill>
                  <a:srgbClr val="0071BC"/>
                </a:solidFill>
              </a:rPr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分散処理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700" dirty="0" smtClean="0"/>
              <a:t>大半の分散処理技術は</a:t>
            </a:r>
            <a:r>
              <a:rPr lang="en-US" altLang="ja-JP" sz="1700" dirty="0" smtClean="0"/>
              <a:t>Partition-aggregate</a:t>
            </a:r>
            <a:r>
              <a:rPr lang="ja-JP" altLang="en-US" sz="1700" dirty="0" smtClean="0"/>
              <a:t>計算モデルに従う</a:t>
            </a:r>
            <a:endParaRPr kumimoji="1" lang="en-US" altLang="ja-JP" sz="1700" dirty="0" smtClean="0"/>
          </a:p>
          <a:p>
            <a:pPr marL="0" indent="0">
              <a:buNone/>
            </a:pPr>
            <a:r>
              <a:rPr kumimoji="1" lang="ja-JP" altLang="en-US" sz="1700" dirty="0" smtClean="0"/>
              <a:t>大量の処理ノードと数台の管理ノードから構成される</a:t>
            </a:r>
            <a:endParaRPr kumimoji="1" lang="ja-JP" altLang="en-US" sz="17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202094" y="3392996"/>
            <a:ext cx="5703234" cy="2475947"/>
            <a:chOff x="1306488" y="2535552"/>
            <a:chExt cx="8030724" cy="4218522"/>
          </a:xfrm>
        </p:grpSpPr>
        <p:sp>
          <p:nvSpPr>
            <p:cNvPr id="7" name="角丸四角形 6"/>
            <p:cNvSpPr/>
            <p:nvPr/>
          </p:nvSpPr>
          <p:spPr>
            <a:xfrm>
              <a:off x="1306488" y="508518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306488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Client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012160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Coordinator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012160" y="4005064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012160" y="4701141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012160" y="5397218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6012160" y="6093296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4" name="右中かっこ 13"/>
            <p:cNvSpPr/>
            <p:nvPr/>
          </p:nvSpPr>
          <p:spPr>
            <a:xfrm>
              <a:off x="7956376" y="3789040"/>
              <a:ext cx="504056" cy="2965034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Times New Roman"/>
                <a:cs typeface="Times New Roman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707904" y="472514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3707904" y="5421221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3347864" y="3176972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464036" y="2596896"/>
              <a:ext cx="1199018" cy="6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request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カギ線コネクタ 18"/>
            <p:cNvCxnSpPr>
              <a:stCxn id="9" idx="3"/>
            </p:cNvCxnSpPr>
            <p:nvPr/>
          </p:nvCxnSpPr>
          <p:spPr>
            <a:xfrm>
              <a:off x="8078688" y="3176972"/>
              <a:ext cx="453752" cy="212423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10" idx="1"/>
              <a:endCxn id="15" idx="3"/>
            </p:cNvCxnSpPr>
            <p:nvPr/>
          </p:nvCxnSpPr>
          <p:spPr>
            <a:xfrm flipH="1">
              <a:off x="5774432" y="4257092"/>
              <a:ext cx="237728" cy="7200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1" idx="1"/>
              <a:endCxn id="15" idx="3"/>
            </p:cNvCxnSpPr>
            <p:nvPr/>
          </p:nvCxnSpPr>
          <p:spPr>
            <a:xfrm flipH="1">
              <a:off x="5774432" y="4953169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2" idx="1"/>
              <a:endCxn id="16" idx="3"/>
            </p:cNvCxnSpPr>
            <p:nvPr/>
          </p:nvCxnSpPr>
          <p:spPr>
            <a:xfrm flipH="1">
              <a:off x="5774432" y="5649246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13" idx="1"/>
              <a:endCxn id="16" idx="3"/>
            </p:cNvCxnSpPr>
            <p:nvPr/>
          </p:nvCxnSpPr>
          <p:spPr>
            <a:xfrm flipH="1" flipV="1">
              <a:off x="5774432" y="5673249"/>
              <a:ext cx="237728" cy="6720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5" idx="1"/>
              <a:endCxn id="7" idx="3"/>
            </p:cNvCxnSpPr>
            <p:nvPr/>
          </p:nvCxnSpPr>
          <p:spPr>
            <a:xfrm flipH="1">
              <a:off x="3373016" y="4977172"/>
              <a:ext cx="334888" cy="36004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 flipV="1">
              <a:off x="3347864" y="5301208"/>
              <a:ext cx="334888" cy="3360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 flipV="1">
              <a:off x="2314600" y="3429000"/>
              <a:ext cx="50304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8264596" y="2535552"/>
              <a:ext cx="1072616" cy="6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E03253"/>
                  </a:solidFill>
                  <a:latin typeface="Times New Roman"/>
                  <a:cs typeface="Times New Roman"/>
                </a:rPr>
                <a:t>query</a:t>
              </a:r>
              <a:endParaRPr kumimoji="1" lang="ja-JP" altLang="en-US" b="1" dirty="0">
                <a:solidFill>
                  <a:srgbClr val="E03253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3088340" y="3032956"/>
            <a:ext cx="37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partition-aggregate model of Presto[1]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805373" y="6082353"/>
            <a:ext cx="12490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[1] http</a:t>
            </a:r>
            <a:r>
              <a:rPr lang="en-US" altLang="ja-JP" sz="900" dirty="0"/>
              <a:t>://</a:t>
            </a:r>
            <a:r>
              <a:rPr lang="en-US" altLang="ja-JP" sz="900" dirty="0" err="1"/>
              <a:t>prestodb.io</a:t>
            </a:r>
            <a:r>
              <a:rPr lang="en-US" altLang="ja-JP" sz="900" dirty="0"/>
              <a:t>/</a:t>
            </a:r>
            <a:endParaRPr lang="ja-JP" altLang="en-US" sz="900" dirty="0"/>
          </a:p>
        </p:txBody>
      </p:sp>
      <p:sp>
        <p:nvSpPr>
          <p:cNvPr id="30" name="フッター プレースホルダー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60133" y="2746665"/>
            <a:ext cx="18535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処理の開始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サイズが小さい</a:t>
            </a:r>
            <a:endParaRPr kumimoji="1" lang="en-US" altLang="ja-JP" dirty="0" smtClean="0"/>
          </a:p>
        </p:txBody>
      </p:sp>
      <p:cxnSp>
        <p:nvCxnSpPr>
          <p:cNvPr id="33" name="直線コネクタ 32"/>
          <p:cNvCxnSpPr>
            <a:stCxn id="31" idx="2"/>
            <a:endCxn id="27" idx="3"/>
          </p:cNvCxnSpPr>
          <p:nvPr/>
        </p:nvCxnSpPr>
        <p:spPr bwMode="auto">
          <a:xfrm flipH="1">
            <a:off x="7905328" y="3392996"/>
            <a:ext cx="381598" cy="1846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7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再現シミュレーション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635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再現実験環境</a:t>
            </a:r>
            <a:endParaRPr lang="en-US" altLang="ja-JP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400" dirty="0" smtClean="0"/>
              <a:t>トポロジー</a:t>
            </a:r>
            <a:r>
              <a:rPr lang="en-US" altLang="ja-JP" sz="1400" dirty="0" smtClean="0"/>
              <a:t>: FatTree, oversubscripted 4 : 1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400" dirty="0" smtClean="0"/>
              <a:t>トラフィック</a:t>
            </a:r>
            <a:r>
              <a:rPr kumimoji="1" lang="en-US" altLang="ja-JP" sz="1400" dirty="0" smtClean="0"/>
              <a:t>:33%</a:t>
            </a:r>
            <a:r>
              <a:rPr kumimoji="1" lang="ja-JP" altLang="en-US" sz="1400" dirty="0" smtClean="0"/>
              <a:t>のノードがデータを流し続ける</a:t>
            </a:r>
            <a:r>
              <a:rPr lang="en-US" altLang="ja-JP" sz="1400" dirty="0" smtClean="0"/>
              <a:t>background traffic (</a:t>
            </a:r>
            <a:r>
              <a:rPr lang="en-US" altLang="ja-JP" sz="1400" dirty="0" smtClean="0">
                <a:solidFill>
                  <a:srgbClr val="E03253"/>
                </a:solidFill>
              </a:rPr>
              <a:t>TCP or MPTCP</a:t>
            </a:r>
            <a:r>
              <a:rPr lang="en-US" altLang="ja-JP" sz="1400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400" dirty="0" smtClean="0"/>
              <a:t>残りのノードが</a:t>
            </a:r>
            <a:r>
              <a:rPr lang="en-US" altLang="ja-JP" sz="1400" dirty="0" smtClean="0"/>
              <a:t>70KB</a:t>
            </a:r>
            <a:r>
              <a:rPr lang="ja-JP" altLang="en-US" sz="1400" dirty="0" smtClean="0"/>
              <a:t>の通信を平均</a:t>
            </a:r>
            <a:r>
              <a:rPr lang="en-US" altLang="ja-JP" sz="1400" dirty="0" smtClean="0"/>
              <a:t>200ms</a:t>
            </a:r>
            <a:r>
              <a:rPr lang="ja-JP" altLang="en-US" sz="1400" dirty="0" smtClean="0"/>
              <a:t>ポアソン生起</a:t>
            </a:r>
            <a:r>
              <a:rPr lang="en-US" altLang="ja-JP" sz="1400" dirty="0" smtClean="0"/>
              <a:t> </a:t>
            </a:r>
            <a:r>
              <a:rPr lang="en-US" altLang="ja-JP" sz="1400" dirty="0" smtClean="0">
                <a:solidFill>
                  <a:srgbClr val="E03253"/>
                </a:solidFill>
              </a:rPr>
              <a:t> </a:t>
            </a:r>
            <a:r>
              <a:rPr lang="en-US" altLang="ja-JP" sz="1400" dirty="0" smtClean="0"/>
              <a:t>(</a:t>
            </a:r>
            <a:r>
              <a:rPr lang="en-US" altLang="ja-JP" sz="1400" dirty="0" smtClean="0">
                <a:solidFill>
                  <a:srgbClr val="E03253"/>
                </a:solidFill>
              </a:rPr>
              <a:t>TCP</a:t>
            </a:r>
            <a:r>
              <a:rPr lang="en-US" altLang="ja-JP" sz="1400" dirty="0" smtClean="0"/>
              <a:t>)</a:t>
            </a:r>
            <a:endParaRPr lang="en-US" altLang="ja-JP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400" dirty="0" smtClean="0"/>
              <a:t>70KB</a:t>
            </a:r>
            <a:r>
              <a:rPr lang="ja-JP" altLang="en-US" sz="1400" dirty="0" smtClean="0"/>
              <a:t>の通信の完結時間を測定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シミュレーション</a:t>
            </a:r>
            <a:r>
              <a:rPr lang="en-US" altLang="ja-JP" sz="1400" dirty="0" smtClean="0"/>
              <a:t>: </a:t>
            </a:r>
            <a:r>
              <a:rPr lang="en-US" altLang="ja-JP" sz="1400" u="sng" dirty="0" smtClean="0"/>
              <a:t>ns-3 </a:t>
            </a:r>
            <a:r>
              <a:rPr lang="en-US" altLang="ja-JP" sz="1400" u="sng" dirty="0" err="1" smtClean="0"/>
              <a:t>dce</a:t>
            </a:r>
            <a:r>
              <a:rPr lang="ja-JP" altLang="en-US" sz="1400" u="sng" dirty="0" smtClean="0"/>
              <a:t>を使用</a:t>
            </a:r>
            <a:r>
              <a:rPr lang="en-US" altLang="ja-JP" sz="1400" dirty="0" smtClean="0"/>
              <a:t>, motivated work</a:t>
            </a:r>
            <a:r>
              <a:rPr lang="ja-JP" altLang="en-US" sz="1400" dirty="0" smtClean="0"/>
              <a:t>では</a:t>
            </a:r>
            <a:r>
              <a:rPr lang="en-US" altLang="ja-JP" sz="1400" dirty="0" smtClean="0"/>
              <a:t> </a:t>
            </a:r>
            <a:r>
              <a:rPr lang="en-US" altLang="ja-JP" sz="1400" u="sng" dirty="0" err="1" smtClean="0"/>
              <a:t>htsim</a:t>
            </a:r>
            <a:r>
              <a:rPr lang="ja-JP" altLang="en-US" sz="1400" u="sng" dirty="0" smtClean="0"/>
              <a:t>あるいは</a:t>
            </a:r>
            <a:r>
              <a:rPr lang="en-US" altLang="ja-JP" sz="1400" u="sng" dirty="0" smtClean="0"/>
              <a:t>flow-level simulator</a:t>
            </a:r>
            <a:r>
              <a:rPr lang="ja-JP" altLang="en-US" sz="1400" u="sng" dirty="0" smtClean="0"/>
              <a:t>を使用</a:t>
            </a:r>
            <a:endParaRPr lang="en-US" altLang="ja-JP" sz="1400" u="sng" dirty="0" smtClean="0"/>
          </a:p>
          <a:p>
            <a:pPr marL="0" indent="0">
              <a:buNone/>
            </a:pPr>
            <a:r>
              <a:rPr lang="ja-JP" altLang="en-US" sz="1600" b="1" dirty="0" smtClean="0"/>
              <a:t>ランダム性</a:t>
            </a:r>
            <a:endParaRPr lang="en-US" altLang="ja-JP" sz="1600" b="1" dirty="0"/>
          </a:p>
          <a:p>
            <a:r>
              <a:rPr lang="ja-JP" altLang="en-US" sz="1600" dirty="0" smtClean="0"/>
              <a:t>通信ノードをどう選ぶか</a:t>
            </a:r>
            <a:endParaRPr lang="en-US" altLang="ja-JP" sz="1600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067947" y="3229341"/>
            <a:ext cx="4493565" cy="1963855"/>
            <a:chOff x="395536" y="2708920"/>
            <a:chExt cx="8572500" cy="3746500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41111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1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88230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2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335350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82466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12699"/>
              </p:ext>
            </p:extLst>
          </p:nvPr>
        </p:nvGraphicFramePr>
        <p:xfrm>
          <a:off x="823946" y="4833156"/>
          <a:ext cx="4129054" cy="148336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2064527"/>
                <a:gridCol w="2064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core-</a:t>
                      </a:r>
                      <a:r>
                        <a:rPr kumimoji="1" lang="en-US" altLang="ja-JP" sz="1400" baseline="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82781"/>
              </p:ext>
            </p:extLst>
          </p:nvPr>
        </p:nvGraphicFramePr>
        <p:xfrm>
          <a:off x="4953000" y="5196800"/>
          <a:ext cx="4129054" cy="111252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064527"/>
                <a:gridCol w="2064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812540" y="4401108"/>
            <a:ext cx="3082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sz="20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27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</a:t>
            </a:r>
            <a:r>
              <a:rPr lang="ja-JP" altLang="en-US" dirty="0" smtClean="0"/>
              <a:t>シミュレーション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パラメータの検証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Round Trip Time(RTT) : 0.5ms</a:t>
            </a:r>
          </a:p>
          <a:p>
            <a:pPr marL="0" indent="0">
              <a:buNone/>
            </a:pPr>
            <a:r>
              <a:rPr lang="ja-JP" altLang="en-US" sz="1800" dirty="0" smtClean="0"/>
              <a:t>同データセンター内の</a:t>
            </a:r>
            <a:r>
              <a:rPr lang="en-US" altLang="ja-JP" sz="1800" dirty="0" smtClean="0"/>
              <a:t>RTT</a:t>
            </a:r>
            <a:r>
              <a:rPr lang="ja-JP" altLang="en-US" sz="1800" dirty="0" smtClean="0"/>
              <a:t>は一般的に</a:t>
            </a:r>
            <a:r>
              <a:rPr lang="en-US" altLang="ja-JP" sz="1800" dirty="0" smtClean="0"/>
              <a:t>1ms</a:t>
            </a:r>
            <a:r>
              <a:rPr lang="ja-JP" altLang="en-US" sz="1800" dirty="0" smtClean="0"/>
              <a:t>以下</a:t>
            </a:r>
            <a:r>
              <a:rPr lang="en-US" altLang="ja-JP" sz="1800" dirty="0" smtClean="0"/>
              <a:t>[1]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b="1" dirty="0" smtClean="0"/>
              <a:t>Buffer: 100KB</a:t>
            </a:r>
            <a:r>
              <a:rPr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 algn="ctr">
              <a:buNone/>
            </a:pPr>
            <a:r>
              <a:rPr lang="en-US" altLang="ja-JP" sz="2000" dirty="0" smtClean="0"/>
              <a:t>100[KB] = 400[Mbps] × 0.5[</a:t>
            </a:r>
            <a:r>
              <a:rPr lang="en-US" altLang="ja-JP" sz="2000" dirty="0" err="1" smtClean="0"/>
              <a:t>ms</a:t>
            </a:r>
            <a:r>
              <a:rPr lang="en-US" altLang="ja-JP" sz="2000" dirty="0" smtClean="0"/>
              <a:t>] ÷ </a:t>
            </a:r>
            <a:r>
              <a:rPr lang="en-US" altLang="ja-JP" sz="2000" dirty="0" smtClean="0"/>
              <a:t>8</a:t>
            </a:r>
            <a:endParaRPr lang="en-US" altLang="ja-JP" sz="2000" dirty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ja-JP" altLang="en-US" sz="2000" b="1" dirty="0" smtClean="0"/>
              <a:t>帯域とノード数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ja-JP" altLang="en-US" sz="2000" dirty="0" smtClean="0"/>
              <a:t>今のデータセンターネットワークでは</a:t>
            </a:r>
            <a:r>
              <a:rPr lang="en-US" altLang="ja-JP" sz="2000" dirty="0" smtClean="0"/>
              <a:t>400Mbps</a:t>
            </a:r>
            <a:r>
              <a:rPr lang="ja-JP" altLang="en-US" sz="2000" dirty="0" smtClean="0"/>
              <a:t>よりも広帯域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今回のシミュレーションでは</a:t>
            </a:r>
            <a:r>
              <a:rPr kumimoji="1" lang="en-US" altLang="ja-JP" sz="2000" dirty="0" smtClean="0"/>
              <a:t>16</a:t>
            </a:r>
            <a:r>
              <a:rPr kumimoji="1" lang="ja-JP" altLang="en-US" sz="2000" dirty="0" smtClean="0"/>
              <a:t>ノードに対し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帯域をチューニングし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結果を再現した　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28" y="3077951"/>
            <a:ext cx="5083345" cy="3343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87518" y="6047710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[1]http</a:t>
            </a:r>
            <a:r>
              <a:rPr lang="en-US" altLang="ja-JP" sz="1100" dirty="0"/>
              <a:t>://</a:t>
            </a:r>
            <a:r>
              <a:rPr lang="en-US" altLang="ja-JP" sz="1100" dirty="0" err="1"/>
              <a:t>www.linux-mag.com</a:t>
            </a:r>
            <a:r>
              <a:rPr lang="en-US" altLang="ja-JP" sz="1100" dirty="0"/>
              <a:t>/id/7589/</a:t>
            </a:r>
            <a:endParaRPr lang="ja-JP" altLang="en-US" sz="110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0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再現シミュレーション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TCP vs. MPTCP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7875" y="5347222"/>
            <a:ext cx="8351589" cy="7820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sz="1800" dirty="0" smtClean="0"/>
              <a:t>MPTCP</a:t>
            </a:r>
            <a:r>
              <a:rPr lang="ja-JP" altLang="en-US" sz="1800" dirty="0" smtClean="0"/>
              <a:t>による</a:t>
            </a:r>
            <a:r>
              <a:rPr kumimoji="1" lang="en-US" altLang="ja-JP" sz="1800" dirty="0" smtClean="0"/>
              <a:t>background traffic</a:t>
            </a:r>
            <a:r>
              <a:rPr kumimoji="1" lang="ja-JP" altLang="en-US" sz="1800" dirty="0" smtClean="0"/>
              <a:t>がバッファを圧迫し</a:t>
            </a:r>
            <a:r>
              <a:rPr kumimoji="1" lang="en-US" altLang="ja-JP" sz="1800" dirty="0" smtClean="0"/>
              <a:t>, 70KB</a:t>
            </a:r>
            <a:r>
              <a:rPr lang="ja-JP" altLang="en-US" sz="1800" dirty="0" smtClean="0"/>
              <a:t>フローでの遅延を引き起こした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/>
          </a:p>
        </p:txBody>
      </p:sp>
      <p:pic>
        <p:nvPicPr>
          <p:cNvPr id="6" name="図 5" descr="reprp_c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51" y="2596305"/>
            <a:ext cx="5587618" cy="2668899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99733"/>
              </p:ext>
            </p:extLst>
          </p:nvPr>
        </p:nvGraphicFramePr>
        <p:xfrm>
          <a:off x="1288016" y="1128192"/>
          <a:ext cx="4735247" cy="1127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73975"/>
                <a:gridCol w="1220424"/>
                <a:gridCol w="1220424"/>
                <a:gridCol w="1220424"/>
              </a:tblGrid>
              <a:tr h="359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Algorithm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Short</a:t>
                      </a:r>
                      <a:r>
                        <a:rPr kumimoji="1" lang="en-US" altLang="ja-JP" sz="1100" baseline="0" dirty="0" smtClean="0"/>
                        <a:t> Flow Finish Time[</a:t>
                      </a:r>
                      <a:r>
                        <a:rPr kumimoji="1" lang="en-US" altLang="ja-JP" sz="1100" baseline="0" dirty="0" err="1" smtClean="0"/>
                        <a:t>ms</a:t>
                      </a:r>
                      <a:r>
                        <a:rPr kumimoji="1" lang="en-US" altLang="ja-JP" sz="1100" baseline="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Stdev</a:t>
                      </a:r>
                      <a:r>
                        <a:rPr kumimoji="1" lang="en-US" altLang="ja-JP" sz="1100" dirty="0" smtClean="0"/>
                        <a:t>[</a:t>
                      </a:r>
                      <a:r>
                        <a:rPr kumimoji="1" lang="en-US" altLang="ja-JP" sz="1100" dirty="0" err="1" smtClean="0"/>
                        <a:t>ms</a:t>
                      </a:r>
                      <a:r>
                        <a:rPr kumimoji="1" lang="en-US" altLang="ja-JP" sz="110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99</a:t>
                      </a:r>
                      <a:r>
                        <a:rPr kumimoji="1" lang="en-US" altLang="ja-JP" sz="1100" baseline="30000" dirty="0" smtClean="0"/>
                        <a:t>th</a:t>
                      </a:r>
                      <a:r>
                        <a:rPr kumimoji="1" lang="en-US" altLang="ja-JP" sz="1100" dirty="0" smtClean="0"/>
                        <a:t> percentile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SINGLE-PATH TCP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78.4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122.5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E03253"/>
                          </a:solidFill>
                        </a:rPr>
                        <a:t>266.7</a:t>
                      </a:r>
                      <a:endParaRPr kumimoji="1" lang="ja-JP" altLang="en-US" sz="1200" b="1" dirty="0">
                        <a:solidFill>
                          <a:srgbClr val="E0325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MPTCP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91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140.6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E03253"/>
                          </a:solidFill>
                        </a:rPr>
                        <a:t>510.5</a:t>
                      </a:r>
                      <a:endParaRPr kumimoji="1" lang="ja-JP" altLang="en-US" sz="1200" b="1" dirty="0">
                        <a:solidFill>
                          <a:srgbClr val="E0325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39888"/>
              </p:ext>
            </p:extLst>
          </p:nvPr>
        </p:nvGraphicFramePr>
        <p:xfrm>
          <a:off x="6076548" y="1121140"/>
          <a:ext cx="2440848" cy="1123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0424"/>
                <a:gridCol w="1220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Short</a:t>
                      </a:r>
                      <a:r>
                        <a:rPr kumimoji="1" lang="en-US" altLang="ja-JP" sz="1100" baseline="0" dirty="0" smtClean="0"/>
                        <a:t> Flow Finish Time[</a:t>
                      </a:r>
                      <a:r>
                        <a:rPr kumimoji="1" lang="en-US" altLang="ja-JP" sz="1100" baseline="0" dirty="0" err="1" smtClean="0"/>
                        <a:t>ms</a:t>
                      </a:r>
                      <a:r>
                        <a:rPr kumimoji="1" lang="en-US" altLang="ja-JP" sz="1100" baseline="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Stdev</a:t>
                      </a:r>
                      <a:r>
                        <a:rPr kumimoji="1" lang="en-US" altLang="ja-JP" sz="1100" dirty="0" smtClean="0"/>
                        <a:t>[</a:t>
                      </a:r>
                      <a:r>
                        <a:rPr kumimoji="1" lang="en-US" altLang="ja-JP" sz="1100" dirty="0" err="1" smtClean="0"/>
                        <a:t>ms</a:t>
                      </a:r>
                      <a:r>
                        <a:rPr kumimoji="1" lang="en-US" altLang="ja-JP" sz="110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78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108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97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106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603058" y="2221123"/>
            <a:ext cx="147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Table1. </a:t>
            </a:r>
            <a:r>
              <a:rPr kumimoji="1" lang="ja-JP" altLang="en-US" sz="1400" dirty="0" smtClean="0">
                <a:latin typeface="Times New Roman"/>
                <a:cs typeface="Times New Roman"/>
              </a:rPr>
              <a:t>再現結果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49144" y="2208312"/>
            <a:ext cx="152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Table2.  </a:t>
            </a:r>
            <a:r>
              <a:rPr kumimoji="1" lang="ja-JP" altLang="en-US" sz="1400" dirty="0" smtClean="0">
                <a:latin typeface="Times New Roman"/>
                <a:cs typeface="Times New Roman"/>
              </a:rPr>
              <a:t>元の結果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999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- </a:t>
            </a:r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完結時間の分布から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つの</a:t>
            </a:r>
            <a:r>
              <a:rPr lang="ja-JP" altLang="en-US" dirty="0" smtClean="0"/>
              <a:t>パターン</a:t>
            </a:r>
            <a:r>
              <a:rPr lang="ja-JP" altLang="en-US" dirty="0" smtClean="0"/>
              <a:t>が現れた</a:t>
            </a:r>
            <a:endParaRPr lang="en-US" altLang="ja-JP" dirty="0"/>
          </a:p>
          <a:p>
            <a:r>
              <a:rPr lang="en-US" altLang="ja-JP" dirty="0" smtClean="0"/>
              <a:t>MPTCP</a:t>
            </a:r>
            <a:r>
              <a:rPr lang="ja-JP" altLang="en-US" dirty="0" smtClean="0"/>
              <a:t>はパケットロスを生じる割合が大きかった</a:t>
            </a:r>
            <a:endParaRPr lang="en-US" altLang="ja-JP" dirty="0" smtClean="0"/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3263758" y="1484784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 bwMode="auto">
          <a:xfrm>
            <a:off x="3263758" y="1484784"/>
            <a:ext cx="42910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696552" y="1304764"/>
            <a:ext cx="220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パケットロスが生じた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11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- </a:t>
            </a:r>
            <a:r>
              <a:rPr lang="ja-JP" altLang="en-US" dirty="0" smtClean="0"/>
              <a:t>パケットロスが生じたトラフィック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545054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Delay with loss vs. Extreme delay</a:t>
            </a:r>
            <a:endParaRPr lang="ja-JP" altLang="en-US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48544" y="4792453"/>
            <a:ext cx="8280400" cy="14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sz="1900" dirty="0" smtClean="0"/>
              <a:t>トラフィックが数</a:t>
            </a:r>
            <a:r>
              <a:rPr lang="en-US" altLang="ja-JP" sz="1900" dirty="0" smtClean="0"/>
              <a:t>10[</a:t>
            </a:r>
            <a:r>
              <a:rPr lang="en-US" altLang="ja-JP" sz="1900" dirty="0" err="1" smtClean="0"/>
              <a:t>ms</a:t>
            </a:r>
            <a:r>
              <a:rPr lang="en-US" altLang="ja-JP" sz="1900" dirty="0" smtClean="0"/>
              <a:t>]</a:t>
            </a:r>
            <a:r>
              <a:rPr lang="ja-JP" altLang="en-US" sz="1900" dirty="0" smtClean="0"/>
              <a:t>間隔で発生したとき</a:t>
            </a:r>
            <a:r>
              <a:rPr lang="en-US" altLang="ja-JP" sz="1900" dirty="0" smtClean="0"/>
              <a:t>, </a:t>
            </a:r>
            <a:r>
              <a:rPr lang="ja-JP" altLang="en-US" sz="1900" dirty="0" smtClean="0"/>
              <a:t>パケットロスを起こしていた</a:t>
            </a:r>
            <a:r>
              <a:rPr lang="en-US" altLang="ja-JP" sz="1900" dirty="0" smtClean="0"/>
              <a:t>. </a:t>
            </a:r>
          </a:p>
          <a:p>
            <a:r>
              <a:rPr lang="en-US" altLang="ja-JP" sz="1900" dirty="0" smtClean="0"/>
              <a:t>MPTCP</a:t>
            </a:r>
            <a:r>
              <a:rPr lang="ja-JP" altLang="en-US" sz="1900" dirty="0" smtClean="0"/>
              <a:t>では特にコネクション確立直後にパケットロスを起こし</a:t>
            </a:r>
            <a:r>
              <a:rPr lang="en-US" altLang="ja-JP" sz="1900" dirty="0" smtClean="0"/>
              <a:t>, </a:t>
            </a:r>
            <a:r>
              <a:rPr lang="ja-JP" altLang="en-US" sz="1900" dirty="0" smtClean="0"/>
              <a:t>送信量を減らす制御が発生した</a:t>
            </a:r>
            <a:endParaRPr lang="en-US" altLang="ja-JP" sz="1900" dirty="0" smtClean="0"/>
          </a:p>
          <a:p>
            <a:pPr marL="0" indent="0">
              <a:buFont typeface="Wingdings" pitchFamily="2" charset="2"/>
              <a:buNone/>
            </a:pPr>
            <a:endParaRPr lang="en-US" altLang="ja-JP" sz="1900" dirty="0" smtClean="0"/>
          </a:p>
        </p:txBody>
      </p:sp>
      <p:pic>
        <p:nvPicPr>
          <p:cNvPr id="6" name="図 5" descr="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52" y="1666753"/>
            <a:ext cx="5151571" cy="305839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614879" y="1880828"/>
            <a:ext cx="595085" cy="276999"/>
          </a:xfrm>
          <a:prstGeom prst="rect">
            <a:avLst/>
          </a:prstGeom>
          <a:ln w="12700">
            <a:solidFill>
              <a:srgbClr val="0071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262ms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97216" y="1891861"/>
            <a:ext cx="595085" cy="276999"/>
          </a:xfrm>
          <a:prstGeom prst="rect">
            <a:avLst/>
          </a:prstGeom>
          <a:noFill/>
          <a:ln w="12700"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632ms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07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200" b="1" dirty="0" smtClean="0"/>
              <a:t>TCP</a:t>
            </a:r>
            <a:r>
              <a:rPr kumimoji="1" lang="ja-JP" altLang="en-US" sz="2200" b="1" dirty="0" smtClean="0"/>
              <a:t>と</a:t>
            </a:r>
            <a:r>
              <a:rPr kumimoji="1" lang="en-US" altLang="ja-JP" sz="2200" b="1" dirty="0" smtClean="0"/>
              <a:t>MPTCP</a:t>
            </a:r>
            <a:r>
              <a:rPr kumimoji="1" lang="ja-JP" altLang="en-US" sz="2200" b="1" dirty="0" smtClean="0"/>
              <a:t>による</a:t>
            </a:r>
            <a:r>
              <a:rPr kumimoji="1" lang="en-US" altLang="ja-JP" sz="2200" b="1" dirty="0" smtClean="0"/>
              <a:t>background traffic</a:t>
            </a:r>
            <a:r>
              <a:rPr kumimoji="1" lang="ja-JP" altLang="en-US" sz="2200" b="1" dirty="0" smtClean="0"/>
              <a:t>の影響の比較</a:t>
            </a:r>
            <a:endParaRPr kumimoji="1" lang="en-US" altLang="ja-JP" sz="2200" b="1" dirty="0" smtClean="0"/>
          </a:p>
          <a:p>
            <a:r>
              <a:rPr lang="en-US" altLang="ja-JP" sz="2000" dirty="0" smtClean="0"/>
              <a:t>MPTCP</a:t>
            </a:r>
            <a:r>
              <a:rPr lang="ja-JP" altLang="en-US" sz="2000" dirty="0" smtClean="0"/>
              <a:t>による</a:t>
            </a:r>
            <a:r>
              <a:rPr lang="en-US" altLang="ja-JP" sz="2000" dirty="0" smtClean="0"/>
              <a:t>background traffic</a:t>
            </a:r>
            <a:r>
              <a:rPr lang="ja-JP" altLang="en-US" sz="2000" dirty="0" smtClean="0"/>
              <a:t>がパケットロスを多く引き起こした</a:t>
            </a:r>
            <a:endParaRPr lang="en-US" altLang="ja-JP" sz="2000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は混雑していない経路ではウィンドウサイズをより増加させる</a:t>
            </a:r>
            <a:endParaRPr lang="en-US" altLang="ja-JP" dirty="0"/>
          </a:p>
          <a:p>
            <a:pPr lvl="1"/>
            <a:r>
              <a:rPr lang="ja-JP" altLang="en-US" dirty="0" smtClean="0"/>
              <a:t>短い間隔でショートフローが発生したとき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バッファの圧迫を促進させた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398520" y="4257092"/>
            <a:ext cx="9108440" cy="144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sz="2200" b="1" dirty="0" smtClean="0"/>
              <a:t>ショートフローに対し</a:t>
            </a:r>
            <a:r>
              <a:rPr lang="en-US" altLang="ja-JP" sz="2200" b="1" dirty="0" smtClean="0"/>
              <a:t>MPTCP</a:t>
            </a:r>
            <a:r>
              <a:rPr lang="ja-JP" altLang="en-US" sz="2200" b="1" dirty="0"/>
              <a:t>を直接適用</a:t>
            </a:r>
            <a:r>
              <a:rPr lang="ja-JP" altLang="en-US" sz="2200" b="1" dirty="0" smtClean="0"/>
              <a:t>すれば</a:t>
            </a:r>
            <a:r>
              <a:rPr lang="en-US" altLang="ja-JP" sz="2200" b="1" dirty="0" smtClean="0"/>
              <a:t>, </a:t>
            </a:r>
            <a:r>
              <a:rPr lang="ja-JP" altLang="en-US" sz="2200" b="1" dirty="0" smtClean="0"/>
              <a:t>ロードバランスによりボトルネックを回避できるのでは</a:t>
            </a:r>
            <a:r>
              <a:rPr lang="en-US" altLang="ja-JP" sz="2200" b="1" dirty="0" smtClean="0"/>
              <a:t>?</a:t>
            </a: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179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追加シミュレーション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52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 bwMode="auto">
          <a:xfrm>
            <a:off x="-15552" y="4081"/>
            <a:ext cx="2094778" cy="6853919"/>
          </a:xfrm>
          <a:prstGeom prst="rect">
            <a:avLst/>
          </a:prstGeom>
          <a:solidFill>
            <a:srgbClr val="0071BC"/>
          </a:solidFill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0071BC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EAEAEA"/>
                </a:solidFill>
              </a:rPr>
              <a:t>2013/12/20</a:t>
            </a:r>
            <a:endParaRPr lang="en-US" altLang="ja-JP" dirty="0">
              <a:solidFill>
                <a:srgbClr val="EAEAEA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777874" y="297690"/>
            <a:ext cx="8370565" cy="5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altLang="ja-JP" dirty="0" smtClean="0">
                <a:solidFill>
                  <a:srgbClr val="EAEAEA"/>
                </a:solidFill>
              </a:rPr>
              <a:t>Outline</a:t>
            </a:r>
            <a:endParaRPr lang="ja-JP" altLang="en-US" dirty="0">
              <a:solidFill>
                <a:srgbClr val="EAEAEA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360712" y="1157535"/>
            <a:ext cx="7020780" cy="6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altLang="ja-JP" dirty="0" err="1">
                <a:solidFill>
                  <a:srgbClr val="0071BC"/>
                </a:solidFill>
              </a:rPr>
              <a:t>MultiPath</a:t>
            </a:r>
            <a:r>
              <a:rPr lang="en-US" altLang="ja-JP" dirty="0">
                <a:solidFill>
                  <a:srgbClr val="0071BC"/>
                </a:solidFill>
              </a:rPr>
              <a:t> TCP</a:t>
            </a:r>
            <a:r>
              <a:rPr lang="ja-JP" altLang="en-US" dirty="0">
                <a:solidFill>
                  <a:srgbClr val="0071BC"/>
                </a:solidFill>
              </a:rPr>
              <a:t>適用時のデータセンターネットワークでの</a:t>
            </a:r>
            <a:r>
              <a:rPr lang="en-US" altLang="ja-JP" dirty="0">
                <a:solidFill>
                  <a:srgbClr val="0071BC"/>
                </a:solidFill>
              </a:rPr>
              <a:t/>
            </a:r>
            <a:br>
              <a:rPr lang="en-US" altLang="ja-JP" dirty="0">
                <a:solidFill>
                  <a:srgbClr val="0071BC"/>
                </a:solidFill>
              </a:rPr>
            </a:br>
            <a:r>
              <a:rPr lang="ja-JP" altLang="en-US" dirty="0">
                <a:solidFill>
                  <a:srgbClr val="0071BC"/>
                </a:solidFill>
              </a:rPr>
              <a:t>フローサイズが与える影響に関する一考察</a:t>
            </a:r>
            <a:endParaRPr lang="en-US" altLang="ja-JP" b="1" dirty="0" smtClean="0">
              <a:solidFill>
                <a:srgbClr val="0071BC"/>
              </a:solidFill>
              <a:cs typeface="Times New Roman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360712" y="1874153"/>
            <a:ext cx="6390887" cy="394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研究背景</a:t>
            </a:r>
            <a:endParaRPr lang="en-US" altLang="ja-JP" b="1" dirty="0" smtClean="0"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/>
              <a:t>関連研究</a:t>
            </a:r>
            <a:endParaRPr lang="en-US" altLang="ja-JP" b="1" dirty="0" smtClean="0"/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データセンターネットワーク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再現シミュレーション</a:t>
            </a:r>
            <a:endParaRPr lang="en-US" altLang="ja-JP" b="1" dirty="0" smtClean="0"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en-US" b="1" dirty="0" smtClean="0">
                <a:latin typeface="+mn-ea"/>
                <a:cs typeface="Times New Roman"/>
              </a:rPr>
              <a:t>追加シミュレーション　</a:t>
            </a:r>
            <a:endParaRPr lang="en-US" altLang="ja-JP" b="1" dirty="0" smtClean="0">
              <a:latin typeface="+mn-ea"/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結論</a:t>
            </a:r>
            <a:endParaRPr lang="en-US" altLang="ja-JP" b="1" dirty="0" smtClean="0">
              <a:cs typeface="Times New Roman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17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ea"/>
                <a:cs typeface="Times New Roman"/>
              </a:rPr>
              <a:t>追加シミュレーション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 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21860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b="1" dirty="0" smtClean="0"/>
              <a:t>シミュレーション環境</a:t>
            </a:r>
            <a:r>
              <a:rPr lang="en-US" altLang="ja-JP" sz="2000" b="1" dirty="0" smtClean="0"/>
              <a:t> – </a:t>
            </a:r>
            <a:r>
              <a:rPr lang="ja-JP" altLang="en-US" sz="2000" b="1" dirty="0" smtClean="0"/>
              <a:t>トラフィック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2000" u="sng" dirty="0" smtClean="0"/>
              <a:t>Background  traffic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50% </a:t>
            </a:r>
            <a:r>
              <a:rPr kumimoji="1" lang="ja-JP" altLang="en-US" sz="1800" dirty="0" smtClean="0"/>
              <a:t>処理ノードに対し</a:t>
            </a:r>
            <a:r>
              <a:rPr kumimoji="1" lang="en-US" altLang="ja-JP" sz="1800" dirty="0" smtClean="0"/>
              <a:t>, </a:t>
            </a:r>
            <a:r>
              <a:rPr kumimoji="1" lang="ja-JP" altLang="en-US" sz="1800" dirty="0" smtClean="0"/>
              <a:t>データを流し続ける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2000" u="sng" dirty="0" smtClean="0"/>
              <a:t>ショートフロー</a:t>
            </a:r>
            <a:endParaRPr lang="en-US" altLang="ja-JP" sz="2000" u="sng" dirty="0" smtClean="0"/>
          </a:p>
          <a:p>
            <a:pPr marL="0" indent="0">
              <a:buNone/>
            </a:pPr>
            <a:endParaRPr lang="en-US" altLang="ja-JP" sz="2000" dirty="0">
              <a:solidFill>
                <a:srgbClr val="0071BC"/>
              </a:solidFill>
            </a:endParaRPr>
          </a:p>
          <a:p>
            <a:endParaRPr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169024" y="4268125"/>
            <a:ext cx="4432935" cy="1761234"/>
            <a:chOff x="4289239" y="4113076"/>
            <a:chExt cx="4876229" cy="2344202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239" y="4113076"/>
              <a:ext cx="4876229" cy="234420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278059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214977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151895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8812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828088" y="2898809"/>
            <a:ext cx="8265111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Query traffic </a:t>
            </a:r>
            <a:r>
              <a:rPr lang="en-US" altLang="ja-JP" dirty="0" smtClean="0">
                <a:solidFill>
                  <a:srgbClr val="0071BC"/>
                </a:solidFill>
                <a:latin typeface="Times New Roman"/>
                <a:cs typeface="Times New Roman"/>
              </a:rPr>
              <a:t>: 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全ての処理ノードに対し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, 16KB~2KB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のデータを平均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200[</a:t>
            </a:r>
            <a:r>
              <a:rPr lang="en-US" altLang="ja-JP" dirty="0" err="1" smtClean="0">
                <a:solidFill>
                  <a:srgbClr val="4D4D4D"/>
                </a:solidFill>
                <a:latin typeface="Times New Roman"/>
                <a:cs typeface="Times New Roman"/>
              </a:rPr>
              <a:t>ms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]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でポアソン生起</a:t>
            </a:r>
            <a:endParaRPr lang="en-US" altLang="ja-JP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Short message </a:t>
            </a:r>
            <a:r>
              <a:rPr lang="en-US" altLang="ja-JP" dirty="0" smtClean="0">
                <a:solidFill>
                  <a:srgbClr val="0071BC"/>
                </a:solidFill>
                <a:latin typeface="Times New Roman"/>
                <a:cs typeface="Times New Roman"/>
              </a:rPr>
              <a:t>:</a:t>
            </a:r>
            <a:r>
              <a:rPr lang="ja-JP" altLang="en-US" dirty="0">
                <a:solidFill>
                  <a:srgbClr val="4D4D4D"/>
                </a:solidFill>
                <a:latin typeface="Times New Roman"/>
                <a:cs typeface="Times New Roman"/>
              </a:rPr>
              <a:t>全ての処理ノードに対し</a:t>
            </a:r>
            <a:r>
              <a:rPr lang="en-US" altLang="ja-JP" dirty="0">
                <a:solidFill>
                  <a:srgbClr val="4D4D4D"/>
                </a:solidFill>
                <a:latin typeface="Times New Roman"/>
                <a:cs typeface="Times New Roman"/>
              </a:rPr>
              <a:t>, 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1MB~50KB</a:t>
            </a:r>
            <a:r>
              <a:rPr lang="ja-JP" altLang="en-US" dirty="0">
                <a:solidFill>
                  <a:srgbClr val="4D4D4D"/>
                </a:solidFill>
                <a:latin typeface="Times New Roman"/>
                <a:cs typeface="Times New Roman"/>
              </a:rPr>
              <a:t>のデータを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平均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500</a:t>
            </a:r>
            <a:r>
              <a:rPr lang="en-US" altLang="ja-JP" dirty="0">
                <a:solidFill>
                  <a:srgbClr val="4D4D4D"/>
                </a:solidFill>
                <a:latin typeface="Times New Roman"/>
                <a:cs typeface="Times New Roman"/>
              </a:rPr>
              <a:t>[</a:t>
            </a:r>
            <a:r>
              <a:rPr lang="en-US" altLang="ja-JP" dirty="0" err="1">
                <a:solidFill>
                  <a:srgbClr val="4D4D4D"/>
                </a:solidFill>
                <a:latin typeface="Times New Roman"/>
                <a:cs typeface="Times New Roman"/>
              </a:rPr>
              <a:t>ms</a:t>
            </a:r>
            <a:r>
              <a:rPr lang="en-US" altLang="ja-JP" dirty="0">
                <a:solidFill>
                  <a:srgbClr val="4D4D4D"/>
                </a:solidFill>
                <a:latin typeface="Times New Roman"/>
                <a:cs typeface="Times New Roman"/>
              </a:rPr>
              <a:t>]</a:t>
            </a:r>
            <a:r>
              <a:rPr lang="ja-JP" altLang="en-US" dirty="0">
                <a:solidFill>
                  <a:srgbClr val="4D4D4D"/>
                </a:solidFill>
                <a:latin typeface="Times New Roman"/>
                <a:cs typeface="Times New Roman"/>
              </a:rPr>
              <a:t>でポアソン生起</a:t>
            </a:r>
            <a:endParaRPr lang="en-US" altLang="ja-JP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591676" y="4990477"/>
            <a:ext cx="1005840" cy="1005840"/>
          </a:xfrm>
          <a:prstGeom prst="rect">
            <a:avLst/>
          </a:prstGeom>
          <a:noFill/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12792" y="59963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Times New Roman"/>
                <a:cs typeface="Times New Roman"/>
              </a:rPr>
              <a:t>管理ノード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754759" y="5728519"/>
            <a:ext cx="2772248" cy="267798"/>
          </a:xfrm>
          <a:prstGeom prst="rect">
            <a:avLst/>
          </a:prstGeom>
          <a:noFill/>
          <a:ln w="9525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05214" y="599631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Times New Roman"/>
                <a:cs typeface="Times New Roman"/>
              </a:rPr>
              <a:t>処理ノード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8093" y="4617132"/>
            <a:ext cx="4953000" cy="112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4D4D4D"/>
                </a:solidFill>
                <a:latin typeface="+mj-lt"/>
              </a:rPr>
              <a:t>ランダム性</a:t>
            </a:r>
            <a:endParaRPr lang="en-US" altLang="ja-JP" sz="2000" b="1" dirty="0" smtClean="0">
              <a:solidFill>
                <a:srgbClr val="4D4D4D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solidFill>
                  <a:srgbClr val="4D4D4D"/>
                </a:solidFill>
                <a:latin typeface="+mj-lt"/>
              </a:rPr>
              <a:t>Background traffic</a:t>
            </a:r>
            <a:r>
              <a:rPr lang="ja-JP" altLang="en-US" sz="1600" dirty="0" smtClean="0">
                <a:solidFill>
                  <a:srgbClr val="4D4D4D"/>
                </a:solidFill>
                <a:latin typeface="+mj-lt"/>
              </a:rPr>
              <a:t>を通信するノードの選び方</a:t>
            </a:r>
            <a:endParaRPr lang="en-US" altLang="ja-JP" sz="1600" dirty="0" smtClean="0">
              <a:solidFill>
                <a:srgbClr val="4D4D4D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solidFill>
                  <a:srgbClr val="4D4D4D"/>
                </a:solidFill>
                <a:latin typeface="+mj-lt"/>
              </a:rPr>
              <a:t>1000 </a:t>
            </a:r>
            <a:r>
              <a:rPr lang="ja-JP" altLang="en-US" sz="1600" dirty="0" smtClean="0">
                <a:solidFill>
                  <a:srgbClr val="4D4D4D"/>
                </a:solidFill>
                <a:latin typeface="+mj-lt"/>
              </a:rPr>
              <a:t>回のシミュレーション</a:t>
            </a:r>
            <a:endParaRPr lang="en-US" altLang="ja-JP" sz="1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0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ea"/>
                <a:ea typeface="+mn-ea"/>
                <a:cs typeface="Times New Roman"/>
              </a:rPr>
              <a:t>追加シミュレーション</a:t>
            </a:r>
            <a:r>
              <a:rPr lang="en-US" altLang="ja-JP" dirty="0" smtClean="0">
                <a:latin typeface="+mn-ea"/>
                <a:ea typeface="+mn-ea"/>
                <a:cs typeface="Times New Roman"/>
              </a:rPr>
              <a:t/>
            </a:r>
            <a:br>
              <a:rPr lang="en-US" altLang="ja-JP" dirty="0" smtClean="0">
                <a:latin typeface="+mn-ea"/>
                <a:ea typeface="+mn-ea"/>
                <a:cs typeface="Times New Roman"/>
              </a:rPr>
            </a:br>
            <a:r>
              <a:rPr lang="en-US" altLang="ja-JP" sz="2000" dirty="0" smtClean="0">
                <a:latin typeface="+mn-ea"/>
                <a:ea typeface="+mn-ea"/>
                <a:cs typeface="Times New Roman"/>
              </a:rPr>
              <a:t>- </a:t>
            </a:r>
            <a:r>
              <a:rPr lang="en-US" altLang="ja-JP" sz="2000" dirty="0" smtClean="0">
                <a:ea typeface="+mn-ea"/>
                <a:cs typeface="Times New Roman"/>
              </a:rPr>
              <a:t>background traffic </a:t>
            </a:r>
            <a:r>
              <a:rPr lang="en-US" altLang="en-US" sz="2000" dirty="0" smtClean="0">
                <a:latin typeface="+mn-ea"/>
                <a:ea typeface="+mn-ea"/>
                <a:cs typeface="Times New Roman"/>
              </a:rPr>
              <a:t>なし</a:t>
            </a:r>
            <a:endParaRPr kumimoji="1" lang="ja-JP" altLang="en-US" dirty="0">
              <a:latin typeface="+mn-ea"/>
              <a:ea typeface="+mn-ea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2"/>
            <a:ext cx="8280400" cy="1692188"/>
          </a:xfrm>
        </p:spPr>
        <p:txBody>
          <a:bodyPr/>
          <a:lstStyle/>
          <a:p>
            <a:r>
              <a:rPr lang="en-US" altLang="ja-JP" dirty="0" smtClean="0"/>
              <a:t>50KB</a:t>
            </a:r>
            <a:r>
              <a:rPr lang="ja-JP" altLang="en-US" dirty="0" smtClean="0"/>
              <a:t>より大きいフローでは</a:t>
            </a:r>
            <a:r>
              <a:rPr lang="en-US" altLang="ja-JP" dirty="0" smtClean="0"/>
              <a:t>, MPTCP</a:t>
            </a:r>
            <a:r>
              <a:rPr lang="ja-JP" altLang="en-US" dirty="0" smtClean="0"/>
              <a:t>の効果が出た</a:t>
            </a:r>
            <a:endParaRPr lang="en-US" altLang="ja-JP" dirty="0" smtClean="0"/>
          </a:p>
          <a:p>
            <a:r>
              <a:rPr kumimoji="1" lang="en-US" altLang="ja-JP" dirty="0" smtClean="0"/>
              <a:t>50KB</a:t>
            </a:r>
            <a:r>
              <a:rPr kumimoji="1" lang="ja-JP" altLang="en-US" dirty="0" smtClean="0"/>
              <a:t>より小さいフローでは</a:t>
            </a:r>
            <a:r>
              <a:rPr kumimoji="1" lang="en-US" altLang="ja-JP" dirty="0" smtClean="0"/>
              <a:t>, TCP</a:t>
            </a:r>
            <a:r>
              <a:rPr kumimoji="1" lang="ja-JP" altLang="en-US" dirty="0" smtClean="0"/>
              <a:t>と同じ挙動だった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/>
          </a:p>
        </p:txBody>
      </p:sp>
      <p:pic>
        <p:nvPicPr>
          <p:cNvPr id="9" name="図 8" descr="pure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570398"/>
            <a:ext cx="4376368" cy="2524467"/>
          </a:xfrm>
          <a:prstGeom prst="rect">
            <a:avLst/>
          </a:prstGeom>
        </p:spPr>
      </p:pic>
      <p:pic>
        <p:nvPicPr>
          <p:cNvPr id="10" name="図 9" descr="pure_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7" y="1570500"/>
            <a:ext cx="3866469" cy="2521339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 bwMode="auto">
          <a:xfrm>
            <a:off x="4016896" y="2564904"/>
            <a:ext cx="0" cy="127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 bwMode="auto">
          <a:xfrm>
            <a:off x="4016896" y="1153771"/>
            <a:ext cx="0" cy="65504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>
            <a:off x="4016896" y="1304764"/>
            <a:ext cx="61206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28964" y="1153771"/>
            <a:ext cx="39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j-lt"/>
              </a:rPr>
              <a:t>50KB</a:t>
            </a:r>
            <a:r>
              <a:rPr kumimoji="1" lang="ja-JP" altLang="en-US" u="sng" dirty="0" smtClean="0"/>
              <a:t>以下のフローはほとんど変化なし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0235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ea"/>
                <a:ea typeface="+mn-ea"/>
                <a:cs typeface="Times New Roman"/>
              </a:rPr>
              <a:t>追加シミュレーション</a:t>
            </a:r>
            <a:r>
              <a:rPr lang="en-US" altLang="ja-JP" dirty="0" smtClean="0">
                <a:latin typeface="+mn-ea"/>
                <a:ea typeface="+mn-ea"/>
                <a:cs typeface="Times New Roman"/>
              </a:rPr>
              <a:t/>
            </a:r>
            <a:br>
              <a:rPr lang="en-US" altLang="ja-JP" dirty="0" smtClean="0">
                <a:latin typeface="+mn-ea"/>
                <a:ea typeface="+mn-ea"/>
                <a:cs typeface="Times New Roman"/>
              </a:rPr>
            </a:br>
            <a:r>
              <a:rPr lang="en-US" altLang="ja-JP" sz="2000" dirty="0" smtClean="0">
                <a:latin typeface="+mn-ea"/>
                <a:ea typeface="+mn-ea"/>
                <a:cs typeface="Times New Roman"/>
              </a:rPr>
              <a:t>- </a:t>
            </a:r>
            <a:r>
              <a:rPr lang="en-US" altLang="ja-JP" sz="2000" dirty="0" smtClean="0">
                <a:ea typeface="+mn-ea"/>
                <a:cs typeface="Times New Roman"/>
              </a:rPr>
              <a:t>background traffic </a:t>
            </a:r>
            <a:r>
              <a:rPr lang="ja-JP" altLang="en-US" sz="2000" dirty="0" smtClean="0">
                <a:ea typeface="+mn-ea"/>
                <a:cs typeface="Times New Roman"/>
              </a:rPr>
              <a:t>あり</a:t>
            </a:r>
            <a:endParaRPr kumimoji="1" lang="ja-JP" altLang="en-US" dirty="0">
              <a:latin typeface="+mn-ea"/>
              <a:ea typeface="+mn-ea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73116"/>
            <a:ext cx="8280400" cy="1656184"/>
          </a:xfrm>
        </p:spPr>
        <p:txBody>
          <a:bodyPr/>
          <a:lstStyle/>
          <a:p>
            <a:r>
              <a:rPr lang="en-US" altLang="ja-JP" dirty="0" smtClean="0"/>
              <a:t>50KB</a:t>
            </a:r>
            <a:r>
              <a:rPr lang="ja-JP" altLang="en-US" dirty="0" smtClean="0"/>
              <a:t>より小さいフローでは</a:t>
            </a:r>
            <a:r>
              <a:rPr lang="en-US" altLang="ja-JP" dirty="0" smtClean="0"/>
              <a:t>, MPTCP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>background traffic</a:t>
            </a:r>
            <a:r>
              <a:rPr lang="ja-JP" altLang="en-US" dirty="0" smtClean="0"/>
              <a:t>の影響を受け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遅延を生じた</a:t>
            </a:r>
            <a:r>
              <a:rPr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1014523" y="1591737"/>
            <a:ext cx="3866469" cy="2521339"/>
            <a:chOff x="2124873" y="1177668"/>
            <a:chExt cx="5660898" cy="3691492"/>
          </a:xfrm>
        </p:grpSpPr>
        <p:pic>
          <p:nvPicPr>
            <p:cNvPr id="11" name="図 10" descr="mix_sh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73" y="1177668"/>
              <a:ext cx="5660898" cy="3691492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 bwMode="auto">
            <a:xfrm>
              <a:off x="3224808" y="1556792"/>
              <a:ext cx="712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線矢印コネクタ 12"/>
            <p:cNvCxnSpPr/>
            <p:nvPr/>
          </p:nvCxnSpPr>
          <p:spPr bwMode="auto">
            <a:xfrm flipV="1">
              <a:off x="3872880" y="1592796"/>
              <a:ext cx="0" cy="13861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3620853" y="1917207"/>
              <a:ext cx="492443" cy="2518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54%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 bwMode="auto">
            <a:xfrm>
              <a:off x="4448944" y="26729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矢印コネクタ 15"/>
            <p:cNvCxnSpPr/>
            <p:nvPr/>
          </p:nvCxnSpPr>
          <p:spPr bwMode="auto">
            <a:xfrm flipV="1">
              <a:off x="5061012" y="2672916"/>
              <a:ext cx="0" cy="7113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4781104" y="228620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28%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 bwMode="auto">
            <a:xfrm>
              <a:off x="564067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矢印コネクタ 18"/>
            <p:cNvCxnSpPr/>
            <p:nvPr/>
          </p:nvCxnSpPr>
          <p:spPr bwMode="auto">
            <a:xfrm flipV="1">
              <a:off x="6249144" y="3508292"/>
              <a:ext cx="0" cy="301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テキスト ボックス 19"/>
            <p:cNvSpPr txBox="1"/>
            <p:nvPr/>
          </p:nvSpPr>
          <p:spPr>
            <a:xfrm>
              <a:off x="5853100" y="3129616"/>
              <a:ext cx="483952" cy="171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11%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 bwMode="auto">
            <a:xfrm>
              <a:off x="6825208" y="36090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矢印コネクタ 21"/>
            <p:cNvCxnSpPr/>
            <p:nvPr/>
          </p:nvCxnSpPr>
          <p:spPr bwMode="auto">
            <a:xfrm flipV="1">
              <a:off x="7437276" y="3598396"/>
              <a:ext cx="0" cy="22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テキスト ボックス 22"/>
            <p:cNvSpPr txBox="1"/>
            <p:nvPr/>
          </p:nvSpPr>
          <p:spPr>
            <a:xfrm>
              <a:off x="7129790" y="3237782"/>
              <a:ext cx="415498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>
                  <a:latin typeface="Times New Roman"/>
                  <a:cs typeface="Times New Roman"/>
                </a:rPr>
                <a:t>8</a:t>
              </a:r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62" name="図 61" descr="mix_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65" y="1574847"/>
            <a:ext cx="4376368" cy="2521339"/>
          </a:xfrm>
          <a:prstGeom prst="rect">
            <a:avLst/>
          </a:prstGeom>
        </p:spPr>
      </p:pic>
      <p:cxnSp>
        <p:nvCxnSpPr>
          <p:cNvPr id="63" name="直線コネクタ 62"/>
          <p:cNvCxnSpPr/>
          <p:nvPr/>
        </p:nvCxnSpPr>
        <p:spPr bwMode="auto">
          <a:xfrm flipH="1">
            <a:off x="5518716" y="1952836"/>
            <a:ext cx="51440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矢印コネクタ 63"/>
          <p:cNvCxnSpPr/>
          <p:nvPr/>
        </p:nvCxnSpPr>
        <p:spPr bwMode="auto">
          <a:xfrm flipV="1">
            <a:off x="5529064" y="1976309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/>
          <p:nvPr/>
        </p:nvCxnSpPr>
        <p:spPr bwMode="auto">
          <a:xfrm flipH="1">
            <a:off x="6439384" y="2348880"/>
            <a:ext cx="5658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矢印コネクタ 66"/>
          <p:cNvCxnSpPr/>
          <p:nvPr/>
        </p:nvCxnSpPr>
        <p:spPr bwMode="auto">
          <a:xfrm flipV="1">
            <a:off x="6465168" y="2311460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 flipH="1">
            <a:off x="7388677" y="2492896"/>
            <a:ext cx="5658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矢印コネクタ 69"/>
          <p:cNvCxnSpPr/>
          <p:nvPr/>
        </p:nvCxnSpPr>
        <p:spPr bwMode="auto">
          <a:xfrm flipV="1">
            <a:off x="7437276" y="2500950"/>
            <a:ext cx="0" cy="38799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 flipH="1">
            <a:off x="8373380" y="2600908"/>
            <a:ext cx="5658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矢印コネクタ 72"/>
          <p:cNvCxnSpPr/>
          <p:nvPr/>
        </p:nvCxnSpPr>
        <p:spPr bwMode="auto">
          <a:xfrm flipV="1">
            <a:off x="8373380" y="2636912"/>
            <a:ext cx="0" cy="2915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テキスト ボックス 74"/>
          <p:cNvSpPr txBox="1"/>
          <p:nvPr/>
        </p:nvSpPr>
        <p:spPr>
          <a:xfrm>
            <a:off x="5349044" y="167583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6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321152" y="207188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5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293260" y="22519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5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81918" y="234888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5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11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1871" y="332458"/>
            <a:ext cx="8495605" cy="576262"/>
          </a:xfrm>
        </p:spPr>
        <p:txBody>
          <a:bodyPr/>
          <a:lstStyle/>
          <a:p>
            <a:r>
              <a:rPr lang="en-US" altLang="en-US" dirty="0" smtClean="0">
                <a:latin typeface="+mn-ea"/>
                <a:cs typeface="Times New Roman"/>
              </a:rPr>
              <a:t>追加</a:t>
            </a:r>
            <a:r>
              <a:rPr lang="en-US" altLang="en-US" dirty="0">
                <a:latin typeface="+mn-ea"/>
                <a:cs typeface="Times New Roman"/>
              </a:rPr>
              <a:t>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-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50KB</a:t>
            </a:r>
            <a:r>
              <a:rPr kumimoji="1" lang="ja-JP" altLang="en-US" dirty="0" smtClean="0"/>
              <a:t>より大きいフローに対し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より完結時間を</a:t>
            </a:r>
            <a:r>
              <a:rPr kumimoji="1" lang="ja-JP" altLang="en-US" dirty="0" smtClean="0"/>
              <a:t>短縮</a:t>
            </a:r>
            <a:r>
              <a:rPr lang="en-US" altLang="en-US" dirty="0" smtClean="0"/>
              <a:t>した</a:t>
            </a:r>
            <a:endParaRPr kumimoji="1" lang="en-US" altLang="ja-JP" dirty="0" smtClean="0"/>
          </a:p>
          <a:p>
            <a:r>
              <a:rPr lang="en-US" altLang="ja-JP" dirty="0"/>
              <a:t>50KB</a:t>
            </a:r>
            <a:r>
              <a:rPr lang="ja-JP" altLang="en-US" dirty="0"/>
              <a:t>より</a:t>
            </a:r>
            <a:r>
              <a:rPr lang="ja-JP" altLang="en-US" dirty="0" smtClean="0"/>
              <a:t>小さ</a:t>
            </a:r>
            <a:r>
              <a:rPr lang="ja-JP" altLang="en-US" dirty="0" smtClean="0"/>
              <a:t>な</a:t>
            </a:r>
            <a:r>
              <a:rPr lang="ja-JP" altLang="en-US" dirty="0" smtClean="0"/>
              <a:t>フロー</a:t>
            </a:r>
            <a:r>
              <a:rPr lang="ja-JP" altLang="en-US" dirty="0" smtClean="0"/>
              <a:t>に対しては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と同じ挙動だった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が働くしきい値のようなものがあるの</a:t>
            </a:r>
            <a:r>
              <a:rPr lang="ja-JP" altLang="en-US" dirty="0" smtClean="0"/>
              <a:t>か</a:t>
            </a:r>
            <a:r>
              <a:rPr lang="en-US" altLang="ja-JP" dirty="0" smtClean="0"/>
              <a:t>(</a:t>
            </a:r>
            <a:r>
              <a:rPr lang="ja-JP" altLang="en-US" dirty="0" smtClean="0"/>
              <a:t>検討点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lang="ja-JP" altLang="en-US" dirty="0" smtClean="0"/>
              <a:t>結果的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Background traffic </a:t>
            </a:r>
            <a:r>
              <a:rPr lang="ja-JP" altLang="en-US" dirty="0" smtClean="0"/>
              <a:t>の影響を受けて遅延を生じた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55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98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25</a:t>
            </a:fld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再現実験から</a:t>
            </a:r>
            <a:r>
              <a:rPr kumimoji="1" lang="en-US" altLang="ja-JP" dirty="0" smtClean="0"/>
              <a:t>background traffic</a:t>
            </a:r>
            <a:r>
              <a:rPr kumimoji="1" lang="ja-JP" altLang="en-US" dirty="0" smtClean="0"/>
              <a:t>に対し</a:t>
            </a:r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を適用し、そのショートフローに対する影響を検証した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による</a:t>
            </a:r>
            <a:r>
              <a:rPr lang="en-US" altLang="ja-JP" dirty="0"/>
              <a:t>b</a:t>
            </a:r>
            <a:r>
              <a:rPr lang="en-US" altLang="ja-JP" dirty="0" smtClean="0"/>
              <a:t>ackground traffic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ウィンドウサイズを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より</a:t>
            </a:r>
            <a:r>
              <a:rPr lang="ja-JP" altLang="en-US" dirty="0" smtClean="0"/>
              <a:t>増加</a:t>
            </a:r>
            <a:r>
              <a:rPr lang="ja-JP" altLang="en-US" dirty="0" smtClean="0"/>
              <a:t>させ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バッファ</a:t>
            </a:r>
            <a:r>
              <a:rPr lang="ja-JP" altLang="en-US" dirty="0" smtClean="0"/>
              <a:t>を圧迫した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パケットロス</a:t>
            </a:r>
            <a:r>
              <a:rPr lang="ja-JP" altLang="en-US" dirty="0" smtClean="0"/>
              <a:t>を生じた</a:t>
            </a:r>
            <a:r>
              <a:rPr lang="en-US" altLang="ja-JP" dirty="0" smtClean="0"/>
              <a:t> </a:t>
            </a:r>
          </a:p>
          <a:p>
            <a:r>
              <a:rPr kumimoji="1" lang="ja-JP" altLang="en-US" dirty="0" smtClean="0"/>
              <a:t>追加実験で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が直接ショートフローを改善するのか検証した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50KB</a:t>
            </a:r>
            <a:r>
              <a:rPr lang="ja-JP" altLang="en-US" dirty="0" smtClean="0"/>
              <a:t>より大きいフローに対して改善した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50KB</a:t>
            </a:r>
            <a:r>
              <a:rPr kumimoji="1" lang="ja-JP" altLang="en-US" dirty="0" smtClean="0"/>
              <a:t>より小さいフローには</a:t>
            </a:r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と同じ挙動を示し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background traffic</a:t>
            </a:r>
            <a:r>
              <a:rPr kumimoji="1" lang="ja-JP" altLang="en-US" dirty="0" smtClean="0"/>
              <a:t>の影響を受け、遅延した</a:t>
            </a:r>
            <a:endParaRPr kumimoji="1" lang="en-US" altLang="ja-JP" dirty="0" smtClean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50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MPTCP</a:t>
            </a:r>
            <a:r>
              <a:rPr lang="ja-JP" altLang="en-US" dirty="0" smtClean="0"/>
              <a:t>による</a:t>
            </a:r>
            <a:r>
              <a:rPr lang="en-US" altLang="ja-JP" dirty="0"/>
              <a:t>background </a:t>
            </a:r>
            <a:r>
              <a:rPr lang="en-US" altLang="ja-JP" dirty="0" smtClean="0"/>
              <a:t>traffic</a:t>
            </a:r>
            <a:r>
              <a:rPr lang="ja-JP" altLang="en-US" dirty="0" smtClean="0"/>
              <a:t>が帯域を占有し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遅延を引き起こす問題を解決する必要がある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プロトコルレベルでのアプローチ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sz="1800" dirty="0" smtClean="0">
                <a:solidFill>
                  <a:srgbClr val="0071BC"/>
                </a:solidFill>
              </a:rPr>
              <a:t>Congestion control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ウィンドウサイズの増加</a:t>
            </a:r>
            <a:r>
              <a:rPr lang="ja-JP" altLang="en-US" sz="1800" dirty="0" smtClean="0"/>
              <a:t>の制御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MPTCP</a:t>
            </a:r>
            <a:r>
              <a:rPr lang="en-US" altLang="en-US" sz="1800" dirty="0" err="1" smtClean="0">
                <a:latin typeface="+mj-ea"/>
                <a:ea typeface="+mj-ea"/>
              </a:rPr>
              <a:t>の改善</a:t>
            </a:r>
            <a:r>
              <a:rPr lang="en-US" altLang="en-US" sz="1800" dirty="0" smtClean="0">
                <a:latin typeface="+mj-ea"/>
                <a:ea typeface="+mj-ea"/>
              </a:rPr>
              <a:t> : </a:t>
            </a:r>
            <a:r>
              <a:rPr lang="ja-JP" altLang="en-US" sz="1800" dirty="0" smtClean="0"/>
              <a:t>ショートフローを直接作用させる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b="1" dirty="0" smtClean="0"/>
              <a:t>必要な事</a:t>
            </a:r>
            <a:r>
              <a:rPr lang="en-US" altLang="ja-JP" b="1" dirty="0" smtClean="0"/>
              <a:t>: 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800" dirty="0" smtClean="0"/>
              <a:t>ショートフロー</a:t>
            </a:r>
            <a:r>
              <a:rPr lang="ja-JP" altLang="en-US" sz="1800" dirty="0" smtClean="0"/>
              <a:t>か</a:t>
            </a:r>
            <a:r>
              <a:rPr lang="en-US" altLang="ja-JP" sz="1800" dirty="0" smtClean="0"/>
              <a:t>background traffic</a:t>
            </a:r>
            <a:r>
              <a:rPr lang="ja-JP" altLang="en-US" sz="1800" dirty="0" smtClean="0"/>
              <a:t>なのかを識</a:t>
            </a:r>
            <a:r>
              <a:rPr lang="ja-JP" altLang="en-US" sz="1800" dirty="0" smtClean="0"/>
              <a:t>別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帯域を適切に割当てるアルゴリズム</a:t>
            </a:r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26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385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114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Notification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Research</a:t>
            </a:r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の動作を理解する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TCP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option</a:t>
            </a:r>
            <a:r>
              <a:rPr lang="ja-JP" altLang="en-US" dirty="0" smtClean="0"/>
              <a:t>でかなり頑張っている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50KB</a:t>
            </a:r>
            <a:r>
              <a:rPr lang="ja-JP" altLang="en-US" dirty="0" smtClean="0"/>
              <a:t>より小さいフローに直接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効かない原因を究明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Linux </a:t>
            </a:r>
            <a:r>
              <a:rPr lang="ja-JP" altLang="en-US" dirty="0" smtClean="0"/>
              <a:t>のコードを追っています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改善へ</a:t>
            </a:r>
            <a:r>
              <a:rPr lang="en-US" altLang="ja-JP" dirty="0" smtClean="0"/>
              <a:t>…</a:t>
            </a:r>
          </a:p>
          <a:p>
            <a:pPr lvl="3"/>
            <a:r>
              <a:rPr lang="ja-JP" altLang="en-US" dirty="0" smtClean="0"/>
              <a:t>ソケットプログラミング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ja-JP" altLang="en-US" dirty="0" smtClean="0"/>
              <a:t>事務的な事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銀行口座の書類を秘書さんに提出しました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その他予約に関して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領収書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717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ビッグデータ</a:t>
            </a:r>
            <a:r>
              <a:rPr lang="en-US" altLang="ja-JP" b="1" dirty="0" smtClean="0"/>
              <a:t> : </a:t>
            </a:r>
            <a:r>
              <a:rPr lang="ja-JP" altLang="en-US" b="1" dirty="0" smtClean="0"/>
              <a:t>データの爆発的増加が深刻</a:t>
            </a:r>
            <a:r>
              <a:rPr lang="en-US" altLang="ja-JP" b="1" dirty="0" smtClean="0"/>
              <a:t>..</a:t>
            </a:r>
          </a:p>
          <a:p>
            <a:pPr marL="0" indent="0">
              <a:buNone/>
            </a:pPr>
            <a:r>
              <a:rPr lang="en-US" altLang="ja-JP" sz="1800" dirty="0" smtClean="0"/>
              <a:t>Facebook</a:t>
            </a:r>
            <a:r>
              <a:rPr lang="ja-JP" altLang="en-US" sz="1800" dirty="0" smtClean="0"/>
              <a:t>では約</a:t>
            </a:r>
            <a:r>
              <a:rPr lang="en-US" altLang="ja-JP" sz="1800" dirty="0" smtClean="0"/>
              <a:t>300</a:t>
            </a:r>
            <a:r>
              <a:rPr lang="ja-JP" altLang="en-US" sz="1800" dirty="0" smtClean="0"/>
              <a:t>ペタバイトのデータを保有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</a:t>
            </a:r>
            <a:r>
              <a:rPr lang="ja-JP" altLang="en-US" sz="1800" dirty="0" smtClean="0"/>
              <a:t>日に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ペタバイトのデータを処理</a:t>
            </a:r>
            <a:r>
              <a:rPr lang="en-US" altLang="ja-JP" sz="1800" dirty="0" smtClean="0"/>
              <a:t>[1].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データセンターでは</a:t>
            </a:r>
            <a:r>
              <a:rPr lang="en-US" altLang="ja-JP" b="1" dirty="0" smtClean="0">
                <a:solidFill>
                  <a:srgbClr val="0071BC"/>
                </a:solidFill>
              </a:rPr>
              <a:t>..</a:t>
            </a:r>
            <a:endParaRPr lang="en-US" altLang="ja-JP" b="1" dirty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ja-JP" altLang="en-US" sz="1800" dirty="0" smtClean="0"/>
              <a:t>スケールアウト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サーバ台数の増加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数万台、数十万台規模での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信頼性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ホスト間通信で複数経路により冗長化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クラウドサービス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データセンター内での横のトラフィック増加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7186" y="5970766"/>
            <a:ext cx="831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  <a:p>
            <a:r>
              <a:rPr lang="en-US" altLang="ja-JP" sz="800" dirty="0" smtClean="0"/>
              <a:t>[2]http</a:t>
            </a:r>
            <a:r>
              <a:rPr lang="en-US" altLang="ja-JP" sz="800" dirty="0"/>
              <a:t>://</a:t>
            </a:r>
            <a:r>
              <a:rPr lang="en-US" altLang="ja-JP" sz="800" dirty="0" err="1"/>
              <a:t>blog.gigaspaces.com</a:t>
            </a:r>
            <a:r>
              <a:rPr lang="en-US" altLang="ja-JP" sz="800" dirty="0"/>
              <a:t>/amazon-found-every-100ms-of-latency-cost-them-1-in-sales/</a:t>
            </a:r>
            <a:endParaRPr lang="ja-JP" altLang="en-US" sz="800" dirty="0"/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848544" y="4973957"/>
            <a:ext cx="8280400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Multipath TCP</a:t>
            </a:r>
            <a:r>
              <a:rPr lang="ja-JP" altLang="en-US" dirty="0" smtClean="0"/>
              <a:t>でデータセンターネットワークを改善</a:t>
            </a:r>
            <a:r>
              <a:rPr lang="en-US" altLang="ja-JP" dirty="0" smtClean="0"/>
              <a:t>!!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345540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爆発 2 1"/>
          <p:cNvSpPr/>
          <p:nvPr/>
        </p:nvSpPr>
        <p:spPr bwMode="auto">
          <a:xfrm>
            <a:off x="0" y="908720"/>
            <a:ext cx="9906000" cy="4500500"/>
          </a:xfrm>
          <a:prstGeom prst="irregularSeal2">
            <a:avLst/>
          </a:prstGeom>
          <a:solidFill>
            <a:srgbClr val="C0504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MPTCP</a:t>
            </a:r>
            <a:r>
              <a:rPr lang="ja-JP" altLang="en-US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はサイズの小さいフローには改善されない</a:t>
            </a: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!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947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04528" y="1157535"/>
            <a:ext cx="8460940" cy="4813231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E03253"/>
                </a:solidFill>
              </a:rPr>
              <a:t>なぜ、ショートフローに着目するのか</a:t>
            </a:r>
            <a:r>
              <a:rPr lang="en-US" altLang="ja-JP" b="1" dirty="0" smtClean="0">
                <a:solidFill>
                  <a:srgbClr val="E03253"/>
                </a:solidFill>
              </a:rPr>
              <a:t>?</a:t>
            </a:r>
            <a:endParaRPr kumimoji="1" lang="en-US" altLang="ja-JP" b="1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71BC"/>
                </a:solidFill>
              </a:rPr>
              <a:t>分散処理技術</a:t>
            </a:r>
            <a:r>
              <a:rPr lang="en-US" altLang="ja-JP" sz="2000" dirty="0" smtClean="0">
                <a:solidFill>
                  <a:srgbClr val="0071BC"/>
                </a:solidFill>
              </a:rPr>
              <a:t> 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ビッグデータ、大量の計算資源の活用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 smtClean="0"/>
              <a:t>分散処理では大量のショートフローを生成してしまう</a:t>
            </a:r>
            <a:r>
              <a:rPr lang="en-US" altLang="ja-JP" dirty="0" smtClean="0"/>
              <a:t>!!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2000" dirty="0" smtClean="0"/>
              <a:t>データセンタートラフィックの</a:t>
            </a:r>
            <a:r>
              <a:rPr lang="en-US" altLang="ja-JP" sz="2000" dirty="0" smtClean="0"/>
              <a:t>80%</a:t>
            </a:r>
            <a:r>
              <a:rPr lang="ja-JP" altLang="en-US" sz="2000" dirty="0" smtClean="0"/>
              <a:t>がショートフロー</a:t>
            </a:r>
            <a:r>
              <a:rPr lang="en-US" altLang="ja-JP" sz="1800" dirty="0" smtClean="0"/>
              <a:t>[1].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 smtClean="0"/>
              <a:t>ショートフローは処理の高速化のために極めて重要な要素</a:t>
            </a:r>
            <a:endParaRPr lang="en-US" altLang="ja-JP" sz="1800" dirty="0" smtClean="0"/>
          </a:p>
          <a:p>
            <a:pPr marL="0" indent="0" algn="ctr">
              <a:buNone/>
            </a:pPr>
            <a:endParaRPr kumimoji="1" lang="en-US" altLang="ja-JP" sz="2200" b="1" dirty="0" smtClean="0">
              <a:solidFill>
                <a:srgbClr val="0071BC"/>
              </a:solidFill>
            </a:endParaRPr>
          </a:p>
          <a:p>
            <a:pPr marL="0" indent="0" algn="ctr">
              <a:buNone/>
            </a:pPr>
            <a:r>
              <a:rPr kumimoji="1" lang="en-US" altLang="ja-JP" sz="2200" b="1" dirty="0" smtClean="0">
                <a:solidFill>
                  <a:srgbClr val="0071BC"/>
                </a:solidFill>
              </a:rPr>
              <a:t>MPTCP</a:t>
            </a:r>
            <a:r>
              <a:rPr kumimoji="1" lang="ja-JP" altLang="en-US" sz="2200" b="1" dirty="0" smtClean="0">
                <a:solidFill>
                  <a:srgbClr val="0071BC"/>
                </a:solidFill>
              </a:rPr>
              <a:t>を用いてデータセンターネットワーク</a:t>
            </a:r>
            <a:r>
              <a:rPr lang="ja-JP" altLang="en-US" sz="2200" b="1" dirty="0" smtClean="0">
                <a:solidFill>
                  <a:srgbClr val="0071BC"/>
                </a:solidFill>
              </a:rPr>
              <a:t>を改善する上で</a:t>
            </a:r>
            <a:endParaRPr lang="en-US" altLang="ja-JP" sz="2200" b="1" dirty="0" smtClean="0">
              <a:solidFill>
                <a:srgbClr val="0071BC"/>
              </a:solidFill>
            </a:endParaRPr>
          </a:p>
          <a:p>
            <a:pPr marL="0" indent="0" algn="ctr">
              <a:buNone/>
            </a:pPr>
            <a:r>
              <a:rPr lang="ja-JP" altLang="en-US" sz="2200" b="1" dirty="0" smtClean="0">
                <a:solidFill>
                  <a:srgbClr val="0071BC"/>
                </a:solidFill>
              </a:rPr>
              <a:t>ショートのフローの問題は重要な問題</a:t>
            </a:r>
            <a:endParaRPr lang="en-US" altLang="ja-JP" sz="2200" b="1" dirty="0" smtClean="0">
              <a:solidFill>
                <a:srgbClr val="0071BC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4124908" y="597076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511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171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Raiciu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Costin</a:t>
            </a:r>
            <a:r>
              <a:rPr lang="en-US" altLang="ja-JP" sz="1600" dirty="0"/>
              <a:t>, et al. "Improving datacenter performance and robustness with multipath TCP."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. Vol. 41. No. 4. ACM, 2011.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今日の密なデータセンターネットワーク資源の有効利用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MPTCP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で複数の経路を利用してスループットを改善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430588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Achievement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どのトポロジーにおいても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MPTCP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はスループットを改善した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0652" y="5882789"/>
            <a:ext cx="204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Utilization on FatTree 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23326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E03253"/>
                </a:solidFill>
                <a:latin typeface="+mj-lt"/>
              </a:rPr>
              <a:t>課題</a:t>
            </a:r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: 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ショートフロー完結時間は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よりも遅延した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1052" y="5841268"/>
            <a:ext cx="333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The effect of short flows completing for 70KB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08784" y="6129300"/>
            <a:ext cx="61206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[1]</a:t>
            </a:r>
            <a:r>
              <a:rPr lang="en-US" altLang="ja-JP" sz="600" dirty="0" err="1"/>
              <a:t>Raiciu</a:t>
            </a:r>
            <a:r>
              <a:rPr lang="en-US" altLang="ja-JP" sz="600" dirty="0"/>
              <a:t>, </a:t>
            </a:r>
            <a:r>
              <a:rPr lang="en-US" altLang="ja-JP" sz="600" dirty="0" err="1"/>
              <a:t>Costin</a:t>
            </a:r>
            <a:r>
              <a:rPr lang="en-US" altLang="ja-JP" sz="600" dirty="0"/>
              <a:t>, et al. "Improving datacenter performance and robustness with multipath TCP." </a:t>
            </a:r>
            <a:r>
              <a:rPr lang="en-US" altLang="ja-JP" sz="600" i="1" dirty="0"/>
              <a:t>ACM SIGCOMM Computer Communication Review</a:t>
            </a:r>
            <a:r>
              <a:rPr lang="en-US" altLang="ja-JP" sz="600" dirty="0"/>
              <a:t>. Vol. 41. No. 4. ACM, 2011.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49" y="4329100"/>
            <a:ext cx="1922284" cy="1618037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96734"/>
              </p:ext>
            </p:extLst>
          </p:nvPr>
        </p:nvGraphicFramePr>
        <p:xfrm>
          <a:off x="5473229" y="4545124"/>
          <a:ext cx="3116175" cy="1224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8003"/>
                <a:gridCol w="1548172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Algorithm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Short</a:t>
                      </a:r>
                      <a:r>
                        <a:rPr kumimoji="1" lang="en-US" altLang="ja-JP" sz="1200" baseline="0" dirty="0" smtClean="0"/>
                        <a:t> Flow Finish Time(mean/</a:t>
                      </a:r>
                      <a:r>
                        <a:rPr kumimoji="1" lang="en-US" altLang="ja-JP" sz="1200" baseline="0" dirty="0" err="1" smtClean="0"/>
                        <a:t>stdev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200" u="none" strike="noStrike" kern="1200" baseline="0" dirty="0" smtClean="0"/>
                        <a:t>SINGLE-PATH TCP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u="none" strike="noStrike" kern="1200" baseline="0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r>
                        <a:rPr kumimoji="1" lang="en-US" altLang="ja-JP" sz="1200" u="none" strike="noStrike" kern="1200" baseline="0" dirty="0" smtClean="0"/>
                        <a:t> ±108 </a:t>
                      </a:r>
                      <a:r>
                        <a:rPr kumimoji="1" lang="en-US" altLang="ja-JP" sz="1200" u="none" strike="noStrike" kern="1200" baseline="0" dirty="0" err="1" smtClean="0"/>
                        <a:t>ms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200" u="none" strike="noStrike" kern="1200" baseline="0" dirty="0" smtClean="0"/>
                        <a:t>MPTCP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u="none" strike="noStrike" kern="1200" baseline="0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r>
                        <a:rPr kumimoji="1" lang="en-US" altLang="ja-JP" sz="1200" u="none" strike="noStrike" kern="1200" baseline="0" dirty="0" smtClean="0"/>
                        <a:t> ± 106 </a:t>
                      </a:r>
                      <a:r>
                        <a:rPr kumimoji="1" lang="en-US" altLang="ja-JP" sz="1200" u="none" strike="noStrike" kern="1200" baseline="0" dirty="0" err="1" smtClean="0"/>
                        <a:t>ms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3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723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Zats</a:t>
            </a:r>
            <a:r>
              <a:rPr lang="en-US" altLang="ja-JP" sz="1600" dirty="0"/>
              <a:t>, David, et al. "</a:t>
            </a:r>
            <a:r>
              <a:rPr lang="en-US" altLang="ja-JP" sz="1600" dirty="0" err="1"/>
              <a:t>DeTail</a:t>
            </a:r>
            <a:r>
              <a:rPr lang="en-US" altLang="ja-JP" sz="1600" dirty="0"/>
              <a:t>: Reducing the flow completion time tail in datacenter networks."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 42.4 (2012): 139-150.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sz="2300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ユーザエクスペリエンス改善のために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Web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ページ表示にかかる時間は保証されるべきだ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sz="23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パケットロスを減らし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遅延を抑える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16643"/>
          <a:stretch/>
        </p:blipFill>
        <p:spPr>
          <a:xfrm>
            <a:off x="1460612" y="4348202"/>
            <a:ext cx="2988332" cy="1637082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r="4284" b="31979"/>
          <a:stretch/>
        </p:blipFill>
        <p:spPr bwMode="auto">
          <a:xfrm>
            <a:off x="5205028" y="4504995"/>
            <a:ext cx="3755702" cy="13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36318" y="3485694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Achievement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ja-JP" altLang="en-US" dirty="0" smtClean="0">
                <a:solidFill>
                  <a:srgbClr val="E03253"/>
                </a:solidFill>
                <a:latin typeface="+mj-lt"/>
              </a:rPr>
              <a:t>実装したスイッチ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でトラフィックを監視しバッファを動的制御</a:t>
            </a:r>
            <a:endParaRPr kumimoji="1" lang="en-US" altLang="ja-JP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6329" y="5882789"/>
            <a:ext cx="241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proposed switch architecture[1]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83005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l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ショートフローに対し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パーセンタイルの完結時間を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40%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改善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86316" y="5882789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</a:t>
            </a:r>
            <a:r>
              <a:rPr kumimoji="1" lang="en-US" altLang="ja-JP" sz="1200" dirty="0" err="1" smtClean="0">
                <a:latin typeface="+mj-lt"/>
              </a:rPr>
              <a:t>Microbenchmarks</a:t>
            </a:r>
            <a:r>
              <a:rPr kumimoji="1" lang="en-US" altLang="ja-JP" sz="1200" dirty="0" smtClean="0">
                <a:latin typeface="+mj-lt"/>
              </a:rPr>
              <a:t> for all-to-all workload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88804" y="6129300"/>
            <a:ext cx="59406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[1]</a:t>
            </a:r>
            <a:r>
              <a:rPr lang="en-US" altLang="ja-JP" sz="600" dirty="0" err="1"/>
              <a:t>Zats</a:t>
            </a:r>
            <a:r>
              <a:rPr lang="en-US" altLang="ja-JP" sz="600" dirty="0"/>
              <a:t>, David, et al. "</a:t>
            </a:r>
            <a:r>
              <a:rPr lang="en-US" altLang="ja-JP" sz="600" dirty="0" err="1"/>
              <a:t>DeTail</a:t>
            </a:r>
            <a:r>
              <a:rPr lang="en-US" altLang="ja-JP" sz="600" dirty="0"/>
              <a:t>: Reducing the flow completion time tail in datacenter networks." </a:t>
            </a:r>
            <a:r>
              <a:rPr lang="en-US" altLang="ja-JP" sz="600" i="1" dirty="0"/>
              <a:t>ACM SIGCOMM Computer Communication Review</a:t>
            </a:r>
            <a:r>
              <a:rPr lang="en-US" altLang="ja-JP" sz="600" dirty="0"/>
              <a:t> 42.4 (2012): 139-150.</a:t>
            </a: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134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6"/>
            <a:ext cx="8280400" cy="381927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>
                <a:solidFill>
                  <a:srgbClr val="0071BC"/>
                </a:solidFill>
              </a:rPr>
              <a:t>データセンターネットワークの</a:t>
            </a:r>
            <a:r>
              <a:rPr lang="ja-JP" altLang="en-US" b="1" dirty="0" smtClean="0">
                <a:solidFill>
                  <a:srgbClr val="0071BC"/>
                </a:solidFill>
              </a:rPr>
              <a:t>要求案件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 smtClean="0"/>
              <a:t>大量の計算資源を有効活用するトポロジー</a:t>
            </a:r>
            <a:endParaRPr lang="en-US" altLang="ja-JP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/>
              <a:t>シームレス性</a:t>
            </a:r>
            <a:r>
              <a:rPr lang="en-US" altLang="ja-JP" sz="2000" dirty="0" smtClean="0"/>
              <a:t> : </a:t>
            </a:r>
            <a:r>
              <a:rPr lang="ja-JP" altLang="en-US" sz="2000" dirty="0" smtClean="0"/>
              <a:t>特殊な実装、デバイスを用いない</a:t>
            </a:r>
            <a:endParaRPr lang="en-US" altLang="ja-JP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 smtClean="0"/>
              <a:t>アプリケーション性能向上を目的とした改善</a:t>
            </a:r>
            <a:endParaRPr lang="en-US" altLang="ja-JP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アプローチ</a:t>
            </a:r>
            <a:r>
              <a:rPr lang="en-US" altLang="ja-JP" b="1" dirty="0" smtClean="0">
                <a:solidFill>
                  <a:srgbClr val="0071BC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FatTree</a:t>
            </a:r>
            <a:r>
              <a:rPr lang="ja-JP" altLang="en-US" sz="2000" b="1" dirty="0" smtClean="0"/>
              <a:t>トポロジー</a:t>
            </a:r>
            <a:endParaRPr kumimoji="1" lang="en-US" altLang="ja-JP" sz="2000" b="1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MPTCP</a:t>
            </a:r>
            <a:r>
              <a:rPr lang="ja-JP" altLang="en-US" sz="2000" b="1" dirty="0" smtClean="0"/>
              <a:t>を利用</a:t>
            </a:r>
            <a:endParaRPr lang="en-US" altLang="ja-JP" sz="2000" b="1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2000" b="1" dirty="0" smtClean="0"/>
              <a:t>ショートフローの完結時間を短縮化</a:t>
            </a:r>
            <a:endParaRPr kumimoji="1" lang="en-US" altLang="ja-JP" sz="2000" b="1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1188922" y="5003258"/>
            <a:ext cx="7527636" cy="130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b="1" dirty="0" smtClean="0"/>
              <a:t>報告された</a:t>
            </a:r>
            <a:r>
              <a:rPr lang="ja-JP" altLang="en-US" b="1" dirty="0" smtClean="0"/>
              <a:t>ショートフロー問題</a:t>
            </a:r>
            <a:r>
              <a:rPr lang="ja-JP" altLang="en-US" b="1" dirty="0" smtClean="0"/>
              <a:t>の再検証</a:t>
            </a:r>
          </a:p>
          <a:p>
            <a:r>
              <a:rPr lang="ja-JP" altLang="en-US" b="1" dirty="0" smtClean="0"/>
              <a:t>ショートフローが遅延する原因の解析</a:t>
            </a:r>
            <a:endParaRPr lang="en-US" altLang="ja-JP" b="1" dirty="0" smtClean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179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構成要素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8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データセンターネットワーク構成要素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b="1" dirty="0" smtClean="0">
                <a:solidFill>
                  <a:srgbClr val="0071BC"/>
                </a:solidFill>
              </a:rPr>
              <a:t>トポロジー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828295" cy="22730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従来の階層構造</a:t>
            </a:r>
            <a:endParaRPr lang="en-US" altLang="ja-JP" b="1" dirty="0" smtClean="0"/>
          </a:p>
          <a:p>
            <a:r>
              <a:rPr lang="ja-JP" altLang="en-US" sz="1800" dirty="0" smtClean="0"/>
              <a:t>大量の計算資源を抱えにくい</a:t>
            </a:r>
            <a:endParaRPr lang="en-US" altLang="ja-JP" sz="1800" dirty="0" smtClean="0"/>
          </a:p>
          <a:p>
            <a:r>
              <a:rPr lang="ja-JP" altLang="en-US" sz="1800" dirty="0" smtClean="0"/>
              <a:t>帯域の割当が不適切</a:t>
            </a:r>
          </a:p>
          <a:p>
            <a:r>
              <a:rPr lang="ja-JP" altLang="en-US" sz="1800" dirty="0" smtClean="0"/>
              <a:t>データセンター内のトラフィックに対応できない</a:t>
            </a: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sp>
        <p:nvSpPr>
          <p:cNvPr id="130" name="正方形/長方形 129"/>
          <p:cNvSpPr/>
          <p:nvPr/>
        </p:nvSpPr>
        <p:spPr>
          <a:xfrm>
            <a:off x="6295621" y="2948250"/>
            <a:ext cx="1933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j-lt"/>
              </a:rPr>
              <a:t>hierarchical topology</a:t>
            </a:r>
            <a:endParaRPr lang="ja-JP" altLang="en-US" sz="1600" dirty="0">
              <a:latin typeface="+mj-lt"/>
            </a:endParaRPr>
          </a:p>
        </p:txBody>
      </p:sp>
      <p:sp>
        <p:nvSpPr>
          <p:cNvPr id="131" name="コンテンツ プレースホルダー 2"/>
          <p:cNvSpPr txBox="1">
            <a:spLocks/>
          </p:cNvSpPr>
          <p:nvPr/>
        </p:nvSpPr>
        <p:spPr bwMode="auto">
          <a:xfrm>
            <a:off x="812540" y="3430589"/>
            <a:ext cx="4828555" cy="189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ja-JP" altLang="en-US" b="1" dirty="0" smtClean="0"/>
              <a:t>近年のトポロジー</a:t>
            </a:r>
            <a:endParaRPr lang="en-US" altLang="ja-JP" b="1" dirty="0" smtClean="0"/>
          </a:p>
          <a:p>
            <a:r>
              <a:rPr lang="ja-JP" altLang="en-US" sz="2000" dirty="0" smtClean="0"/>
              <a:t>帯域の効率的な利用</a:t>
            </a:r>
            <a:endParaRPr lang="en-US" altLang="ja-JP" sz="2000" dirty="0" smtClean="0"/>
          </a:p>
          <a:p>
            <a:r>
              <a:rPr lang="ja-JP" altLang="en-US" sz="2000" dirty="0" smtClean="0"/>
              <a:t>ホスト間通信での複数の経路</a:t>
            </a:r>
            <a:endParaRPr lang="en-US" altLang="ja-JP" sz="2000" dirty="0" smtClean="0"/>
          </a:p>
        </p:txBody>
      </p:sp>
      <p:grpSp>
        <p:nvGrpSpPr>
          <p:cNvPr id="132" name="図形グループ 131"/>
          <p:cNvGrpSpPr/>
          <p:nvPr/>
        </p:nvGrpSpPr>
        <p:grpSpPr>
          <a:xfrm>
            <a:off x="5821399" y="3429000"/>
            <a:ext cx="2979091" cy="1254077"/>
            <a:chOff x="1389975" y="1664804"/>
            <a:chExt cx="7355442" cy="3096344"/>
          </a:xfrm>
        </p:grpSpPr>
        <p:sp>
          <p:nvSpPr>
            <p:cNvPr id="133" name="角丸四角形 132"/>
            <p:cNvSpPr/>
            <p:nvPr/>
          </p:nvSpPr>
          <p:spPr>
            <a:xfrm>
              <a:off x="7136916" y="2579311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5278127" y="2579311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角丸四角形 134"/>
            <p:cNvSpPr/>
            <p:nvPr/>
          </p:nvSpPr>
          <p:spPr>
            <a:xfrm>
              <a:off x="3424834" y="2555585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角丸四角形 135"/>
            <p:cNvSpPr/>
            <p:nvPr/>
          </p:nvSpPr>
          <p:spPr>
            <a:xfrm>
              <a:off x="1566045" y="2555585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975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888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9" name="直線コネクタ 138"/>
            <p:cNvCxnSpPr>
              <a:endCxn id="137" idx="0"/>
            </p:cNvCxnSpPr>
            <p:nvPr/>
          </p:nvCxnSpPr>
          <p:spPr>
            <a:xfrm flipH="1">
              <a:off x="1566046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endCxn id="138" idx="0"/>
            </p:cNvCxnSpPr>
            <p:nvPr/>
          </p:nvCxnSpPr>
          <p:spPr>
            <a:xfrm>
              <a:off x="1810872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173" y="4196833"/>
              <a:ext cx="352142" cy="554075"/>
            </a:xfrm>
            <a:prstGeom prst="rect">
              <a:avLst/>
            </a:prstGeom>
            <a:noFill/>
            <a:ln w="1905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8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" name="直線コネクタ 142"/>
            <p:cNvCxnSpPr>
              <a:endCxn id="141" idx="0"/>
            </p:cNvCxnSpPr>
            <p:nvPr/>
          </p:nvCxnSpPr>
          <p:spPr>
            <a:xfrm flipH="1">
              <a:off x="2499244" y="3790742"/>
              <a:ext cx="244827" cy="406090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endCxn id="142" idx="0"/>
            </p:cNvCxnSpPr>
            <p:nvPr/>
          </p:nvCxnSpPr>
          <p:spPr>
            <a:xfrm>
              <a:off x="274407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372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283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7" name="直線コネクタ 146"/>
            <p:cNvCxnSpPr>
              <a:endCxn id="145" idx="0"/>
            </p:cNvCxnSpPr>
            <p:nvPr/>
          </p:nvCxnSpPr>
          <p:spPr>
            <a:xfrm flipH="1">
              <a:off x="3432443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>
              <a:endCxn id="146" idx="0"/>
            </p:cNvCxnSpPr>
            <p:nvPr/>
          </p:nvCxnSpPr>
          <p:spPr>
            <a:xfrm>
              <a:off x="3677269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569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481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1" name="直線コネクタ 150"/>
            <p:cNvCxnSpPr>
              <a:endCxn id="149" idx="0"/>
            </p:cNvCxnSpPr>
            <p:nvPr/>
          </p:nvCxnSpPr>
          <p:spPr>
            <a:xfrm flipH="1">
              <a:off x="4365640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>
              <a:endCxn id="150" idx="0"/>
            </p:cNvCxnSpPr>
            <p:nvPr/>
          </p:nvCxnSpPr>
          <p:spPr>
            <a:xfrm>
              <a:off x="4610468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767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679" y="4207073"/>
              <a:ext cx="352142" cy="554075"/>
            </a:xfrm>
            <a:prstGeom prst="rect">
              <a:avLst/>
            </a:prstGeom>
            <a:noFill/>
            <a:ln w="1905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5" name="直線コネクタ 154"/>
            <p:cNvCxnSpPr>
              <a:endCxn id="153" idx="0"/>
            </p:cNvCxnSpPr>
            <p:nvPr/>
          </p:nvCxnSpPr>
          <p:spPr>
            <a:xfrm flipH="1">
              <a:off x="5298839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endCxn id="154" idx="0"/>
            </p:cNvCxnSpPr>
            <p:nvPr/>
          </p:nvCxnSpPr>
          <p:spPr>
            <a:xfrm>
              <a:off x="5543665" y="3790742"/>
              <a:ext cx="226086" cy="416331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965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78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9" name="直線コネクタ 158"/>
            <p:cNvCxnSpPr>
              <a:endCxn id="157" idx="0"/>
            </p:cNvCxnSpPr>
            <p:nvPr/>
          </p:nvCxnSpPr>
          <p:spPr>
            <a:xfrm flipH="1">
              <a:off x="6232037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endCxn id="158" idx="0"/>
            </p:cNvCxnSpPr>
            <p:nvPr/>
          </p:nvCxnSpPr>
          <p:spPr>
            <a:xfrm>
              <a:off x="6476864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64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7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3" name="直線コネクタ 162"/>
            <p:cNvCxnSpPr>
              <a:endCxn id="161" idx="0"/>
            </p:cNvCxnSpPr>
            <p:nvPr/>
          </p:nvCxnSpPr>
          <p:spPr>
            <a:xfrm flipH="1">
              <a:off x="7165235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endCxn id="162" idx="0"/>
            </p:cNvCxnSpPr>
            <p:nvPr/>
          </p:nvCxnSpPr>
          <p:spPr>
            <a:xfrm>
              <a:off x="741006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63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327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直線コネクタ 166"/>
            <p:cNvCxnSpPr>
              <a:endCxn id="165" idx="0"/>
            </p:cNvCxnSpPr>
            <p:nvPr/>
          </p:nvCxnSpPr>
          <p:spPr>
            <a:xfrm flipH="1">
              <a:off x="8098435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endCxn id="166" idx="0"/>
            </p:cNvCxnSpPr>
            <p:nvPr/>
          </p:nvCxnSpPr>
          <p:spPr>
            <a:xfrm>
              <a:off x="834326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1801502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1801502" y="2899963"/>
              <a:ext cx="942569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>
              <a:off x="2734700" y="2899963"/>
              <a:ext cx="9371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H="1">
              <a:off x="1810872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3677269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3677269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4610468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H="1">
              <a:off x="3686640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5519078" y="2899963"/>
              <a:ext cx="9371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5519078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>
              <a:off x="6452277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 flipH="1">
              <a:off x="5528449" y="2899963"/>
              <a:ext cx="923828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7394846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>
              <a:off x="7394846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>
              <a:off x="8328044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/>
            <p:nvPr/>
          </p:nvCxnSpPr>
          <p:spPr>
            <a:xfrm flipH="1">
              <a:off x="7404217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 flipH="1">
              <a:off x="1801502" y="1805260"/>
              <a:ext cx="933198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1801502" y="1801333"/>
              <a:ext cx="2468733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 flipV="1">
              <a:off x="2734700" y="1801333"/>
              <a:ext cx="3071071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2734700" y="1805260"/>
              <a:ext cx="4606606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 flipV="1">
              <a:off x="2734700" y="1805260"/>
              <a:ext cx="942569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3677269" y="1801333"/>
              <a:ext cx="592966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 flipV="1">
              <a:off x="4610468" y="1801333"/>
              <a:ext cx="1195303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V="1">
              <a:off x="4610468" y="1805260"/>
              <a:ext cx="2730838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 flipH="1" flipV="1">
              <a:off x="2734700" y="1805260"/>
              <a:ext cx="2784378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H="1" flipV="1">
              <a:off x="4270235" y="1801333"/>
              <a:ext cx="1248843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 flipH="1" flipV="1">
              <a:off x="5805771" y="1801333"/>
              <a:ext cx="646506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 flipV="1">
              <a:off x="6452277" y="1805260"/>
              <a:ext cx="889029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flipH="1" flipV="1">
              <a:off x="2734700" y="1805260"/>
              <a:ext cx="4660146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flipH="1" flipV="1">
              <a:off x="4270235" y="1801333"/>
              <a:ext cx="3124611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flipH="1" flipV="1">
              <a:off x="5805771" y="1801333"/>
              <a:ext cx="2522273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flipH="1" flipV="1">
              <a:off x="7341306" y="1805260"/>
              <a:ext cx="986739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46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526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30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210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762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542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447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227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338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18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023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03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353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1134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039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819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297" y="1664806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618" y="1664804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636" y="1664807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0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356" y="1664806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1" name="正方形/長方形 220"/>
          <p:cNvSpPr/>
          <p:nvPr/>
        </p:nvSpPr>
        <p:spPr>
          <a:xfrm>
            <a:off x="6585349" y="4813412"/>
            <a:ext cx="1835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j-lt"/>
              </a:rPr>
              <a:t>FatTree topology[1]</a:t>
            </a:r>
            <a:endParaRPr lang="ja-JP" altLang="en-US" sz="1600" dirty="0">
              <a:latin typeface="+mj-lt"/>
            </a:endParaRPr>
          </a:p>
        </p:txBody>
      </p:sp>
      <p:grpSp>
        <p:nvGrpSpPr>
          <p:cNvPr id="228" name="図形グループ 227"/>
          <p:cNvGrpSpPr/>
          <p:nvPr/>
        </p:nvGrpSpPr>
        <p:grpSpPr>
          <a:xfrm>
            <a:off x="5443338" y="1224453"/>
            <a:ext cx="3614118" cy="1628483"/>
            <a:chOff x="5277036" y="1196752"/>
            <a:chExt cx="3614118" cy="1628483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672444" y="1354356"/>
              <a:ext cx="3218710" cy="1469140"/>
              <a:chOff x="315917" y="2132856"/>
              <a:chExt cx="8432547" cy="3848930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7292363" y="4287315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7879278" y="4287315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H="1">
                <a:off x="5061399" y="4303658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5648314" y="4303658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764438" y="3201789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 flipH="1">
                <a:off x="5648314" y="3302881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H="1">
                <a:off x="2827868" y="4236770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3414783" y="4236770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596904" y="4253113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1183819" y="4253113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2299943" y="3151244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1183819" y="3252336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4644008" y="2385664"/>
                <a:ext cx="2120430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2299942" y="2385664"/>
                <a:ext cx="2128042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グループ化 19"/>
              <p:cNvGrpSpPr/>
              <p:nvPr/>
            </p:nvGrpSpPr>
            <p:grpSpPr>
              <a:xfrm>
                <a:off x="315917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39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グループ化 20"/>
              <p:cNvGrpSpPr/>
              <p:nvPr/>
            </p:nvGrpSpPr>
            <p:grpSpPr>
              <a:xfrm>
                <a:off x="2548165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37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3" name="グループ化 34"/>
              <p:cNvGrpSpPr/>
              <p:nvPr/>
            </p:nvGrpSpPr>
            <p:grpSpPr>
              <a:xfrm>
                <a:off x="4780413" y="5081205"/>
                <a:ext cx="3968051" cy="900581"/>
                <a:chOff x="4780413" y="5081205"/>
                <a:chExt cx="3968051" cy="900581"/>
              </a:xfrm>
            </p:grpSpPr>
            <p:grpSp>
              <p:nvGrpSpPr>
                <p:cNvPr id="31" name="グループ化 24"/>
                <p:cNvGrpSpPr/>
                <p:nvPr/>
              </p:nvGrpSpPr>
              <p:grpSpPr>
                <a:xfrm>
                  <a:off x="4780413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5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2" name="グループ化 28"/>
                <p:cNvGrpSpPr/>
                <p:nvPr/>
              </p:nvGrpSpPr>
              <p:grpSpPr>
                <a:xfrm>
                  <a:off x="7012661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3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pic>
            <p:nvPicPr>
              <p:cNvPr id="24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4328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960" y="2132856"/>
                <a:ext cx="734223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2" name="テキスト ボックス 221"/>
            <p:cNvSpPr txBox="1"/>
            <p:nvPr/>
          </p:nvSpPr>
          <p:spPr>
            <a:xfrm>
              <a:off x="5277036" y="254823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host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3" name="テキスト ボックス 222"/>
            <p:cNvSpPr txBox="1"/>
            <p:nvPr/>
          </p:nvSpPr>
          <p:spPr>
            <a:xfrm>
              <a:off x="5277036" y="2024844"/>
              <a:ext cx="475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edge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5277036" y="1612132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aggregation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5277036" y="1196752"/>
              <a:ext cx="44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core</a:t>
              </a:r>
              <a:endParaRPr kumimoji="1" lang="ja-JP" altLang="en-US" sz="1200" dirty="0">
                <a:latin typeface="+mj-lt"/>
              </a:endParaRPr>
            </a:p>
          </p:txBody>
        </p:sp>
      </p:grpSp>
      <p:sp>
        <p:nvSpPr>
          <p:cNvPr id="226" name="正方形/長方形 225"/>
          <p:cNvSpPr/>
          <p:nvPr/>
        </p:nvSpPr>
        <p:spPr>
          <a:xfrm>
            <a:off x="812540" y="5417336"/>
            <a:ext cx="825092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200" dirty="0" smtClean="0">
                <a:solidFill>
                  <a:srgbClr val="4D4D4D"/>
                </a:solidFill>
                <a:latin typeface="+mj-lt"/>
              </a:rPr>
              <a:t>複数の経路を冗長化だけでなく</a:t>
            </a:r>
            <a:r>
              <a:rPr lang="en-US" altLang="ja-JP" sz="2200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lang="ja-JP" altLang="en-US" sz="2200" b="1" dirty="0" smtClean="0">
                <a:solidFill>
                  <a:srgbClr val="0071BC"/>
                </a:solidFill>
                <a:latin typeface="+mj-lt"/>
              </a:rPr>
              <a:t>性能向上</a:t>
            </a:r>
            <a:r>
              <a:rPr lang="ja-JP" altLang="en-US" sz="2200" dirty="0" smtClean="0">
                <a:solidFill>
                  <a:srgbClr val="4D4D4D"/>
                </a:solidFill>
                <a:latin typeface="+mj-lt"/>
              </a:rPr>
              <a:t>へ</a:t>
            </a:r>
            <a:endParaRPr lang="ja-JP" altLang="en-US" sz="22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1820652" y="5970766"/>
            <a:ext cx="7251687" cy="3385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[1]Al</a:t>
            </a:r>
            <a:r>
              <a:rPr lang="en-US" altLang="ja-JP" sz="800" dirty="0"/>
              <a:t>-Fares, Mohammad, Alexander </a:t>
            </a:r>
            <a:r>
              <a:rPr lang="en-US" altLang="ja-JP" sz="800" dirty="0" err="1"/>
              <a:t>Loukissas</a:t>
            </a:r>
            <a:r>
              <a:rPr lang="en-US" altLang="ja-JP" sz="800" dirty="0"/>
              <a:t>, and Amin </a:t>
            </a:r>
            <a:r>
              <a:rPr lang="en-US" altLang="ja-JP" sz="800" dirty="0" err="1"/>
              <a:t>Vahdat</a:t>
            </a:r>
            <a:r>
              <a:rPr lang="en-US" altLang="ja-JP" sz="800" dirty="0"/>
              <a:t>. "A scalable, commodity data center network architecture." ACM SIGCOMM Computer Communication Review. Vol. 38. No. 4. ACM, 2008.</a:t>
            </a:r>
            <a:endParaRPr lang="ja-JP" altLang="en-US" sz="800" dirty="0"/>
          </a:p>
        </p:txBody>
      </p:sp>
      <p:sp>
        <p:nvSpPr>
          <p:cNvPr id="229" name="フッター プレースホルダー 2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93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MS P ゴシック"/>
        <a:cs typeface=""/>
      </a:majorFont>
      <a:minorFont>
        <a:latin typeface="Times New Roman"/>
        <a:ea typeface="MS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2084</Words>
  <Application>Microsoft Macintosh PowerPoint</Application>
  <PresentationFormat>A4 210x297 mm</PresentationFormat>
  <Paragraphs>372</Paragraphs>
  <Slides>28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Staff training presentation</vt:lpstr>
      <vt:lpstr>MultiPath TCP適用時のデータセンターネットワークでの フローサイズが与える影響に関する一考察</vt:lpstr>
      <vt:lpstr>PowerPoint プレゼンテーション</vt:lpstr>
      <vt:lpstr>研究背景</vt:lpstr>
      <vt:lpstr>研究背景</vt:lpstr>
      <vt:lpstr>Motivated work</vt:lpstr>
      <vt:lpstr>関連研究</vt:lpstr>
      <vt:lpstr>研究について</vt:lpstr>
      <vt:lpstr>データセンターネットワーク 構成要素</vt:lpstr>
      <vt:lpstr>データセンターネットワーク構成要素 トポロジー</vt:lpstr>
      <vt:lpstr>データセンターネットワーク構成要素 プロトコル</vt:lpstr>
      <vt:lpstr>データセンターネットワーク構成要素 アプリケーション</vt:lpstr>
      <vt:lpstr>再現シミュレーション</vt:lpstr>
      <vt:lpstr>再現シミュレーション  -概要</vt:lpstr>
      <vt:lpstr>再現シミュレーション  - パラメータの検証</vt:lpstr>
      <vt:lpstr>再現シミュレーション TCP vs. MPTCP</vt:lpstr>
      <vt:lpstr>再現シミュレーション - 結果</vt:lpstr>
      <vt:lpstr>再現シミュレーション - パケットロスが生じたトラフィック</vt:lpstr>
      <vt:lpstr>再現シミュレーション  - まとめ</vt:lpstr>
      <vt:lpstr>追加シミュレーション</vt:lpstr>
      <vt:lpstr>追加シミュレーション - 概要</vt:lpstr>
      <vt:lpstr>追加シミュレーション - background traffic なし</vt:lpstr>
      <vt:lpstr>追加シミュレーション - background traffic あり</vt:lpstr>
      <vt:lpstr>追加シミュレーション - まとめ</vt:lpstr>
      <vt:lpstr>結論</vt:lpstr>
      <vt:lpstr> 結論</vt:lpstr>
      <vt:lpstr>Future work</vt:lpstr>
      <vt:lpstr>PowerPoint プレゼンテーション</vt:lpstr>
      <vt:lpstr>Notification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1421</cp:revision>
  <dcterms:created xsi:type="dcterms:W3CDTF">2013-12-01T06:00:42Z</dcterms:created>
  <dcterms:modified xsi:type="dcterms:W3CDTF">2013-12-11T08:37:58Z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