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1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60" r:id="rId5"/>
    <p:sldId id="261" r:id="rId6"/>
    <p:sldId id="262" r:id="rId7"/>
    <p:sldId id="265" r:id="rId8"/>
    <p:sldId id="264" r:id="rId9"/>
    <p:sldId id="259" r:id="rId10"/>
    <p:sldId id="266" r:id="rId11"/>
  </p:sldIdLst>
  <p:sldSz cx="9906000" cy="6858000" type="A4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3253"/>
    <a:srgbClr val="0071BC"/>
    <a:srgbClr val="4D4D4D"/>
    <a:srgbClr val="EAEAEA"/>
    <a:srgbClr val="393939"/>
    <a:srgbClr val="FFFF66"/>
    <a:srgbClr val="FFCC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中間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濃色 2 - アクセント 1/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中間 3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中間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中間 1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73A0DAA-6AF3-43AB-8588-CEC1D06C72B9}" styleName="中間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9" autoAdjust="0"/>
    <p:restoredTop sz="88973" autoAdjust="0"/>
  </p:normalViewPr>
  <p:slideViewPr>
    <p:cSldViewPr snapToObjects="1">
      <p:cViewPr varScale="1">
        <p:scale>
          <a:sx n="82" d="100"/>
          <a:sy n="82" d="100"/>
        </p:scale>
        <p:origin x="-1024" y="-104"/>
      </p:cViewPr>
      <p:guideLst>
        <p:guide orient="horz" pos="1208"/>
        <p:guide orient="horz" pos="3974"/>
        <p:guide orient="horz" pos="391"/>
        <p:guide orient="horz" pos="2160"/>
        <p:guide orient="horz" pos="3135"/>
        <p:guide pos="5728"/>
        <p:guide pos="2145"/>
        <p:guide pos="512"/>
        <p:guide pos="4095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10" y="-96"/>
      </p:cViewPr>
      <p:guideLst>
        <p:guide orient="horz" pos="2924"/>
        <p:guide pos="220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t" anchorCtr="0" compatLnSpc="1">
            <a:prstTxWarp prst="textNoShape">
              <a:avLst/>
            </a:prstTxWarp>
          </a:bodyPr>
          <a:lstStyle>
            <a:lvl1pPr defTabSz="930275">
              <a:defRPr kumimoji="1" sz="1200">
                <a:latin typeface="Tahoma" pitchFamily="34" charset="0"/>
              </a:defRPr>
            </a:lvl1pPr>
          </a:lstStyle>
          <a:p>
            <a:endParaRPr lang="en-US" altLang="ja-JP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kumimoji="1" sz="1200">
                <a:latin typeface="Tahoma" pitchFamily="34" charset="0"/>
              </a:defRPr>
            </a:lvl1pPr>
          </a:lstStyle>
          <a:p>
            <a:endParaRPr lang="en-US" altLang="ja-JP" dirty="0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b" anchorCtr="0" compatLnSpc="1">
            <a:prstTxWarp prst="textNoShape">
              <a:avLst/>
            </a:prstTxWarp>
          </a:bodyPr>
          <a:lstStyle>
            <a:lvl1pPr defTabSz="930275">
              <a:defRPr kumimoji="1" sz="1200">
                <a:latin typeface="Tahoma" pitchFamily="34" charset="0"/>
              </a:defRPr>
            </a:lvl1pPr>
          </a:lstStyle>
          <a:p>
            <a:endParaRPr lang="en-US" altLang="ja-JP" dirty="0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kumimoji="1" sz="1200">
                <a:latin typeface="Tahoma" pitchFamily="34" charset="0"/>
              </a:defRPr>
            </a:lvl1pPr>
          </a:lstStyle>
          <a:p>
            <a:fld id="{6F62E233-1F35-47A0-B354-5FF7886F74B8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335282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381" tIns="0" rIns="19381" bIns="0" numCol="1" anchor="t" anchorCtr="0" compatLnSpc="1">
            <a:prstTxWarp prst="textNoShape">
              <a:avLst/>
            </a:prstTxWarp>
          </a:bodyPr>
          <a:lstStyle>
            <a:lvl1pPr defTabSz="930275">
              <a:defRPr kumimoji="1" sz="1000" i="1">
                <a:latin typeface="Tahoma" pitchFamily="34" charset="0"/>
              </a:defRPr>
            </a:lvl1pPr>
          </a:lstStyle>
          <a:p>
            <a:r>
              <a:rPr lang="ja-JP" altLang="en-US" dirty="0"/>
              <a:t>*</a:t>
            </a:r>
            <a:endParaRPr lang="ja-JP" altLang="en-US" sz="1200" i="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381" tIns="0" rIns="19381" bIns="0" numCol="1" anchor="t" anchorCtr="0" compatLnSpc="1">
            <a:prstTxWarp prst="textNoShape">
              <a:avLst/>
            </a:prstTxWarp>
          </a:bodyPr>
          <a:lstStyle>
            <a:lvl1pPr algn="r" defTabSz="930275">
              <a:defRPr kumimoji="1" sz="1000" i="1">
                <a:latin typeface="Tahoma" pitchFamily="34" charset="0"/>
              </a:defRPr>
            </a:lvl1pPr>
          </a:lstStyle>
          <a:p>
            <a:r>
              <a:rPr lang="en-US" altLang="ja-JP" dirty="0"/>
              <a:t>07/16/96</a:t>
            </a:r>
            <a:endParaRPr lang="en-US" altLang="ja-JP" sz="1200" i="0" dirty="0"/>
          </a:p>
        </p:txBody>
      </p:sp>
      <p:sp>
        <p:nvSpPr>
          <p:cNvPr id="205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85838" y="696913"/>
            <a:ext cx="5026025" cy="3481387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3675" tIns="46838" rIns="93675" bIns="468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381" tIns="0" rIns="19381" bIns="0" numCol="1" anchor="b" anchorCtr="0" compatLnSpc="1">
            <a:prstTxWarp prst="textNoShape">
              <a:avLst/>
            </a:prstTxWarp>
          </a:bodyPr>
          <a:lstStyle>
            <a:lvl1pPr defTabSz="930275">
              <a:defRPr kumimoji="1" sz="1000" i="1">
                <a:latin typeface="Tahoma" pitchFamily="34" charset="0"/>
              </a:defRPr>
            </a:lvl1pPr>
          </a:lstStyle>
          <a:p>
            <a:r>
              <a:rPr lang="ja-JP" altLang="en-US" dirty="0"/>
              <a:t>*</a:t>
            </a:r>
            <a:endParaRPr lang="ja-JP" altLang="en-US" sz="1200" i="0" dirty="0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381" tIns="0" rIns="19381" bIns="0" numCol="1" anchor="b" anchorCtr="0" compatLnSpc="1">
            <a:prstTxWarp prst="textNoShape">
              <a:avLst/>
            </a:prstTxWarp>
          </a:bodyPr>
          <a:lstStyle>
            <a:lvl1pPr algn="r" defTabSz="930275">
              <a:defRPr kumimoji="1" sz="1000" i="1">
                <a:latin typeface="Tahoma" pitchFamily="34" charset="0"/>
              </a:defRPr>
            </a:lvl1pPr>
          </a:lstStyle>
          <a:p>
            <a:r>
              <a:rPr lang="en-US" altLang="ja-JP" dirty="0"/>
              <a:t>##</a:t>
            </a:r>
            <a:endParaRPr lang="en-US" altLang="ja-JP" sz="1200" i="0" dirty="0"/>
          </a:p>
        </p:txBody>
      </p:sp>
    </p:spTree>
    <p:extLst>
      <p:ext uri="{BB962C8B-B14F-4D97-AF65-F5344CB8AC3E}">
        <p14:creationId xmlns:p14="http://schemas.microsoft.com/office/powerpoint/2010/main" val="984073510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ja-JP" altLang="en-US" dirty="0"/>
              <a:t>*</a:t>
            </a:r>
            <a:endParaRPr lang="ja-JP" altLang="en-US" sz="1200" i="0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altLang="ja-JP" dirty="0"/>
              <a:t>07/16/96</a:t>
            </a:r>
            <a:endParaRPr lang="en-US" altLang="ja-JP" sz="1200" i="0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ja-JP" altLang="en-US" dirty="0"/>
              <a:t>*</a:t>
            </a:r>
            <a:endParaRPr lang="ja-JP" altLang="en-US" sz="1200" i="0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altLang="ja-JP" dirty="0"/>
              <a:t>##</a:t>
            </a:r>
            <a:endParaRPr lang="en-US" altLang="ja-JP" sz="1200" i="0" dirty="0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esear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777875" y="2004639"/>
            <a:ext cx="8353425" cy="1208337"/>
          </a:xfrm>
        </p:spPr>
        <p:txBody>
          <a:bodyPr/>
          <a:lstStyle>
            <a:lvl1pPr algn="ctr">
              <a:defRPr b="1">
                <a:solidFill>
                  <a:srgbClr val="4D4D4D"/>
                </a:solidFill>
              </a:defRPr>
            </a:lvl1pPr>
          </a:lstStyle>
          <a:p>
            <a:pPr lvl="0"/>
            <a:r>
              <a:rPr lang="ja-JP" altLang="en-US" noProof="0" dirty="0" smtClean="0"/>
              <a:t>マスター タイトルの書式設定</a:t>
            </a:r>
          </a:p>
        </p:txBody>
      </p:sp>
      <p:sp>
        <p:nvSpPr>
          <p:cNvPr id="358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475184" y="4293096"/>
            <a:ext cx="6934200" cy="11970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>
                <a:solidFill>
                  <a:srgbClr val="4D4D4D"/>
                </a:solidFill>
              </a:defRPr>
            </a:lvl1pPr>
          </a:lstStyle>
          <a:p>
            <a:pPr lvl="0"/>
            <a:r>
              <a:rPr lang="ja-JP" altLang="en-US" noProof="0" dirty="0" smtClean="0"/>
              <a:t>マスター サブタイトルの書式設定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6F847AEC-04A4-4B30-BC9E-4A61A0C7AC7F}" type="slidenum">
              <a:rPr lang="ja-JP" altLang="en-US" smtClean="0"/>
              <a:pPr/>
              <a:t>‹#›</a:t>
            </a:fld>
            <a:endParaRPr lang="en-US" altLang="ja-JP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DCDA85-2696-45D2-A774-60B32C80E74E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96082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588250" y="214313"/>
            <a:ext cx="2112963" cy="5918200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1246188" y="214313"/>
            <a:ext cx="6189662" cy="591820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6306F9-C279-430B-B0A6-3FA4D4518FED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86143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1157535"/>
            <a:ext cx="8280400" cy="4863753"/>
          </a:xfrm>
        </p:spPr>
        <p:txBody>
          <a:bodyPr/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266AD3-7610-493D-8208-10424DEE3EA2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73100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82638" y="3435077"/>
            <a:ext cx="84201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4D4D4D"/>
                </a:solidFill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82638" y="1934890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dirty="0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095C52-7FA9-489B-9C9A-63D366B5FA4B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05503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281113" y="2017713"/>
            <a:ext cx="413385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567363" y="2017713"/>
            <a:ext cx="413385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E07256-B7DE-41CE-804D-BDC7A6CD32B5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68007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0A8DF6-AAD5-43F0-BE35-7C080FD1246C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35812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E403A2-63A1-4A9F-BE45-DF661BAD8395}" type="slidenum">
              <a:rPr lang="ja-JP" altLang="en-US"/>
              <a:pPr/>
              <a:t>‹#›</a:t>
            </a:fld>
            <a:endParaRPr lang="en-US" altLang="ja-JP" dirty="0"/>
          </a:p>
        </p:txBody>
      </p:sp>
      <p:sp>
        <p:nvSpPr>
          <p:cNvPr id="6" name="テキスト ボックス 5"/>
          <p:cNvSpPr txBox="1"/>
          <p:nvPr userDrawn="1"/>
        </p:nvSpPr>
        <p:spPr>
          <a:xfrm>
            <a:off x="1287190" y="93527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6115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5C2A6E-2954-4E38-AD66-154544EB6822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640152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954375-F0DB-426D-B6A9-608781D96B89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8831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dirty="0" smtClean="0"/>
              <a:t>アイコンをクリックして図を追加</a:t>
            </a:r>
            <a:endParaRPr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DF8EBE-26FD-4D52-A579-72828310B657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84809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ltGray">
          <a:xfrm>
            <a:off x="200472" y="83790"/>
            <a:ext cx="324201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ltGray">
          <a:xfrm>
            <a:off x="488504" y="83790"/>
            <a:ext cx="267168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ltGray">
          <a:xfrm>
            <a:off x="410866" y="506065"/>
            <a:ext cx="379163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ltGray">
          <a:xfrm>
            <a:off x="591244" y="506065"/>
            <a:ext cx="329308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ltGray">
          <a:xfrm>
            <a:off x="146194" y="433040"/>
            <a:ext cx="342310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gray">
          <a:xfrm>
            <a:off x="741611" y="98814"/>
            <a:ext cx="45719" cy="99934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gray">
          <a:xfrm>
            <a:off x="344488" y="910431"/>
            <a:ext cx="89122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2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777875" y="332458"/>
            <a:ext cx="8495605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タイトルの書式設定</a:t>
            </a:r>
          </a:p>
        </p:txBody>
      </p:sp>
      <p:sp>
        <p:nvSpPr>
          <p:cNvPr id="348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1157535"/>
            <a:ext cx="8280400" cy="4863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テキストの書式設定</a:t>
            </a:r>
            <a:r>
              <a:rPr lang="en-US" altLang="ja-JP" dirty="0" err="1" smtClean="0"/>
              <a:t>qqqqqqqqqqqqqqqqqqqqqqqqqqqqqq</a:t>
            </a:r>
            <a:endParaRPr lang="ja-JP" altLang="en-US" dirty="0" smtClean="0"/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</a:p>
        </p:txBody>
      </p:sp>
      <p:sp>
        <p:nvSpPr>
          <p:cNvPr id="348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77875" y="6308725"/>
            <a:ext cx="2063750" cy="288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j-lt"/>
              </a:defRPr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348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68824" y="6309320"/>
            <a:ext cx="3136900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j-lt"/>
              </a:defRPr>
            </a:lvl1pPr>
          </a:lstStyle>
          <a:p>
            <a:endParaRPr lang="en-US" altLang="ja-JP" dirty="0"/>
          </a:p>
        </p:txBody>
      </p:sp>
      <p:sp>
        <p:nvSpPr>
          <p:cNvPr id="348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65714" y="6309320"/>
            <a:ext cx="2063750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j-lt"/>
                <a:cs typeface="Times New Roman"/>
              </a:defRPr>
            </a:lvl1pPr>
          </a:lstStyle>
          <a:p>
            <a:fld id="{6F847AEC-04A4-4B30-BC9E-4A61A0C7AC7F}" type="slidenum">
              <a:rPr lang="ja-JP" altLang="en-US" smtClean="0"/>
              <a:pPr/>
              <a:t>‹#›</a:t>
            </a:fld>
            <a:endParaRPr lang="en-US" altLang="ja-JP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rgbClr val="4D4D4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lnSpc>
          <a:spcPct val="120000"/>
        </a:lnSpc>
        <a:spcBef>
          <a:spcPts val="600"/>
        </a:spcBef>
        <a:spcAft>
          <a:spcPts val="0"/>
        </a:spcAft>
        <a:buClr>
          <a:schemeClr val="folHlink"/>
        </a:buClr>
        <a:buSzPct val="60000"/>
        <a:buFont typeface="Wingdings" pitchFamily="2" charset="2"/>
        <a:buChar char="n"/>
        <a:defRPr kumimoji="1" sz="2400" i="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120000"/>
        </a:lnSpc>
        <a:spcBef>
          <a:spcPts val="600"/>
        </a:spcBef>
        <a:spcAft>
          <a:spcPts val="0"/>
        </a:spcAft>
        <a:buClr>
          <a:schemeClr val="hlink"/>
        </a:buClr>
        <a:buSzPct val="55000"/>
        <a:buFont typeface="Wingdings" pitchFamily="2" charset="2"/>
        <a:buChar char="n"/>
        <a:defRPr kumimoji="1" sz="2000" i="0">
          <a:solidFill>
            <a:srgbClr val="4D4D4D"/>
          </a:solidFill>
          <a:latin typeface="+mn-lt"/>
        </a:defRPr>
      </a:lvl2pPr>
      <a:lvl3pPr marL="1143000" indent="-228600" algn="l" rtl="0" eaLnBrk="1" fontAlgn="base" hangingPunct="1">
        <a:lnSpc>
          <a:spcPct val="120000"/>
        </a:lnSpc>
        <a:spcBef>
          <a:spcPts val="600"/>
        </a:spcBef>
        <a:spcAft>
          <a:spcPts val="0"/>
        </a:spcAft>
        <a:buClr>
          <a:schemeClr val="folHlink"/>
        </a:buClr>
        <a:buSzPct val="50000"/>
        <a:buFont typeface="Wingdings" pitchFamily="2" charset="2"/>
        <a:buChar char="n"/>
        <a:defRPr kumimoji="1" sz="1800" i="0">
          <a:solidFill>
            <a:srgbClr val="4D4D4D"/>
          </a:solidFill>
          <a:latin typeface="+mn-lt"/>
        </a:defRPr>
      </a:lvl3pPr>
      <a:lvl4pPr marL="1600200" indent="-228600" algn="l" rtl="0" eaLnBrk="1" fontAlgn="base" hangingPunct="1">
        <a:lnSpc>
          <a:spcPct val="120000"/>
        </a:lnSpc>
        <a:spcBef>
          <a:spcPts val="600"/>
        </a:spcBef>
        <a:spcAft>
          <a:spcPts val="0"/>
        </a:spcAft>
        <a:buClr>
          <a:schemeClr val="accent2"/>
        </a:buClr>
        <a:buSzPct val="55000"/>
        <a:buFont typeface="Wingdings" pitchFamily="2" charset="2"/>
        <a:buChar char="n"/>
        <a:defRPr kumimoji="1" sz="1600" i="0">
          <a:solidFill>
            <a:srgbClr val="4D4D4D"/>
          </a:solidFill>
          <a:latin typeface="+mn-lt"/>
        </a:defRPr>
      </a:lvl4pPr>
      <a:lvl5pPr marL="2057400" indent="-228600" algn="l" rtl="0" eaLnBrk="1" fontAlgn="base" hangingPunct="1">
        <a:lnSpc>
          <a:spcPct val="120000"/>
        </a:lnSpc>
        <a:spcBef>
          <a:spcPts val="600"/>
        </a:spcBef>
        <a:spcAft>
          <a:spcPts val="0"/>
        </a:spcAft>
        <a:buClr>
          <a:schemeClr val="accent1"/>
        </a:buClr>
        <a:buSzPct val="50000"/>
        <a:buFont typeface="Wingdings" pitchFamily="2" charset="2"/>
        <a:buChar char="n"/>
        <a:defRPr kumimoji="1" sz="1600" i="0">
          <a:solidFill>
            <a:srgbClr val="4D4D4D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sz="1800" b="0" dirty="0">
                <a:ea typeface="ＭＳ Ｐゴシック"/>
                <a:cs typeface="ＭＳ Ｐゴシック"/>
              </a:rPr>
              <a:t>Multipath TCP</a:t>
            </a:r>
            <a:r>
              <a:rPr lang="ja-JP" altLang="en-US" sz="1800" b="0" dirty="0">
                <a:latin typeface="ＭＳ Ｐゴシック"/>
                <a:ea typeface="ＭＳ Ｐゴシック"/>
                <a:cs typeface="ＭＳ Ｐゴシック"/>
              </a:rPr>
              <a:t>を用いたデータセンターネットワークの改善</a:t>
            </a:r>
            <a:r>
              <a:rPr lang="en-US" altLang="ja-JP" sz="1800" b="0" dirty="0">
                <a:latin typeface="ＭＳ Ｐゴシック"/>
                <a:ea typeface="ＭＳ Ｐゴシック"/>
                <a:cs typeface="ＭＳ Ｐゴシック"/>
              </a:rPr>
              <a:t/>
            </a:r>
            <a:br>
              <a:rPr lang="en-US" altLang="ja-JP" sz="1800" b="0" dirty="0">
                <a:latin typeface="ＭＳ Ｐゴシック"/>
                <a:ea typeface="ＭＳ Ｐゴシック"/>
                <a:cs typeface="ＭＳ Ｐゴシック"/>
              </a:rPr>
            </a:br>
            <a:r>
              <a:rPr lang="en-US" altLang="ja-JP" sz="2800" dirty="0">
                <a:cs typeface="Times New Roman"/>
              </a:rPr>
              <a:t>Improving datacenter network with Multipath TCP</a:t>
            </a:r>
            <a:endParaRPr lang="en-US" altLang="ja-JP" dirty="0">
              <a:ea typeface="ＭＳ Ｐゴシック" charset="-128"/>
            </a:endParaRP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475184" y="4176166"/>
            <a:ext cx="6934200" cy="1197050"/>
          </a:xfrm>
        </p:spPr>
        <p:txBody>
          <a:bodyPr/>
          <a:lstStyle/>
          <a:p>
            <a:r>
              <a:rPr lang="en-US" altLang="ja-JP" dirty="0" smtClean="0">
                <a:latin typeface="+mj-ea"/>
                <a:ea typeface="+mj-ea"/>
              </a:rPr>
              <a:t>Sekiya laboratory M1</a:t>
            </a:r>
          </a:p>
          <a:p>
            <a:r>
              <a:rPr lang="en-US" altLang="ja-JP" dirty="0" smtClean="0">
                <a:latin typeface="+mj-ea"/>
                <a:ea typeface="+mj-ea"/>
              </a:rPr>
              <a:t>Fujii Shogo</a:t>
            </a:r>
            <a:endParaRPr lang="en-US" altLang="ja-JP" dirty="0">
              <a:latin typeface="+mj-ea"/>
              <a:ea typeface="+mj-ea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47AEC-04A4-4B30-BC9E-4A61A0C7AC7F}" type="slidenum">
              <a:rPr lang="ja-JP" altLang="en-US" smtClean="0"/>
              <a:pPr/>
              <a:t>1</a:t>
            </a:fld>
            <a:endParaRPr lang="en-US" altLang="ja-JP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Future work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MPTCP</a:t>
            </a:r>
            <a:r>
              <a:rPr kumimoji="1" lang="ja-JP" altLang="en-US" dirty="0" smtClean="0"/>
              <a:t>、</a:t>
            </a:r>
            <a:r>
              <a:rPr kumimoji="1" lang="en-US" altLang="ja-JP" dirty="0" smtClean="0"/>
              <a:t>Linux</a:t>
            </a:r>
            <a:r>
              <a:rPr kumimoji="1" lang="ja-JP" altLang="en-US" dirty="0" smtClean="0"/>
              <a:t>コードの理解</a:t>
            </a:r>
            <a:endParaRPr kumimoji="1" lang="en-US" altLang="ja-JP" dirty="0" smtClean="0"/>
          </a:p>
          <a:p>
            <a:r>
              <a:rPr lang="ja-JP" altLang="en-US" dirty="0" smtClean="0"/>
              <a:t>ショートフローへの最適制御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10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69177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Reporting IA society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My work</a:t>
            </a:r>
          </a:p>
          <a:p>
            <a:pPr lvl="1"/>
            <a:r>
              <a:rPr lang="en-US" altLang="ja-JP" dirty="0" smtClean="0"/>
              <a:t>Current MPTCP has some issues : </a:t>
            </a:r>
            <a:r>
              <a:rPr lang="en-US" altLang="ja-JP" b="1" dirty="0" smtClean="0"/>
              <a:t>Fairness</a:t>
            </a:r>
          </a:p>
          <a:p>
            <a:pPr lvl="1"/>
            <a:r>
              <a:rPr lang="en-US" altLang="ja-JP" dirty="0" smtClean="0"/>
              <a:t>Showed additional result, applying MPTCP for both background and short flows.</a:t>
            </a:r>
          </a:p>
          <a:p>
            <a:r>
              <a:rPr lang="en-US" altLang="ja-JP" dirty="0" smtClean="0"/>
              <a:t>Comment from </a:t>
            </a:r>
            <a:r>
              <a:rPr lang="ja-JP" altLang="en-US" dirty="0" smtClean="0"/>
              <a:t>九州</a:t>
            </a:r>
            <a:r>
              <a:rPr lang="ja-JP" altLang="en-US" dirty="0"/>
              <a:t>工業大学 池永全志</a:t>
            </a:r>
            <a:r>
              <a:rPr lang="ja-JP" altLang="en-US" dirty="0" smtClean="0"/>
              <a:t>教授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MPTCP’s congestion control has some problems, and someone proposed the improvements. </a:t>
            </a:r>
          </a:p>
          <a:p>
            <a:pPr lvl="1"/>
            <a:r>
              <a:rPr lang="en-US" altLang="ja-JP" dirty="0" smtClean="0"/>
              <a:t>Existing TCP also has the issue that short flow gets behind background flow. 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2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171746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Related work about congestion control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977200"/>
            <a:ext cx="8280400" cy="83162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ja-JP" sz="2000" dirty="0" err="1"/>
              <a:t>Khalili</a:t>
            </a:r>
            <a:r>
              <a:rPr lang="en-US" altLang="ja-JP" sz="2000" dirty="0"/>
              <a:t>, </a:t>
            </a:r>
            <a:r>
              <a:rPr lang="en-US" altLang="ja-JP" sz="2000" dirty="0" err="1"/>
              <a:t>Ramin</a:t>
            </a:r>
            <a:r>
              <a:rPr lang="en-US" altLang="ja-JP" sz="2000" dirty="0"/>
              <a:t>, et al. "MPTCP is not </a:t>
            </a:r>
            <a:r>
              <a:rPr lang="en-US" altLang="ja-JP" sz="2000" dirty="0" err="1"/>
              <a:t>pareto</a:t>
            </a:r>
            <a:r>
              <a:rPr lang="en-US" altLang="ja-JP" sz="2000" dirty="0"/>
              <a:t>-optimal: performance issues and a possible solution</a:t>
            </a:r>
            <a:r>
              <a:rPr lang="en-US" altLang="ja-JP" sz="2000" dirty="0" smtClean="0"/>
              <a:t>.". </a:t>
            </a:r>
            <a:r>
              <a:rPr lang="en-US" altLang="ja-JP" sz="2000" dirty="0"/>
              <a:t>ACM, 2012.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3</a:t>
            </a:fld>
            <a:endParaRPr lang="en-US" altLang="ja-JP" dirty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 bwMode="auto">
          <a:xfrm>
            <a:off x="812540" y="1916831"/>
            <a:ext cx="8280400" cy="4391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400" i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 i="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1800" i="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1600" i="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1600" i="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ja-JP" altLang="en-US" kern="0" dirty="0"/>
          </a:p>
        </p:txBody>
      </p:sp>
      <p:sp>
        <p:nvSpPr>
          <p:cNvPr id="43" name="正方形/長方形 42"/>
          <p:cNvSpPr/>
          <p:nvPr/>
        </p:nvSpPr>
        <p:spPr bwMode="auto">
          <a:xfrm>
            <a:off x="872612" y="2054461"/>
            <a:ext cx="8100640" cy="1734579"/>
          </a:xfrm>
          <a:prstGeom prst="rect">
            <a:avLst/>
          </a:prstGeom>
          <a:solidFill>
            <a:srgbClr val="EAEAEA"/>
          </a:solidFill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rgbClr val="4D4D4D"/>
              </a:solidFill>
              <a:effectLst/>
              <a:latin typeface="Arial" charset="0"/>
              <a:ea typeface="ＭＳ Ｐゴシック" charset="-128"/>
            </a:endParaRPr>
          </a:p>
        </p:txBody>
      </p:sp>
      <p:pic>
        <p:nvPicPr>
          <p:cNvPr id="44" name="図 43" descr="eqn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1304" y="2337363"/>
            <a:ext cx="294907" cy="191537"/>
          </a:xfrm>
          <a:prstGeom prst="rect">
            <a:avLst/>
          </a:prstGeom>
        </p:spPr>
      </p:pic>
      <p:pic>
        <p:nvPicPr>
          <p:cNvPr id="45" name="図 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7288" y="2697403"/>
            <a:ext cx="589814" cy="191537"/>
          </a:xfrm>
          <a:prstGeom prst="rect">
            <a:avLst/>
          </a:prstGeom>
        </p:spPr>
      </p:pic>
      <p:cxnSp>
        <p:nvCxnSpPr>
          <p:cNvPr id="46" name="直線矢印コネクタ 45"/>
          <p:cNvCxnSpPr>
            <a:stCxn id="50" idx="3"/>
            <a:endCxn id="49" idx="1"/>
          </p:cNvCxnSpPr>
          <p:nvPr/>
        </p:nvCxnSpPr>
        <p:spPr bwMode="auto">
          <a:xfrm>
            <a:off x="3732340" y="2656858"/>
            <a:ext cx="452819" cy="0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7" name="直線矢印コネクタ 46"/>
          <p:cNvCxnSpPr>
            <a:stCxn id="53" idx="3"/>
            <a:endCxn id="52" idx="1"/>
          </p:cNvCxnSpPr>
          <p:nvPr/>
        </p:nvCxnSpPr>
        <p:spPr bwMode="auto">
          <a:xfrm>
            <a:off x="3740294" y="3335088"/>
            <a:ext cx="1056392" cy="0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48" name="図形グループ 11"/>
          <p:cNvGrpSpPr/>
          <p:nvPr/>
        </p:nvGrpSpPr>
        <p:grpSpPr>
          <a:xfrm>
            <a:off x="3407942" y="2342493"/>
            <a:ext cx="2613242" cy="628730"/>
            <a:chOff x="3923934" y="2752349"/>
            <a:chExt cx="2613242" cy="628730"/>
          </a:xfrm>
        </p:grpSpPr>
        <p:pic>
          <p:nvPicPr>
            <p:cNvPr id="49" name="図 48" descr="eqn.pn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1151" y="2752349"/>
              <a:ext cx="1836025" cy="628730"/>
            </a:xfrm>
            <a:prstGeom prst="rect">
              <a:avLst/>
            </a:prstGeom>
          </p:spPr>
        </p:pic>
        <p:pic>
          <p:nvPicPr>
            <p:cNvPr id="50" name="図 49" descr="eqn.png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3934" y="2961368"/>
              <a:ext cx="324398" cy="210692"/>
            </a:xfrm>
            <a:prstGeom prst="rect">
              <a:avLst/>
            </a:prstGeom>
          </p:spPr>
        </p:pic>
      </p:grpSp>
      <p:sp>
        <p:nvSpPr>
          <p:cNvPr id="51" name="テキスト ボックス 50"/>
          <p:cNvSpPr txBox="1"/>
          <p:nvPr/>
        </p:nvSpPr>
        <p:spPr>
          <a:xfrm>
            <a:off x="1150962" y="2451386"/>
            <a:ext cx="1178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4D4D4D"/>
                </a:solidFill>
                <a:latin typeface="+mj-lt"/>
              </a:rPr>
              <a:t>Each ACK</a:t>
            </a:r>
            <a:endParaRPr kumimoji="1" lang="ja-JP" altLang="en-US" dirty="0">
              <a:solidFill>
                <a:srgbClr val="4D4D4D"/>
              </a:solidFill>
              <a:latin typeface="+mj-lt"/>
            </a:endParaRPr>
          </a:p>
        </p:txBody>
      </p:sp>
      <p:pic>
        <p:nvPicPr>
          <p:cNvPr id="52" name="図 5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96686" y="3067543"/>
            <a:ext cx="324398" cy="535090"/>
          </a:xfrm>
          <a:prstGeom prst="rect">
            <a:avLst/>
          </a:prstGeom>
        </p:spPr>
      </p:pic>
      <p:pic>
        <p:nvPicPr>
          <p:cNvPr id="53" name="図 52" descr="eqn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5896" y="3229742"/>
            <a:ext cx="324398" cy="210692"/>
          </a:xfrm>
          <a:prstGeom prst="rect">
            <a:avLst/>
          </a:prstGeom>
        </p:spPr>
      </p:pic>
      <p:sp>
        <p:nvSpPr>
          <p:cNvPr id="54" name="テキスト ボックス 53"/>
          <p:cNvSpPr txBox="1"/>
          <p:nvPr/>
        </p:nvSpPr>
        <p:spPr>
          <a:xfrm>
            <a:off x="1150962" y="3089285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4D4D4D"/>
                </a:solidFill>
                <a:latin typeface="+mj-lt"/>
              </a:rPr>
              <a:t>Packet loss</a:t>
            </a:r>
            <a:endParaRPr kumimoji="1" lang="ja-JP" altLang="en-US" dirty="0">
              <a:solidFill>
                <a:srgbClr val="4D4D4D"/>
              </a:solidFill>
              <a:latin typeface="+mj-lt"/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5786884" y="3125451"/>
            <a:ext cx="1314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solidFill>
                  <a:srgbClr val="4D4D4D"/>
                </a:solidFill>
                <a:latin typeface="+mj-lt"/>
              </a:rPr>
              <a:t>A</a:t>
            </a:r>
            <a:r>
              <a:rPr kumimoji="1" lang="en-US" altLang="ja-JP" sz="1400" dirty="0" smtClean="0">
                <a:solidFill>
                  <a:srgbClr val="4D4D4D"/>
                </a:solidFill>
                <a:latin typeface="+mj-lt"/>
              </a:rPr>
              <a:t>ggressiveness </a:t>
            </a:r>
            <a:endParaRPr kumimoji="1" lang="ja-JP" altLang="en-US" sz="1400" dirty="0">
              <a:solidFill>
                <a:srgbClr val="4D4D4D"/>
              </a:solidFill>
              <a:latin typeface="+mj-lt"/>
            </a:endParaRPr>
          </a:p>
        </p:txBody>
      </p:sp>
      <p:pic>
        <p:nvPicPr>
          <p:cNvPr id="56" name="図 5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02746" y="2927010"/>
            <a:ext cx="1781682" cy="761401"/>
          </a:xfrm>
          <a:prstGeom prst="rect">
            <a:avLst/>
          </a:prstGeom>
        </p:spPr>
      </p:pic>
      <p:sp>
        <p:nvSpPr>
          <p:cNvPr id="57" name="テキスト ボックス 56"/>
          <p:cNvSpPr txBox="1"/>
          <p:nvPr/>
        </p:nvSpPr>
        <p:spPr>
          <a:xfrm>
            <a:off x="7504223" y="2204864"/>
            <a:ext cx="14692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 smtClean="0">
                <a:solidFill>
                  <a:srgbClr val="4D4D4D"/>
                </a:solidFill>
                <a:latin typeface="+mj-lt"/>
              </a:rPr>
              <a:t>サブフロー</a:t>
            </a:r>
            <a:r>
              <a:rPr kumimoji="1" lang="en-US" altLang="ja-JP" sz="1100" dirty="0" smtClean="0">
                <a:solidFill>
                  <a:srgbClr val="4D4D4D"/>
                </a:solidFill>
                <a:latin typeface="+mj-lt"/>
              </a:rPr>
              <a:t>r</a:t>
            </a:r>
            <a:r>
              <a:rPr kumimoji="1" lang="ja-JP" altLang="en-US" sz="1100" dirty="0" smtClean="0">
                <a:solidFill>
                  <a:srgbClr val="4D4D4D"/>
                </a:solidFill>
                <a:latin typeface="+mj-lt"/>
              </a:rPr>
              <a:t>におけるウィンドウサイズ</a:t>
            </a:r>
            <a:endParaRPr kumimoji="1" lang="ja-JP" altLang="en-US" sz="1100" dirty="0">
              <a:solidFill>
                <a:srgbClr val="4D4D4D"/>
              </a:solidFill>
              <a:latin typeface="+mj-lt"/>
            </a:endParaRPr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7504223" y="2653752"/>
            <a:ext cx="14692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 smtClean="0">
                <a:solidFill>
                  <a:srgbClr val="4D4D4D"/>
                </a:solidFill>
                <a:latin typeface="+mj-lt"/>
              </a:rPr>
              <a:t>総ウィンドウサイズ</a:t>
            </a:r>
            <a:endParaRPr kumimoji="1" lang="ja-JP" altLang="en-US" sz="1100" dirty="0">
              <a:solidFill>
                <a:srgbClr val="4D4D4D"/>
              </a:solidFill>
              <a:latin typeface="+mj-lt"/>
            </a:endParaRPr>
          </a:p>
        </p:txBody>
      </p:sp>
      <p:sp>
        <p:nvSpPr>
          <p:cNvPr id="59" name="正方形/長方形 58"/>
          <p:cNvSpPr/>
          <p:nvPr/>
        </p:nvSpPr>
        <p:spPr>
          <a:xfrm>
            <a:off x="812540" y="1876762"/>
            <a:ext cx="3858942" cy="400110"/>
          </a:xfrm>
          <a:prstGeom prst="rect">
            <a:avLst/>
          </a:prstGeom>
          <a:solidFill>
            <a:schemeClr val="bg1"/>
          </a:solidFill>
          <a:ln>
            <a:solidFill>
              <a:srgbClr val="0071BC"/>
            </a:solidFill>
          </a:ln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kumimoji="1" lang="en-US" altLang="ja-JP" sz="2000" b="1" dirty="0" smtClean="0">
                <a:solidFill>
                  <a:srgbClr val="4D4D4D"/>
                </a:solidFill>
                <a:latin typeface="+mj-lt"/>
              </a:rPr>
              <a:t>Linked increases algorithm (LIA)</a:t>
            </a:r>
            <a:endParaRPr kumimoji="1" lang="en-US" altLang="ja-JP" sz="2000" b="1" dirty="0">
              <a:solidFill>
                <a:srgbClr val="4D4D4D"/>
              </a:solidFill>
              <a:latin typeface="+mj-lt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548" y="4173748"/>
            <a:ext cx="3702336" cy="2099568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2" name="正方形/長方形 61"/>
          <p:cNvSpPr/>
          <p:nvPr/>
        </p:nvSpPr>
        <p:spPr>
          <a:xfrm>
            <a:off x="812540" y="3773638"/>
            <a:ext cx="5657511" cy="400110"/>
          </a:xfrm>
          <a:prstGeom prst="rect">
            <a:avLst/>
          </a:prstGeom>
          <a:solidFill>
            <a:schemeClr val="bg1"/>
          </a:solidFill>
          <a:ln>
            <a:solidFill>
              <a:srgbClr val="0071BC"/>
            </a:solidFill>
          </a:ln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kumimoji="1" lang="en-US" altLang="ja-JP" sz="2000" b="1" dirty="0" smtClean="0">
                <a:solidFill>
                  <a:srgbClr val="4D4D4D"/>
                </a:solidFill>
                <a:latin typeface="+mj-lt"/>
              </a:rPr>
              <a:t>Opportunistic Linked increases algorithm (OLIA)</a:t>
            </a:r>
            <a:endParaRPr kumimoji="1" lang="en-US" altLang="ja-JP" sz="2000" b="1" dirty="0">
              <a:solidFill>
                <a:srgbClr val="4D4D4D"/>
              </a:solidFill>
              <a:latin typeface="+mj-lt"/>
            </a:endParaRPr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1012" y="4329100"/>
            <a:ext cx="3306198" cy="508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1012" y="4869160"/>
            <a:ext cx="3833615" cy="574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テキスト ボックス 59"/>
          <p:cNvSpPr txBox="1"/>
          <p:nvPr/>
        </p:nvSpPr>
        <p:spPr>
          <a:xfrm>
            <a:off x="4952999" y="5544406"/>
            <a:ext cx="4139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latin typeface="+mj-lt"/>
              </a:rPr>
              <a:t>OLIA increases windows </a:t>
            </a:r>
            <a:r>
              <a:rPr kumimoji="1" lang="en-US" altLang="ja-JP" b="1" dirty="0" smtClean="0">
                <a:latin typeface="+mj-lt"/>
              </a:rPr>
              <a:t>faster</a:t>
            </a:r>
            <a:r>
              <a:rPr kumimoji="1" lang="en-US" altLang="ja-JP" dirty="0" smtClean="0">
                <a:latin typeface="+mj-lt"/>
              </a:rPr>
              <a:t> on best path in small window</a:t>
            </a:r>
            <a:endParaRPr kumimoji="1" lang="ja-JP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510395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Related work about congestion control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Scenario : mixing TCP and MPTCP users</a:t>
            </a:r>
          </a:p>
          <a:p>
            <a:r>
              <a:rPr lang="en-US" altLang="ja-JP" dirty="0"/>
              <a:t>OLIA achieved </a:t>
            </a:r>
            <a:r>
              <a:rPr lang="en-US" altLang="ja-JP" dirty="0" smtClean="0"/>
              <a:t>optimal allocation of resources 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4</a:t>
            </a:fld>
            <a:endParaRPr lang="en-US" altLang="ja-JP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0533" y="2348775"/>
            <a:ext cx="2478619" cy="2021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758" y="4368795"/>
            <a:ext cx="2472168" cy="178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568" y="3217142"/>
            <a:ext cx="3219450" cy="2324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8315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Consideration of congestion control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輻輳制御は、一般的な</a:t>
            </a:r>
            <a:r>
              <a:rPr kumimoji="1" lang="en-US" altLang="ja-JP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MPTCP</a:t>
            </a:r>
            <a:r>
              <a:rPr kumimoji="1" lang="ja-JP" altLang="en-US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の制御を決定するものなので、データセンターに特化した制御は難しい？</a:t>
            </a:r>
            <a:endParaRPr kumimoji="1" lang="en-US" altLang="ja-JP" dirty="0" smtClean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ja-JP" altLang="en-US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パケット</a:t>
            </a:r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ロスをなく</a:t>
            </a:r>
            <a:r>
              <a:rPr lang="ja-JP" altLang="en-US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したい：ネットワークリンクの最大限活用を目指す制御と矛盾？</a:t>
            </a:r>
            <a:endParaRPr lang="en-US" altLang="ja-JP" dirty="0" smtClean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kumimoji="1" lang="ja-JP" altLang="en-US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ショートフロー改善の目指す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べき</a:t>
            </a:r>
            <a:r>
              <a:rPr kumimoji="1" lang="ja-JP" altLang="en-US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制御</a:t>
            </a:r>
            <a:endParaRPr kumimoji="1" lang="en-US" altLang="ja-JP" dirty="0" smtClean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lvl="1"/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ショートフローが発生したとき</a:t>
            </a:r>
            <a:r>
              <a:rPr lang="ja-JP" altLang="en-US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にキューが空いている</a:t>
            </a:r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lvl="2"/>
            <a:r>
              <a:rPr lang="ja-JP" altLang="en-US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初期ウィンドウサイズの拡大</a:t>
            </a:r>
            <a:endParaRPr lang="en-US" altLang="ja-JP" dirty="0" smtClean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lvl="1"/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キューが埋まっていた時</a:t>
            </a:r>
            <a:r>
              <a:rPr lang="ja-JP" altLang="en-US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に優先する。</a:t>
            </a:r>
            <a:endParaRPr lang="en-US" altLang="ja-JP" dirty="0" smtClean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lvl="2"/>
            <a:r>
              <a:rPr lang="ja-JP" altLang="en-US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バックグラウンドフローに埋もれずショートフローを供給する</a:t>
            </a:r>
            <a:endParaRPr lang="en-US" altLang="ja-JP" dirty="0" smtClean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5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88189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Related work </a:t>
            </a:r>
            <a:r>
              <a:rPr lang="en-US" altLang="ja-JP" dirty="0" smtClean="0"/>
              <a:t>about</a:t>
            </a:r>
            <a:r>
              <a:rPr lang="ja-JP" altLang="en-US" dirty="0"/>
              <a:t> </a:t>
            </a:r>
            <a:r>
              <a:rPr lang="en-US" altLang="ja-JP" dirty="0" smtClean="0"/>
              <a:t>optimization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2112360"/>
            <a:ext cx="8280400" cy="4019631"/>
          </a:xfrm>
        </p:spPr>
        <p:txBody>
          <a:bodyPr/>
          <a:lstStyle/>
          <a:p>
            <a:r>
              <a:rPr lang="en-US" altLang="ja-JP" sz="2000" dirty="0" smtClean="0"/>
              <a:t>Switch design : two</a:t>
            </a:r>
            <a:r>
              <a:rPr kumimoji="1" lang="en-US" altLang="ja-JP" sz="2000" dirty="0" smtClean="0"/>
              <a:t> key concepts</a:t>
            </a:r>
          </a:p>
          <a:p>
            <a:pPr lvl="1"/>
            <a:r>
              <a:rPr lang="en-US" altLang="ja-JP" sz="1800" dirty="0" smtClean="0"/>
              <a:t>Priority scheduling</a:t>
            </a:r>
          </a:p>
          <a:p>
            <a:pPr lvl="2"/>
            <a:r>
              <a:rPr lang="ja-JP" altLang="en-US" sz="1600" dirty="0"/>
              <a:t>キューが満ちて</a:t>
            </a:r>
            <a:r>
              <a:rPr lang="ja-JP" altLang="en-US" sz="1600" dirty="0" smtClean="0"/>
              <a:t>い</a:t>
            </a:r>
            <a:r>
              <a:rPr lang="ja-JP" altLang="en-US" sz="1600" dirty="0" smtClean="0"/>
              <a:t>て優先度の高いパケットが入ってきた時、優先して並び替える</a:t>
            </a:r>
            <a:endParaRPr kumimoji="1" lang="en-US" altLang="ja-JP" sz="1600" dirty="0"/>
          </a:p>
          <a:p>
            <a:pPr lvl="1"/>
            <a:r>
              <a:rPr lang="en-US" altLang="ja-JP" sz="1800" dirty="0" smtClean="0"/>
              <a:t>Priority dropping</a:t>
            </a:r>
          </a:p>
          <a:p>
            <a:pPr lvl="2"/>
            <a:r>
              <a:rPr lang="ja-JP" altLang="en-US" sz="1600" dirty="0" smtClean="0"/>
              <a:t>キューが満ちていて</a:t>
            </a:r>
            <a:r>
              <a:rPr kumimoji="1" lang="ja-JP" altLang="en-US" sz="1600" dirty="0" smtClean="0"/>
              <a:t>優先度が低いパケットが入ってきた時、そのパケットをドロップさせる。</a:t>
            </a:r>
            <a:endParaRPr kumimoji="1" lang="en-US" altLang="ja-JP" sz="1600" dirty="0" smtClean="0"/>
          </a:p>
          <a:p>
            <a:r>
              <a:rPr lang="en-US" altLang="ja-JP" sz="2000" dirty="0" smtClean="0">
                <a:latin typeface="+mj-lt"/>
                <a:ea typeface="ＭＳ Ｐゴシック"/>
                <a:cs typeface="ＭＳ Ｐゴシック"/>
              </a:rPr>
              <a:t>Rate control Design</a:t>
            </a:r>
          </a:p>
          <a:p>
            <a:r>
              <a:rPr kumimoji="1" lang="en-US" altLang="ja-JP" sz="1800" dirty="0" smtClean="0">
                <a:latin typeface="+mj-lt"/>
                <a:ea typeface="ＭＳ Ｐゴシック"/>
                <a:cs typeface="ＭＳ Ｐゴシック"/>
              </a:rPr>
              <a:t>Setting initial window following just </a:t>
            </a:r>
            <a:r>
              <a:rPr lang="en-US" altLang="ja-JP" sz="2000" dirty="0"/>
              <a:t>bandwidth-</a:t>
            </a:r>
            <a:r>
              <a:rPr lang="en-US" altLang="ja-JP" sz="2000" dirty="0" smtClean="0"/>
              <a:t>delay product(BDP)</a:t>
            </a:r>
            <a:endParaRPr kumimoji="1" lang="en-US" altLang="ja-JP" sz="5400" dirty="0" smtClean="0">
              <a:latin typeface="+mj-lt"/>
              <a:ea typeface="ＭＳ Ｐゴシック"/>
              <a:cs typeface="ＭＳ Ｐゴシック"/>
            </a:endParaRPr>
          </a:p>
          <a:p>
            <a:pPr lvl="1"/>
            <a:r>
              <a:rPr kumimoji="1" lang="en-US" altLang="ja-JP" sz="1800" dirty="0" smtClean="0">
                <a:latin typeface="+mj-lt"/>
                <a:ea typeface="ＭＳ Ｐゴシック"/>
                <a:cs typeface="ＭＳ Ｐゴシック"/>
              </a:rPr>
              <a:t>no fast retransmission, Dup ACK, other mechanism in order to pause the coming flow for RTO.  </a:t>
            </a:r>
            <a:endParaRPr kumimoji="1" lang="ja-JP" altLang="en-US" sz="1800" dirty="0">
              <a:latin typeface="+mj-lt"/>
              <a:ea typeface="ＭＳ Ｐゴシック"/>
              <a:cs typeface="ＭＳ Ｐゴシック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6</a:t>
            </a:fld>
            <a:endParaRPr lang="en-US" altLang="ja-JP" dirty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 bwMode="auto">
          <a:xfrm>
            <a:off x="812800" y="1196752"/>
            <a:ext cx="8280400" cy="83162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400" i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 i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1800" i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1600" i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1600" i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000" dirty="0" err="1"/>
              <a:t>Alizadeh</a:t>
            </a:r>
            <a:r>
              <a:rPr lang="en-US" altLang="ja-JP" sz="2000" dirty="0"/>
              <a:t>, Mohammad, et al. "</a:t>
            </a:r>
            <a:r>
              <a:rPr lang="en-US" altLang="ja-JP" sz="2000" dirty="0" err="1"/>
              <a:t>pFabric</a:t>
            </a:r>
            <a:r>
              <a:rPr lang="en-US" altLang="ja-JP" sz="2000" dirty="0"/>
              <a:t>: Minimal Near-Optimal Datacenter Transport." (2013</a:t>
            </a:r>
            <a:r>
              <a:rPr lang="en-US" altLang="ja-JP" sz="2000" dirty="0" smtClean="0"/>
              <a:t>) ACM SIGCOMM.</a:t>
            </a:r>
            <a:endParaRPr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951733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Related work about</a:t>
            </a:r>
            <a:r>
              <a:rPr lang="ja-JP" altLang="en-US" dirty="0"/>
              <a:t> </a:t>
            </a:r>
            <a:r>
              <a:rPr lang="en-US" altLang="ja-JP" dirty="0"/>
              <a:t>optimization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7</a:t>
            </a:fld>
            <a:endParaRPr lang="en-US" altLang="ja-JP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612" y="2585578"/>
            <a:ext cx="8186777" cy="2319586"/>
          </a:xfrm>
          <a:prstGeom prst="rect">
            <a:avLst/>
          </a:prstGeom>
        </p:spPr>
      </p:pic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77701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Related work about optimization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8</a:t>
            </a:fld>
            <a:endParaRPr lang="en-US" altLang="ja-JP" dirty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 bwMode="auto">
          <a:xfrm>
            <a:off x="812800" y="1196752"/>
            <a:ext cx="8280400" cy="83162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400" i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 i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1800" i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1600" i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1600" i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800" dirty="0"/>
              <a:t>Xu, Hong, and </a:t>
            </a:r>
            <a:r>
              <a:rPr lang="en-US" altLang="ja-JP" sz="1800" dirty="0" err="1"/>
              <a:t>Baochun</a:t>
            </a:r>
            <a:r>
              <a:rPr lang="en-US" altLang="ja-JP" sz="1800" dirty="0"/>
              <a:t> Li. "</a:t>
            </a:r>
            <a:r>
              <a:rPr lang="en-US" altLang="ja-JP" sz="1800" dirty="0" err="1"/>
              <a:t>RepFlow</a:t>
            </a:r>
            <a:r>
              <a:rPr lang="en-US" altLang="ja-JP" sz="1800" dirty="0"/>
              <a:t>: Minimizing flow completion times with replicated flows in data centers." </a:t>
            </a:r>
            <a:r>
              <a:rPr lang="en-US" altLang="ja-JP" sz="1800" i="1" dirty="0" err="1"/>
              <a:t>arXiv</a:t>
            </a:r>
            <a:r>
              <a:rPr lang="en-US" altLang="ja-JP" sz="1800" i="1" dirty="0"/>
              <a:t> preprint arXiv:1307.7451</a:t>
            </a:r>
            <a:r>
              <a:rPr lang="en-US" altLang="ja-JP" sz="1800" dirty="0"/>
              <a:t> (2013).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4454" y="2276872"/>
            <a:ext cx="3714750" cy="1801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6262" y="4187843"/>
            <a:ext cx="6693477" cy="2121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2113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In conclusion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Ensure enough </a:t>
            </a:r>
            <a:r>
              <a:rPr kumimoji="1" lang="en-US" altLang="ja-JP" dirty="0" smtClean="0"/>
              <a:t>initial window for keeping queues near empty</a:t>
            </a:r>
          </a:p>
          <a:p>
            <a:r>
              <a:rPr lang="en-US" altLang="ja-JP" dirty="0" smtClean="0"/>
              <a:t>control using multi-path simultaneously</a:t>
            </a:r>
            <a:endParaRPr kumimoji="1" lang="en-US" altLang="ja-JP" dirty="0" smtClean="0"/>
          </a:p>
          <a:p>
            <a:r>
              <a:rPr kumimoji="1" lang="en-US" altLang="ja-JP" dirty="0" smtClean="0"/>
              <a:t>No control of reducing hotspot for improving whole network 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9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037891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taff training presentation">
  <a:themeElements>
    <a:clrScheme name="ウェーブ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Research">
      <a:majorFont>
        <a:latin typeface="Times New Roman"/>
        <a:ea typeface="Times New Roman"/>
        <a:cs typeface=""/>
      </a:majorFont>
      <a:minorFont>
        <a:latin typeface="Times New Roman"/>
        <a:ea typeface="Times New Roma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ja-JP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ja-JP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lnDef>
  </a:objectDefaults>
  <a:extraClrSchemeLst>
    <a:extraClrScheme>
      <a:clrScheme name="StfDevPres_TP01013022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fDevPres_TP01013022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fDevPres_TP01013022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fDevPres_TP01013022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fDevPres_TP01013022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fDevPres_TP01013022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3830</TotalTime>
  <Words>440</Words>
  <Application>Microsoft Macintosh PowerPoint</Application>
  <PresentationFormat>A4 210x297 mm</PresentationFormat>
  <Paragraphs>65</Paragraphs>
  <Slides>10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1" baseType="lpstr">
      <vt:lpstr>Staff training presentation</vt:lpstr>
      <vt:lpstr>Multipath TCPを用いたデータセンターネットワークの改善 Improving datacenter network with Multipath TCP</vt:lpstr>
      <vt:lpstr>Reporting IA society </vt:lpstr>
      <vt:lpstr>Related work about congestion control</vt:lpstr>
      <vt:lpstr>Related work about congestion control</vt:lpstr>
      <vt:lpstr>Consideration of congestion control</vt:lpstr>
      <vt:lpstr>Related work about optimization</vt:lpstr>
      <vt:lpstr>Related work about optimization</vt:lpstr>
      <vt:lpstr>Related work about optimization</vt:lpstr>
      <vt:lpstr>In conclusion</vt:lpstr>
      <vt:lpstr>Future work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スタッフ トレーニング</dc:title>
  <dc:subject/>
  <dc:creator>admin</dc:creator>
  <cp:keywords/>
  <dc:description/>
  <cp:lastModifiedBy>Fujii Shogo</cp:lastModifiedBy>
  <cp:revision>1114</cp:revision>
  <dcterms:created xsi:type="dcterms:W3CDTF">2013-12-01T06:00:42Z</dcterms:created>
  <dcterms:modified xsi:type="dcterms:W3CDTF">2014-01-09T05:40:06Z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TC010130221041</vt:lpwstr>
  </property>
</Properties>
</file>