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5" r:id="rId11"/>
    <p:sldId id="268" r:id="rId12"/>
    <p:sldId id="269" r:id="rId13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8973" autoAdjust="0"/>
  </p:normalViewPr>
  <p:slideViewPr>
    <p:cSldViewPr snapToObjects="1">
      <p:cViewPr varScale="1">
        <p:scale>
          <a:sx n="79" d="100"/>
          <a:sy n="79" d="100"/>
        </p:scale>
        <p:origin x="-1872" y="-104"/>
      </p:cViewPr>
      <p:guideLst>
        <p:guide orient="horz" pos="1208"/>
        <p:guide orient="horz" pos="3974"/>
        <p:guide orient="horz" pos="391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M1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ASYMMETRY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040343"/>
            <a:ext cx="8280400" cy="226897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kumimoji="1" lang="en-US" altLang="ja-JP" dirty="0" smtClean="0"/>
              <a:t>SRED improves total throughput comparing with RED</a:t>
            </a:r>
          </a:p>
          <a:p>
            <a:r>
              <a:rPr lang="en-US" altLang="ja-JP" dirty="0" smtClean="0"/>
              <a:t>In link failure, RED algorithm works</a:t>
            </a:r>
          </a:p>
          <a:p>
            <a:r>
              <a:rPr kumimoji="1" lang="en-US" altLang="ja-JP" dirty="0" smtClean="0"/>
              <a:t>MPTCP </a:t>
            </a:r>
            <a:r>
              <a:rPr lang="en-US" altLang="ja-JP" dirty="0" smtClean="0"/>
              <a:t>remains </a:t>
            </a:r>
            <a:r>
              <a:rPr lang="en-US" altLang="ja-JP" dirty="0"/>
              <a:t>almost unaffected by the link </a:t>
            </a:r>
            <a:r>
              <a:rPr lang="en-US" altLang="ja-JP" dirty="0" smtClean="0"/>
              <a:t>failure as expected.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082847"/>
            <a:ext cx="4234295" cy="281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5205028" y="1324567"/>
            <a:ext cx="3862867" cy="226897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ja-JP" sz="2000" dirty="0" err="1" smtClean="0"/>
              <a:t>FatTree</a:t>
            </a:r>
            <a:r>
              <a:rPr lang="en-US" altLang="ja-JP" sz="2000" dirty="0" smtClean="0"/>
              <a:t> : 4:1oversubscribed</a:t>
            </a:r>
          </a:p>
          <a:p>
            <a:r>
              <a:rPr lang="en-US" altLang="ja-JP" sz="2000" kern="0" dirty="0" smtClean="0"/>
              <a:t>RED : </a:t>
            </a:r>
          </a:p>
          <a:p>
            <a:pPr lvl="1"/>
            <a:r>
              <a:rPr lang="en-US" altLang="ja-JP" sz="1600" kern="0" dirty="0" err="1" smtClean="0"/>
              <a:t>Threshold_max</a:t>
            </a:r>
            <a:r>
              <a:rPr lang="en-US" altLang="ja-JP" sz="1600" kern="0" dirty="0" smtClean="0"/>
              <a:t> = 20</a:t>
            </a:r>
          </a:p>
          <a:p>
            <a:pPr lvl="1"/>
            <a:r>
              <a:rPr lang="en-US" altLang="ja-JP" sz="1600" kern="0" dirty="0" err="1" smtClean="0"/>
              <a:t>Threshold_min</a:t>
            </a:r>
            <a:r>
              <a:rPr lang="en-US" altLang="ja-JP" sz="1600" kern="0" dirty="0" smtClean="0"/>
              <a:t> = 10</a:t>
            </a:r>
          </a:p>
          <a:p>
            <a:pPr lvl="1"/>
            <a:r>
              <a:rPr lang="en-US" altLang="ja-JP" sz="1600" kern="0" dirty="0" err="1" smtClean="0"/>
              <a:t>P_max</a:t>
            </a:r>
            <a:r>
              <a:rPr lang="en-US" altLang="ja-JP" sz="1600" kern="0" dirty="0" smtClean="0"/>
              <a:t> = 0.1</a:t>
            </a:r>
            <a:endParaRPr lang="ja-JP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06620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Considering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スイッチベースのアプローチ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en-US" altLang="ja-JP" dirty="0"/>
              <a:t>MP-TCP requires significant end-host protocol stack </a:t>
            </a:r>
            <a:r>
              <a:rPr lang="en-US" altLang="ja-JP" dirty="0" smtClean="0"/>
              <a:t>changes,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</a:t>
            </a:r>
            <a:r>
              <a:rPr lang="en-US" altLang="ja-JP" dirty="0"/>
              <a:t>is not always feasible in all environments, especially </a:t>
            </a:r>
            <a:r>
              <a:rPr lang="en-US" altLang="ja-JP" dirty="0" smtClean="0"/>
              <a:t>in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public </a:t>
            </a:r>
            <a:r>
              <a:rPr lang="en-US" altLang="ja-JP" dirty="0"/>
              <a:t>cloud platforms where individual tenants control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OS </a:t>
            </a:r>
            <a:r>
              <a:rPr lang="en-US" altLang="ja-JP" dirty="0"/>
              <a:t>and the network </a:t>
            </a:r>
            <a:r>
              <a:rPr lang="en-US" altLang="ja-JP" dirty="0" smtClean="0"/>
              <a:t>stack</a:t>
            </a:r>
          </a:p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ランダムで散らす：単純な機構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エンドホストだけで実現するには</a:t>
            </a:r>
            <a:r>
              <a:rPr lang="ja-JP" altLang="en-US" dirty="0" err="1" smtClean="0">
                <a:latin typeface="ＭＳ Ｐゴシック"/>
                <a:ea typeface="ＭＳ Ｐゴシック"/>
                <a:cs typeface="ＭＳ Ｐゴシック"/>
              </a:rPr>
              <a:t>。。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リンクエラーが生じたときの評価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バッファサイズは大きければいいわけではない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en-US" altLang="ja-JP" dirty="0"/>
              <a:t>Modern </a:t>
            </a:r>
            <a:r>
              <a:rPr lang="en-US" altLang="ja-JP" dirty="0" smtClean="0"/>
              <a:t>data center </a:t>
            </a:r>
            <a:r>
              <a:rPr lang="en-US" altLang="ja-JP" dirty="0"/>
              <a:t>operators try to keep queue lengths to the </a:t>
            </a:r>
            <a:r>
              <a:rPr lang="en-US" altLang="ja-JP" dirty="0" smtClean="0"/>
              <a:t>minimum</a:t>
            </a:r>
            <a:r>
              <a:rPr lang="ja-JP" altLang="en-US" dirty="0"/>
              <a:t> </a:t>
            </a:r>
            <a:r>
              <a:rPr lang="en-US" altLang="ja-JP" dirty="0" smtClean="0"/>
              <a:t>to </a:t>
            </a:r>
            <a:r>
              <a:rPr lang="en-US" altLang="ja-JP" dirty="0"/>
              <a:t>keep end-to-end latencies low and predictable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2474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実装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仮想環境での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2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サーバ、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2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ルータで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MPTCP</a:t>
            </a:r>
            <a:r>
              <a:rPr kumimoji="1" lang="ja-JP" altLang="en-US" dirty="0" err="1" smtClean="0">
                <a:latin typeface="ＭＳ Ｐゴシック"/>
                <a:ea typeface="ＭＳ Ｐゴシック"/>
                <a:cs typeface="ＭＳ Ｐゴシック"/>
              </a:rPr>
              <a:t>。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Linux TCP/IP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の勉強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データ取得</a:t>
            </a:r>
            <a:endParaRPr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Hadoop</a:t>
            </a:r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等の</a:t>
            </a:r>
            <a:r>
              <a:rPr lang="ja-JP" altLang="en-US" dirty="0" err="1">
                <a:latin typeface="ＭＳ Ｐゴシック"/>
                <a:ea typeface="ＭＳ Ｐゴシック"/>
                <a:cs typeface="ＭＳ Ｐゴシック"/>
              </a:rPr>
              <a:t>で</a:t>
            </a:r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分散処理させたときの分布をとって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みる</a:t>
            </a:r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論文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Traffic engineering</a:t>
            </a:r>
            <a:r>
              <a:rPr kumimoji="1" lang="ja-JP" altLang="en-US" dirty="0" err="1" smtClean="0">
                <a:latin typeface="ＭＳ Ｐゴシック"/>
                <a:ea typeface="ＭＳ Ｐゴシック"/>
                <a:cs typeface="ＭＳ Ｐゴシック"/>
              </a:rPr>
              <a:t>、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MPTCP</a:t>
            </a:r>
            <a:r>
              <a:rPr kumimoji="1" lang="ja-JP" altLang="en-US" dirty="0" err="1" smtClean="0">
                <a:latin typeface="ＭＳ Ｐゴシック"/>
                <a:ea typeface="ＭＳ Ｐゴシック"/>
                <a:cs typeface="ＭＳ Ｐゴシック"/>
              </a:rPr>
              <a:t>。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エンドホストへのアプローチ</a:t>
            </a:r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192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Constructing experiment environment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21570"/>
            <a:ext cx="8280400" cy="795262"/>
          </a:xfrm>
        </p:spPr>
        <p:txBody>
          <a:bodyPr/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xperiment environment for on </a:t>
            </a:r>
            <a:r>
              <a:rPr lang="en-US" altLang="ja-JP" dirty="0" err="1" smtClean="0"/>
              <a:t>Mininet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40726" y="2204864"/>
            <a:ext cx="107273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router1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17654" y="4108685"/>
            <a:ext cx="107273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router2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7361" y="3185356"/>
            <a:ext cx="92044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Host1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88539" y="3220289"/>
            <a:ext cx="92044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Host2</a:t>
            </a:r>
            <a:endParaRPr kumimoji="1" lang="ja-JP" altLang="en-US" sz="2400" dirty="0"/>
          </a:p>
        </p:txBody>
      </p:sp>
      <p:cxnSp>
        <p:nvCxnSpPr>
          <p:cNvPr id="11" name="直線コネクタ 10"/>
          <p:cNvCxnSpPr>
            <a:stCxn id="7" idx="1"/>
            <a:endCxn id="8" idx="3"/>
          </p:cNvCxnSpPr>
          <p:nvPr/>
        </p:nvCxnSpPr>
        <p:spPr bwMode="auto">
          <a:xfrm flipH="1" flipV="1">
            <a:off x="1727806" y="3416189"/>
            <a:ext cx="589848" cy="92332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9" idx="1"/>
            <a:endCxn id="6" idx="3"/>
          </p:cNvCxnSpPr>
          <p:nvPr/>
        </p:nvCxnSpPr>
        <p:spPr bwMode="auto">
          <a:xfrm flipH="1" flipV="1">
            <a:off x="3413456" y="2435697"/>
            <a:ext cx="475083" cy="10154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9" idx="1"/>
            <a:endCxn id="7" idx="3"/>
          </p:cNvCxnSpPr>
          <p:nvPr/>
        </p:nvCxnSpPr>
        <p:spPr bwMode="auto">
          <a:xfrm flipH="1">
            <a:off x="3390384" y="3451122"/>
            <a:ext cx="498155" cy="8883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stCxn id="8" idx="3"/>
            <a:endCxn id="6" idx="1"/>
          </p:cNvCxnSpPr>
          <p:nvPr/>
        </p:nvCxnSpPr>
        <p:spPr bwMode="auto">
          <a:xfrm flipV="1">
            <a:off x="1727806" y="2435697"/>
            <a:ext cx="612920" cy="9804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コンテンツ プレースホルダー 2"/>
          <p:cNvSpPr txBox="1">
            <a:spLocks/>
          </p:cNvSpPr>
          <p:nvPr/>
        </p:nvSpPr>
        <p:spPr bwMode="auto">
          <a:xfrm>
            <a:off x="4995455" y="1949661"/>
            <a:ext cx="4674069" cy="435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ja-JP" dirty="0" smtClean="0"/>
              <a:t>Progress</a:t>
            </a:r>
          </a:p>
          <a:p>
            <a:pPr lvl="1"/>
            <a:r>
              <a:rPr lang="en-US" altLang="ja-JP" dirty="0" smtClean="0"/>
              <a:t>Installing </a:t>
            </a:r>
            <a:r>
              <a:rPr lang="en-US" altLang="ja-JP" dirty="0" err="1" smtClean="0"/>
              <a:t>mininet</a:t>
            </a:r>
            <a:r>
              <a:rPr lang="en-US" altLang="ja-JP" dirty="0" smtClean="0"/>
              <a:t>, and testing some codes</a:t>
            </a:r>
          </a:p>
          <a:p>
            <a:pPr lvl="1"/>
            <a:r>
              <a:rPr lang="en-US" altLang="ja-JP" dirty="0" smtClean="0"/>
              <a:t>Trying to test the script from </a:t>
            </a:r>
            <a:r>
              <a:rPr lang="en-US" altLang="ja-JP" dirty="0" err="1" smtClean="0"/>
              <a:t>CoNEXT’s</a:t>
            </a:r>
            <a:r>
              <a:rPr lang="en-US" altLang="ja-JP" dirty="0" smtClean="0"/>
              <a:t> paper</a:t>
            </a:r>
          </a:p>
          <a:p>
            <a:pPr lvl="1"/>
            <a:r>
              <a:rPr lang="en-US" altLang="ja-JP" dirty="0" smtClean="0"/>
              <a:t>Studying SSH</a:t>
            </a:r>
            <a:r>
              <a:rPr lang="en-US" altLang="ja-JP" smtClean="0"/>
              <a:t>, VM</a:t>
            </a:r>
            <a:endParaRPr lang="en-US" altLang="ja-JP" dirty="0" smtClean="0"/>
          </a:p>
          <a:p>
            <a:r>
              <a:rPr lang="en-US" altLang="ja-JP" dirty="0" smtClean="0"/>
              <a:t>Future work</a:t>
            </a:r>
          </a:p>
          <a:p>
            <a:pPr lvl="1"/>
            <a:r>
              <a:rPr lang="en-US" altLang="ja-JP" dirty="0" smtClean="0"/>
              <a:t>Fixed MPTCP on </a:t>
            </a:r>
            <a:r>
              <a:rPr lang="en-US" altLang="ja-JP" dirty="0" err="1" smtClean="0"/>
              <a:t>mininet</a:t>
            </a:r>
            <a:endParaRPr lang="en-US" altLang="ja-JP" dirty="0" smtClean="0"/>
          </a:p>
        </p:txBody>
      </p:sp>
      <p:cxnSp>
        <p:nvCxnSpPr>
          <p:cNvPr id="37" name="直線矢印コネクタ 36"/>
          <p:cNvCxnSpPr/>
          <p:nvPr/>
        </p:nvCxnSpPr>
        <p:spPr bwMode="auto">
          <a:xfrm flipV="1">
            <a:off x="1641844" y="2435697"/>
            <a:ext cx="461661" cy="597259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 bwMode="auto">
          <a:xfrm>
            <a:off x="1707461" y="3897053"/>
            <a:ext cx="461661" cy="67329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 bwMode="auto">
          <a:xfrm>
            <a:off x="3468780" y="2384884"/>
            <a:ext cx="620124" cy="78459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 bwMode="auto">
          <a:xfrm flipV="1">
            <a:off x="3468780" y="3897053"/>
            <a:ext cx="527278" cy="63326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38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2259066"/>
            <a:ext cx="8280400" cy="3654210"/>
          </a:xfrm>
        </p:spPr>
        <p:txBody>
          <a:bodyPr/>
          <a:lstStyle/>
          <a:p>
            <a:r>
              <a:rPr kumimoji="1" lang="en-US" altLang="ja-JP" dirty="0" smtClean="0"/>
              <a:t>Problem : Utilizin</a:t>
            </a:r>
            <a:r>
              <a:rPr lang="en-US" altLang="ja-JP" dirty="0" smtClean="0"/>
              <a:t>g effectively multiple equal-cost paths</a:t>
            </a:r>
          </a:p>
          <a:p>
            <a:pPr lvl="1"/>
            <a:r>
              <a:rPr kumimoji="1" lang="en-US" altLang="ja-JP" dirty="0" smtClean="0"/>
              <a:t>ECMP : deciding the flow’s route by hashing 5-tuple, cannot prevent the occurrence of hot-spot</a:t>
            </a:r>
          </a:p>
          <a:p>
            <a:pPr lvl="1"/>
            <a:r>
              <a:rPr lang="en-US" altLang="ja-JP" dirty="0" smtClean="0"/>
              <a:t>MPTCP : connection </a:t>
            </a:r>
            <a:r>
              <a:rPr lang="en-US" altLang="ja-JP" dirty="0"/>
              <a:t>establishment complexity for short flow</a:t>
            </a:r>
            <a:endParaRPr kumimoji="1" lang="en-US" altLang="ja-JP" dirty="0" smtClean="0"/>
          </a:p>
          <a:p>
            <a:r>
              <a:rPr kumimoji="1" lang="en-US" altLang="ja-JP" dirty="0" smtClean="0"/>
              <a:t>Solution : switch based</a:t>
            </a:r>
          </a:p>
          <a:p>
            <a:pPr lvl="1"/>
            <a:r>
              <a:rPr lang="en-US" altLang="ja-JP" dirty="0" smtClean="0"/>
              <a:t>Random </a:t>
            </a:r>
            <a:r>
              <a:rPr lang="en-US" altLang="ja-JP" u="sng" dirty="0" smtClean="0"/>
              <a:t>Packet</a:t>
            </a:r>
            <a:r>
              <a:rPr lang="en-US" altLang="ja-JP" b="1" u="sng" dirty="0" smtClean="0"/>
              <a:t> </a:t>
            </a:r>
            <a:r>
              <a:rPr lang="en-US" altLang="ja-JP" dirty="0" smtClean="0"/>
              <a:t>Spraying(RPS) </a:t>
            </a:r>
          </a:p>
          <a:p>
            <a:pPr lvl="1"/>
            <a:r>
              <a:rPr kumimoji="1" lang="en-US" altLang="ja-JP" dirty="0" smtClean="0"/>
              <a:t>Simple active queue management scheme; Selective Random Early Discard(SRED)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812800" y="1196752"/>
            <a:ext cx="8280400" cy="83162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Dixit, </a:t>
            </a:r>
            <a:r>
              <a:rPr lang="en-US" altLang="ja-JP" sz="2000" dirty="0" err="1"/>
              <a:t>Advait</a:t>
            </a:r>
            <a:r>
              <a:rPr lang="en-US" altLang="ja-JP" sz="2000" dirty="0"/>
              <a:t>, et al. "On the Impact of Packet Spraying in Data Center Networks." </a:t>
            </a:r>
            <a:r>
              <a:rPr lang="en-US" altLang="ja-JP" sz="2000" i="1" dirty="0"/>
              <a:t>Proc. of INFOCOM</a:t>
            </a:r>
            <a:r>
              <a:rPr lang="en-US" altLang="ja-JP" sz="2000" dirty="0"/>
              <a:t>. 2013.</a:t>
            </a:r>
          </a:p>
        </p:txBody>
      </p:sp>
    </p:spTree>
    <p:extLst>
      <p:ext uri="{BB962C8B-B14F-4D97-AF65-F5344CB8AC3E}">
        <p14:creationId xmlns:p14="http://schemas.microsoft.com/office/powerpoint/2010/main" val="394565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RPS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RPS </a:t>
            </a:r>
            <a:r>
              <a:rPr lang="en-US" altLang="ja-JP" dirty="0" smtClean="0"/>
              <a:t>Overview</a:t>
            </a:r>
          </a:p>
          <a:p>
            <a:pPr lvl="1"/>
            <a:r>
              <a:rPr lang="en-US" altLang="ja-JP" dirty="0" smtClean="0"/>
              <a:t>Using all </a:t>
            </a:r>
            <a:r>
              <a:rPr lang="en-US" altLang="ja-JP" dirty="0"/>
              <a:t>the equal-cost shortest paths between every source and destination </a:t>
            </a:r>
            <a:r>
              <a:rPr lang="en-US" altLang="ja-JP" dirty="0" smtClean="0"/>
              <a:t>pair. </a:t>
            </a:r>
          </a:p>
          <a:p>
            <a:pPr lvl="1"/>
            <a:r>
              <a:rPr kumimoji="1" lang="en-US" altLang="ja-JP" dirty="0" smtClean="0"/>
              <a:t>Instead of hashing, RPS spreads all packets to the shortest paths equally</a:t>
            </a:r>
          </a:p>
          <a:p>
            <a:r>
              <a:rPr lang="en-US" altLang="ja-JP" dirty="0" smtClean="0"/>
              <a:t>Concern</a:t>
            </a:r>
          </a:p>
          <a:p>
            <a:pPr lvl="1"/>
            <a:r>
              <a:rPr lang="en-US" altLang="ja-JP" dirty="0" smtClean="0"/>
              <a:t>Fast retransmit : some amount of reordering can happen, but the sender wait for 3 duplicate ACK in newer Linux kernel. </a:t>
            </a:r>
          </a:p>
          <a:p>
            <a:pPr lvl="1"/>
            <a:r>
              <a:rPr lang="en-US" altLang="ja-JP" dirty="0" smtClean="0"/>
              <a:t>Congestion window : even if the congestion window becomes half, total aggregate performance is better than ECMP</a:t>
            </a:r>
            <a:endParaRPr lang="en-US" altLang="ja-JP" dirty="0"/>
          </a:p>
          <a:p>
            <a:r>
              <a:rPr lang="en-US" altLang="ja-JP" dirty="0" smtClean="0"/>
              <a:t>Implementation</a:t>
            </a:r>
          </a:p>
          <a:p>
            <a:pPr lvl="1"/>
            <a:r>
              <a:rPr kumimoji="1" lang="en-US" altLang="ja-JP" dirty="0" smtClean="0"/>
              <a:t>On </a:t>
            </a:r>
            <a:r>
              <a:rPr kumimoji="1" lang="en-US" altLang="ja-JP" dirty="0" err="1" smtClean="0"/>
              <a:t>NetFPGA</a:t>
            </a:r>
            <a:r>
              <a:rPr kumimoji="1" lang="en-US" altLang="ja-JP" dirty="0" smtClean="0"/>
              <a:t>, using a random number provided by </a:t>
            </a:r>
            <a:r>
              <a:rPr kumimoji="1" lang="en-US" altLang="ja-JP" dirty="0" err="1" smtClean="0"/>
              <a:t>NetFPGA</a:t>
            </a:r>
            <a:r>
              <a:rPr kumimoji="1" lang="en-US" altLang="ja-JP" dirty="0" smtClean="0"/>
              <a:t> libraries.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8459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80" y="944724"/>
            <a:ext cx="3881915" cy="1720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Evaluation RPS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Testbed</a:t>
            </a:r>
            <a:r>
              <a:rPr kumimoji="1" lang="en-US" altLang="ja-JP" dirty="0" smtClean="0"/>
              <a:t> configuration</a:t>
            </a:r>
          </a:p>
          <a:p>
            <a:pPr lvl="1"/>
            <a:r>
              <a:rPr lang="en-US" altLang="ja-JP" dirty="0" smtClean="0"/>
              <a:t>Fat-tree : 4-ary, 1Gbp link</a:t>
            </a:r>
          </a:p>
          <a:p>
            <a:pPr lvl="1"/>
            <a:r>
              <a:rPr kumimoji="1" lang="en-US" altLang="ja-JP" dirty="0" smtClean="0"/>
              <a:t>Servers : 4GB RAM, Intel </a:t>
            </a:r>
            <a:r>
              <a:rPr lang="en-US" altLang="ja-JP" dirty="0" smtClean="0"/>
              <a:t>X</a:t>
            </a:r>
            <a:r>
              <a:rPr kumimoji="1" lang="en-US" altLang="ja-JP" dirty="0" smtClean="0"/>
              <a:t>eon(2.4Ghz)</a:t>
            </a:r>
          </a:p>
          <a:p>
            <a:pPr lvl="1"/>
            <a:r>
              <a:rPr lang="en-US" altLang="ja-JP" dirty="0" smtClean="0"/>
              <a:t>Oversub:1:1, 4:1, 8:1(bottom link :125Mbs )</a:t>
            </a:r>
          </a:p>
          <a:p>
            <a:r>
              <a:rPr lang="en-US" altLang="ja-JP" dirty="0" smtClean="0"/>
              <a:t>Evaluation for long flow</a:t>
            </a:r>
          </a:p>
          <a:p>
            <a:pPr lvl="1"/>
            <a:r>
              <a:rPr lang="en-US" altLang="ja-JP" dirty="0" smtClean="0"/>
              <a:t>MPTCP suffers in rate-limiting</a:t>
            </a:r>
          </a:p>
          <a:p>
            <a:pPr lvl="2"/>
            <a:r>
              <a:rPr lang="en-US" altLang="ja-JP" dirty="0" smtClean="0"/>
              <a:t>Quality of MPTCP version?</a:t>
            </a:r>
          </a:p>
          <a:p>
            <a:pPr lvl="1"/>
            <a:r>
              <a:rPr lang="en-US" altLang="ja-JP" dirty="0" smtClean="0"/>
              <a:t>RPS : achieving high throughput with 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small variance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688" y="3444546"/>
            <a:ext cx="3161772" cy="220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78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Analysis of Packet Spraying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1911425"/>
          </a:xfrm>
        </p:spPr>
        <p:txBody>
          <a:bodyPr/>
          <a:lstStyle/>
          <a:p>
            <a:r>
              <a:rPr kumimoji="1" lang="en-US" altLang="ja-JP" dirty="0" err="1" smtClean="0"/>
              <a:t>Dupacks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R</a:t>
            </a:r>
            <a:r>
              <a:rPr lang="en-US" altLang="ja-JP" dirty="0" smtClean="0"/>
              <a:t>eordering </a:t>
            </a:r>
            <a:r>
              <a:rPr lang="en-US" altLang="ja-JP" dirty="0"/>
              <a:t>will be limited because all paths </a:t>
            </a:r>
            <a:r>
              <a:rPr lang="en-US" altLang="ja-JP" dirty="0" smtClean="0"/>
              <a:t>between a </a:t>
            </a:r>
            <a:r>
              <a:rPr lang="en-US" altLang="ja-JP" dirty="0"/>
              <a:t>pair of hosts have similar </a:t>
            </a:r>
            <a:r>
              <a:rPr lang="en-US" altLang="ja-JP" dirty="0" smtClean="0"/>
              <a:t>latencies. </a:t>
            </a:r>
          </a:p>
          <a:p>
            <a:pPr lvl="1"/>
            <a:r>
              <a:rPr lang="en-US" altLang="ja-JP" dirty="0" smtClean="0"/>
              <a:t>Latencies are largely determined by queue lengths.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654" y="3068960"/>
            <a:ext cx="6492692" cy="22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コネクタ 6"/>
          <p:cNvCxnSpPr/>
          <p:nvPr/>
        </p:nvCxnSpPr>
        <p:spPr bwMode="auto">
          <a:xfrm>
            <a:off x="6717196" y="3068960"/>
            <a:ext cx="0" cy="212423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 bwMode="auto">
          <a:xfrm>
            <a:off x="812540" y="5373216"/>
            <a:ext cx="8280400" cy="59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ja-JP" sz="2000" b="1" kern="0" dirty="0" smtClean="0"/>
              <a:t>RPS improves throughput of long flow, but not effective for short flow </a:t>
            </a:r>
            <a:endParaRPr lang="ja-JP" altLang="en-US" sz="2000" b="1" kern="0" dirty="0"/>
          </a:p>
        </p:txBody>
      </p:sp>
    </p:spTree>
    <p:extLst>
      <p:ext uri="{BB962C8B-B14F-4D97-AF65-F5344CB8AC3E}">
        <p14:creationId xmlns:p14="http://schemas.microsoft.com/office/powerpoint/2010/main" val="279712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ASYMMETRY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lang="en-US" altLang="ja-JP" dirty="0" smtClean="0"/>
              <a:t>n </a:t>
            </a:r>
            <a:r>
              <a:rPr lang="en-US" altLang="ja-JP" dirty="0"/>
              <a:t>the </a:t>
            </a:r>
            <a:r>
              <a:rPr lang="en-US" altLang="ja-JP" dirty="0" smtClean="0"/>
              <a:t>real world</a:t>
            </a:r>
            <a:r>
              <a:rPr lang="en-US" altLang="ja-JP" dirty="0"/>
              <a:t>, a data center network may not be symmetric at </a:t>
            </a:r>
            <a:r>
              <a:rPr lang="en-US" altLang="ja-JP" dirty="0" smtClean="0"/>
              <a:t>all times.</a:t>
            </a:r>
          </a:p>
          <a:p>
            <a:r>
              <a:rPr kumimoji="1" lang="en-US" altLang="ja-JP" dirty="0" smtClean="0"/>
              <a:t>What asymmetric? : </a:t>
            </a:r>
            <a:r>
              <a:rPr lang="en-US" altLang="ja-JP" dirty="0"/>
              <a:t>link/switch failure or link </a:t>
            </a:r>
            <a:r>
              <a:rPr lang="en-US" altLang="ja-JP" dirty="0" smtClean="0"/>
              <a:t>degradation</a:t>
            </a:r>
          </a:p>
          <a:p>
            <a:r>
              <a:rPr kumimoji="1" lang="en-US" altLang="ja-JP" dirty="0" smtClean="0"/>
              <a:t>Problem illustration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4" y="3176972"/>
            <a:ext cx="6165273" cy="310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吹き出し 5"/>
          <p:cNvSpPr/>
          <p:nvPr/>
        </p:nvSpPr>
        <p:spPr bwMode="auto">
          <a:xfrm>
            <a:off x="524508" y="3429000"/>
            <a:ext cx="1345856" cy="1008113"/>
          </a:xfrm>
          <a:prstGeom prst="wedgeRoundRectCallout">
            <a:avLst>
              <a:gd name="adj1" fmla="val 95010"/>
              <a:gd name="adj2" fmla="val 662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500Mbps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↓</a:t>
            </a: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155Mbps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961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ASYMMETRY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2775521"/>
          </a:xfrm>
        </p:spPr>
        <p:txBody>
          <a:bodyPr/>
          <a:lstStyle/>
          <a:p>
            <a:r>
              <a:rPr kumimoji="1" lang="en-US" altLang="ja-JP" dirty="0" smtClean="0"/>
              <a:t>Effect of queue length</a:t>
            </a:r>
          </a:p>
          <a:p>
            <a:pPr lvl="1"/>
            <a:r>
              <a:rPr lang="en-US" altLang="ja-JP" dirty="0" smtClean="0"/>
              <a:t>In free buffer size, unrestricted buffer, </a:t>
            </a:r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just 17 % of throughput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Reducing buffer sizes reduces queue 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kumimoji="1" lang="en-US" altLang="ja-JP" dirty="0" smtClean="0"/>
              <a:t>length difference, and 35% throughput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092" y="1376772"/>
            <a:ext cx="3277574" cy="245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812540" y="4404381"/>
            <a:ext cx="8280400" cy="752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algn="ctr">
              <a:buNone/>
            </a:pPr>
            <a:r>
              <a:rPr lang="en-US" altLang="ja-JP" sz="2400" b="1" kern="0" dirty="0" smtClean="0"/>
              <a:t>For high throughput, </a:t>
            </a:r>
            <a:r>
              <a:rPr lang="en-US" altLang="ja-JP" sz="2400" b="1" dirty="0"/>
              <a:t>queue </a:t>
            </a:r>
            <a:r>
              <a:rPr lang="en-US" altLang="ja-JP" sz="2400" b="1" dirty="0" smtClean="0"/>
              <a:t> length difference gets lowers</a:t>
            </a:r>
            <a:endParaRPr lang="en-US" altLang="ja-JP" sz="2400" b="1" kern="0" dirty="0"/>
          </a:p>
        </p:txBody>
      </p:sp>
    </p:spTree>
    <p:extLst>
      <p:ext uri="{BB962C8B-B14F-4D97-AF65-F5344CB8AC3E}">
        <p14:creationId xmlns:p14="http://schemas.microsoft.com/office/powerpoint/2010/main" val="309723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Keeping Queue Lengths Equal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Existing solution : Random </a:t>
            </a:r>
            <a:r>
              <a:rPr lang="en-US" altLang="ja-JP" dirty="0"/>
              <a:t>Early </a:t>
            </a:r>
            <a:r>
              <a:rPr lang="en-US" altLang="ja-JP" dirty="0" smtClean="0"/>
              <a:t>Discard(RED)</a:t>
            </a:r>
          </a:p>
          <a:p>
            <a:pPr lvl="1"/>
            <a:r>
              <a:rPr lang="en-US" altLang="ja-JP" dirty="0"/>
              <a:t>RED probabilistically drops packets as soon as the </a:t>
            </a:r>
            <a:r>
              <a:rPr lang="en-US" altLang="ja-JP" dirty="0" smtClean="0"/>
              <a:t>queue </a:t>
            </a:r>
            <a:r>
              <a:rPr lang="en-US" altLang="ja-JP" dirty="0"/>
              <a:t>length crosses some threshold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However, </a:t>
            </a:r>
            <a:r>
              <a:rPr lang="en-US" altLang="ja-JP" dirty="0">
                <a:solidFill>
                  <a:srgbClr val="FF0000"/>
                </a:solidFill>
              </a:rPr>
              <a:t>the total </a:t>
            </a:r>
            <a:r>
              <a:rPr lang="en-US" altLang="ja-JP" dirty="0" smtClean="0">
                <a:solidFill>
                  <a:srgbClr val="FF0000"/>
                </a:solidFill>
              </a:rPr>
              <a:t>throughput is </a:t>
            </a:r>
            <a:r>
              <a:rPr lang="en-US" altLang="ja-JP" dirty="0">
                <a:solidFill>
                  <a:srgbClr val="FF0000"/>
                </a:solidFill>
              </a:rPr>
              <a:t>reduced </a:t>
            </a:r>
            <a:r>
              <a:rPr lang="en-US" altLang="ja-JP" dirty="0"/>
              <a:t>as </a:t>
            </a:r>
            <a:r>
              <a:rPr lang="en-US" altLang="ja-JP" dirty="0" smtClean="0"/>
              <a:t>well</a:t>
            </a:r>
          </a:p>
          <a:p>
            <a:r>
              <a:rPr lang="en-US" altLang="ja-JP" dirty="0" smtClean="0"/>
              <a:t>Proposed method : Selective RED</a:t>
            </a:r>
          </a:p>
          <a:p>
            <a:pPr lvl="1"/>
            <a:r>
              <a:rPr lang="en-US" altLang="ja-JP" dirty="0" smtClean="0"/>
              <a:t>RED just for </a:t>
            </a:r>
            <a:r>
              <a:rPr lang="en-US" altLang="ja-JP" dirty="0"/>
              <a:t>flows that induce a queue length </a:t>
            </a:r>
            <a:r>
              <a:rPr lang="en-US" altLang="ja-JP" dirty="0" smtClean="0"/>
              <a:t>differential. </a:t>
            </a:r>
          </a:p>
          <a:p>
            <a:pPr lvl="2"/>
            <a:r>
              <a:rPr lang="en-US" altLang="ja-JP" dirty="0" smtClean="0"/>
              <a:t>That flow does not use all paths for link failure. </a:t>
            </a:r>
          </a:p>
          <a:p>
            <a:pPr lvl="1"/>
            <a:r>
              <a:rPr lang="en-US" altLang="ja-JP" dirty="0" smtClean="0"/>
              <a:t>Using </a:t>
            </a:r>
            <a:r>
              <a:rPr lang="en-US" altLang="ja-JP" dirty="0"/>
              <a:t>packet </a:t>
            </a:r>
            <a:r>
              <a:rPr lang="en-US" altLang="ja-JP" dirty="0" smtClean="0"/>
              <a:t>marking and </a:t>
            </a:r>
            <a:r>
              <a:rPr lang="en-US" altLang="ja-JP" dirty="0"/>
              <a:t>a topology aware centralized fault manager</a:t>
            </a:r>
            <a:r>
              <a:rPr lang="en-US" altLang="ja-JP" dirty="0" smtClean="0"/>
              <a:t>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99349141"/>
      </p:ext>
    </p:extLst>
  </p:cSld>
  <p:clrMapOvr>
    <a:masterClrMapping/>
  </p:clrMapOvr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4377</TotalTime>
  <Words>581</Words>
  <Application>Microsoft Macintosh PowerPoint</Application>
  <PresentationFormat>A4 210x297 mm</PresentationFormat>
  <Paragraphs>111</Paragraphs>
  <Slides>12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Staff training presentation</vt:lpstr>
      <vt:lpstr>Progress report 進捗報告</vt:lpstr>
      <vt:lpstr>Constructing experiment environment</vt:lpstr>
      <vt:lpstr>Related work</vt:lpstr>
      <vt:lpstr>RPS Overview</vt:lpstr>
      <vt:lpstr>Evaluation RPS</vt:lpstr>
      <vt:lpstr>Analysis of Packet Spraying</vt:lpstr>
      <vt:lpstr>ASYMMETRY</vt:lpstr>
      <vt:lpstr>ASYMMETRY</vt:lpstr>
      <vt:lpstr>Keeping Queue Lengths Equal</vt:lpstr>
      <vt:lpstr>ASYMMETRY</vt:lpstr>
      <vt:lpstr>Considering </vt:lpstr>
      <vt:lpstr>Future work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1428</cp:revision>
  <dcterms:created xsi:type="dcterms:W3CDTF">2013-12-01T06:00:42Z</dcterms:created>
  <dcterms:modified xsi:type="dcterms:W3CDTF">2014-01-23T00:56:05Z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