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0" r:id="rId5"/>
    <p:sldId id="272" r:id="rId6"/>
    <p:sldId id="273" r:id="rId7"/>
    <p:sldId id="271" r:id="rId8"/>
    <p:sldId id="274" r:id="rId9"/>
    <p:sldId id="275" r:id="rId10"/>
    <p:sldId id="276" r:id="rId11"/>
    <p:sldId id="268" r:id="rId12"/>
    <p:sldId id="278" r:id="rId13"/>
    <p:sldId id="277" r:id="rId14"/>
    <p:sldId id="279" r:id="rId15"/>
    <p:sldId id="269" r:id="rId16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5" d="100"/>
          <a:sy n="85" d="100"/>
        </p:scale>
        <p:origin x="-168" y="-112"/>
      </p:cViewPr>
      <p:guideLst>
        <p:guide orient="horz" pos="1208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241147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Overhead of extra flows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3813445"/>
            <a:ext cx="8280400" cy="24958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Replication </a:t>
            </a:r>
            <a:r>
              <a:rPr lang="en-US" altLang="ja-JP" dirty="0"/>
              <a:t>clearly adds more traffic to the </a:t>
            </a:r>
            <a:r>
              <a:rPr lang="en-US" altLang="ja-JP" dirty="0" smtClean="0"/>
              <a:t>network</a:t>
            </a:r>
          </a:p>
          <a:p>
            <a:r>
              <a:rPr lang="en-US" altLang="ja-JP" dirty="0" smtClean="0"/>
              <a:t>Since </a:t>
            </a:r>
            <a:r>
              <a:rPr lang="en-US" altLang="ja-JP" dirty="0"/>
              <a:t>short flows only generate a </a:t>
            </a:r>
            <a:r>
              <a:rPr lang="en-US" altLang="ja-JP" dirty="0">
                <a:solidFill>
                  <a:srgbClr val="E03253"/>
                </a:solidFill>
              </a:rPr>
              <a:t>tiny fraction </a:t>
            </a:r>
            <a:r>
              <a:rPr lang="en-US" altLang="ja-JP" dirty="0"/>
              <a:t>of all </a:t>
            </a:r>
            <a:r>
              <a:rPr lang="en-US" altLang="ja-JP" dirty="0" smtClean="0"/>
              <a:t>bytes in </a:t>
            </a:r>
            <a:r>
              <a:rPr lang="en-US" altLang="ja-JP" dirty="0"/>
              <a:t>both </a:t>
            </a:r>
            <a:r>
              <a:rPr lang="en-US" altLang="ja-JP" dirty="0" smtClean="0"/>
              <a:t>workloads</a:t>
            </a:r>
          </a:p>
          <a:p>
            <a:r>
              <a:rPr lang="en-US" altLang="ja-JP" dirty="0" smtClean="0"/>
              <a:t>Replication </a:t>
            </a:r>
            <a:r>
              <a:rPr lang="en-US" altLang="ja-JP" dirty="0"/>
              <a:t>does not </a:t>
            </a:r>
            <a:r>
              <a:rPr lang="en-US" altLang="ja-JP" dirty="0" smtClean="0"/>
              <a:t>incur excessive </a:t>
            </a:r>
            <a:r>
              <a:rPr lang="en-US" altLang="ja-JP" dirty="0"/>
              <a:t>overhead to the network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9" y="1160620"/>
            <a:ext cx="6396182" cy="21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9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Considering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ＭＳ Ｐゴシック"/>
                <a:ea typeface="ＭＳ Ｐゴシック"/>
                <a:cs typeface="ＭＳ Ｐゴシック"/>
              </a:rPr>
              <a:t>ホストへ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のアプローチ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smtClean="0"/>
              <a:t>Without </a:t>
            </a:r>
            <a:r>
              <a:rPr lang="en-US" altLang="ja-JP" dirty="0"/>
              <a:t>custom switch hardware and/or protocol changes</a:t>
            </a:r>
            <a:endParaRPr lang="en-US" altLang="ja-JP" dirty="0" smtClean="0"/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パスの数だけコピーして、速くなればオッケー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途中で複数のフローがパスを共有する問題をピンポイントという訳ではない</a:t>
            </a: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とりあえずショートフローが改善できれば。。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スイッチベースですると改善度合いが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大き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そう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厳しいペナルティ、混雑しているリンクを通知する（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DCTCP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ECN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）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スイッチバッファを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Shortflow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へ空けておく取り組み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RepFlow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-DCTCP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は本末転倒では？？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474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79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Pod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内の最大マッチング問題。。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en-US" altLang="ja-JP" dirty="0" smtClean="0"/>
              <a:t>Round</a:t>
            </a:r>
            <a:r>
              <a:rPr lang="en-US" altLang="ja-JP" dirty="0"/>
              <a:t>-Robin </a:t>
            </a:r>
            <a:r>
              <a:rPr lang="en-US" altLang="ja-JP" dirty="0" smtClean="0"/>
              <a:t>Matching</a:t>
            </a:r>
          </a:p>
          <a:p>
            <a:r>
              <a:rPr lang="en-US" altLang="ja-JP" dirty="0" err="1" smtClean="0"/>
              <a:t>iSLIP</a:t>
            </a:r>
            <a:r>
              <a:rPr lang="en-US" altLang="ja-JP" dirty="0" smtClean="0"/>
              <a:t>(1999)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95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iSLIP</a:t>
            </a:r>
            <a:r>
              <a:rPr lang="ja-JP" altLang="en-US" dirty="0" smtClean="0"/>
              <a:t>について。。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92539"/>
            <a:ext cx="8280400" cy="1280777"/>
          </a:xfrm>
        </p:spPr>
        <p:txBody>
          <a:bodyPr/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non-accept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判定は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パスを切り替えるためには？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248705"/>
            <a:ext cx="4275545" cy="31993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04" y="1304764"/>
            <a:ext cx="4646698" cy="34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8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仮想環境での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サーバ、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ルータで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on 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mininet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Openflow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コントローラの勉強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論文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maximum matching issue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kumimoji="1" lang="ja-JP" altLang="en-US" dirty="0" err="1" smtClean="0">
                <a:latin typeface="ＭＳ Ｐゴシック"/>
                <a:ea typeface="ＭＳ Ｐゴシック"/>
                <a:cs typeface="ＭＳ Ｐゴシック"/>
              </a:rPr>
              <a:t>。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エンドホストへのアプローチ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Constructing experiment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570"/>
            <a:ext cx="8280400" cy="795262"/>
          </a:xfrm>
        </p:spPr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xperiment environment for on </a:t>
            </a:r>
            <a:r>
              <a:rPr lang="en-US" altLang="ja-JP" dirty="0" err="1" smtClean="0"/>
              <a:t>Mininet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2700" y="2204864"/>
            <a:ext cx="11935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Switch</a:t>
            </a:r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88704" y="4108685"/>
            <a:ext cx="11935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Switch2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7361" y="3185356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Host1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88539" y="3220289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Host2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>
            <a:stCxn id="7" idx="1"/>
            <a:endCxn id="8" idx="3"/>
          </p:cNvCxnSpPr>
          <p:nvPr/>
        </p:nvCxnSpPr>
        <p:spPr bwMode="auto">
          <a:xfrm flipH="1" flipV="1">
            <a:off x="1727806" y="3416189"/>
            <a:ext cx="560898" cy="9233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9" idx="1"/>
            <a:endCxn id="6" idx="3"/>
          </p:cNvCxnSpPr>
          <p:nvPr/>
        </p:nvCxnSpPr>
        <p:spPr bwMode="auto">
          <a:xfrm flipH="1" flipV="1">
            <a:off x="3446206" y="2435697"/>
            <a:ext cx="442333" cy="10154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9" idx="1"/>
            <a:endCxn id="7" idx="3"/>
          </p:cNvCxnSpPr>
          <p:nvPr/>
        </p:nvCxnSpPr>
        <p:spPr bwMode="auto">
          <a:xfrm flipH="1">
            <a:off x="3482210" y="3451122"/>
            <a:ext cx="406329" cy="8883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8" idx="3"/>
            <a:endCxn id="6" idx="1"/>
          </p:cNvCxnSpPr>
          <p:nvPr/>
        </p:nvCxnSpPr>
        <p:spPr bwMode="auto">
          <a:xfrm flipV="1">
            <a:off x="1727806" y="2435697"/>
            <a:ext cx="524894" cy="9804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コンテンツ プレースホルダー 2"/>
          <p:cNvSpPr txBox="1">
            <a:spLocks/>
          </p:cNvSpPr>
          <p:nvPr/>
        </p:nvSpPr>
        <p:spPr bwMode="auto">
          <a:xfrm>
            <a:off x="4995455" y="1949661"/>
            <a:ext cx="4674069" cy="43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dirty="0" smtClean="0"/>
              <a:t>Progress</a:t>
            </a:r>
          </a:p>
          <a:p>
            <a:pPr lvl="1"/>
            <a:r>
              <a:rPr lang="en-US" altLang="ja-JP" dirty="0" smtClean="0"/>
              <a:t>Installing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, and testing some </a:t>
            </a:r>
            <a:r>
              <a:rPr lang="en-US" altLang="ja-JP" dirty="0" smtClean="0"/>
              <a:t>codes</a:t>
            </a:r>
          </a:p>
          <a:p>
            <a:pPr lvl="1"/>
            <a:r>
              <a:rPr lang="en-US" altLang="ja-JP" dirty="0" smtClean="0"/>
              <a:t>Try to create topology and POX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MPTCP on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 from </a:t>
            </a:r>
            <a:r>
              <a:rPr lang="en-US" altLang="ja-JP" dirty="0" err="1" smtClean="0"/>
              <a:t>CoNEXT’s</a:t>
            </a:r>
            <a:r>
              <a:rPr lang="en-US" altLang="ja-JP" dirty="0" smtClean="0"/>
              <a:t> paper</a:t>
            </a:r>
          </a:p>
          <a:p>
            <a:r>
              <a:rPr lang="en-US" altLang="ja-JP" dirty="0" smtClean="0"/>
              <a:t>Future </a:t>
            </a:r>
            <a:r>
              <a:rPr lang="en-US" altLang="ja-JP" dirty="0" smtClean="0"/>
              <a:t>work</a:t>
            </a:r>
          </a:p>
          <a:p>
            <a:pPr lvl="1"/>
            <a:r>
              <a:rPr lang="en-US" altLang="ja-JP" dirty="0" smtClean="0"/>
              <a:t>Fixed MPTCP on </a:t>
            </a:r>
            <a:r>
              <a:rPr lang="en-US" altLang="ja-JP" dirty="0" err="1" smtClean="0"/>
              <a:t>mininet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Learning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 controller</a:t>
            </a:r>
            <a:endParaRPr lang="en-US" altLang="ja-JP" dirty="0" smtClean="0"/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1641844" y="2435697"/>
            <a:ext cx="461661" cy="59725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1707461" y="3897053"/>
            <a:ext cx="461661" cy="6732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 bwMode="auto">
          <a:xfrm>
            <a:off x="3468780" y="2384884"/>
            <a:ext cx="620124" cy="78459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 bwMode="auto">
          <a:xfrm flipV="1">
            <a:off x="3468780" y="3897053"/>
            <a:ext cx="527278" cy="63326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2"/>
            <a:endCxn id="23" idx="0"/>
          </p:cNvCxnSpPr>
          <p:nvPr/>
        </p:nvCxnSpPr>
        <p:spPr bwMode="auto">
          <a:xfrm flipH="1">
            <a:off x="1497363" y="2666529"/>
            <a:ext cx="1352090" cy="28742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7" idx="2"/>
            <a:endCxn id="23" idx="0"/>
          </p:cNvCxnSpPr>
          <p:nvPr/>
        </p:nvCxnSpPr>
        <p:spPr bwMode="auto">
          <a:xfrm flipH="1">
            <a:off x="1497363" y="4570350"/>
            <a:ext cx="1388094" cy="9704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70241" y="5540820"/>
            <a:ext cx="14542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Controller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23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259066"/>
            <a:ext cx="8280400" cy="3654210"/>
          </a:xfrm>
        </p:spPr>
        <p:txBody>
          <a:bodyPr/>
          <a:lstStyle/>
          <a:p>
            <a:r>
              <a:rPr kumimoji="1" lang="en-US" altLang="ja-JP" dirty="0" smtClean="0"/>
              <a:t>Problem : Utilizin</a:t>
            </a:r>
            <a:r>
              <a:rPr lang="en-US" altLang="ja-JP" dirty="0" smtClean="0"/>
              <a:t>g effectively multiple equal-cost paths</a:t>
            </a:r>
          </a:p>
          <a:p>
            <a:pPr lvl="1"/>
            <a:r>
              <a:rPr kumimoji="1" lang="en-US" altLang="ja-JP" dirty="0" smtClean="0"/>
              <a:t>ECMP : deciding the flow’s route by hashing 5-tuple, cannot prevent the occurrence of hot-spot</a:t>
            </a:r>
          </a:p>
          <a:p>
            <a:pPr lvl="1"/>
            <a:r>
              <a:rPr lang="en-US" altLang="ja-JP" dirty="0" smtClean="0"/>
              <a:t>Prior work required custom switch hardware or protocol changes </a:t>
            </a:r>
            <a:endParaRPr kumimoji="1" lang="en-US" altLang="ja-JP" dirty="0" smtClean="0"/>
          </a:p>
          <a:p>
            <a:r>
              <a:rPr kumimoji="1" lang="en-US" altLang="ja-JP" dirty="0" smtClean="0"/>
              <a:t>Solution : </a:t>
            </a:r>
            <a:r>
              <a:rPr lang="en-US" altLang="ja-JP" dirty="0" smtClean="0"/>
              <a:t>simple effective approach without any changes </a:t>
            </a:r>
            <a:endParaRPr kumimoji="1" lang="en-US" altLang="ja-JP" dirty="0" smtClean="0"/>
          </a:p>
          <a:p>
            <a:pPr lvl="1"/>
            <a:r>
              <a:rPr lang="en-US" altLang="ja-JP" dirty="0">
                <a:solidFill>
                  <a:srgbClr val="E03253"/>
                </a:solidFill>
              </a:rPr>
              <a:t>R</a:t>
            </a:r>
            <a:r>
              <a:rPr lang="en-US" altLang="ja-JP" dirty="0" smtClean="0">
                <a:solidFill>
                  <a:srgbClr val="E03253"/>
                </a:solidFill>
              </a:rPr>
              <a:t>eplicated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flows traverse distinct paths</a:t>
            </a:r>
          </a:p>
          <a:p>
            <a:pPr lvl="1"/>
            <a:r>
              <a:rPr lang="en-US" altLang="ja-JP" dirty="0" smtClean="0"/>
              <a:t>Developing simple queuing model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96752"/>
            <a:ext cx="8280400" cy="8316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err="1"/>
              <a:t>Xu</a:t>
            </a:r>
            <a:r>
              <a:rPr lang="en-US" altLang="ja-JP" sz="2000" dirty="0"/>
              <a:t>, Hong, and </a:t>
            </a:r>
            <a:r>
              <a:rPr lang="en-US" altLang="ja-JP" sz="2000" dirty="0" err="1"/>
              <a:t>Baochun</a:t>
            </a:r>
            <a:r>
              <a:rPr lang="en-US" altLang="ja-JP" sz="2000" dirty="0"/>
              <a:t> Li. "</a:t>
            </a:r>
            <a:r>
              <a:rPr lang="en-US" altLang="ja-JP" sz="2000" dirty="0" err="1"/>
              <a:t>RepFlow</a:t>
            </a:r>
            <a:r>
              <a:rPr lang="en-US" altLang="ja-JP" sz="2000" dirty="0"/>
              <a:t>: Minimizing flow completion times with replicated flows in data centers." </a:t>
            </a:r>
            <a:r>
              <a:rPr lang="en-US" altLang="ja-JP" sz="2000" i="1" dirty="0" err="1"/>
              <a:t>arXiv</a:t>
            </a:r>
            <a:r>
              <a:rPr lang="en-US" altLang="ja-JP" sz="2000" i="1" dirty="0"/>
              <a:t> preprint </a:t>
            </a:r>
            <a:r>
              <a:rPr lang="en-US" altLang="ja-JP" sz="2000" i="1" dirty="0" err="1"/>
              <a:t>arXiv</a:t>
            </a:r>
            <a:r>
              <a:rPr lang="en-US" altLang="ja-JP" sz="2000" i="1" dirty="0" smtClean="0"/>
              <a:t>: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(2013).</a:t>
            </a:r>
          </a:p>
        </p:txBody>
      </p:sp>
    </p:spTree>
    <p:extLst>
      <p:ext uri="{BB962C8B-B14F-4D97-AF65-F5344CB8AC3E}">
        <p14:creationId xmlns:p14="http://schemas.microsoft.com/office/powerpoint/2010/main" val="394565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: </a:t>
            </a:r>
            <a:r>
              <a:rPr lang="en-US" altLang="ja-JP" dirty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540" y="4210610"/>
            <a:ext cx="8280400" cy="2062706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dirty="0" smtClean="0"/>
              <a:t>Issue on ECMP : hashing does not achieve perfect randomness</a:t>
            </a:r>
          </a:p>
          <a:p>
            <a:r>
              <a:rPr lang="en-US" altLang="ja-JP" dirty="0" smtClean="0"/>
              <a:t>ECMP sometimes can not utilize the diversity paths</a:t>
            </a:r>
          </a:p>
          <a:p>
            <a:r>
              <a:rPr lang="en-US" altLang="ja-JP" dirty="0"/>
              <a:t>With the large flow, short flows suffer from </a:t>
            </a:r>
            <a:r>
              <a:rPr lang="en-US" altLang="ja-JP" dirty="0" smtClean="0"/>
              <a:t>10x worse </a:t>
            </a:r>
            <a:r>
              <a:rPr lang="en-US" altLang="ja-JP" dirty="0"/>
              <a:t>FCT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196752"/>
            <a:ext cx="5171600" cy="23663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14" y="2180400"/>
            <a:ext cx="3716368" cy="6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: Design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RepFlow</a:t>
            </a:r>
            <a:r>
              <a:rPr lang="en-US" altLang="ja-JP" dirty="0" smtClean="0"/>
              <a:t> </a:t>
            </a:r>
            <a:r>
              <a:rPr lang="en-US" altLang="ja-JP" dirty="0"/>
              <a:t>uses flow replication to exploit multi-path diversity</a:t>
            </a:r>
            <a:r>
              <a:rPr lang="en-US" altLang="ja-JP" dirty="0" smtClean="0"/>
              <a:t>.</a:t>
            </a:r>
          </a:p>
          <a:p>
            <a:r>
              <a:rPr kumimoji="1" lang="en-US" altLang="ja-JP" dirty="0" smtClean="0"/>
              <a:t>Q1 : Which</a:t>
            </a:r>
            <a:r>
              <a:rPr lang="en-US" altLang="ja-JP" dirty="0" smtClean="0"/>
              <a:t> </a:t>
            </a:r>
            <a:r>
              <a:rPr lang="en-US" altLang="ja-JP" dirty="0" smtClean="0"/>
              <a:t>should </a:t>
            </a:r>
            <a:r>
              <a:rPr lang="en-US" altLang="ja-JP" dirty="0"/>
              <a:t>short flow </a:t>
            </a:r>
            <a:r>
              <a:rPr lang="en-US" altLang="ja-JP" dirty="0" smtClean="0"/>
              <a:t>be </a:t>
            </a:r>
            <a:r>
              <a:rPr lang="en-US" altLang="ja-JP" dirty="0"/>
              <a:t>replicated</a:t>
            </a:r>
            <a:r>
              <a:rPr lang="en-US" altLang="ja-JP" dirty="0" smtClean="0"/>
              <a:t>?</a:t>
            </a:r>
          </a:p>
          <a:p>
            <a:pPr lvl="1"/>
            <a:r>
              <a:rPr lang="en-US" altLang="ja-JP" dirty="0" smtClean="0">
                <a:solidFill>
                  <a:srgbClr val="E03253"/>
                </a:solidFill>
              </a:rPr>
              <a:t>less </a:t>
            </a:r>
            <a:r>
              <a:rPr lang="en-US" altLang="ja-JP" dirty="0">
                <a:solidFill>
                  <a:srgbClr val="E03253"/>
                </a:solidFill>
              </a:rPr>
              <a:t>than or equal to 100KB </a:t>
            </a:r>
            <a:r>
              <a:rPr lang="en-US" altLang="ja-JP" dirty="0"/>
              <a:t>are considered short </a:t>
            </a:r>
            <a:r>
              <a:rPr lang="en-US" altLang="ja-JP" dirty="0" smtClean="0"/>
              <a:t>flows heuristically</a:t>
            </a:r>
          </a:p>
          <a:p>
            <a:r>
              <a:rPr lang="en-US" altLang="ja-JP" dirty="0" smtClean="0"/>
              <a:t>Q2 : When </a:t>
            </a:r>
            <a:r>
              <a:rPr lang="en-US" altLang="ja-JP" dirty="0"/>
              <a:t>should short flow be replicated</a:t>
            </a:r>
            <a:r>
              <a:rPr lang="en-US" altLang="ja-JP" dirty="0" smtClean="0"/>
              <a:t>?</a:t>
            </a:r>
          </a:p>
          <a:p>
            <a:pPr lvl="1"/>
            <a:r>
              <a:rPr lang="en-US" altLang="ja-JP" dirty="0" smtClean="0"/>
              <a:t>In the current design, </a:t>
            </a:r>
            <a:r>
              <a:rPr lang="en-US" altLang="ja-JP" dirty="0"/>
              <a:t>proactively </a:t>
            </a:r>
            <a:r>
              <a:rPr lang="en-US" altLang="ja-JP" dirty="0" smtClean="0"/>
              <a:t>replicates each </a:t>
            </a:r>
            <a:r>
              <a:rPr lang="en-US" altLang="ja-JP" dirty="0"/>
              <a:t>and </a:t>
            </a:r>
            <a:r>
              <a:rPr lang="en-US" altLang="ja-JP" dirty="0">
                <a:solidFill>
                  <a:srgbClr val="E03253"/>
                </a:solidFill>
              </a:rPr>
              <a:t>every short </a:t>
            </a:r>
            <a:r>
              <a:rPr lang="en-US" altLang="ja-JP" dirty="0" smtClean="0">
                <a:solidFill>
                  <a:srgbClr val="E03253"/>
                </a:solidFill>
              </a:rPr>
              <a:t>flow</a:t>
            </a:r>
          </a:p>
          <a:p>
            <a:pPr lvl="1"/>
            <a:r>
              <a:rPr lang="en-US" altLang="ja-JP" dirty="0" smtClean="0"/>
              <a:t>the overhead of </a:t>
            </a:r>
            <a:r>
              <a:rPr lang="en-US" altLang="ja-JP" dirty="0"/>
              <a:t>doing so is </a:t>
            </a:r>
            <a:r>
              <a:rPr lang="en-US" altLang="ja-JP" dirty="0" smtClean="0">
                <a:solidFill>
                  <a:srgbClr val="E03253"/>
                </a:solidFill>
              </a:rPr>
              <a:t>negligible</a:t>
            </a:r>
          </a:p>
          <a:p>
            <a:pPr lvl="2"/>
            <a:r>
              <a:rPr lang="en-US" altLang="ja-JP" dirty="0" smtClean="0"/>
              <a:t>the fact that short </a:t>
            </a:r>
            <a:r>
              <a:rPr lang="en-US" altLang="ja-JP" dirty="0"/>
              <a:t>flows only account for a tiny fraction of total </a:t>
            </a:r>
            <a:r>
              <a:rPr lang="en-US" altLang="ja-JP" dirty="0" smtClean="0"/>
              <a:t>bytes</a:t>
            </a:r>
          </a:p>
          <a:p>
            <a:r>
              <a:rPr lang="en-US" altLang="ja-JP" dirty="0" smtClean="0"/>
              <a:t>Implementation</a:t>
            </a:r>
          </a:p>
          <a:p>
            <a:pPr lvl="1"/>
            <a:r>
              <a:rPr lang="en-US" altLang="ja-JP" dirty="0" smtClean="0"/>
              <a:t>The simplest is </a:t>
            </a:r>
            <a:r>
              <a:rPr lang="en-US" altLang="ja-JP" dirty="0"/>
              <a:t>to create two TCP sockets when a short flow </a:t>
            </a:r>
            <a:r>
              <a:rPr lang="en-US" altLang="ja-JP" dirty="0" smtClean="0"/>
              <a:t>arrives. </a:t>
            </a:r>
          </a:p>
          <a:p>
            <a:pPr lvl="1"/>
            <a:r>
              <a:rPr lang="en-US" altLang="ja-JP" dirty="0" smtClean="0"/>
              <a:t>For </a:t>
            </a:r>
            <a:r>
              <a:rPr lang="en-US" altLang="ja-JP" dirty="0" smtClean="0"/>
              <a:t>datacenter, </a:t>
            </a:r>
            <a:r>
              <a:rPr lang="en-US" altLang="ja-JP" dirty="0" smtClean="0"/>
              <a:t>using a general library </a:t>
            </a:r>
            <a:r>
              <a:rPr lang="en-US" altLang="ja-JP" dirty="0"/>
              <a:t>or </a:t>
            </a:r>
            <a:r>
              <a:rPr lang="en-US" altLang="ja-JP" dirty="0" smtClean="0"/>
              <a:t>middleware is preferable.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63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24" y="3813038"/>
            <a:ext cx="4016186" cy="8761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: Analyze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6512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ja-JP" sz="2200" dirty="0" smtClean="0"/>
              <a:t>Queuing model : M/G/1 first-come-first-serve queue infinite buffer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25" y="1994039"/>
            <a:ext cx="6124035" cy="82405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12800" y="21595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Average comp time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708" y="2863276"/>
            <a:ext cx="6765932" cy="111948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48544" y="302366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Short flow </a:t>
            </a:r>
          </a:p>
          <a:p>
            <a:r>
              <a:rPr kumimoji="1" lang="en-US" altLang="ja-JP" dirty="0" smtClean="0">
                <a:latin typeface="+mj-lt"/>
              </a:rPr>
              <a:t>replicated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2540" y="3898793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Long flow </a:t>
            </a:r>
          </a:p>
          <a:p>
            <a:r>
              <a:rPr kumimoji="1" lang="en-US" altLang="ja-JP" dirty="0" smtClean="0">
                <a:latin typeface="+mj-lt"/>
              </a:rPr>
              <a:t>replicated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44" y="4679545"/>
            <a:ext cx="5083345" cy="16297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798" y="4841827"/>
            <a:ext cx="3951738" cy="114345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4295212" y="2029621"/>
            <a:ext cx="1005840" cy="687003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001014" y="2847193"/>
            <a:ext cx="1960098" cy="755703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270130" y="3897052"/>
            <a:ext cx="1781907" cy="755703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863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What is critical for short flow and tail FCT?</a:t>
            </a:r>
          </a:p>
          <a:p>
            <a:pPr lvl="1"/>
            <a:r>
              <a:rPr kumimoji="1" lang="en-US" altLang="ja-JP" dirty="0" smtClean="0"/>
              <a:t>Queuing delay and factor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Using </a:t>
            </a:r>
            <a:r>
              <a:rPr lang="en-US" altLang="ja-JP" dirty="0"/>
              <a:t>replication, </a:t>
            </a:r>
            <a:r>
              <a:rPr lang="en-US" altLang="ja-JP" dirty="0" smtClean="0"/>
              <a:t>these factors have </a:t>
            </a:r>
            <a:r>
              <a:rPr lang="en-US" altLang="ja-JP" dirty="0"/>
              <a:t>much less probability of entering a busy queue, and </a:t>
            </a:r>
            <a:r>
              <a:rPr lang="en-US" altLang="ja-JP" dirty="0" smtClean="0"/>
              <a:t>the effective </a:t>
            </a:r>
            <a:r>
              <a:rPr lang="en-US" altLang="ja-JP" dirty="0"/>
              <a:t>load they experience is greatly reduced.</a:t>
            </a:r>
            <a:endParaRPr lang="ja-JP" altLang="en-US" dirty="0">
              <a:latin typeface="+mj-lt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4412940" y="1736812"/>
            <a:ext cx="782054" cy="580023"/>
            <a:chOff x="4191000" y="2857500"/>
            <a:chExt cx="1524000" cy="113030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0" y="2857500"/>
              <a:ext cx="1524000" cy="113030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4880992" y="2895500"/>
              <a:ext cx="624548" cy="4692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03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Experimental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Simulation : NS-3</a:t>
            </a:r>
          </a:p>
          <a:p>
            <a:r>
              <a:rPr lang="en-US" altLang="ja-JP" dirty="0" smtClean="0"/>
              <a:t>Topology : 16-pod Fat-tree 1024hosts</a:t>
            </a:r>
          </a:p>
          <a:p>
            <a:r>
              <a:rPr kumimoji="1" lang="en-US" altLang="ja-JP" dirty="0" smtClean="0"/>
              <a:t>Benchmark traffic : Web search and data mining distribution</a:t>
            </a:r>
          </a:p>
          <a:p>
            <a:r>
              <a:rPr lang="en-US" altLang="ja-JP" dirty="0" smtClean="0"/>
              <a:t>Schemes compared</a:t>
            </a:r>
          </a:p>
          <a:p>
            <a:pPr lvl="1"/>
            <a:r>
              <a:rPr kumimoji="1" lang="en-US" altLang="ja-JP" dirty="0" smtClean="0"/>
              <a:t>TCP, </a:t>
            </a:r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, DCTCP, </a:t>
            </a:r>
            <a:r>
              <a:rPr lang="en-US" altLang="ja-JP" dirty="0" err="1" smtClean="0"/>
              <a:t>RepFlow</a:t>
            </a:r>
            <a:r>
              <a:rPr lang="en-US" altLang="ja-JP" dirty="0" smtClean="0"/>
              <a:t>-</a:t>
            </a:r>
            <a:r>
              <a:rPr kumimoji="1" lang="en-US" altLang="ja-JP" dirty="0" smtClean="0"/>
              <a:t>DCTCP, </a:t>
            </a:r>
            <a:r>
              <a:rPr kumimoji="1" lang="en-US" altLang="ja-JP" dirty="0" err="1" smtClean="0"/>
              <a:t>pFabric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972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5000508"/>
            <a:ext cx="8280400" cy="1280777"/>
          </a:xfrm>
        </p:spPr>
        <p:txBody>
          <a:bodyPr/>
          <a:lstStyle/>
          <a:p>
            <a:r>
              <a:rPr lang="en-US" altLang="ja-JP" dirty="0" smtClean="0"/>
              <a:t>TCP </a:t>
            </a:r>
            <a:r>
              <a:rPr lang="en-US" altLang="ja-JP" dirty="0" err="1" smtClean="0"/>
              <a:t>vs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RepFlow</a:t>
            </a:r>
            <a:endParaRPr lang="en-US" altLang="ja-JP" dirty="0" smtClean="0"/>
          </a:p>
          <a:p>
            <a:r>
              <a:rPr kumimoji="1" lang="en-US" altLang="ja-JP" dirty="0" smtClean="0"/>
              <a:t>switch-based solution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07" y="944724"/>
            <a:ext cx="8186777" cy="195176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7" y="2965079"/>
            <a:ext cx="8186777" cy="19040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0" y="1736812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Web </a:t>
            </a:r>
          </a:p>
          <a:p>
            <a:r>
              <a:rPr kumimoji="1" lang="en-US" altLang="ja-JP" dirty="0" smtClean="0">
                <a:latin typeface="+mj-lt"/>
              </a:rPr>
              <a:t>search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452" y="3430741"/>
            <a:ext cx="83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data</a:t>
            </a:r>
          </a:p>
          <a:p>
            <a:r>
              <a:rPr kumimoji="1" lang="en-US" altLang="ja-JP" dirty="0" smtClean="0">
                <a:latin typeface="+mj-lt"/>
              </a:rPr>
              <a:t>mining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3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4770</TotalTime>
  <Words>627</Words>
  <Application>Microsoft Macintosh PowerPoint</Application>
  <PresentationFormat>A4 210x297 mm</PresentationFormat>
  <Paragraphs>119</Paragraphs>
  <Slides>15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Staff training presentation</vt:lpstr>
      <vt:lpstr>Progress report 進捗報告</vt:lpstr>
      <vt:lpstr>Constructing experiment environment</vt:lpstr>
      <vt:lpstr>Related work</vt:lpstr>
      <vt:lpstr>RepFlow : Motivation</vt:lpstr>
      <vt:lpstr>RepFlow : Design</vt:lpstr>
      <vt:lpstr>RepFlow : Analyze</vt:lpstr>
      <vt:lpstr>RepFlow summary</vt:lpstr>
      <vt:lpstr>Experimental evaluation</vt:lpstr>
      <vt:lpstr>Results</vt:lpstr>
      <vt:lpstr>Overhead of extra flows</vt:lpstr>
      <vt:lpstr>Considering </vt:lpstr>
      <vt:lpstr>提案手法もどき</vt:lpstr>
      <vt:lpstr>提案手法もどき</vt:lpstr>
      <vt:lpstr>iSLIPについて。。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1609</cp:revision>
  <dcterms:created xsi:type="dcterms:W3CDTF">2013-12-01T06:00:42Z</dcterms:created>
  <dcterms:modified xsi:type="dcterms:W3CDTF">2014-01-29T08:59:39Z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