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80" r:id="rId5"/>
    <p:sldId id="284" r:id="rId6"/>
    <p:sldId id="281" r:id="rId7"/>
    <p:sldId id="282" r:id="rId8"/>
    <p:sldId id="283" r:id="rId9"/>
    <p:sldId id="285" r:id="rId10"/>
    <p:sldId id="286" r:id="rId11"/>
    <p:sldId id="268" r:id="rId12"/>
    <p:sldId id="278" r:id="rId13"/>
    <p:sldId id="277" r:id="rId14"/>
    <p:sldId id="288" r:id="rId15"/>
    <p:sldId id="289" r:id="rId16"/>
    <p:sldId id="279" r:id="rId17"/>
    <p:sldId id="269" r:id="rId18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107" d="100"/>
          <a:sy n="107" d="100"/>
        </p:scale>
        <p:origin x="-296" y="-96"/>
      </p:cViewPr>
      <p:guideLst>
        <p:guide orient="horz" pos="1185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Starting a new </a:t>
            </a:r>
            <a:r>
              <a:rPr lang="en-US" altLang="ja-JP" dirty="0" err="1"/>
              <a:t>subflow</a:t>
            </a:r>
            <a:r>
              <a:rPr lang="en-US" altLang="ja-JP" dirty="0"/>
              <a:t>: the other way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Simultaneously, </a:t>
            </a:r>
            <a:r>
              <a:rPr lang="en-US" altLang="ja-JP" dirty="0"/>
              <a:t>an ADD_ADDR </a:t>
            </a:r>
            <a:r>
              <a:rPr lang="en-US" altLang="ja-JP" dirty="0" smtClean="0"/>
              <a:t>option(5-tuple) is </a:t>
            </a:r>
            <a:r>
              <a:rPr lang="en-US" altLang="ja-JP" dirty="0"/>
              <a:t>sent on an existing </a:t>
            </a:r>
            <a:r>
              <a:rPr lang="en-US" altLang="ja-JP" dirty="0" err="1"/>
              <a:t>subflow</a:t>
            </a:r>
            <a:r>
              <a:rPr lang="en-US" altLang="ja-JP" dirty="0"/>
              <a:t>, informing the receiver of the sender’s alternative </a:t>
            </a:r>
            <a:r>
              <a:rPr lang="en-US" altLang="ja-JP" dirty="0" smtClean="0"/>
              <a:t>address.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781468"/>
            <a:ext cx="7543800" cy="223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7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Considering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の問題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性能に関して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-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ショートフロー問題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ルーティングが静的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運用に関して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-IP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アドレスの問題、ルーティングテーブルの問題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原理上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は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5-tuple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474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79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Pod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内の最大マッチング問題。。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en-US" altLang="ja-JP" dirty="0" smtClean="0"/>
              <a:t>Round</a:t>
            </a:r>
            <a:r>
              <a:rPr lang="en-US" altLang="ja-JP" dirty="0"/>
              <a:t>-Robin </a:t>
            </a:r>
            <a:r>
              <a:rPr lang="en-US" altLang="ja-JP" dirty="0" smtClean="0"/>
              <a:t>Matching</a:t>
            </a:r>
          </a:p>
          <a:p>
            <a:r>
              <a:rPr lang="en-US" altLang="ja-JP" dirty="0" err="1" smtClean="0"/>
              <a:t>iSLIP</a:t>
            </a:r>
            <a:r>
              <a:rPr lang="en-US" altLang="ja-JP" dirty="0" smtClean="0"/>
              <a:t>(1999)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95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Issue of manageability</a:t>
            </a:r>
            <a:endParaRPr kumimoji="1" lang="ja-JP" altLang="en-US" dirty="0"/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36809" y="4424220"/>
            <a:ext cx="571062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91182" y="4424220"/>
            <a:ext cx="571062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15498" y="3093872"/>
            <a:ext cx="571062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927999" y="5504340"/>
            <a:ext cx="571062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7" idx="1"/>
            <a:endCxn id="5" idx="3"/>
          </p:cNvCxnSpPr>
          <p:nvPr/>
        </p:nvCxnSpPr>
        <p:spPr>
          <a:xfrm flipH="1">
            <a:off x="3807872" y="3311696"/>
            <a:ext cx="1107627" cy="1330348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3"/>
            <a:endCxn id="6" idx="1"/>
          </p:cNvCxnSpPr>
          <p:nvPr/>
        </p:nvCxnSpPr>
        <p:spPr>
          <a:xfrm flipV="1">
            <a:off x="5499061" y="4642044"/>
            <a:ext cx="1092121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3"/>
            <a:endCxn id="6" idx="1"/>
          </p:cNvCxnSpPr>
          <p:nvPr/>
        </p:nvCxnSpPr>
        <p:spPr>
          <a:xfrm>
            <a:off x="5486561" y="3311696"/>
            <a:ext cx="1104622" cy="1330348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1"/>
            <a:endCxn id="5" idx="3"/>
          </p:cNvCxnSpPr>
          <p:nvPr/>
        </p:nvCxnSpPr>
        <p:spPr>
          <a:xfrm flipH="1" flipV="1">
            <a:off x="3807871" y="4642044"/>
            <a:ext cx="1120128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172914" y="2699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6810" y="39864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37243" y="41304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10.1.3.1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54770" y="41304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10.1.3.2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72914" y="59399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10.3.2.1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57157" y="39864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10.3.1.2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57157" y="49318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10.3.1.1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8146" y="49318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10.3.2.2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rot="5400000">
            <a:off x="2608733" y="3940234"/>
            <a:ext cx="11539" cy="1251664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7757305" y="3951774"/>
            <a:ext cx="11539" cy="1251664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442610" y="4283804"/>
            <a:ext cx="546061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385381" y="4355812"/>
            <a:ext cx="546061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00706" y="40677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10.1.0.1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8498" y="40677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10.1.0.2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5035" y="59399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21053" y="2699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00706" y="4715852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10.2.0.1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8498" y="4715852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137243" y="4706560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10.2.3.1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854770" y="4706560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10.2.3.2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/>
        </p:nvCxnSpPr>
        <p:spPr>
          <a:xfrm rot="5400000">
            <a:off x="2620735" y="4023782"/>
            <a:ext cx="11539" cy="125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7769307" y="4023782"/>
            <a:ext cx="11539" cy="125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23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Issue of manageability</a:t>
            </a:r>
            <a:endParaRPr kumimoji="1" lang="ja-JP" altLang="en-US" dirty="0"/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36809" y="4424220"/>
            <a:ext cx="571062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91182" y="4424220"/>
            <a:ext cx="571062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15498" y="3093872"/>
            <a:ext cx="571062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927999" y="5504340"/>
            <a:ext cx="571062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7" idx="1"/>
            <a:endCxn id="5" idx="3"/>
          </p:cNvCxnSpPr>
          <p:nvPr/>
        </p:nvCxnSpPr>
        <p:spPr>
          <a:xfrm flipH="1">
            <a:off x="3807872" y="3311696"/>
            <a:ext cx="1107627" cy="1330348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3"/>
            <a:endCxn id="6" idx="1"/>
          </p:cNvCxnSpPr>
          <p:nvPr/>
        </p:nvCxnSpPr>
        <p:spPr>
          <a:xfrm flipV="1">
            <a:off x="5499061" y="4642044"/>
            <a:ext cx="1092121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3"/>
            <a:endCxn id="6" idx="1"/>
          </p:cNvCxnSpPr>
          <p:nvPr/>
        </p:nvCxnSpPr>
        <p:spPr>
          <a:xfrm>
            <a:off x="5486561" y="3311696"/>
            <a:ext cx="1104622" cy="1330348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1"/>
            <a:endCxn id="5" idx="3"/>
          </p:cNvCxnSpPr>
          <p:nvPr/>
        </p:nvCxnSpPr>
        <p:spPr>
          <a:xfrm flipH="1" flipV="1">
            <a:off x="3807871" y="4642044"/>
            <a:ext cx="1120128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172914" y="2699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6810" y="39864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65368" y="4041068"/>
            <a:ext cx="160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10.1.3.2:port80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72914" y="59399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10.3.2.1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57157" y="39864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10.3.1.2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57157" y="49318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10.3.1.1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8146" y="49318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10.3.2.2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rot="5400000">
            <a:off x="2608733" y="3940234"/>
            <a:ext cx="11539" cy="1251664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7757305" y="3951774"/>
            <a:ext cx="11539" cy="1251664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442610" y="4283804"/>
            <a:ext cx="546061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385381" y="4355812"/>
            <a:ext cx="546061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4488" y="3986480"/>
            <a:ext cx="160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10.1.0.2:port80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5035" y="59399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21053" y="2699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10.3.0.2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 rot="5400000">
            <a:off x="2620735" y="4023782"/>
            <a:ext cx="11539" cy="125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7769307" y="4023782"/>
            <a:ext cx="11539" cy="125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44488" y="4679848"/>
            <a:ext cx="160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10.1.0.2:port81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65368" y="4787860"/>
            <a:ext cx="160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10.1.3.2:port81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2468724" y="4041068"/>
            <a:ext cx="432048" cy="118813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NAT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581292" y="4041068"/>
            <a:ext cx="432048" cy="118813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NAT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523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ステート型ルーティングプロトコル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92539"/>
            <a:ext cx="8280400" cy="1280777"/>
          </a:xfrm>
        </p:spPr>
        <p:txBody>
          <a:bodyPr/>
          <a:lstStyle/>
          <a:p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non-accept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判定は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パスを切り替えるためには？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1248705"/>
            <a:ext cx="4275545" cy="31993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04" y="1304764"/>
            <a:ext cx="4646698" cy="34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8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仮想環境での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サーバ、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ルータで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on </a:t>
            </a:r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mininet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Openflow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コントローラの勉強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論文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MPTCP + </a:t>
            </a:r>
            <a:r>
              <a:rPr kumimoji="1"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OpenFlow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MPTCP implementation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92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Constructing experiment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21570"/>
            <a:ext cx="8280400" cy="795262"/>
          </a:xfrm>
        </p:spPr>
        <p:txBody>
          <a:bodyPr/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xperiment environment for on </a:t>
            </a:r>
            <a:r>
              <a:rPr lang="en-US" altLang="ja-JP" dirty="0" err="1" smtClean="0"/>
              <a:t>Mininet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2700" y="2204864"/>
            <a:ext cx="11935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Switch1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88704" y="4108685"/>
            <a:ext cx="11935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Switch2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7361" y="3185356"/>
            <a:ext cx="92044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Host1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88539" y="3220289"/>
            <a:ext cx="92044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Host2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>
            <a:stCxn id="7" idx="1"/>
            <a:endCxn id="8" idx="3"/>
          </p:cNvCxnSpPr>
          <p:nvPr/>
        </p:nvCxnSpPr>
        <p:spPr bwMode="auto">
          <a:xfrm flipH="1" flipV="1">
            <a:off x="1727806" y="3416189"/>
            <a:ext cx="560898" cy="92332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9" idx="1"/>
            <a:endCxn id="6" idx="3"/>
          </p:cNvCxnSpPr>
          <p:nvPr/>
        </p:nvCxnSpPr>
        <p:spPr bwMode="auto">
          <a:xfrm flipH="1" flipV="1">
            <a:off x="3446206" y="2435697"/>
            <a:ext cx="442333" cy="10154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9" idx="1"/>
            <a:endCxn id="7" idx="3"/>
          </p:cNvCxnSpPr>
          <p:nvPr/>
        </p:nvCxnSpPr>
        <p:spPr bwMode="auto">
          <a:xfrm flipH="1">
            <a:off x="3482210" y="3451122"/>
            <a:ext cx="406329" cy="8883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8" idx="3"/>
            <a:endCxn id="6" idx="1"/>
          </p:cNvCxnSpPr>
          <p:nvPr/>
        </p:nvCxnSpPr>
        <p:spPr bwMode="auto">
          <a:xfrm flipV="1">
            <a:off x="1727806" y="2435697"/>
            <a:ext cx="524894" cy="9804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コンテンツ プレースホルダー 2"/>
          <p:cNvSpPr txBox="1">
            <a:spLocks/>
          </p:cNvSpPr>
          <p:nvPr/>
        </p:nvSpPr>
        <p:spPr bwMode="auto">
          <a:xfrm>
            <a:off x="4995455" y="1949661"/>
            <a:ext cx="4674069" cy="43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dirty="0" smtClean="0"/>
              <a:t>Progress</a:t>
            </a:r>
          </a:p>
          <a:p>
            <a:pPr lvl="1"/>
            <a:r>
              <a:rPr lang="en-US" altLang="ja-JP" dirty="0" smtClean="0"/>
              <a:t>Installing </a:t>
            </a:r>
            <a:r>
              <a:rPr lang="en-US" altLang="ja-JP" dirty="0" err="1" smtClean="0"/>
              <a:t>mininet</a:t>
            </a:r>
            <a:r>
              <a:rPr lang="en-US" altLang="ja-JP" dirty="0" smtClean="0"/>
              <a:t>, and testing some codes</a:t>
            </a:r>
          </a:p>
          <a:p>
            <a:pPr lvl="1"/>
            <a:r>
              <a:rPr lang="en-US" altLang="ja-JP" dirty="0" smtClean="0"/>
              <a:t>Try to create topology and POX</a:t>
            </a:r>
          </a:p>
          <a:p>
            <a:pPr lvl="1"/>
            <a:r>
              <a:rPr lang="en-US" altLang="ja-JP" dirty="0" smtClean="0"/>
              <a:t>MPTCP on </a:t>
            </a:r>
            <a:r>
              <a:rPr lang="en-US" altLang="ja-JP" dirty="0" err="1" smtClean="0"/>
              <a:t>mininet</a:t>
            </a:r>
            <a:r>
              <a:rPr lang="en-US" altLang="ja-JP" dirty="0" smtClean="0"/>
              <a:t> from </a:t>
            </a:r>
            <a:r>
              <a:rPr lang="en-US" altLang="ja-JP" dirty="0" err="1" smtClean="0"/>
              <a:t>CoNEXT’s</a:t>
            </a:r>
            <a:r>
              <a:rPr lang="en-US" altLang="ja-JP" dirty="0" smtClean="0"/>
              <a:t> paper</a:t>
            </a:r>
          </a:p>
          <a:p>
            <a:r>
              <a:rPr lang="en-US" altLang="ja-JP" dirty="0" smtClean="0"/>
              <a:t>Future work</a:t>
            </a:r>
          </a:p>
          <a:p>
            <a:pPr lvl="1"/>
            <a:r>
              <a:rPr lang="en-US" altLang="ja-JP" dirty="0" smtClean="0"/>
              <a:t>Fixed MPTCP on </a:t>
            </a:r>
            <a:r>
              <a:rPr lang="en-US" altLang="ja-JP" dirty="0" err="1" smtClean="0"/>
              <a:t>mininet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Learning </a:t>
            </a:r>
            <a:r>
              <a:rPr lang="en-US" altLang="ja-JP" dirty="0" err="1" smtClean="0"/>
              <a:t>OpenFlow</a:t>
            </a:r>
            <a:r>
              <a:rPr lang="en-US" altLang="ja-JP" dirty="0" smtClean="0"/>
              <a:t> controller</a:t>
            </a:r>
          </a:p>
        </p:txBody>
      </p:sp>
      <p:cxnSp>
        <p:nvCxnSpPr>
          <p:cNvPr id="37" name="直線矢印コネクタ 36"/>
          <p:cNvCxnSpPr/>
          <p:nvPr/>
        </p:nvCxnSpPr>
        <p:spPr bwMode="auto">
          <a:xfrm flipV="1">
            <a:off x="1641844" y="2435697"/>
            <a:ext cx="461661" cy="59725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 bwMode="auto">
          <a:xfrm>
            <a:off x="1707461" y="3897053"/>
            <a:ext cx="461661" cy="67329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 bwMode="auto">
          <a:xfrm>
            <a:off x="3468780" y="2384884"/>
            <a:ext cx="620124" cy="78459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 bwMode="auto">
          <a:xfrm flipV="1">
            <a:off x="3468780" y="3897053"/>
            <a:ext cx="527278" cy="63326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2"/>
            <a:endCxn id="23" idx="0"/>
          </p:cNvCxnSpPr>
          <p:nvPr/>
        </p:nvCxnSpPr>
        <p:spPr bwMode="auto">
          <a:xfrm flipH="1">
            <a:off x="1497363" y="2666529"/>
            <a:ext cx="1352090" cy="28742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7" idx="2"/>
            <a:endCxn id="23" idx="0"/>
          </p:cNvCxnSpPr>
          <p:nvPr/>
        </p:nvCxnSpPr>
        <p:spPr bwMode="auto">
          <a:xfrm flipH="1">
            <a:off x="1497363" y="4570350"/>
            <a:ext cx="1388094" cy="9704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70241" y="5540820"/>
            <a:ext cx="14542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Controller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923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511094"/>
            <a:ext cx="8280400" cy="3654210"/>
          </a:xfrm>
        </p:spPr>
        <p:txBody>
          <a:bodyPr/>
          <a:lstStyle/>
          <a:p>
            <a:r>
              <a:rPr lang="en-US" altLang="ja-JP" dirty="0" smtClean="0"/>
              <a:t>MPTCP concept</a:t>
            </a:r>
          </a:p>
          <a:p>
            <a:pPr lvl="1"/>
            <a:r>
              <a:rPr lang="en-US" altLang="ja-JP" dirty="0"/>
              <a:t>An </a:t>
            </a:r>
            <a:r>
              <a:rPr lang="en-US" altLang="ja-JP" dirty="0" smtClean="0"/>
              <a:t>MPTCP </a:t>
            </a:r>
            <a:r>
              <a:rPr lang="en-US" altLang="ja-JP" dirty="0"/>
              <a:t>connection begins similarly to a regular TCP connection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If extra paths are available, additional TCP </a:t>
            </a:r>
            <a:r>
              <a:rPr lang="en-US" altLang="ja-JP" dirty="0" smtClean="0"/>
              <a:t>sessions(</a:t>
            </a:r>
            <a:r>
              <a:rPr lang="en-US" altLang="ja-JP" dirty="0" err="1" smtClean="0"/>
              <a:t>subflow</a:t>
            </a:r>
            <a:r>
              <a:rPr lang="en-US" altLang="ja-JP" dirty="0" smtClean="0"/>
              <a:t>) are </a:t>
            </a:r>
            <a:r>
              <a:rPr lang="en-US" altLang="ja-JP" dirty="0"/>
              <a:t>created on these </a:t>
            </a:r>
            <a:r>
              <a:rPr lang="en-US" altLang="ja-JP" dirty="0" smtClean="0"/>
              <a:t>paths. </a:t>
            </a:r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1117559"/>
            <a:ext cx="8280400" cy="133933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Ford, Alan, et al. "TCP extensions for multipath operation with multiple addresses." </a:t>
            </a:r>
            <a:r>
              <a:rPr lang="en-US" altLang="ja-JP" sz="2000" i="1" dirty="0"/>
              <a:t>IETF MPTCP proposal-http://tools. </a:t>
            </a:r>
            <a:r>
              <a:rPr lang="en-US" altLang="ja-JP" sz="2000" i="1" dirty="0" err="1"/>
              <a:t>ietf</a:t>
            </a:r>
            <a:r>
              <a:rPr lang="en-US" altLang="ja-JP" sz="2000" i="1" dirty="0"/>
              <a:t>. org/id/draft-ford-mptcp-multiaddressed-03. txt</a:t>
            </a:r>
            <a:r>
              <a:rPr lang="en-US" altLang="ja-JP" sz="2000" dirty="0"/>
              <a:t> (2011)</a:t>
            </a:r>
            <a:r>
              <a:rPr lang="en-US" altLang="ja-JP" sz="2000" dirty="0" smtClean="0"/>
              <a:t>.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4565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Initiating an MPTCP Connection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1263353"/>
          </a:xfrm>
        </p:spPr>
        <p:txBody>
          <a:bodyPr/>
          <a:lstStyle/>
          <a:p>
            <a:r>
              <a:rPr kumimoji="1" lang="en-US" altLang="ja-JP" dirty="0" smtClean="0"/>
              <a:t>Negotiating of </a:t>
            </a:r>
            <a:r>
              <a:rPr kumimoji="1" lang="en-US" altLang="ja-JP" dirty="0" err="1" smtClean="0"/>
              <a:t>MPTCP_capable</a:t>
            </a:r>
            <a:r>
              <a:rPr kumimoji="1" lang="en-US" altLang="ja-JP" dirty="0" smtClean="0"/>
              <a:t> in 3-handshake</a:t>
            </a:r>
          </a:p>
          <a:p>
            <a:pPr lvl="1"/>
            <a:r>
              <a:rPr lang="en-US" altLang="ja-JP" dirty="0" smtClean="0"/>
              <a:t>And also carry the MP_CAPABLE option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964719" y="2132856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latin typeface="+mn-lt"/>
              </a:rPr>
              <a:t>Host A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40924" y="2132856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latin typeface="+mn-lt"/>
              </a:rPr>
              <a:t>Host B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44" name="直線コネクタ 43"/>
          <p:cNvCxnSpPr>
            <a:stCxn id="42" idx="2"/>
          </p:cNvCxnSpPr>
          <p:nvPr/>
        </p:nvCxnSpPr>
        <p:spPr bwMode="auto">
          <a:xfrm flipH="1">
            <a:off x="2396716" y="2502188"/>
            <a:ext cx="205" cy="373512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3" idx="2"/>
          </p:cNvCxnSpPr>
          <p:nvPr/>
        </p:nvCxnSpPr>
        <p:spPr bwMode="auto">
          <a:xfrm>
            <a:off x="7473126" y="2502188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 bwMode="auto">
          <a:xfrm>
            <a:off x="2396921" y="2816932"/>
            <a:ext cx="5076205" cy="39604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 bwMode="auto">
          <a:xfrm>
            <a:off x="2432720" y="5157192"/>
            <a:ext cx="5076205" cy="39604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 bwMode="auto">
          <a:xfrm flipH="1">
            <a:off x="2432720" y="3861048"/>
            <a:ext cx="5040406" cy="5400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441569" y="2889810"/>
            <a:ext cx="1663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MP_CAPABLE</a:t>
            </a:r>
          </a:p>
          <a:p>
            <a:r>
              <a:rPr kumimoji="1" lang="en-US" altLang="ja-JP" dirty="0" smtClean="0">
                <a:latin typeface="+mn-lt"/>
              </a:rPr>
              <a:t>[A’s key, flags]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809209" y="3969060"/>
            <a:ext cx="1663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MP_CAPABLE</a:t>
            </a:r>
          </a:p>
          <a:p>
            <a:r>
              <a:rPr kumimoji="1" lang="en-US" altLang="ja-JP" dirty="0" smtClean="0">
                <a:latin typeface="+mn-lt"/>
              </a:rPr>
              <a:t>[B’s key, flags]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441569" y="5409220"/>
            <a:ext cx="2441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 + MP_CAPABLE</a:t>
            </a:r>
          </a:p>
          <a:p>
            <a:r>
              <a:rPr kumimoji="1" lang="en-US" altLang="ja-JP" dirty="0" smtClean="0">
                <a:latin typeface="+mn-lt"/>
              </a:rPr>
              <a:t>[A’s key, </a:t>
            </a:r>
            <a:r>
              <a:rPr kumimoji="1" lang="en-US" altLang="ja-JP" dirty="0">
                <a:latin typeface="+mn-lt"/>
              </a:rPr>
              <a:t>B’s </a:t>
            </a:r>
            <a:r>
              <a:rPr kumimoji="1" lang="en-US" altLang="ja-JP" dirty="0" smtClean="0">
                <a:latin typeface="+mn-lt"/>
              </a:rPr>
              <a:t>key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latin typeface="+mn-lt"/>
              </a:rPr>
              <a:t>flags]</a:t>
            </a:r>
            <a:endParaRPr kumimoji="1" lang="ja-JP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21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Initiating an MPTCP Connection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1263353"/>
          </a:xfrm>
        </p:spPr>
        <p:txBody>
          <a:bodyPr/>
          <a:lstStyle/>
          <a:p>
            <a:r>
              <a:rPr kumimoji="1" lang="en-US" altLang="ja-JP" dirty="0" smtClean="0"/>
              <a:t>Negotiating of </a:t>
            </a:r>
            <a:r>
              <a:rPr kumimoji="1" lang="en-US" altLang="ja-JP" dirty="0" err="1" smtClean="0"/>
              <a:t>MPTCP_capable</a:t>
            </a:r>
            <a:r>
              <a:rPr kumimoji="1" lang="en-US" altLang="ja-JP" dirty="0" smtClean="0"/>
              <a:t> in 3-handshake</a:t>
            </a:r>
          </a:p>
          <a:p>
            <a:pPr lvl="1"/>
            <a:r>
              <a:rPr lang="en-US" altLang="ja-JP" dirty="0" smtClean="0"/>
              <a:t>And also carry the MP_CAPABLE option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6616" y="1952836"/>
            <a:ext cx="162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+mn-lt"/>
              </a:rPr>
              <a:t> </a:t>
            </a:r>
            <a:r>
              <a:rPr kumimoji="1" lang="en-US" altLang="ja-JP" u="sng" dirty="0" smtClean="0">
                <a:latin typeface="+mn-lt"/>
              </a:rPr>
              <a:t>      Host A       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0924" y="2132856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latin typeface="+mn-lt"/>
              </a:rPr>
              <a:t>Host B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10" name="直線コネクタ 9"/>
          <p:cNvCxnSpPr>
            <a:stCxn id="6" idx="2"/>
          </p:cNvCxnSpPr>
          <p:nvPr/>
        </p:nvCxnSpPr>
        <p:spPr bwMode="auto">
          <a:xfrm>
            <a:off x="7473126" y="2502188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 bwMode="auto">
          <a:xfrm>
            <a:off x="1784958" y="2708920"/>
            <a:ext cx="5688168" cy="18089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 bwMode="auto">
          <a:xfrm>
            <a:off x="1772691" y="3429477"/>
            <a:ext cx="5700435" cy="10666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 bwMode="auto">
          <a:xfrm flipH="1">
            <a:off x="1784958" y="2996081"/>
            <a:ext cx="5709915" cy="28890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28990" y="2395338"/>
            <a:ext cx="30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 + MP_CAPABLE(</a:t>
            </a:r>
            <a:r>
              <a:rPr kumimoji="1" lang="en-US" altLang="ja-JP" dirty="0" err="1" smtClean="0">
                <a:latin typeface="+mn-lt"/>
              </a:rPr>
              <a:t>keyA</a:t>
            </a:r>
            <a:r>
              <a:rPr kumimoji="1" lang="en-US" altLang="ja-JP" dirty="0" smtClean="0">
                <a:latin typeface="+mn-lt"/>
              </a:rPr>
              <a:t>)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52600" y="2289902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+mn-lt"/>
              </a:rPr>
              <a:t>Addr</a:t>
            </a:r>
            <a:r>
              <a:rPr kumimoji="1" lang="en-US" altLang="ja-JP" u="sng" dirty="0" smtClean="0">
                <a:latin typeface="+mn-lt"/>
              </a:rPr>
              <a:t> A1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46588" y="2276872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+mn-lt"/>
              </a:rPr>
              <a:t>Addr</a:t>
            </a:r>
            <a:r>
              <a:rPr kumimoji="1" lang="en-US" altLang="ja-JP" u="sng" dirty="0" smtClean="0">
                <a:latin typeface="+mn-lt"/>
              </a:rPr>
              <a:t> A2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22" name="直線コネクタ 21"/>
          <p:cNvCxnSpPr/>
          <p:nvPr/>
        </p:nvCxnSpPr>
        <p:spPr bwMode="auto">
          <a:xfrm>
            <a:off x="1784803" y="2580004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 bwMode="auto">
          <a:xfrm>
            <a:off x="2900617" y="2600908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259685" y="2807640"/>
            <a:ext cx="35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SYN/ACK + MP_CAPABLE(</a:t>
            </a:r>
            <a:r>
              <a:rPr kumimoji="1" lang="en-US" altLang="ja-JP" dirty="0" err="1" smtClean="0">
                <a:latin typeface="+mn-lt"/>
              </a:rPr>
              <a:t>keyB</a:t>
            </a:r>
            <a:r>
              <a:rPr kumimoji="1" lang="en-US" altLang="ja-JP" dirty="0" smtClean="0">
                <a:latin typeface="+mn-lt"/>
              </a:rPr>
              <a:t>)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14801" y="34290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 + MP_CAPABLE(</a:t>
            </a:r>
            <a:r>
              <a:rPr kumimoji="1" lang="en-US" altLang="ja-JP" dirty="0" err="1" smtClean="0">
                <a:latin typeface="+mn-lt"/>
              </a:rPr>
              <a:t>keyA</a:t>
            </a:r>
            <a:r>
              <a:rPr kumimoji="1" lang="en-US" altLang="ja-JP" dirty="0" smtClean="0">
                <a:latin typeface="+mn-lt"/>
              </a:rPr>
              <a:t>, </a:t>
            </a:r>
            <a:r>
              <a:rPr kumimoji="1" lang="en-US" altLang="ja-JP" dirty="0" err="1" smtClean="0">
                <a:latin typeface="+mn-lt"/>
              </a:rPr>
              <a:t>keyB</a:t>
            </a:r>
            <a:r>
              <a:rPr kumimoji="1" lang="en-US" altLang="ja-JP" dirty="0" smtClean="0">
                <a:latin typeface="+mn-lt"/>
              </a:rPr>
              <a:t>)</a:t>
            </a:r>
          </a:p>
        </p:txBody>
      </p:sp>
      <p:cxnSp>
        <p:nvCxnSpPr>
          <p:cNvPr id="30" name="直線矢印コネクタ 29"/>
          <p:cNvCxnSpPr/>
          <p:nvPr/>
        </p:nvCxnSpPr>
        <p:spPr bwMode="auto">
          <a:xfrm>
            <a:off x="2900772" y="4483570"/>
            <a:ext cx="4548307" cy="12514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 bwMode="auto">
          <a:xfrm>
            <a:off x="2900772" y="5148377"/>
            <a:ext cx="4548307" cy="10666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 bwMode="auto">
          <a:xfrm flipH="1">
            <a:off x="2900617" y="4714981"/>
            <a:ext cx="4570210" cy="26183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447878" y="4114238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 + MP_JOIN(</a:t>
            </a:r>
            <a:r>
              <a:rPr kumimoji="1" lang="en-US" altLang="ja-JP" dirty="0" err="1" smtClean="0">
                <a:latin typeface="+mn-lt"/>
              </a:rPr>
              <a:t>tokenA</a:t>
            </a:r>
            <a:r>
              <a:rPr kumimoji="1" lang="en-US" altLang="ja-JP" dirty="0" smtClean="0">
                <a:latin typeface="+mn-lt"/>
              </a:rPr>
              <a:t>, R-A)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56745" y="452654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SYN/ACK + MP_JOIN(HMAC-B, R-B)</a:t>
            </a:r>
            <a:endParaRPr kumimoji="1" lang="en-US" altLang="ja-JP" dirty="0">
              <a:latin typeface="+mn-lt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63294" y="5151500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 + MP_JOIN(HMAC-A)</a:t>
            </a:r>
          </a:p>
        </p:txBody>
      </p:sp>
      <p:cxnSp>
        <p:nvCxnSpPr>
          <p:cNvPr id="39" name="直線矢印コネクタ 38"/>
          <p:cNvCxnSpPr/>
          <p:nvPr/>
        </p:nvCxnSpPr>
        <p:spPr bwMode="auto">
          <a:xfrm flipH="1">
            <a:off x="2900772" y="5543432"/>
            <a:ext cx="4570210" cy="26183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705434" y="5805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75357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Initiating an MPTCP </a:t>
            </a:r>
            <a:r>
              <a:rPr lang="en-US" altLang="ja-JP" dirty="0" smtClean="0"/>
              <a:t>Connection: detail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12744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Initiating option is used to declare the 64-bit key, for authentication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2" y="3142226"/>
            <a:ext cx="7718130" cy="30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25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Starting a new </a:t>
            </a:r>
            <a:r>
              <a:rPr kumimoji="1" lang="en-US" altLang="ja-JP" dirty="0" err="1" smtClean="0"/>
              <a:t>subflow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1551385"/>
          </a:xfrm>
        </p:spPr>
        <p:txBody>
          <a:bodyPr/>
          <a:lstStyle/>
          <a:p>
            <a:r>
              <a:rPr kumimoji="1" lang="en-US" altLang="ja-JP" dirty="0" smtClean="0"/>
              <a:t>Further </a:t>
            </a:r>
            <a:r>
              <a:rPr kumimoji="1" lang="en-US" altLang="ja-JP" dirty="0" err="1" smtClean="0"/>
              <a:t>subflow</a:t>
            </a:r>
            <a:r>
              <a:rPr lang="en-US" altLang="ja-JP" dirty="0" err="1" smtClean="0"/>
              <a:t>s</a:t>
            </a:r>
            <a:r>
              <a:rPr lang="en-US" altLang="ja-JP" dirty="0" smtClean="0"/>
              <a:t> can be added to the connection.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040924" y="2132856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latin typeface="+mn-lt"/>
              </a:rPr>
              <a:t>Host B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16" name="直線コネクタ 15"/>
          <p:cNvCxnSpPr>
            <a:stCxn id="15" idx="2"/>
          </p:cNvCxnSpPr>
          <p:nvPr/>
        </p:nvCxnSpPr>
        <p:spPr bwMode="auto">
          <a:xfrm>
            <a:off x="7473126" y="2502188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 bwMode="auto">
          <a:xfrm>
            <a:off x="1784958" y="2708920"/>
            <a:ext cx="5688168" cy="18089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 bwMode="auto">
          <a:xfrm>
            <a:off x="1772691" y="3429477"/>
            <a:ext cx="5700435" cy="10666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 bwMode="auto">
          <a:xfrm flipH="1">
            <a:off x="1784958" y="2996081"/>
            <a:ext cx="5709915" cy="28890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528990" y="2395338"/>
            <a:ext cx="30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 + MP_CAPABLE(</a:t>
            </a:r>
            <a:r>
              <a:rPr kumimoji="1" lang="en-US" altLang="ja-JP" dirty="0" err="1" smtClean="0">
                <a:latin typeface="+mn-lt"/>
              </a:rPr>
              <a:t>keyA</a:t>
            </a:r>
            <a:r>
              <a:rPr kumimoji="1" lang="en-US" altLang="ja-JP" dirty="0" smtClean="0">
                <a:latin typeface="+mn-lt"/>
              </a:rPr>
              <a:t>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52600" y="2289902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+mn-lt"/>
              </a:rPr>
              <a:t>Addr</a:t>
            </a:r>
            <a:r>
              <a:rPr kumimoji="1" lang="en-US" altLang="ja-JP" u="sng" dirty="0" smtClean="0">
                <a:latin typeface="+mn-lt"/>
              </a:rPr>
              <a:t> A1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46588" y="2276872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+mn-lt"/>
              </a:rPr>
              <a:t>Addr</a:t>
            </a:r>
            <a:r>
              <a:rPr kumimoji="1" lang="en-US" altLang="ja-JP" u="sng" dirty="0" smtClean="0">
                <a:latin typeface="+mn-lt"/>
              </a:rPr>
              <a:t> A2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1784803" y="2580004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 bwMode="auto">
          <a:xfrm>
            <a:off x="2900617" y="2600908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59685" y="2807640"/>
            <a:ext cx="35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SYN/ACK + MP_CAPABLE(</a:t>
            </a:r>
            <a:r>
              <a:rPr kumimoji="1" lang="en-US" altLang="ja-JP" dirty="0" err="1" smtClean="0">
                <a:latin typeface="+mn-lt"/>
              </a:rPr>
              <a:t>keyB</a:t>
            </a:r>
            <a:r>
              <a:rPr kumimoji="1" lang="en-US" altLang="ja-JP" dirty="0" smtClean="0">
                <a:latin typeface="+mn-lt"/>
              </a:rPr>
              <a:t>)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14801" y="34290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 + MP_CAPABLE(</a:t>
            </a:r>
            <a:r>
              <a:rPr kumimoji="1" lang="en-US" altLang="ja-JP" dirty="0" err="1" smtClean="0">
                <a:latin typeface="+mn-lt"/>
              </a:rPr>
              <a:t>keyA</a:t>
            </a:r>
            <a:r>
              <a:rPr kumimoji="1" lang="en-US" altLang="ja-JP" dirty="0" smtClean="0">
                <a:latin typeface="+mn-lt"/>
              </a:rPr>
              <a:t>, </a:t>
            </a:r>
            <a:r>
              <a:rPr kumimoji="1" lang="en-US" altLang="ja-JP" dirty="0" err="1" smtClean="0">
                <a:latin typeface="+mn-lt"/>
              </a:rPr>
              <a:t>keyB</a:t>
            </a:r>
            <a:r>
              <a:rPr kumimoji="1" lang="en-US" altLang="ja-JP" dirty="0" smtClean="0">
                <a:latin typeface="+mn-lt"/>
              </a:rPr>
              <a:t>)</a:t>
            </a: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2900772" y="4483570"/>
            <a:ext cx="4548307" cy="12514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 bwMode="auto">
          <a:xfrm>
            <a:off x="2900772" y="5148377"/>
            <a:ext cx="4548307" cy="10666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 bwMode="auto">
          <a:xfrm flipH="1">
            <a:off x="2900617" y="4714981"/>
            <a:ext cx="4570210" cy="26183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447878" y="4114238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 + MP_JOIN(</a:t>
            </a:r>
            <a:r>
              <a:rPr kumimoji="1" lang="en-US" altLang="ja-JP" dirty="0" err="1" smtClean="0">
                <a:latin typeface="+mn-lt"/>
              </a:rPr>
              <a:t>tokenA</a:t>
            </a:r>
            <a:r>
              <a:rPr kumimoji="1" lang="en-US" altLang="ja-JP" dirty="0" smtClean="0">
                <a:latin typeface="+mn-lt"/>
              </a:rPr>
              <a:t>, R-A)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56745" y="452654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SYN/ACK + MP_JOIN(HMAC-B, R-B)</a:t>
            </a:r>
            <a:endParaRPr kumimoji="1" lang="en-US" altLang="ja-JP" dirty="0">
              <a:latin typeface="+mn-lt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63294" y="5151500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 + MP_JOIN(HMAC-A)</a:t>
            </a:r>
          </a:p>
        </p:txBody>
      </p:sp>
      <p:cxnSp>
        <p:nvCxnSpPr>
          <p:cNvPr id="33" name="直線矢印コネクタ 32"/>
          <p:cNvCxnSpPr/>
          <p:nvPr/>
        </p:nvCxnSpPr>
        <p:spPr bwMode="auto">
          <a:xfrm flipH="1">
            <a:off x="2900772" y="5543432"/>
            <a:ext cx="4570210" cy="26183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705434" y="5805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496616" y="1952836"/>
            <a:ext cx="162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+mn-lt"/>
              </a:rPr>
              <a:t> </a:t>
            </a:r>
            <a:r>
              <a:rPr kumimoji="1" lang="en-US" altLang="ja-JP" u="sng" dirty="0" smtClean="0">
                <a:latin typeface="+mn-lt"/>
              </a:rPr>
              <a:t>      Host A       </a:t>
            </a:r>
            <a:endParaRPr kumimoji="1" lang="ja-JP" altLang="en-US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79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Starting a new </a:t>
            </a:r>
            <a:r>
              <a:rPr lang="en-US" altLang="ja-JP" dirty="0" err="1" smtClean="0"/>
              <a:t>subflow</a:t>
            </a:r>
            <a:r>
              <a:rPr lang="en-US" altLang="ja-JP" dirty="0" smtClean="0"/>
              <a:t>: the other way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smtClean="0"/>
              <a:t>Path management</a:t>
            </a:r>
            <a:r>
              <a:rPr lang="en-US" altLang="ja-JP" dirty="0"/>
              <a:t>: to the exchange of information about additional paths between </a:t>
            </a:r>
            <a:r>
              <a:rPr lang="en-US" altLang="ja-JP" dirty="0" smtClean="0"/>
              <a:t>hosts. </a:t>
            </a:r>
          </a:p>
          <a:p>
            <a:r>
              <a:rPr lang="en-US" altLang="ja-JP" dirty="0" smtClean="0"/>
              <a:t> As the second method, ADD_ADDR option</a:t>
            </a:r>
          </a:p>
          <a:p>
            <a:pPr lvl="1"/>
            <a:r>
              <a:rPr lang="en-US" altLang="ja-JP" dirty="0"/>
              <a:t>signals addresses explicitly to the other host to allow it to initiate new </a:t>
            </a:r>
            <a:r>
              <a:rPr lang="en-US" altLang="ja-JP" dirty="0" err="1" smtClean="0"/>
              <a:t>subflows</a:t>
            </a:r>
            <a:endParaRPr lang="en-US" altLang="ja-JP" dirty="0" smtClean="0"/>
          </a:p>
          <a:p>
            <a:pPr lvl="1"/>
            <a:r>
              <a:rPr lang="en-US" altLang="ja-JP" dirty="0"/>
              <a:t>support operation through </a:t>
            </a:r>
            <a:r>
              <a:rPr lang="en-US" altLang="ja-JP" dirty="0" smtClean="0"/>
              <a:t>NATs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36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Starting a new </a:t>
            </a:r>
            <a:r>
              <a:rPr lang="en-US" altLang="ja-JP" dirty="0" err="1"/>
              <a:t>subflow</a:t>
            </a:r>
            <a:r>
              <a:rPr lang="en-US" altLang="ja-JP" dirty="0"/>
              <a:t>: the other way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615281"/>
          </a:xfrm>
        </p:spPr>
        <p:txBody>
          <a:bodyPr/>
          <a:lstStyle/>
          <a:p>
            <a:r>
              <a:rPr kumimoji="1" lang="en-US" altLang="ja-JP" dirty="0" smtClean="0"/>
              <a:t>Operation: after setup A1-B1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7005073" y="2580004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352600" y="2289902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+mn-lt"/>
              </a:rPr>
              <a:t>Addr</a:t>
            </a:r>
            <a:r>
              <a:rPr kumimoji="1" lang="en-US" altLang="ja-JP" u="sng" dirty="0" smtClean="0">
                <a:latin typeface="+mn-lt"/>
              </a:rPr>
              <a:t> A1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46588" y="2276872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+mn-lt"/>
              </a:rPr>
              <a:t>Addr</a:t>
            </a:r>
            <a:r>
              <a:rPr kumimoji="1" lang="en-US" altLang="ja-JP" u="sng" dirty="0" smtClean="0">
                <a:latin typeface="+mn-lt"/>
              </a:rPr>
              <a:t> A2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1784803" y="2580004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 bwMode="auto">
          <a:xfrm>
            <a:off x="2900617" y="2600908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 bwMode="auto">
          <a:xfrm>
            <a:off x="2900617" y="2816932"/>
            <a:ext cx="4104456" cy="12514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 bwMode="auto">
          <a:xfrm flipH="1">
            <a:off x="2889568" y="3599216"/>
            <a:ext cx="4115505" cy="26183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496616" y="1952836"/>
            <a:ext cx="162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+mn-lt"/>
              </a:rPr>
              <a:t> </a:t>
            </a:r>
            <a:r>
              <a:rPr kumimoji="1" lang="en-US" altLang="ja-JP" u="sng" dirty="0" smtClean="0">
                <a:latin typeface="+mn-lt"/>
              </a:rPr>
              <a:t>      Host A       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1172" y="2289902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+mn-lt"/>
              </a:rPr>
              <a:t>Addr</a:t>
            </a:r>
            <a:r>
              <a:rPr kumimoji="1" lang="en-US" altLang="ja-JP" u="sng" dirty="0" smtClean="0">
                <a:latin typeface="+mn-lt"/>
              </a:rPr>
              <a:t> B1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95160" y="2276872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>
                <a:latin typeface="+mn-lt"/>
              </a:rPr>
              <a:t>Addr</a:t>
            </a:r>
            <a:r>
              <a:rPr kumimoji="1" lang="en-US" altLang="ja-JP" u="sng" dirty="0" smtClean="0">
                <a:latin typeface="+mn-lt"/>
              </a:rPr>
              <a:t> B2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45188" y="1943544"/>
            <a:ext cx="162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+mn-lt"/>
              </a:rPr>
              <a:t> </a:t>
            </a:r>
            <a:r>
              <a:rPr kumimoji="1" lang="en-US" altLang="ja-JP" u="sng" dirty="0" smtClean="0">
                <a:latin typeface="+mn-lt"/>
              </a:rPr>
              <a:t>      Host B      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>
            <a:off x="7977181" y="2600908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012532" y="2456892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 + MP_JOIN</a:t>
            </a:r>
          </a:p>
        </p:txBody>
      </p:sp>
      <p:cxnSp>
        <p:nvCxnSpPr>
          <p:cNvPr id="34" name="直線矢印コネクタ 33"/>
          <p:cNvCxnSpPr/>
          <p:nvPr/>
        </p:nvCxnSpPr>
        <p:spPr bwMode="auto">
          <a:xfrm>
            <a:off x="1784958" y="3122092"/>
            <a:ext cx="5220115" cy="27090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016896" y="296094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ADD_ADDR option</a:t>
            </a:r>
            <a:endParaRPr kumimoji="1" lang="en-US" altLang="ja-JP" dirty="0" smtClean="0">
              <a:latin typeface="+mn-lt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48455" y="3392996"/>
            <a:ext cx="239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SYN/ACK + </a:t>
            </a:r>
            <a:r>
              <a:rPr kumimoji="1" lang="en-US" altLang="ja-JP" dirty="0" smtClean="0">
                <a:latin typeface="+mn-lt"/>
              </a:rPr>
              <a:t>MP_JOIN</a:t>
            </a:r>
            <a:endParaRPr kumimoji="1" lang="en-US" altLang="ja-JP" dirty="0">
              <a:latin typeface="+mn-lt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011410" y="4017956"/>
            <a:ext cx="18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 + </a:t>
            </a:r>
            <a:r>
              <a:rPr kumimoji="1" lang="en-US" altLang="ja-JP" dirty="0" smtClean="0">
                <a:latin typeface="+mn-lt"/>
              </a:rPr>
              <a:t>MP_JOIN</a:t>
            </a:r>
            <a:endParaRPr kumimoji="1" lang="en-US" altLang="ja-JP" dirty="0" smtClean="0">
              <a:latin typeface="+mn-lt"/>
            </a:endParaRPr>
          </a:p>
        </p:txBody>
      </p:sp>
      <p:cxnSp>
        <p:nvCxnSpPr>
          <p:cNvPr id="35" name="直線矢印コネクタ 34"/>
          <p:cNvCxnSpPr/>
          <p:nvPr/>
        </p:nvCxnSpPr>
        <p:spPr bwMode="auto">
          <a:xfrm>
            <a:off x="2900772" y="4401108"/>
            <a:ext cx="4104456" cy="12514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 bwMode="auto">
          <a:xfrm flipH="1">
            <a:off x="2900772" y="4797152"/>
            <a:ext cx="5076409" cy="5400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758212" y="4792147"/>
            <a:ext cx="3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??</a:t>
            </a:r>
            <a:endParaRPr kumimoji="1" lang="en-US" altLang="ja-JP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9134729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4938</TotalTime>
  <Words>649</Words>
  <Application>Microsoft Macintosh PowerPoint</Application>
  <PresentationFormat>A4 210x297 mm</PresentationFormat>
  <Paragraphs>158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Staff training presentation</vt:lpstr>
      <vt:lpstr>Progress report 進捗報告</vt:lpstr>
      <vt:lpstr>Constructing experiment environment</vt:lpstr>
      <vt:lpstr>Related work</vt:lpstr>
      <vt:lpstr>Initiating an MPTCP Connection</vt:lpstr>
      <vt:lpstr>Initiating an MPTCP Connection</vt:lpstr>
      <vt:lpstr>Initiating an MPTCP Connection: detail</vt:lpstr>
      <vt:lpstr>Starting a new subflow</vt:lpstr>
      <vt:lpstr>Starting a new subflow: the other way</vt:lpstr>
      <vt:lpstr>Starting a new subflow: the other way</vt:lpstr>
      <vt:lpstr>Starting a new subflow: the other way</vt:lpstr>
      <vt:lpstr>Considering </vt:lpstr>
      <vt:lpstr>提案手法もどき</vt:lpstr>
      <vt:lpstr>提案手法もどき</vt:lpstr>
      <vt:lpstr>Issue of manageability</vt:lpstr>
      <vt:lpstr>Issue of manageability</vt:lpstr>
      <vt:lpstr>ステート型ルーティングプロトコル</vt:lpstr>
      <vt:lpstr>Future work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1704</cp:revision>
  <dcterms:created xsi:type="dcterms:W3CDTF">2013-12-01T06:00:42Z</dcterms:created>
  <dcterms:modified xsi:type="dcterms:W3CDTF">2014-02-04T06:11:18Z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