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1" r:id="rId3"/>
    <p:sldId id="282" r:id="rId4"/>
    <p:sldId id="283" r:id="rId5"/>
    <p:sldId id="284" r:id="rId6"/>
    <p:sldId id="288" r:id="rId7"/>
    <p:sldId id="289" r:id="rId8"/>
    <p:sldId id="290" r:id="rId9"/>
    <p:sldId id="285" r:id="rId10"/>
    <p:sldId id="302" r:id="rId11"/>
    <p:sldId id="304" r:id="rId12"/>
    <p:sldId id="320" r:id="rId13"/>
    <p:sldId id="306" r:id="rId14"/>
    <p:sldId id="308" r:id="rId15"/>
    <p:sldId id="309" r:id="rId16"/>
    <p:sldId id="322" r:id="rId17"/>
    <p:sldId id="323" r:id="rId18"/>
    <p:sldId id="325" r:id="rId19"/>
    <p:sldId id="310" r:id="rId20"/>
    <p:sldId id="311" r:id="rId21"/>
    <p:sldId id="312" r:id="rId22"/>
    <p:sldId id="326" r:id="rId23"/>
    <p:sldId id="327" r:id="rId24"/>
    <p:sldId id="328" r:id="rId25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0" d="100"/>
          <a:sy n="80" d="100"/>
        </p:scale>
        <p:origin x="-1728" y="-104"/>
      </p:cViewPr>
      <p:guideLst>
        <p:guide orient="horz" pos="1208"/>
        <p:guide orient="horz" pos="3974"/>
        <p:guide orient="horz" pos="572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ビッグデータをどう活用するか、関心が高まっている。</a:t>
            </a:r>
            <a:endParaRPr lang="en-US" altLang="ja-JP" dirty="0" smtClean="0"/>
          </a:p>
          <a:p>
            <a:r>
              <a:rPr lang="ja-JP" altLang="en-US" dirty="0" smtClean="0"/>
              <a:t>取り巻く環境もデータ量の増加。</a:t>
            </a:r>
            <a:endParaRPr lang="en-US" altLang="ja-JP" dirty="0" smtClean="0"/>
          </a:p>
          <a:p>
            <a:r>
              <a:rPr lang="ja-JP" altLang="en-US" dirty="0" smtClean="0"/>
              <a:t>データセンターに着目すると、どう変わってきたか</a:t>
            </a:r>
            <a:r>
              <a:rPr lang="en-US" altLang="ja-JP" dirty="0" smtClean="0"/>
              <a:t>?</a:t>
            </a:r>
            <a:endParaRPr 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3137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Issue of performance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922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Verification </a:t>
            </a:r>
            <a:r>
              <a:rPr lang="en-US" altLang="ja-JP" dirty="0"/>
              <a:t>simulation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- 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8115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Traffic</a:t>
            </a:r>
          </a:p>
          <a:p>
            <a:pPr marL="0" indent="0">
              <a:buNone/>
            </a:pPr>
            <a:r>
              <a:rPr lang="en-US" altLang="ja-JP" sz="2000" u="sng" dirty="0" smtClean="0"/>
              <a:t>Background  traffic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50% of workers </a:t>
            </a:r>
            <a:r>
              <a:rPr lang="en-US" altLang="ja-JP" sz="1800" dirty="0" smtClean="0"/>
              <a:t>sends </a:t>
            </a:r>
            <a:r>
              <a:rPr lang="en-US" altLang="ja-JP" sz="1800" dirty="0"/>
              <a:t>data </a:t>
            </a:r>
            <a:r>
              <a:rPr lang="en-US" altLang="ja-JP" sz="1800" dirty="0" smtClean="0"/>
              <a:t>continuously as background traffic. </a:t>
            </a:r>
          </a:p>
          <a:p>
            <a:pPr marL="0" indent="0">
              <a:buNone/>
            </a:pPr>
            <a:r>
              <a:rPr lang="en-US" altLang="ja-JP" sz="2000" u="sng" dirty="0" smtClean="0"/>
              <a:t>Short flow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71BC"/>
              </a:solidFill>
            </a:endParaRPr>
          </a:p>
          <a:p>
            <a:endParaRPr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5169024" y="4268125"/>
            <a:ext cx="4432935" cy="1761234"/>
            <a:chOff x="4289239" y="4113076"/>
            <a:chExt cx="4876229" cy="2344202"/>
          </a:xfrm>
        </p:grpSpPr>
        <p:pic>
          <p:nvPicPr>
            <p:cNvPr id="7" name="図 6" descr="fattree_re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239" y="4113076"/>
              <a:ext cx="4876229" cy="2344202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5278059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214977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151895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8812" y="4147530"/>
              <a:ext cx="156104" cy="19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828088" y="2898809"/>
            <a:ext cx="8265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Query traffic : </a:t>
            </a:r>
            <a:r>
              <a:rPr lang="en-US" altLang="ja-JP" dirty="0">
                <a:latin typeface="Times New Roman"/>
                <a:cs typeface="Times New Roman"/>
              </a:rPr>
              <a:t>For</a:t>
            </a: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>
                <a:latin typeface="Times New Roman"/>
                <a:cs typeface="Times New Roman"/>
              </a:rPr>
              <a:t>100% of workers, 1~16[KB] data  is generated on average every 200ms. </a:t>
            </a:r>
            <a:endParaRPr lang="en-US" altLang="ja-JP" dirty="0" smtClean="0">
              <a:latin typeface="Times New Roman"/>
              <a:cs typeface="Times New Roman"/>
            </a:endParaRPr>
          </a:p>
          <a:p>
            <a:endParaRPr lang="en-US" altLang="ja-JP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Short message : </a:t>
            </a:r>
            <a:r>
              <a:rPr lang="en-US" altLang="ja-JP" dirty="0">
                <a:latin typeface="Times New Roman"/>
                <a:cs typeface="Times New Roman"/>
              </a:rPr>
              <a:t>For</a:t>
            </a:r>
            <a:r>
              <a:rPr lang="en-US" altLang="ja-JP" dirty="0">
                <a:solidFill>
                  <a:srgbClr val="0071BC"/>
                </a:solidFill>
                <a:latin typeface="Times New Roman"/>
                <a:cs typeface="Times New Roman"/>
              </a:rPr>
              <a:t> </a:t>
            </a:r>
            <a:r>
              <a:rPr lang="en-US" altLang="ja-JP" dirty="0">
                <a:latin typeface="Times New Roman"/>
                <a:cs typeface="Times New Roman"/>
              </a:rPr>
              <a:t>100% of workers, 50KB~1MB data  is generated on average every 500ms. 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8591676" y="4990477"/>
            <a:ext cx="1005840" cy="1005840"/>
          </a:xfrm>
          <a:prstGeom prst="rect">
            <a:avLst/>
          </a:prstGeom>
          <a:noFill/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12792" y="5996317"/>
            <a:ext cx="1200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/>
                <a:cs typeface="Times New Roman"/>
              </a:rPr>
              <a:t>master nodes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754759" y="5728519"/>
            <a:ext cx="2772248" cy="267798"/>
          </a:xfrm>
          <a:prstGeom prst="rect">
            <a:avLst/>
          </a:prstGeom>
          <a:noFill/>
          <a:ln w="9525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05214" y="5996317"/>
            <a:ext cx="1231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Times New Roman"/>
                <a:cs typeface="Times New Roman"/>
              </a:rPr>
              <a:t>worker nodes</a:t>
            </a:r>
            <a:endParaRPr kumimoji="1" lang="ja-JP" altLang="en-US" sz="1200" dirty="0">
              <a:latin typeface="Times New Roman"/>
              <a:cs typeface="Times New Roman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28093" y="4653136"/>
            <a:ext cx="4953000" cy="1200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ja-JP" sz="2400" b="1" dirty="0" smtClean="0">
                <a:latin typeface="+mj-lt"/>
              </a:rPr>
              <a:t>Randomness</a:t>
            </a:r>
            <a:endParaRPr lang="en-US" altLang="ja-JP" b="1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>
                <a:latin typeface="+mj-lt"/>
              </a:rPr>
              <a:t>C</a:t>
            </a:r>
            <a:r>
              <a:rPr kumimoji="1" lang="en-US" altLang="ja-JP" sz="1600" dirty="0">
                <a:latin typeface="+mj-lt"/>
              </a:rPr>
              <a:t>hoosing sender and receiver </a:t>
            </a:r>
            <a:r>
              <a:rPr kumimoji="1" lang="en-US" altLang="ja-JP" sz="1600" dirty="0" smtClean="0">
                <a:latin typeface="+mj-lt"/>
              </a:rPr>
              <a:t>nodes</a:t>
            </a:r>
            <a:endParaRPr lang="en-US" altLang="ja-JP" sz="1600" dirty="0" smtClean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ja-JP" sz="1600" dirty="0" smtClean="0">
                <a:latin typeface="+mj-lt"/>
              </a:rPr>
              <a:t>1000 </a:t>
            </a:r>
            <a:r>
              <a:rPr lang="en-US" altLang="ja-JP" sz="1600" dirty="0">
                <a:latin typeface="+mj-lt"/>
              </a:rPr>
              <a:t>times on simulation</a:t>
            </a:r>
          </a:p>
        </p:txBody>
      </p:sp>
    </p:spTree>
    <p:extLst>
      <p:ext uri="{BB962C8B-B14F-4D97-AF65-F5344CB8AC3E}">
        <p14:creationId xmlns:p14="http://schemas.microsoft.com/office/powerpoint/2010/main" val="20743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Verification simulation</a:t>
            </a:r>
            <a:br>
              <a:rPr lang="en-US" altLang="ja-JP" dirty="0"/>
            </a:br>
            <a:r>
              <a:rPr lang="en-US" altLang="ja-JP" dirty="0"/>
              <a:t>- Environment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altLang="ja-JP" sz="1800" dirty="0" smtClean="0"/>
              <a:t>50% of </a:t>
            </a:r>
            <a:r>
              <a:rPr lang="en-US" altLang="ja-JP" sz="1800" dirty="0"/>
              <a:t>worker </a:t>
            </a:r>
            <a:r>
              <a:rPr lang="en-US" altLang="ja-JP" sz="1800" dirty="0" smtClean="0"/>
              <a:t>nodes sends </a:t>
            </a:r>
            <a:r>
              <a:rPr lang="en-US" altLang="ja-JP" sz="1800" dirty="0"/>
              <a:t>data continuously as background traffic 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E03253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altLang="ja-JP" sz="1800" dirty="0" smtClean="0"/>
              <a:t>For ever workers, short flow(2KB~1MB) is sent every200 or 500 [</a:t>
            </a:r>
            <a:r>
              <a:rPr lang="en-US" altLang="ja-JP" sz="1800" dirty="0" err="1" smtClean="0"/>
              <a:t>ms</a:t>
            </a:r>
            <a:r>
              <a:rPr lang="en-US" altLang="ja-JP" sz="1800" dirty="0" smtClean="0"/>
              <a:t>]  </a:t>
            </a:r>
            <a:r>
              <a:rPr lang="en-US" altLang="ja-JP" sz="1800" dirty="0" smtClean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054635" y="2615379"/>
            <a:ext cx="7793182" cy="3405909"/>
            <a:chOff x="395536" y="2708920"/>
            <a:chExt cx="8572500" cy="3746500"/>
          </a:xfrm>
        </p:grpSpPr>
        <p:pic>
          <p:nvPicPr>
            <p:cNvPr id="8" name="図 7" descr="fattree_rep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708920"/>
              <a:ext cx="8572500" cy="37465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2209334" y="287906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1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856453" y="287906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/>
                  <a:cs typeface="Times New Roman"/>
                </a:rPr>
                <a:t>2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503572" y="287906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3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50690" y="2879068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/>
                  <a:cs typeface="Times New Roman"/>
                </a:rPr>
                <a:t>4</a:t>
              </a:r>
              <a:endParaRPr kumimoji="1" lang="ja-JP" alt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正方形/長方形 26"/>
          <p:cNvSpPr/>
          <p:nvPr/>
        </p:nvSpPr>
        <p:spPr bwMode="auto">
          <a:xfrm>
            <a:off x="2335946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200042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668094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520952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964238" y="5450843"/>
            <a:ext cx="240790" cy="24079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5853100" y="5450843"/>
            <a:ext cx="240790" cy="24079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6717196" y="5450843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7196486" y="5450843"/>
            <a:ext cx="240790" cy="24079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8049344" y="5450843"/>
            <a:ext cx="240790" cy="240790"/>
          </a:xfrm>
          <a:prstGeom prst="rect">
            <a:avLst/>
          </a:prstGeom>
          <a:noFill/>
          <a:ln>
            <a:solidFill>
              <a:srgbClr val="0071BC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8456626" y="5450843"/>
            <a:ext cx="240790" cy="24079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932511" y="5459695"/>
            <a:ext cx="240790" cy="2407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756756" y="5459695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100142" y="5459695"/>
            <a:ext cx="240790" cy="2407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432290" y="5459695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285148" y="5459695"/>
            <a:ext cx="240790" cy="24079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592530" y="5459695"/>
            <a:ext cx="240790" cy="2407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2" name="曲線コネクタ 21"/>
          <p:cNvCxnSpPr>
            <a:stCxn id="20" idx="0"/>
            <a:endCxn id="13" idx="0"/>
          </p:cNvCxnSpPr>
          <p:nvPr/>
        </p:nvCxnSpPr>
        <p:spPr bwMode="auto">
          <a:xfrm rot="16200000" flipV="1">
            <a:off x="4882916" y="2629685"/>
            <a:ext cx="12700" cy="5660019"/>
          </a:xfrm>
          <a:prstGeom prst="curvedConnector3">
            <a:avLst>
              <a:gd name="adj1" fmla="val 20873984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曲線コネクタ 37"/>
          <p:cNvCxnSpPr>
            <a:stCxn id="35" idx="0"/>
            <a:endCxn id="15" idx="0"/>
          </p:cNvCxnSpPr>
          <p:nvPr/>
        </p:nvCxnSpPr>
        <p:spPr bwMode="auto">
          <a:xfrm rot="16200000" flipH="1" flipV="1">
            <a:off x="6190712" y="3480668"/>
            <a:ext cx="8852" cy="3949202"/>
          </a:xfrm>
          <a:prstGeom prst="curvedConnector3">
            <a:avLst>
              <a:gd name="adj1" fmla="val -29800068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" name="図形グループ 56"/>
          <p:cNvGrpSpPr/>
          <p:nvPr/>
        </p:nvGrpSpPr>
        <p:grpSpPr>
          <a:xfrm>
            <a:off x="5090983" y="5444493"/>
            <a:ext cx="3492388" cy="48704"/>
            <a:chOff x="5090983" y="5660517"/>
            <a:chExt cx="3492388" cy="48704"/>
          </a:xfrm>
        </p:grpSpPr>
        <p:cxnSp>
          <p:nvCxnSpPr>
            <p:cNvPr id="49" name="曲線コネクタ 48"/>
            <p:cNvCxnSpPr>
              <a:stCxn id="36" idx="0"/>
              <a:endCxn id="32" idx="0"/>
            </p:cNvCxnSpPr>
            <p:nvPr/>
          </p:nvCxnSpPr>
          <p:spPr bwMode="auto">
            <a:xfrm rot="16200000" flipV="1">
              <a:off x="7275258" y="4365104"/>
              <a:ext cx="12700" cy="2603526"/>
            </a:xfrm>
            <a:prstGeom prst="curvedConnector3">
              <a:avLst>
                <a:gd name="adj1" fmla="val 20770882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曲線コネクタ 52"/>
            <p:cNvCxnSpPr>
              <a:stCxn id="34" idx="0"/>
              <a:endCxn id="31" idx="0"/>
            </p:cNvCxnSpPr>
            <p:nvPr/>
          </p:nvCxnSpPr>
          <p:spPr bwMode="auto">
            <a:xfrm rot="16200000" flipV="1">
              <a:off x="6200757" y="4586747"/>
              <a:ext cx="12700" cy="2232248"/>
            </a:xfrm>
            <a:prstGeom prst="curvedConnector3">
              <a:avLst>
                <a:gd name="adj1" fmla="val 17411520"/>
              </a:avLst>
            </a:prstGeom>
            <a:solidFill>
              <a:schemeClr val="accent1"/>
            </a:solidFill>
            <a:ln w="63500" cap="flat" cmpd="sng" algn="ctr">
              <a:solidFill>
                <a:srgbClr val="E03253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正方形/長方形 57"/>
          <p:cNvSpPr/>
          <p:nvPr/>
        </p:nvSpPr>
        <p:spPr>
          <a:xfrm>
            <a:off x="3656856" y="2348880"/>
            <a:ext cx="193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traffic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Short flow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96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59" grpId="1"/>
      <p:bldP spid="59" grpId="2"/>
      <p:bldP spid="59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Additional </a:t>
            </a:r>
            <a:r>
              <a:rPr lang="en-US" altLang="ja-JP" dirty="0"/>
              <a:t>simulation</a:t>
            </a:r>
            <a:br>
              <a:rPr lang="en-US" altLang="ja-JP" dirty="0"/>
            </a:br>
            <a:r>
              <a:rPr lang="en-US" altLang="ja-JP" dirty="0"/>
              <a:t>- Query traffic </a:t>
            </a:r>
            <a:r>
              <a:rPr lang="en-US" altLang="ja-JP" dirty="0" smtClean="0"/>
              <a:t>with </a:t>
            </a:r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869160"/>
            <a:ext cx="8280400" cy="1440160"/>
          </a:xfrm>
        </p:spPr>
        <p:txBody>
          <a:bodyPr/>
          <a:lstStyle/>
          <a:p>
            <a:r>
              <a:rPr lang="en-US" altLang="ja-JP" dirty="0" smtClean="0"/>
              <a:t>Background traffic</a:t>
            </a:r>
            <a:r>
              <a:rPr lang="en-US" altLang="ja-JP" dirty="0" smtClean="0">
                <a:solidFill>
                  <a:srgbClr val="0071BC"/>
                </a:solidFill>
              </a:rPr>
              <a:t> </a:t>
            </a:r>
            <a:r>
              <a:rPr lang="en-US" altLang="ja-JP" dirty="0" smtClean="0"/>
              <a:t>with MPTCP causes the delay of flow completion time. </a:t>
            </a:r>
            <a:endParaRPr kumimoji="1" lang="ja-JP" altLang="en-US" dirty="0"/>
          </a:p>
        </p:txBody>
      </p:sp>
      <p:pic>
        <p:nvPicPr>
          <p:cNvPr id="9" name="図 8" descr="mix_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78" y="989770"/>
            <a:ext cx="6407442" cy="3691492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 flipH="1">
            <a:off x="2576736" y="1520788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/>
          <p:nvPr/>
        </p:nvCxnSpPr>
        <p:spPr bwMode="auto">
          <a:xfrm flipV="1">
            <a:off x="2648744" y="1520788"/>
            <a:ext cx="0" cy="7560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テキスト ボックス 10"/>
          <p:cNvSpPr txBox="1"/>
          <p:nvPr/>
        </p:nvSpPr>
        <p:spPr>
          <a:xfrm>
            <a:off x="2443210" y="1724432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6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3980532" y="209685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矢印コネクタ 12"/>
          <p:cNvCxnSpPr/>
          <p:nvPr/>
        </p:nvCxnSpPr>
        <p:spPr bwMode="auto">
          <a:xfrm flipV="1">
            <a:off x="4052540" y="2096852"/>
            <a:ext cx="0" cy="68734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847006" y="2287905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 smtClean="0">
                <a:latin typeface="Times New Roman"/>
                <a:cs typeface="Times New Roman"/>
              </a:rPr>
              <a:t>5%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 flipH="1">
            <a:off x="5374558" y="227687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 flipV="1">
            <a:off x="5446566" y="2300081"/>
            <a:ext cx="0" cy="62486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テキスト ボックス 16"/>
          <p:cNvSpPr txBox="1"/>
          <p:nvPr/>
        </p:nvSpPr>
        <p:spPr>
          <a:xfrm>
            <a:off x="5241032" y="2462151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 smtClean="0">
                <a:latin typeface="Times New Roman"/>
                <a:cs typeface="Times New Roman"/>
              </a:rPr>
              <a:t>5%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 flipH="1">
            <a:off x="6824848" y="2456892"/>
            <a:ext cx="828452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/>
          <p:cNvCxnSpPr/>
          <p:nvPr/>
        </p:nvCxnSpPr>
        <p:spPr bwMode="auto">
          <a:xfrm flipV="1">
            <a:off x="6896856" y="2455476"/>
            <a:ext cx="0" cy="4694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6691322" y="2600908"/>
            <a:ext cx="415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200" b="1" dirty="0">
                <a:latin typeface="Times New Roman"/>
                <a:cs typeface="Times New Roman"/>
              </a:rPr>
              <a:t>4</a:t>
            </a:r>
            <a:r>
              <a:rPr kumimoji="1" lang="en-US" altLang="ja-JP" sz="1200" b="1" dirty="0" smtClean="0">
                <a:latin typeface="Times New Roman"/>
                <a:cs typeface="Times New Roman"/>
              </a:rPr>
              <a:t>%</a:t>
            </a:r>
            <a:endParaRPr kumimoji="1" lang="ja-JP" altLang="en-US" sz="1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96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simulation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en-US" altLang="ja-JP" dirty="0" smtClean="0"/>
              <a:t>Short message traffic with </a:t>
            </a:r>
            <a:r>
              <a:rPr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sz="2000" dirty="0" smtClean="0"/>
              <a:t>MPTCP improve th</a:t>
            </a:r>
            <a:r>
              <a:rPr lang="en-US" altLang="ja-JP" sz="2000" dirty="0" smtClean="0"/>
              <a:t>e flow completion time of short message traffic. </a:t>
            </a:r>
          </a:p>
          <a:p>
            <a:r>
              <a:rPr lang="en-US" altLang="ja-JP" sz="2000" dirty="0" smtClean="0"/>
              <a:t>Short message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traffic is effected by background traffic. </a:t>
            </a:r>
          </a:p>
          <a:p>
            <a:pPr lvl="1"/>
            <a:r>
              <a:rPr lang="en-US" altLang="ja-JP" sz="1600" dirty="0" smtClean="0"/>
              <a:t>Load balancing of MPTCP improves short message traffic.  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2124873" y="1016732"/>
            <a:ext cx="5660898" cy="3691492"/>
            <a:chOff x="2124873" y="1177668"/>
            <a:chExt cx="5660898" cy="3691492"/>
          </a:xfrm>
        </p:grpSpPr>
        <p:pic>
          <p:nvPicPr>
            <p:cNvPr id="6" name="図 5" descr="mix_sho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873" y="1177668"/>
              <a:ext cx="5660898" cy="3691492"/>
            </a:xfrm>
            <a:prstGeom prst="rect">
              <a:avLst/>
            </a:prstGeom>
          </p:spPr>
        </p:pic>
        <p:cxnSp>
          <p:nvCxnSpPr>
            <p:cNvPr id="8" name="直線コネクタ 7"/>
            <p:cNvCxnSpPr/>
            <p:nvPr/>
          </p:nvCxnSpPr>
          <p:spPr bwMode="auto">
            <a:xfrm>
              <a:off x="3224808" y="1556792"/>
              <a:ext cx="712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線矢印コネクタ 9"/>
            <p:cNvCxnSpPr/>
            <p:nvPr/>
          </p:nvCxnSpPr>
          <p:spPr bwMode="auto">
            <a:xfrm flipV="1">
              <a:off x="3872880" y="1592796"/>
              <a:ext cx="0" cy="13861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テキスト ボックス 11"/>
            <p:cNvSpPr txBox="1"/>
            <p:nvPr/>
          </p:nvSpPr>
          <p:spPr>
            <a:xfrm>
              <a:off x="3620852" y="1988840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54%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 bwMode="auto">
            <a:xfrm>
              <a:off x="4448944" y="26729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矢印コネクタ 13"/>
            <p:cNvCxnSpPr/>
            <p:nvPr/>
          </p:nvCxnSpPr>
          <p:spPr bwMode="auto">
            <a:xfrm flipV="1">
              <a:off x="5061012" y="2672916"/>
              <a:ext cx="0" cy="7113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テキスト ボックス 14"/>
            <p:cNvSpPr txBox="1"/>
            <p:nvPr/>
          </p:nvSpPr>
          <p:spPr>
            <a:xfrm>
              <a:off x="4820597" y="2971981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28%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 bwMode="auto">
            <a:xfrm>
              <a:off x="5640676" y="350100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矢印コネクタ 16"/>
            <p:cNvCxnSpPr/>
            <p:nvPr/>
          </p:nvCxnSpPr>
          <p:spPr bwMode="auto">
            <a:xfrm flipV="1">
              <a:off x="6249144" y="3508292"/>
              <a:ext cx="0" cy="30166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テキスト ボックス 17"/>
            <p:cNvSpPr txBox="1"/>
            <p:nvPr/>
          </p:nvSpPr>
          <p:spPr>
            <a:xfrm>
              <a:off x="5853100" y="3248980"/>
              <a:ext cx="483952" cy="171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11%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 bwMode="auto">
            <a:xfrm>
              <a:off x="6825208" y="36090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矢印コネクタ 19"/>
            <p:cNvCxnSpPr/>
            <p:nvPr/>
          </p:nvCxnSpPr>
          <p:spPr bwMode="auto">
            <a:xfrm flipV="1">
              <a:off x="7437276" y="3598396"/>
              <a:ext cx="0" cy="2266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テキスト ボックス 20"/>
            <p:cNvSpPr txBox="1"/>
            <p:nvPr/>
          </p:nvSpPr>
          <p:spPr>
            <a:xfrm>
              <a:off x="7129790" y="3356992"/>
              <a:ext cx="415498" cy="20811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200" b="1" dirty="0">
                  <a:latin typeface="Times New Roman"/>
                  <a:cs typeface="Times New Roman"/>
                </a:rPr>
                <a:t>8</a:t>
              </a:r>
              <a:r>
                <a:rPr kumimoji="1" lang="en-US" altLang="ja-JP" sz="1200" b="1" dirty="0" smtClean="0">
                  <a:latin typeface="Times New Roman"/>
                  <a:cs typeface="Times New Roman"/>
                </a:rPr>
                <a:t>%</a:t>
              </a:r>
              <a:endParaRPr kumimoji="1" lang="ja-JP" altLang="en-US" sz="1200" b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85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Additional </a:t>
            </a:r>
            <a:r>
              <a:rPr lang="en-US" altLang="ja-JP" dirty="0" smtClean="0"/>
              <a:t>simulation</a:t>
            </a:r>
            <a:br>
              <a:rPr lang="en-US" altLang="ja-JP" dirty="0" smtClean="0"/>
            </a:br>
            <a:r>
              <a:rPr lang="en-US" altLang="ja-JP" dirty="0" smtClean="0"/>
              <a:t>- Results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Short message with MPTCP improves the completion time </a:t>
            </a:r>
            <a:r>
              <a:rPr kumimoji="1" lang="en-US" altLang="ja-JP" dirty="0" smtClean="0">
                <a:solidFill>
                  <a:srgbClr val="E03253"/>
                </a:solidFill>
              </a:rPr>
              <a:t>by load balancing and multi-path</a:t>
            </a:r>
            <a:r>
              <a:rPr kumimoji="1" lang="en-US" altLang="ja-JP" dirty="0" smtClean="0"/>
              <a:t>. </a:t>
            </a:r>
          </a:p>
          <a:p>
            <a:r>
              <a:rPr kumimoji="1" lang="en-US" altLang="ja-JP" dirty="0" smtClean="0"/>
              <a:t>Query traffic with MPTCP did not work these functions. </a:t>
            </a:r>
          </a:p>
          <a:p>
            <a:pPr lvl="1"/>
            <a:r>
              <a:rPr lang="en-US" altLang="ja-JP" dirty="0" smtClean="0"/>
              <a:t>Required consideration : threshold if using MPTCP or not..</a:t>
            </a:r>
          </a:p>
          <a:p>
            <a:r>
              <a:rPr lang="en-US" altLang="ja-JP" dirty="0" smtClean="0"/>
              <a:t>As the result, query traffic with background traffic did not improve the completion time.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59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issue of manageability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867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Issue </a:t>
            </a:r>
            <a:r>
              <a:rPr lang="en-US" altLang="ja-JP" dirty="0"/>
              <a:t>of manageability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8192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/>
              <a:t>For using multiple paths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E03253"/>
                </a:solidFill>
              </a:rPr>
              <a:t>Multiple IP addresses</a:t>
            </a:r>
            <a:r>
              <a:rPr lang="en-US" altLang="ja-JP" sz="2000" dirty="0" smtClean="0"/>
              <a:t> are allocated to each server for the number of paths. </a:t>
            </a:r>
          </a:p>
          <a:p>
            <a:pPr marL="0" indent="0">
              <a:buNone/>
            </a:pPr>
            <a:r>
              <a:rPr lang="en-US" altLang="ja-JP" sz="2000" dirty="0" smtClean="0"/>
              <a:t>Designing route by setting routing table of L3-switch properly. </a:t>
            </a:r>
          </a:p>
          <a:p>
            <a:pPr marL="0" indent="0">
              <a:buNone/>
            </a:pPr>
            <a:r>
              <a:rPr lang="en-US" altLang="ja-JP" b="1" dirty="0" smtClean="0"/>
              <a:t>MPTCP implementation on kernel</a:t>
            </a:r>
          </a:p>
          <a:p>
            <a:pPr marL="0" indent="0">
              <a:buNone/>
            </a:pPr>
            <a:r>
              <a:rPr lang="en-US" altLang="ja-JP" sz="2000" dirty="0" smtClean="0"/>
              <a:t>MPTCP starts sending by 3way-handshake in the same way as TCP, then destination IP is decided on application. </a:t>
            </a:r>
          </a:p>
          <a:p>
            <a:pPr marL="0" indent="0">
              <a:buNone/>
            </a:pPr>
            <a:r>
              <a:rPr lang="en-US" altLang="ja-JP" sz="2000" dirty="0" smtClean="0"/>
              <a:t>Exchanging additional </a:t>
            </a:r>
            <a:r>
              <a:rPr lang="en-US" altLang="ja-JP" sz="2000" dirty="0" err="1" smtClean="0"/>
              <a:t>subflow’s</a:t>
            </a:r>
            <a:r>
              <a:rPr lang="en-US" altLang="ja-JP" sz="2000" dirty="0" smtClean="0"/>
              <a:t> information, sending packet with TCP option space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on </a:t>
            </a:r>
            <a:r>
              <a:rPr lang="en-US" altLang="ja-JP" sz="2000" smtClean="0"/>
              <a:t>the connection. 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17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2520" y="5265204"/>
            <a:ext cx="866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E03253"/>
                </a:solidFill>
                <a:latin typeface="+mn-lt"/>
              </a:rPr>
              <a:t>Packets for 3way-handshake is delivered in the same way every </a:t>
            </a:r>
            <a:r>
              <a:rPr lang="en-US" altLang="ja-JP" sz="2400" dirty="0" smtClean="0">
                <a:solidFill>
                  <a:srgbClr val="E03253"/>
                </a:solidFill>
                <a:latin typeface="+mn-lt"/>
              </a:rPr>
              <a:t>time.</a:t>
            </a:r>
            <a:endParaRPr lang="en-US" altLang="ja-JP" sz="2400" b="1" dirty="0">
              <a:solidFill>
                <a:srgbClr val="0071BC"/>
              </a:solidFill>
              <a:latin typeface="+mn-lt"/>
            </a:endParaRPr>
          </a:p>
          <a:p>
            <a:endParaRPr kumimoji="1" lang="ja-JP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858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Issue of manageability</a:t>
            </a:r>
            <a:endParaRPr kumimoji="1" lang="ja-JP" altLang="en-US" dirty="0"/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Problem1: allocation of IP address</a:t>
            </a:r>
          </a:p>
          <a:p>
            <a:pPr marL="0" indent="0">
              <a:buNone/>
            </a:pPr>
            <a:r>
              <a:rPr lang="en-US" altLang="ja-JP" dirty="0"/>
              <a:t>Problem2: non-selectiveness for route</a:t>
            </a:r>
            <a:endParaRPr lang="ja-JP" altLang="en-US" sz="32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236809" y="4424220"/>
            <a:ext cx="571062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591182" y="4424220"/>
            <a:ext cx="571062" cy="435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15498" y="3093872"/>
            <a:ext cx="571062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927999" y="5504340"/>
            <a:ext cx="571062" cy="435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7" idx="1"/>
            <a:endCxn id="5" idx="3"/>
          </p:cNvCxnSpPr>
          <p:nvPr/>
        </p:nvCxnSpPr>
        <p:spPr>
          <a:xfrm flipH="1">
            <a:off x="3807872" y="3311696"/>
            <a:ext cx="1107627" cy="1330348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3"/>
            <a:endCxn id="6" idx="1"/>
          </p:cNvCxnSpPr>
          <p:nvPr/>
        </p:nvCxnSpPr>
        <p:spPr>
          <a:xfrm flipV="1">
            <a:off x="5499061" y="4642044"/>
            <a:ext cx="1092121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3"/>
            <a:endCxn id="6" idx="1"/>
          </p:cNvCxnSpPr>
          <p:nvPr/>
        </p:nvCxnSpPr>
        <p:spPr>
          <a:xfrm>
            <a:off x="5486561" y="3311696"/>
            <a:ext cx="1104622" cy="1330348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1"/>
            <a:endCxn id="5" idx="3"/>
          </p:cNvCxnSpPr>
          <p:nvPr/>
        </p:nvCxnSpPr>
        <p:spPr>
          <a:xfrm flipH="1" flipV="1">
            <a:off x="3807871" y="4642044"/>
            <a:ext cx="1120128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172914" y="2699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6810" y="3986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37243" y="41304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10.1.3.1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54770" y="41304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10.1.3.2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72914" y="59399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10.3.2.1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57157" y="39864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10.3.1.2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357157" y="49318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10.3.1.1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146" y="493187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10.3.2.2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rot="5400000">
            <a:off x="2608733" y="3940234"/>
            <a:ext cx="11539" cy="1251664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7757305" y="3951774"/>
            <a:ext cx="11539" cy="1251664"/>
          </a:xfrm>
          <a:prstGeom prst="line">
            <a:avLst/>
          </a:prstGeom>
          <a:ln>
            <a:solidFill>
              <a:srgbClr val="E032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442610" y="4283804"/>
            <a:ext cx="54606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8385381" y="4355812"/>
            <a:ext cx="546061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00706" y="40677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8498" y="40677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10.1.0.2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5035" y="59399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10.3.0.1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21053" y="26996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10.3.0.2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00706" y="4715852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8498" y="4715852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10.2.0.2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137243" y="4706560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854770" y="4706560"/>
            <a:ext cx="934871" cy="369332"/>
          </a:xfrm>
          <a:prstGeom prst="rect">
            <a:avLst/>
          </a:prstGeom>
          <a:ln>
            <a:solidFill>
              <a:srgbClr val="E0325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10.2.3.2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/>
        </p:nvCxnSpPr>
        <p:spPr>
          <a:xfrm rot="5400000">
            <a:off x="2620735" y="4023782"/>
            <a:ext cx="11539" cy="125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rot="5400000">
            <a:off x="7769307" y="4023782"/>
            <a:ext cx="11539" cy="125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5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471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 bwMode="auto">
          <a:xfrm>
            <a:off x="-15552" y="4081"/>
            <a:ext cx="2094778" cy="6853919"/>
          </a:xfrm>
          <a:prstGeom prst="rect">
            <a:avLst/>
          </a:prstGeom>
          <a:solidFill>
            <a:srgbClr val="0071BC"/>
          </a:solidFill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0071BC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EAEAEA"/>
                </a:solidFill>
              </a:rPr>
              <a:t>2013/12/06</a:t>
            </a:r>
            <a:endParaRPr lang="en-US" altLang="ja-JP" dirty="0">
              <a:solidFill>
                <a:srgbClr val="EAEAEA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13" name="タイトル 1"/>
          <p:cNvSpPr txBox="1">
            <a:spLocks/>
          </p:cNvSpPr>
          <p:nvPr/>
        </p:nvSpPr>
        <p:spPr bwMode="auto">
          <a:xfrm>
            <a:off x="777874" y="297690"/>
            <a:ext cx="8370565" cy="5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altLang="ja-JP" dirty="0" smtClean="0">
                <a:solidFill>
                  <a:srgbClr val="EAEAEA"/>
                </a:solidFill>
              </a:rPr>
              <a:t>Outline</a:t>
            </a:r>
            <a:endParaRPr lang="ja-JP" altLang="en-US" dirty="0">
              <a:solidFill>
                <a:srgbClr val="EAEAEA"/>
              </a:solidFill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2360712" y="1157535"/>
            <a:ext cx="6390887" cy="6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altLang="ja-JP" b="1" dirty="0" smtClean="0">
                <a:solidFill>
                  <a:srgbClr val="0071BC"/>
                </a:solidFill>
                <a:cs typeface="Times New Roman"/>
              </a:rPr>
              <a:t>Improving </a:t>
            </a:r>
            <a:r>
              <a:rPr lang="en-US" altLang="ja-JP" b="1" dirty="0">
                <a:solidFill>
                  <a:srgbClr val="0071BC"/>
                </a:solidFill>
                <a:cs typeface="Times New Roman"/>
              </a:rPr>
              <a:t>datacenter network with Multipath </a:t>
            </a:r>
            <a:r>
              <a:rPr lang="en-US" altLang="ja-JP" b="1" dirty="0" smtClean="0">
                <a:solidFill>
                  <a:srgbClr val="0071BC"/>
                </a:solidFill>
                <a:cs typeface="Times New Roman"/>
              </a:rPr>
              <a:t>TCP</a:t>
            </a:r>
          </a:p>
          <a:p>
            <a:pPr marL="342900" indent="-342900" algn="l">
              <a:buFont typeface="Arial"/>
              <a:buChar char="•"/>
            </a:pPr>
            <a:endParaRPr lang="en-US" altLang="ja-JP" dirty="0">
              <a:solidFill>
                <a:srgbClr val="0071BC"/>
              </a:solidFill>
              <a:cs typeface="Times New Roman"/>
            </a:endParaRPr>
          </a:p>
          <a:p>
            <a:pPr algn="l"/>
            <a:endParaRPr lang="en-US" altLang="ja-JP" dirty="0" smtClean="0">
              <a:cs typeface="Times New Roman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2360712" y="1874153"/>
            <a:ext cx="6390887" cy="394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Background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Related work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/>
              <a:t>Issues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Conclusion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en-US" altLang="ja-JP" b="1" dirty="0" smtClean="0">
                <a:cs typeface="Times New Roman"/>
              </a:rPr>
              <a:t>Future work</a:t>
            </a:r>
            <a:endParaRPr lang="en-US" altLang="ja-JP" b="1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819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onclusion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Confirmed the effect of short flow with MPTCP. </a:t>
            </a:r>
          </a:p>
          <a:p>
            <a:pPr lvl="1"/>
            <a:r>
              <a:rPr lang="en-US" altLang="ja-JP" dirty="0" smtClean="0"/>
              <a:t>MPTCP improved short message traffic (&gt;50KB)</a:t>
            </a:r>
          </a:p>
          <a:p>
            <a:pPr lvl="1"/>
            <a:r>
              <a:rPr kumimoji="1" lang="en-US" altLang="ja-JP" dirty="0" smtClean="0"/>
              <a:t>MPTCP didn’t improve query traffic</a:t>
            </a:r>
            <a:endParaRPr lang="fr-FR" altLang="ja-JP" dirty="0"/>
          </a:p>
          <a:p>
            <a:pPr lvl="2"/>
            <a:r>
              <a:rPr lang="en-US" altLang="ja-JP" dirty="0"/>
              <a:t>Background traffic occupied paths, and short flow became queued behind background traffic. </a:t>
            </a:r>
            <a:endParaRPr lang="en-US" altLang="ja-JP" dirty="0" smtClean="0"/>
          </a:p>
          <a:p>
            <a:r>
              <a:rPr kumimoji="1" lang="en-US" altLang="ja-JP" dirty="0" smtClean="0"/>
              <a:t>Problems to solve</a:t>
            </a:r>
          </a:p>
          <a:p>
            <a:pPr lvl="1"/>
            <a:r>
              <a:rPr lang="en-US" altLang="ja-JP" dirty="0" smtClean="0"/>
              <a:t>Performance for FCT of short flow</a:t>
            </a:r>
          </a:p>
          <a:p>
            <a:pPr lvl="1"/>
            <a:r>
              <a:rPr lang="en-US" altLang="ja-JP" dirty="0" smtClean="0"/>
              <a:t>Manageability in data center, in particular for IP address and routing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4221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Considering s</a:t>
            </a:r>
            <a:r>
              <a:rPr kumimoji="1" lang="en-US" altLang="ja-JP" b="1" dirty="0" smtClean="0"/>
              <a:t>olution</a:t>
            </a:r>
          </a:p>
          <a:p>
            <a:pPr marL="0" indent="0">
              <a:buNone/>
            </a:pPr>
            <a:r>
              <a:rPr lang="en-US" altLang="ja-JP" dirty="0"/>
              <a:t>SDN: utilization of address resource </a:t>
            </a:r>
            <a:r>
              <a:rPr lang="en-US" altLang="ja-JP" dirty="0" smtClean="0"/>
              <a:t>effectively with MPTCP</a:t>
            </a:r>
          </a:p>
          <a:p>
            <a:pPr marL="0" indent="0">
              <a:buNone/>
            </a:pPr>
            <a:r>
              <a:rPr lang="en-US" altLang="ja-JP" dirty="0" smtClean="0"/>
              <a:t>Traffic engineering: flow schedule by only end-host</a:t>
            </a:r>
          </a:p>
          <a:p>
            <a:pPr marL="0" indent="0">
              <a:buNone/>
            </a:pPr>
            <a:r>
              <a:rPr lang="en-US" altLang="ja-JP" b="1" dirty="0" smtClean="0"/>
              <a:t>Study</a:t>
            </a:r>
          </a:p>
          <a:p>
            <a:pPr marL="0" indent="0">
              <a:buNone/>
            </a:pPr>
            <a:r>
              <a:rPr lang="en-US" altLang="ja-JP" dirty="0" smtClean="0"/>
              <a:t>Simulation </a:t>
            </a:r>
            <a:r>
              <a:rPr lang="en-US" altLang="ja-JP" i="1" dirty="0" err="1" smtClean="0"/>
              <a:t>mininet</a:t>
            </a:r>
            <a:r>
              <a:rPr lang="en-US" altLang="ja-JP" dirty="0" smtClean="0"/>
              <a:t> on MPTCP and SDN</a:t>
            </a:r>
          </a:p>
          <a:p>
            <a:pPr marL="0" indent="0">
              <a:buNone/>
            </a:pPr>
            <a:r>
              <a:rPr lang="en-US" altLang="ja-JP" dirty="0" smtClean="0"/>
              <a:t>Survey the research of MPTCP with SDN</a:t>
            </a:r>
          </a:p>
          <a:p>
            <a:pPr marL="0" indent="0">
              <a:buNone/>
            </a:pPr>
            <a:r>
              <a:rPr lang="en-US" altLang="ja-JP" dirty="0" smtClean="0"/>
              <a:t>Reading MPTCP implementation source code on kernel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2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22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367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Pod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内の最大マッチング問題。。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en-US" altLang="ja-JP" dirty="0" smtClean="0"/>
              <a:t>Round</a:t>
            </a:r>
            <a:r>
              <a:rPr lang="en-US" altLang="ja-JP" dirty="0"/>
              <a:t>-Robin </a:t>
            </a:r>
            <a:r>
              <a:rPr lang="en-US" altLang="ja-JP" dirty="0" smtClean="0"/>
              <a:t>Matching</a:t>
            </a:r>
          </a:p>
          <a:p>
            <a:r>
              <a:rPr lang="en-US" altLang="ja-JP" dirty="0" err="1" smtClean="0"/>
              <a:t>iSLIP</a:t>
            </a:r>
            <a:r>
              <a:rPr lang="en-US" altLang="ja-JP" dirty="0" smtClean="0"/>
              <a:t>(1999)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251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iSLIP</a:t>
            </a:r>
            <a:r>
              <a:rPr lang="ja-JP" altLang="en-US" dirty="0" smtClean="0"/>
              <a:t>について。。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92539"/>
            <a:ext cx="8280400" cy="1280777"/>
          </a:xfrm>
        </p:spPr>
        <p:txBody>
          <a:bodyPr/>
          <a:lstStyle/>
          <a:p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non-accept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判定は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パスを切り替えるためには？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1248705"/>
            <a:ext cx="4275545" cy="31993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004" y="1304764"/>
            <a:ext cx="4646698" cy="3480136"/>
          </a:xfrm>
          <a:prstGeom prst="rect">
            <a:avLst/>
          </a:prstGeom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2014/02/04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507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>
                <a:solidFill>
                  <a:srgbClr val="0071BC"/>
                </a:solidFill>
              </a:rPr>
              <a:t>Big data growth </a:t>
            </a:r>
            <a:r>
              <a:rPr lang="en-US" altLang="ja-JP" b="1" dirty="0" smtClean="0">
                <a:solidFill>
                  <a:srgbClr val="0071BC"/>
                </a:solidFill>
              </a:rPr>
              <a:t>matters seriously</a:t>
            </a:r>
            <a:endParaRPr lang="en-US" altLang="ja-JP" sz="1600" b="1" dirty="0" smtClean="0">
              <a:solidFill>
                <a:srgbClr val="0071BC"/>
              </a:solidFill>
            </a:endParaRPr>
          </a:p>
          <a:p>
            <a:pPr marL="0" indent="0">
              <a:buNone/>
            </a:pPr>
            <a:r>
              <a:rPr lang="en-US" altLang="ja-JP" sz="1800" dirty="0" smtClean="0"/>
              <a:t>Facebook stores more than </a:t>
            </a:r>
            <a:r>
              <a:rPr lang="en-US" altLang="ja-JP" dirty="0" smtClean="0">
                <a:solidFill>
                  <a:srgbClr val="E03253"/>
                </a:solidFill>
              </a:rPr>
              <a:t>300 petabytes</a:t>
            </a:r>
            <a:r>
              <a:rPr lang="en-US" altLang="ja-JP" sz="1800" dirty="0" smtClean="0"/>
              <a:t>, </a:t>
            </a:r>
          </a:p>
          <a:p>
            <a:pPr marL="0" indent="0">
              <a:buNone/>
            </a:pPr>
            <a:r>
              <a:rPr lang="en-US" altLang="ja-JP" sz="1800" dirty="0" smtClean="0"/>
              <a:t>and analyzes </a:t>
            </a:r>
            <a:r>
              <a:rPr lang="en-US" altLang="ja-JP" dirty="0">
                <a:solidFill>
                  <a:srgbClr val="E03253"/>
                </a:solidFill>
              </a:rPr>
              <a:t>1 petabyte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data </a:t>
            </a:r>
            <a:r>
              <a:rPr lang="en-US" altLang="ja-JP" sz="1800" dirty="0" smtClean="0"/>
              <a:t>for data mining daily[1].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b="1" dirty="0">
                <a:solidFill>
                  <a:srgbClr val="0071BC"/>
                </a:solidFill>
              </a:rPr>
              <a:t>Transition in data center …</a:t>
            </a:r>
          </a:p>
          <a:p>
            <a:pPr marL="0" indent="0">
              <a:buNone/>
            </a:pPr>
            <a:r>
              <a:rPr lang="en-US" altLang="ja-JP" sz="1800" dirty="0" smtClean="0"/>
              <a:t>Increasing </a:t>
            </a:r>
            <a:r>
              <a:rPr lang="en-US" altLang="ja-JP" sz="1800" dirty="0"/>
              <a:t>the number of </a:t>
            </a:r>
            <a:r>
              <a:rPr lang="en-US" altLang="ja-JP" sz="2000" dirty="0" smtClean="0">
                <a:solidFill>
                  <a:srgbClr val="E03253"/>
                </a:solidFill>
              </a:rPr>
              <a:t>servers </a:t>
            </a:r>
            <a:r>
              <a:rPr lang="en-US" altLang="ja-JP" sz="1800" dirty="0" smtClean="0"/>
              <a:t>with </a:t>
            </a:r>
            <a:r>
              <a:rPr lang="en-US" altLang="ja-JP" sz="1800" dirty="0"/>
              <a:t>tens of </a:t>
            </a:r>
            <a:r>
              <a:rPr lang="en-US" altLang="ja-JP" sz="1800" dirty="0" smtClean="0"/>
              <a:t>thousands for </a:t>
            </a:r>
            <a:r>
              <a:rPr lang="en-US" altLang="ja-JP" sz="1800" dirty="0"/>
              <a:t>scale-</a:t>
            </a:r>
            <a:r>
              <a:rPr lang="en-US" altLang="ja-JP" sz="1800" dirty="0" smtClean="0"/>
              <a:t>out. </a:t>
            </a:r>
          </a:p>
          <a:p>
            <a:pPr marL="0" indent="0">
              <a:buNone/>
            </a:pPr>
            <a:r>
              <a:rPr lang="en-US" altLang="ja-JP" sz="1800" dirty="0" smtClean="0"/>
              <a:t>Increasing the number of </a:t>
            </a:r>
            <a:r>
              <a:rPr lang="en-US" altLang="ja-JP" sz="1800" dirty="0" smtClean="0">
                <a:solidFill>
                  <a:srgbClr val="E03253"/>
                </a:solidFill>
              </a:rPr>
              <a:t>paths </a:t>
            </a:r>
            <a:r>
              <a:rPr lang="en-US" altLang="ja-JP" sz="1800" dirty="0" smtClean="0"/>
              <a:t>in DC network, for redundancy. </a:t>
            </a:r>
            <a:endParaRPr lang="en-US" altLang="ja-JP" sz="1800" dirty="0" smtClean="0">
              <a:solidFill>
                <a:srgbClr val="E03253"/>
              </a:solidFill>
            </a:endParaRPr>
          </a:p>
          <a:p>
            <a:pPr marL="0" indent="0">
              <a:buNone/>
            </a:pPr>
            <a:r>
              <a:rPr lang="en-US" altLang="ja-JP" sz="1800" dirty="0" smtClean="0"/>
              <a:t>In cloud services, </a:t>
            </a:r>
            <a:r>
              <a:rPr lang="en-US" altLang="ja-JP" sz="2000" dirty="0" smtClean="0">
                <a:solidFill>
                  <a:srgbClr val="E03253"/>
                </a:solidFill>
              </a:rPr>
              <a:t>intra-traffic</a:t>
            </a:r>
            <a:r>
              <a:rPr lang="en-US" altLang="ja-JP" sz="1800" dirty="0" smtClean="0"/>
              <a:t> have been increased. 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</a:t>
            </a:fld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817186" y="5970766"/>
            <a:ext cx="8316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/>
              <a:t>[1]https</a:t>
            </a:r>
            <a:r>
              <a:rPr lang="en-US" altLang="ja-JP" sz="800" dirty="0"/>
              <a:t>://www.facebook.com/notes/facebook-engineering/presto-interacting-with-petabytes-of-data-at-facebook/</a:t>
            </a:r>
            <a:r>
              <a:rPr lang="en-US" altLang="ja-JP" sz="800" dirty="0" smtClean="0"/>
              <a:t>10151786197628920</a:t>
            </a:r>
          </a:p>
          <a:p>
            <a:r>
              <a:rPr lang="en-US" altLang="ja-JP" sz="800" dirty="0" smtClean="0"/>
              <a:t>[2]http</a:t>
            </a:r>
            <a:r>
              <a:rPr lang="en-US" altLang="ja-JP" sz="800" dirty="0"/>
              <a:t>://</a:t>
            </a:r>
            <a:r>
              <a:rPr lang="en-US" altLang="ja-JP" sz="800" dirty="0" err="1"/>
              <a:t>blog.gigaspaces.com</a:t>
            </a:r>
            <a:r>
              <a:rPr lang="en-US" altLang="ja-JP" sz="800" dirty="0"/>
              <a:t>/amazon-found-every-100ms-of-latency-cost-them-1-in-sales/</a:t>
            </a:r>
            <a:endParaRPr lang="ja-JP" altLang="en-US" sz="800" dirty="0"/>
          </a:p>
        </p:txBody>
      </p:sp>
      <p:sp>
        <p:nvSpPr>
          <p:cNvPr id="9" name="コンテンツ プレースホルダー 6"/>
          <p:cNvSpPr txBox="1">
            <a:spLocks/>
          </p:cNvSpPr>
          <p:nvPr/>
        </p:nvSpPr>
        <p:spPr bwMode="auto">
          <a:xfrm>
            <a:off x="848544" y="4973957"/>
            <a:ext cx="8280400" cy="93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/>
              <a:t>Improving the datacenter network </a:t>
            </a:r>
            <a:r>
              <a:rPr lang="en-US" altLang="ja-JP" sz="2800" b="1" dirty="0" smtClean="0">
                <a:solidFill>
                  <a:srgbClr val="0071BC"/>
                </a:solidFill>
              </a:rPr>
              <a:t>with Multipath TCP</a:t>
            </a:r>
            <a:endParaRPr lang="en-US" altLang="ja-JP" sz="3200" b="1" dirty="0" smtClean="0">
              <a:solidFill>
                <a:srgbClr val="0071BC"/>
              </a:solidFill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4710684" y="4489556"/>
            <a:ext cx="484632" cy="77564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爆発 2 1"/>
          <p:cNvSpPr/>
          <p:nvPr/>
        </p:nvSpPr>
        <p:spPr bwMode="auto">
          <a:xfrm>
            <a:off x="0" y="1124744"/>
            <a:ext cx="9906000" cy="4607917"/>
          </a:xfrm>
          <a:prstGeom prst="irregularSeal2">
            <a:avLst/>
          </a:prstGeom>
          <a:solidFill>
            <a:srgbClr val="C0504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MPTCP doesn’t improve short flow traffic</a:t>
            </a:r>
            <a:endParaRPr kumimoji="0" lang="ja-JP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48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04528" y="1157535"/>
            <a:ext cx="8460940" cy="481323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E03253"/>
                </a:solidFill>
              </a:rPr>
              <a:t>Why is my target short flow??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rgbClr val="0071BC"/>
                </a:solidFill>
              </a:rPr>
              <a:t>Distributed processing </a:t>
            </a:r>
            <a:r>
              <a:rPr lang="en-US" altLang="ja-JP" sz="2000" dirty="0" smtClean="0"/>
              <a:t>is common solution for the problem of big</a:t>
            </a:r>
            <a:r>
              <a:rPr kumimoji="1" lang="en-US" altLang="ja-JP" sz="2000" dirty="0" smtClean="0"/>
              <a:t> data and massive resources.</a:t>
            </a:r>
          </a:p>
          <a:p>
            <a:pPr marL="0" indent="0">
              <a:buNone/>
            </a:pPr>
            <a:r>
              <a:rPr lang="en-US" altLang="ja-JP" dirty="0"/>
              <a:t>Distributed processing </a:t>
            </a:r>
            <a:r>
              <a:rPr lang="en-US" altLang="ja-JP" dirty="0" smtClean="0"/>
              <a:t>produces </a:t>
            </a:r>
            <a:r>
              <a:rPr lang="en-US" altLang="ja-JP" dirty="0" smtClean="0">
                <a:solidFill>
                  <a:srgbClr val="E03253"/>
                </a:solidFill>
              </a:rPr>
              <a:t>a lot of short flow</a:t>
            </a:r>
            <a:r>
              <a:rPr lang="en-US" altLang="ja-JP" dirty="0" smtClean="0"/>
              <a:t>. </a:t>
            </a:r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sz="1800" dirty="0" smtClean="0"/>
              <a:t>Actually, </a:t>
            </a:r>
            <a:r>
              <a:rPr lang="en-US" altLang="ja-JP" sz="1800" dirty="0" smtClean="0">
                <a:solidFill>
                  <a:srgbClr val="E03253"/>
                </a:solidFill>
              </a:rPr>
              <a:t>80%</a:t>
            </a:r>
            <a:r>
              <a:rPr lang="en-US" altLang="ja-JP" sz="1800" dirty="0" smtClean="0"/>
              <a:t> of </a:t>
            </a:r>
            <a:r>
              <a:rPr lang="en-US" altLang="ja-JP" sz="1800" dirty="0"/>
              <a:t>d</a:t>
            </a:r>
            <a:r>
              <a:rPr lang="en-US" altLang="ja-JP" sz="1800" dirty="0" smtClean="0"/>
              <a:t>atacenter traffic is short flow[1].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Data centers runs many interactive services, which is </a:t>
            </a:r>
            <a:r>
              <a:rPr lang="en-US" altLang="ja-JP" sz="1800" dirty="0" smtClean="0">
                <a:solidFill>
                  <a:srgbClr val="E03253"/>
                </a:solidFill>
              </a:rPr>
              <a:t>latency-sensitive</a:t>
            </a:r>
          </a:p>
          <a:p>
            <a:pPr marL="0" indent="0">
              <a:buNone/>
            </a:pPr>
            <a:endParaRPr kumimoji="1" lang="en-US" altLang="ja-JP" sz="2200" b="1" dirty="0" smtClean="0">
              <a:solidFill>
                <a:srgbClr val="E03253"/>
              </a:solidFill>
            </a:endParaRPr>
          </a:p>
          <a:p>
            <a:pPr marL="0" indent="0" algn="ctr">
              <a:buNone/>
            </a:pPr>
            <a:r>
              <a:rPr kumimoji="1" lang="en-US" altLang="ja-JP" sz="2200" b="1" dirty="0" smtClean="0">
                <a:solidFill>
                  <a:srgbClr val="0071BC"/>
                </a:solidFill>
              </a:rPr>
              <a:t>Short flows </a:t>
            </a:r>
            <a:r>
              <a:rPr lang="en-US" altLang="ja-JP" sz="2200" b="1" dirty="0" smtClean="0">
                <a:solidFill>
                  <a:srgbClr val="0071BC"/>
                </a:solidFill>
              </a:rPr>
              <a:t>in datacenter network is matter.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2A6E-2954-4E38-AD66-154544EB6822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4124908" y="5970766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[1]Benson</a:t>
            </a:r>
            <a:r>
              <a:rPr lang="en-US" altLang="ja-JP" sz="800" dirty="0"/>
              <a:t>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Proceedings of the 10th ACM SIGCOMM conference on Internet measurement. ACM, 2010.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4033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77875" y="944724"/>
            <a:ext cx="8387592" cy="481323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E03253"/>
                </a:solidFill>
              </a:rPr>
              <a:t>What is the short flow problem?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1BC"/>
                </a:solidFill>
              </a:rPr>
              <a:t>Flow completion time(FCT) </a:t>
            </a:r>
            <a:r>
              <a:rPr lang="en-US" altLang="ja-JP" dirty="0" smtClean="0"/>
              <a:t>for short flow in </a:t>
            </a:r>
            <a:r>
              <a:rPr lang="en-US" altLang="ja-JP" dirty="0" smtClean="0">
                <a:solidFill>
                  <a:srgbClr val="E03253"/>
                </a:solidFill>
              </a:rPr>
              <a:t>TCP</a:t>
            </a:r>
            <a:r>
              <a:rPr lang="en-US" altLang="ja-JP" dirty="0" smtClean="0">
                <a:solidFill>
                  <a:srgbClr val="0071BC"/>
                </a:solidFill>
              </a:rPr>
              <a:t> </a:t>
            </a:r>
            <a:r>
              <a:rPr lang="en-US" altLang="ja-JP" dirty="0" smtClean="0"/>
              <a:t>is poor. </a:t>
            </a:r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en-US" altLang="ja-JP" sz="2000" dirty="0" smtClean="0">
                <a:solidFill>
                  <a:srgbClr val="E03253"/>
                </a:solidFill>
              </a:rPr>
              <a:t>Queue</a:t>
            </a:r>
            <a:r>
              <a:rPr kumimoji="1" lang="en-US" altLang="ja-JP" sz="2000" dirty="0" smtClean="0"/>
              <a:t>: short flow queued up behind burst of packets.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>
                <a:solidFill>
                  <a:srgbClr val="E03253"/>
                </a:solidFill>
              </a:rPr>
              <a:t>Bandwidth</a:t>
            </a:r>
            <a:r>
              <a:rPr lang="en-US" altLang="ja-JP" sz="2000" dirty="0" smtClean="0"/>
              <a:t>: first-come, first served.</a:t>
            </a:r>
            <a:r>
              <a:rPr lang="en-US" altLang="ja-JP" dirty="0" smtClean="0"/>
              <a:t> </a:t>
            </a:r>
          </a:p>
          <a:p>
            <a:pPr marL="0" indent="0">
              <a:buNone/>
            </a:pPr>
            <a:r>
              <a:rPr kumimoji="1" lang="en-US" altLang="ja-JP" dirty="0" smtClean="0"/>
              <a:t>Popular method : ECMP load-balancing</a:t>
            </a: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2A6E-2954-4E38-AD66-154544EB6822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3908884" y="6366810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[1]Benson</a:t>
            </a:r>
            <a:r>
              <a:rPr lang="en-US" altLang="ja-JP" sz="800" dirty="0"/>
              <a:t>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traffic characteristics of data centers in the wild." Proceedings of the 10th ACM SIGCOMM conference on Internet measurement. ACM, 2010.</a:t>
            </a:r>
            <a:endParaRPr lang="ja-JP" altLang="en-US" sz="800" dirty="0"/>
          </a:p>
        </p:txBody>
      </p:sp>
      <p:grpSp>
        <p:nvGrpSpPr>
          <p:cNvPr id="39" name="図形グループ 38"/>
          <p:cNvGrpSpPr/>
          <p:nvPr/>
        </p:nvGrpSpPr>
        <p:grpSpPr>
          <a:xfrm>
            <a:off x="1610190" y="4099930"/>
            <a:ext cx="2337479" cy="2101378"/>
            <a:chOff x="107504" y="4207942"/>
            <a:chExt cx="2829272" cy="2543497"/>
          </a:xfrm>
        </p:grpSpPr>
        <p:pic>
          <p:nvPicPr>
            <p:cNvPr id="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コネクタ 10"/>
            <p:cNvCxnSpPr>
              <a:stCxn id="23" idx="2"/>
              <a:endCxn id="9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23" idx="2"/>
              <a:endCxn id="10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直線コネクタ 14"/>
            <p:cNvCxnSpPr>
              <a:stCxn id="24" idx="2"/>
              <a:endCxn id="13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24" idx="2"/>
              <a:endCxn id="14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>
              <a:stCxn id="21" idx="2"/>
              <a:endCxn id="23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21" idx="2"/>
              <a:endCxn id="24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22" idx="2"/>
              <a:endCxn id="24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stCxn id="22" idx="2"/>
              <a:endCxn id="23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テキスト ボックス 56"/>
          <p:cNvSpPr txBox="1"/>
          <p:nvPr/>
        </p:nvSpPr>
        <p:spPr>
          <a:xfrm>
            <a:off x="872365" y="35730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169024" y="4219924"/>
            <a:ext cx="3456384" cy="1477328"/>
          </a:xfrm>
          <a:prstGeom prst="rect">
            <a:avLst/>
          </a:prstGeom>
          <a:noFill/>
          <a:ln>
            <a:solidFill>
              <a:srgbClr val="0071B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n-lt"/>
              </a:rPr>
              <a:t>ECMP performs hash-based flow-level load balancing. </a:t>
            </a:r>
          </a:p>
          <a:p>
            <a:pPr marL="285750" indent="-285750">
              <a:buFont typeface="Arial"/>
              <a:buChar char="•"/>
            </a:pPr>
            <a:endParaRPr kumimoji="1" lang="en-US" altLang="ja-JP" dirty="0" smtClean="0">
              <a:solidFill>
                <a:srgbClr val="4D4D4D"/>
              </a:solidFill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n-lt"/>
              </a:rPr>
              <a:t>may direct large flows to the same path</a:t>
            </a:r>
          </a:p>
        </p:txBody>
      </p:sp>
      <p:cxnSp>
        <p:nvCxnSpPr>
          <p:cNvPr id="65" name="直線コネクタ 64"/>
          <p:cNvCxnSpPr/>
          <p:nvPr/>
        </p:nvCxnSpPr>
        <p:spPr bwMode="auto">
          <a:xfrm flipV="1">
            <a:off x="1858162" y="4214810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 flipH="1" flipV="1">
            <a:off x="1822326" y="4214810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/>
          <p:nvPr/>
        </p:nvCxnSpPr>
        <p:spPr bwMode="auto">
          <a:xfrm rot="900000" flipV="1">
            <a:off x="1786679" y="5110883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/>
          <p:cNvCxnSpPr>
            <a:endCxn id="13" idx="0"/>
          </p:cNvCxnSpPr>
          <p:nvPr/>
        </p:nvCxnSpPr>
        <p:spPr bwMode="auto">
          <a:xfrm flipH="1">
            <a:off x="3299531" y="4865321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5" name="図形グループ 94"/>
          <p:cNvGrpSpPr/>
          <p:nvPr/>
        </p:nvGrpSpPr>
        <p:grpSpPr>
          <a:xfrm>
            <a:off x="2081943" y="4509120"/>
            <a:ext cx="1689341" cy="1137124"/>
            <a:chOff x="2081943" y="4509120"/>
            <a:chExt cx="1689341" cy="1137124"/>
          </a:xfrm>
        </p:grpSpPr>
        <p:cxnSp>
          <p:nvCxnSpPr>
            <p:cNvPr id="81" name="直線コネクタ 80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線コネクタ 83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線矢印コネクタ 91"/>
            <p:cNvCxnSpPr>
              <a:endCxn id="14" idx="0"/>
            </p:cNvCxnSpPr>
            <p:nvPr/>
          </p:nvCxnSpPr>
          <p:spPr bwMode="auto">
            <a:xfrm>
              <a:off x="3594899" y="4509120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" name="図形グループ 103"/>
          <p:cNvGrpSpPr/>
          <p:nvPr/>
        </p:nvGrpSpPr>
        <p:grpSpPr>
          <a:xfrm>
            <a:off x="1928664" y="4169514"/>
            <a:ext cx="1760561" cy="1440313"/>
            <a:chOff x="1928664" y="4169514"/>
            <a:chExt cx="1760561" cy="1440313"/>
          </a:xfrm>
        </p:grpSpPr>
        <p:cxnSp>
          <p:nvCxnSpPr>
            <p:cNvPr id="99" name="直線矢印コネクタ 98"/>
            <p:cNvCxnSpPr/>
            <p:nvPr/>
          </p:nvCxnSpPr>
          <p:spPr bwMode="auto">
            <a:xfrm>
              <a:off x="3512840" y="4833156"/>
              <a:ext cx="176385" cy="776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2" name="図形グループ 101"/>
            <p:cNvGrpSpPr/>
            <p:nvPr/>
          </p:nvGrpSpPr>
          <p:grpSpPr>
            <a:xfrm>
              <a:off x="1928664" y="4169514"/>
              <a:ext cx="1582862" cy="1430467"/>
              <a:chOff x="1928664" y="4169514"/>
              <a:chExt cx="1582862" cy="1430467"/>
            </a:xfrm>
          </p:grpSpPr>
          <p:cxnSp>
            <p:nvCxnSpPr>
              <p:cNvPr id="97" name="直線コネクタ 96"/>
              <p:cNvCxnSpPr/>
              <p:nvPr/>
            </p:nvCxnSpPr>
            <p:spPr bwMode="auto">
              <a:xfrm flipH="1" flipV="1">
                <a:off x="1964668" y="5084091"/>
                <a:ext cx="254481" cy="51589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直線コネクタ 97"/>
              <p:cNvCxnSpPr/>
              <p:nvPr/>
            </p:nvCxnSpPr>
            <p:spPr bwMode="auto">
              <a:xfrm flipH="1" flipV="1">
                <a:off x="1962960" y="4214810"/>
                <a:ext cx="920" cy="86928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直線コネクタ 100"/>
              <p:cNvCxnSpPr/>
              <p:nvPr/>
            </p:nvCxnSpPr>
            <p:spPr bwMode="auto">
              <a:xfrm flipH="1" flipV="1">
                <a:off x="1928664" y="4169514"/>
                <a:ext cx="1582862" cy="66364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71B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3" name="爆発 2 102"/>
          <p:cNvSpPr/>
          <p:nvPr/>
        </p:nvSpPr>
        <p:spPr bwMode="auto">
          <a:xfrm>
            <a:off x="1628152" y="4473116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9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work: switch approach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21171"/>
            <a:ext cx="8280400" cy="7236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smtClean="0"/>
              <a:t>M. </a:t>
            </a:r>
            <a:r>
              <a:rPr lang="en-US" altLang="ja-JP" sz="1600" dirty="0" err="1" smtClean="0"/>
              <a:t>Alizadeh</a:t>
            </a:r>
            <a:r>
              <a:rPr lang="en-US" altLang="ja-JP" sz="1600" dirty="0" smtClean="0"/>
              <a:t>, S. Yang, M. Sharif, S. </a:t>
            </a:r>
            <a:r>
              <a:rPr lang="en-US" altLang="ja-JP" sz="1600" dirty="0" err="1" smtClean="0"/>
              <a:t>Katti</a:t>
            </a:r>
            <a:r>
              <a:rPr lang="en-US" altLang="ja-JP" sz="1600" dirty="0" smtClean="0"/>
              <a:t>, N. M. B. </a:t>
            </a:r>
            <a:r>
              <a:rPr lang="en-US" altLang="ja-JP" sz="1600" dirty="0" err="1" smtClean="0"/>
              <a:t>Prabhakar</a:t>
            </a:r>
            <a:r>
              <a:rPr lang="en-US" altLang="ja-JP" sz="1600" dirty="0" smtClean="0"/>
              <a:t>, and S. </a:t>
            </a:r>
            <a:r>
              <a:rPr lang="en-US" altLang="ja-JP" sz="1600" dirty="0" err="1" smtClean="0"/>
              <a:t>Shenker</a:t>
            </a:r>
            <a:r>
              <a:rPr lang="en-US" altLang="ja-JP" sz="1600" dirty="0" smtClean="0"/>
              <a:t>. </a:t>
            </a:r>
            <a:r>
              <a:rPr lang="en-US" altLang="ja-JP" sz="1600" dirty="0" err="1" smtClean="0"/>
              <a:t>pFabric</a:t>
            </a:r>
            <a:r>
              <a:rPr lang="en-US" altLang="ja-JP" sz="1600" dirty="0" smtClean="0"/>
              <a:t>: Minimal near-optimal datacenter transport. In Proc. ACM SIGCOMM, 2013.</a:t>
            </a:r>
            <a:endParaRPr lang="en-US" altLang="ja-JP" sz="1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>
                <a:latin typeface="+mn-lt"/>
              </a:rPr>
              <a:t>First-in-first-out mechanism harm the flow with high </a:t>
            </a:r>
            <a:r>
              <a:rPr kumimoji="1" lang="en-US" altLang="ja-JP" dirty="0" smtClean="0">
                <a:latin typeface="+mn-lt"/>
              </a:rPr>
              <a:t>priority</a:t>
            </a:r>
          </a:p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Target: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Short flow, with high priority, meets deadline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6318" y="3430588"/>
            <a:ext cx="4116682" cy="292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Solution: </a:t>
            </a:r>
            <a:r>
              <a:rPr kumimoji="1" lang="en-US" altLang="ja-JP" sz="2000" dirty="0" smtClean="0">
                <a:solidFill>
                  <a:srgbClr val="E03253"/>
                </a:solidFill>
                <a:latin typeface="+mj-lt"/>
              </a:rPr>
              <a:t>with full-customize switch</a:t>
            </a:r>
          </a:p>
          <a:p>
            <a:pPr marL="0" lvl="1"/>
            <a:r>
              <a:rPr lang="en-US" altLang="ja-JP" b="1" dirty="0" smtClean="0">
                <a:latin typeface="+mn-lt"/>
              </a:rPr>
              <a:t>Rate-control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ja-JP" dirty="0" smtClean="0">
                <a:latin typeface="+mn-lt"/>
              </a:rPr>
              <a:t>Initial </a:t>
            </a:r>
            <a:r>
              <a:rPr lang="en-US" altLang="ja-JP" dirty="0">
                <a:latin typeface="+mn-lt"/>
              </a:rPr>
              <a:t>window size : static value using </a:t>
            </a:r>
            <a:r>
              <a:rPr lang="en-US" altLang="ja-JP" dirty="0" smtClean="0">
                <a:latin typeface="+mn-lt"/>
              </a:rPr>
              <a:t>BDP</a:t>
            </a:r>
          </a:p>
          <a:p>
            <a:pPr marL="342900" lvl="1" indent="-342900">
              <a:buFont typeface="Arial"/>
              <a:buChar char="•"/>
            </a:pPr>
            <a:r>
              <a:rPr kumimoji="1" lang="en-US" altLang="ja-JP" dirty="0">
                <a:latin typeface="+mn-lt"/>
              </a:rPr>
              <a:t>when drop, waiting </a:t>
            </a:r>
            <a:r>
              <a:rPr lang="en-US" altLang="ja-JP" dirty="0">
                <a:latin typeface="+mn-lt"/>
              </a:rPr>
              <a:t>for </a:t>
            </a:r>
            <a:r>
              <a:rPr kumimoji="1" lang="en-US" altLang="ja-JP" dirty="0" smtClean="0">
                <a:latin typeface="+mn-lt"/>
              </a:rPr>
              <a:t>RTO</a:t>
            </a:r>
          </a:p>
          <a:p>
            <a:pPr marL="0" lvl="1"/>
            <a:r>
              <a:rPr lang="en-US" altLang="ja-JP" b="1" dirty="0" smtClean="0">
                <a:latin typeface="+mn-lt"/>
              </a:rPr>
              <a:t>Queuing</a:t>
            </a:r>
          </a:p>
          <a:p>
            <a:pPr marL="285750" lvl="1" indent="-285750">
              <a:buFont typeface="Arial"/>
              <a:buChar char="•"/>
            </a:pPr>
            <a:r>
              <a:rPr lang="en-US" altLang="ja-JP" dirty="0">
                <a:latin typeface="+mn-lt"/>
              </a:rPr>
              <a:t>Priority rule : smaller </a:t>
            </a:r>
            <a:r>
              <a:rPr lang="en-US" altLang="ja-JP" dirty="0">
                <a:solidFill>
                  <a:srgbClr val="0071BC"/>
                </a:solidFill>
                <a:latin typeface="+mn-lt"/>
              </a:rPr>
              <a:t>remaining flow size</a:t>
            </a:r>
            <a:r>
              <a:rPr lang="en-US" altLang="ja-JP" dirty="0">
                <a:latin typeface="+mn-lt"/>
              </a:rPr>
              <a:t> has higher </a:t>
            </a:r>
            <a:r>
              <a:rPr lang="en-US" altLang="ja-JP" dirty="0" smtClean="0">
                <a:latin typeface="+mn-lt"/>
              </a:rPr>
              <a:t>priority</a:t>
            </a:r>
          </a:p>
          <a:p>
            <a:pPr marL="285750" lvl="1" indent="-285750">
              <a:buFont typeface="Arial"/>
              <a:buChar char="•"/>
            </a:pPr>
            <a:r>
              <a:rPr lang="en-US" altLang="ja-JP" dirty="0" err="1" smtClean="0">
                <a:latin typeface="+mn-lt"/>
              </a:rPr>
              <a:t>Dequeue</a:t>
            </a:r>
            <a:endParaRPr lang="en-US" altLang="ja-JP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endParaRPr kumimoji="1" lang="en-US" altLang="ja-JP" sz="20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423326"/>
            <a:ext cx="411668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Result:</a:t>
            </a:r>
            <a:r>
              <a:rPr kumimoji="1" lang="en-US" altLang="ja-JP" sz="2000" dirty="0" smtClean="0">
                <a:solidFill>
                  <a:srgbClr val="E03253"/>
                </a:solidFill>
                <a:latin typeface="+mj-lt"/>
              </a:rPr>
              <a:t> 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achieving near-optimal FCT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21052" y="5841268"/>
            <a:ext cx="333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The effect of short flows completing for 70KB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548844" y="6129300"/>
            <a:ext cx="612068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600" dirty="0"/>
              <a:t>M. </a:t>
            </a:r>
            <a:r>
              <a:rPr lang="en-US" altLang="ja-JP" sz="600" dirty="0" err="1"/>
              <a:t>Alizadeh</a:t>
            </a:r>
            <a:r>
              <a:rPr lang="en-US" altLang="ja-JP" sz="600" dirty="0"/>
              <a:t>, S. Yang, M. Sharif, S. </a:t>
            </a:r>
            <a:r>
              <a:rPr lang="en-US" altLang="ja-JP" sz="600" dirty="0" err="1"/>
              <a:t>Katti</a:t>
            </a:r>
            <a:r>
              <a:rPr lang="en-US" altLang="ja-JP" sz="600" dirty="0"/>
              <a:t>, N. M. B. </a:t>
            </a:r>
            <a:r>
              <a:rPr lang="en-US" altLang="ja-JP" sz="600" dirty="0" err="1"/>
              <a:t>Prabhakar</a:t>
            </a:r>
            <a:r>
              <a:rPr lang="en-US" altLang="ja-JP" sz="600" dirty="0"/>
              <a:t>, and S. </a:t>
            </a:r>
            <a:r>
              <a:rPr lang="en-US" altLang="ja-JP" sz="600" dirty="0" err="1"/>
              <a:t>Shenker</a:t>
            </a:r>
            <a:r>
              <a:rPr lang="en-US" altLang="ja-JP" sz="600" dirty="0"/>
              <a:t>. </a:t>
            </a:r>
            <a:r>
              <a:rPr lang="en-US" altLang="ja-JP" sz="600" dirty="0" err="1"/>
              <a:t>pFabric</a:t>
            </a:r>
            <a:r>
              <a:rPr lang="en-US" altLang="ja-JP" sz="600" dirty="0"/>
              <a:t>: Minimal near-optimal datacenter transport. In Proc. ACM SIGCOMM, 2013.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2"/>
          <a:srcRect r="49894" b="10212"/>
          <a:stretch/>
        </p:blipFill>
        <p:spPr>
          <a:xfrm>
            <a:off x="5939794" y="4062744"/>
            <a:ext cx="2251841" cy="18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6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Related work: host </a:t>
            </a:r>
            <a:r>
              <a:rPr lang="en-US" altLang="ja-JP" dirty="0" err="1" smtClean="0"/>
              <a:t>approarch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88740"/>
            <a:ext cx="8280400" cy="7236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/>
              <a:t>Xu</a:t>
            </a:r>
            <a:r>
              <a:rPr lang="en-US" altLang="ja-JP" sz="1600" dirty="0"/>
              <a:t>, Hong, and </a:t>
            </a:r>
            <a:r>
              <a:rPr lang="en-US" altLang="ja-JP" sz="1600" dirty="0" err="1"/>
              <a:t>Baochun</a:t>
            </a:r>
            <a:r>
              <a:rPr lang="en-US" altLang="ja-JP" sz="1600" dirty="0"/>
              <a:t> Li. "</a:t>
            </a:r>
            <a:r>
              <a:rPr lang="en-US" altLang="ja-JP" sz="1600" dirty="0" err="1"/>
              <a:t>RepFlow</a:t>
            </a:r>
            <a:r>
              <a:rPr lang="en-US" altLang="ja-JP" sz="1600" dirty="0"/>
              <a:t>: Minimizing flow completion times with replicated flows in data centers." </a:t>
            </a:r>
            <a:r>
              <a:rPr lang="en-US" altLang="ja-JP" sz="1600" i="1" dirty="0" err="1"/>
              <a:t>arXiv</a:t>
            </a:r>
            <a:r>
              <a:rPr lang="en-US" altLang="ja-JP" sz="1600" i="1" dirty="0"/>
              <a:t> preprint arXiv:1307.7451</a:t>
            </a:r>
            <a:r>
              <a:rPr lang="en-US" altLang="ja-JP" sz="1600" dirty="0"/>
              <a:t> (2013).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938" y="1881188"/>
            <a:ext cx="8265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Motivation:</a:t>
            </a:r>
            <a:endParaRPr kumimoji="1" lang="en-US" altLang="ja-JP" dirty="0" smtClean="0"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Reducing FCT </a:t>
            </a:r>
            <a:r>
              <a:rPr kumimoji="1" lang="en-US" altLang="ja-JP" dirty="0" smtClean="0">
                <a:solidFill>
                  <a:srgbClr val="E03253"/>
                </a:solidFill>
                <a:latin typeface="+mj-lt"/>
              </a:rPr>
              <a:t>without custom switch hardware and/or protocol changes</a:t>
            </a:r>
          </a:p>
          <a:p>
            <a:r>
              <a:rPr kumimoji="1" lang="en-US" altLang="ja-JP" sz="2400" dirty="0" smtClean="0">
                <a:solidFill>
                  <a:srgbClr val="0071BC"/>
                </a:solidFill>
                <a:latin typeface="+mj-lt"/>
              </a:rPr>
              <a:t>Target :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distributing the utilization paths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6318" y="3112226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Solution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Replicate the flows to each paths just for short flow. 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66329" y="5996317"/>
            <a:ext cx="1945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Scenario on </a:t>
            </a:r>
            <a:r>
              <a:rPr kumimoji="1" lang="en-US" altLang="ja-JP" sz="1200" dirty="0" err="1" smtClean="0">
                <a:latin typeface="+mj-lt"/>
              </a:rPr>
              <a:t>Repflow</a:t>
            </a:r>
            <a:r>
              <a:rPr kumimoji="1" lang="en-US" altLang="ja-JP" sz="1200" dirty="0" smtClean="0">
                <a:latin typeface="+mj-lt"/>
              </a:rPr>
              <a:t>[1]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76518" y="3104964"/>
            <a:ext cx="4116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Resu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l</a:t>
            </a:r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t </a:t>
            </a:r>
            <a:r>
              <a:rPr kumimoji="1" lang="en-US" altLang="ja-JP" sz="2000" dirty="0">
                <a:solidFill>
                  <a:srgbClr val="0071BC"/>
                </a:solidFill>
                <a:latin typeface="+mj-lt"/>
              </a:rPr>
              <a:t>: </a:t>
            </a:r>
          </a:p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99</a:t>
            </a:r>
            <a:r>
              <a:rPr kumimoji="1" lang="en-US" altLang="ja-JP" baseline="30000" dirty="0" smtClean="0">
                <a:solidFill>
                  <a:srgbClr val="4D4D4D"/>
                </a:solidFill>
                <a:latin typeface="+mj-lt"/>
              </a:rPr>
              <a:t>th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 percentile FCT was improved by about 40%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06720" y="5719318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FCT of short flow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711844" y="6160658"/>
            <a:ext cx="62097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700" dirty="0" err="1"/>
              <a:t>Xu</a:t>
            </a:r>
            <a:r>
              <a:rPr lang="en-US" altLang="ja-JP" sz="700" dirty="0"/>
              <a:t>, Hong, and </a:t>
            </a:r>
            <a:r>
              <a:rPr lang="en-US" altLang="ja-JP" sz="700" dirty="0" err="1"/>
              <a:t>Baochun</a:t>
            </a:r>
            <a:r>
              <a:rPr lang="en-US" altLang="ja-JP" sz="700" dirty="0"/>
              <a:t> Li. "</a:t>
            </a:r>
            <a:r>
              <a:rPr lang="en-US" altLang="ja-JP" sz="700" dirty="0" err="1"/>
              <a:t>RepFlow</a:t>
            </a:r>
            <a:r>
              <a:rPr lang="en-US" altLang="ja-JP" sz="700" dirty="0"/>
              <a:t>: Minimizing flow completion times with replicated flows in data centers." </a:t>
            </a:r>
            <a:r>
              <a:rPr lang="en-US" altLang="ja-JP" sz="700" i="1" dirty="0" err="1"/>
              <a:t>arXiv</a:t>
            </a:r>
            <a:r>
              <a:rPr lang="en-US" altLang="ja-JP" sz="700" i="1" dirty="0"/>
              <a:t> preprint arXiv:1307.7451</a:t>
            </a:r>
            <a:r>
              <a:rPr lang="en-US" altLang="ja-JP" sz="700" dirty="0"/>
              <a:t> (2013).</a:t>
            </a:r>
          </a:p>
        </p:txBody>
      </p:sp>
      <p:grpSp>
        <p:nvGrpSpPr>
          <p:cNvPr id="15" name="図形グループ 14"/>
          <p:cNvGrpSpPr/>
          <p:nvPr/>
        </p:nvGrpSpPr>
        <p:grpSpPr>
          <a:xfrm>
            <a:off x="1610190" y="3933056"/>
            <a:ext cx="2337479" cy="2101378"/>
            <a:chOff x="107504" y="4207942"/>
            <a:chExt cx="2829272" cy="2543497"/>
          </a:xfrm>
        </p:grpSpPr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直線コネクタ 17"/>
            <p:cNvCxnSpPr>
              <a:stCxn id="30" idx="2"/>
              <a:endCxn id="16" idx="0"/>
            </p:cNvCxnSpPr>
            <p:nvPr/>
          </p:nvCxnSpPr>
          <p:spPr>
            <a:xfrm flipH="1">
              <a:off x="321000" y="5589240"/>
              <a:ext cx="283094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30" idx="2"/>
              <a:endCxn id="17" idx="0"/>
            </p:cNvCxnSpPr>
            <p:nvPr/>
          </p:nvCxnSpPr>
          <p:spPr>
            <a:xfrm>
              <a:off x="604094" y="5589240"/>
              <a:ext cx="287913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778" y="6067175"/>
              <a:ext cx="426991" cy="671847"/>
            </a:xfrm>
            <a:prstGeom prst="rect">
              <a:avLst/>
            </a:prstGeom>
            <a:noFill/>
            <a:ln w="25400">
              <a:solidFill>
                <a:srgbClr val="E03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5" y="6079592"/>
              <a:ext cx="426991" cy="671847"/>
            </a:xfrm>
            <a:prstGeom prst="rect">
              <a:avLst/>
            </a:prstGeom>
            <a:noFill/>
            <a:ln w="25400">
              <a:solidFill>
                <a:srgbClr val="0071B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直線コネクタ 21"/>
            <p:cNvCxnSpPr>
              <a:stCxn id="31" idx="2"/>
              <a:endCxn id="20" idx="0"/>
            </p:cNvCxnSpPr>
            <p:nvPr/>
          </p:nvCxnSpPr>
          <p:spPr>
            <a:xfrm flipH="1">
              <a:off x="2152274" y="5589240"/>
              <a:ext cx="231660" cy="47793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31" idx="2"/>
              <a:endCxn id="21" idx="0"/>
            </p:cNvCxnSpPr>
            <p:nvPr/>
          </p:nvCxnSpPr>
          <p:spPr>
            <a:xfrm>
              <a:off x="2383934" y="5589240"/>
              <a:ext cx="339347" cy="490352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8" idx="2"/>
              <a:endCxn id="30" idx="0"/>
            </p:cNvCxnSpPr>
            <p:nvPr/>
          </p:nvCxnSpPr>
          <p:spPr>
            <a:xfrm flipH="1">
              <a:off x="60409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28" idx="2"/>
              <a:endCxn id="31" idx="0"/>
            </p:cNvCxnSpPr>
            <p:nvPr/>
          </p:nvCxnSpPr>
          <p:spPr>
            <a:xfrm>
              <a:off x="619027" y="4522267"/>
              <a:ext cx="1764907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9" idx="2"/>
              <a:endCxn id="31" idx="0"/>
            </p:cNvCxnSpPr>
            <p:nvPr/>
          </p:nvCxnSpPr>
          <p:spPr>
            <a:xfrm flipH="1">
              <a:off x="2383934" y="4522267"/>
              <a:ext cx="1493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9" idx="2"/>
              <a:endCxn id="30" idx="0"/>
            </p:cNvCxnSpPr>
            <p:nvPr/>
          </p:nvCxnSpPr>
          <p:spPr>
            <a:xfrm flipH="1">
              <a:off x="604094" y="4522267"/>
              <a:ext cx="1794773" cy="75264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36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42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2" name="直線コネクタ 31"/>
          <p:cNvCxnSpPr/>
          <p:nvPr/>
        </p:nvCxnSpPr>
        <p:spPr bwMode="auto">
          <a:xfrm flipV="1">
            <a:off x="1858162" y="4047936"/>
            <a:ext cx="0" cy="9579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H="1" flipV="1">
            <a:off x="1822326" y="4047936"/>
            <a:ext cx="1582862" cy="6636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/>
          <p:nvPr/>
        </p:nvCxnSpPr>
        <p:spPr bwMode="auto">
          <a:xfrm rot="900000" flipV="1">
            <a:off x="1786679" y="4944009"/>
            <a:ext cx="0" cy="54073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矢印コネクタ 34"/>
          <p:cNvCxnSpPr>
            <a:endCxn id="20" idx="0"/>
          </p:cNvCxnSpPr>
          <p:nvPr/>
        </p:nvCxnSpPr>
        <p:spPr bwMode="auto">
          <a:xfrm flipH="1">
            <a:off x="3299531" y="4698447"/>
            <a:ext cx="123659" cy="7706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03253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" name="図形グループ 35"/>
          <p:cNvGrpSpPr/>
          <p:nvPr/>
        </p:nvGrpSpPr>
        <p:grpSpPr>
          <a:xfrm>
            <a:off x="2081943" y="4308100"/>
            <a:ext cx="1689341" cy="1161011"/>
            <a:chOff x="2081943" y="4474974"/>
            <a:chExt cx="1689341" cy="1161011"/>
          </a:xfrm>
        </p:grpSpPr>
        <p:cxnSp>
          <p:nvCxnSpPr>
            <p:cNvPr id="37" name="直線コネクタ 36"/>
            <p:cNvCxnSpPr/>
            <p:nvPr/>
          </p:nvCxnSpPr>
          <p:spPr bwMode="auto">
            <a:xfrm flipH="1" flipV="1">
              <a:off x="2081943" y="5120095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/>
            <p:cNvCxnSpPr/>
            <p:nvPr/>
          </p:nvCxnSpPr>
          <p:spPr bwMode="auto">
            <a:xfrm flipV="1">
              <a:off x="2081943" y="4509120"/>
              <a:ext cx="1512956" cy="6109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矢印コネクタ 38"/>
            <p:cNvCxnSpPr/>
            <p:nvPr/>
          </p:nvCxnSpPr>
          <p:spPr bwMode="auto">
            <a:xfrm>
              <a:off x="3594899" y="4474974"/>
              <a:ext cx="176385" cy="11371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図形グループ 41"/>
          <p:cNvGrpSpPr/>
          <p:nvPr/>
        </p:nvGrpSpPr>
        <p:grpSpPr>
          <a:xfrm>
            <a:off x="1962960" y="4047936"/>
            <a:ext cx="256189" cy="1385171"/>
            <a:chOff x="1962960" y="4214810"/>
            <a:chExt cx="256189" cy="1385171"/>
          </a:xfrm>
        </p:grpSpPr>
        <p:cxnSp>
          <p:nvCxnSpPr>
            <p:cNvPr id="43" name="直線コネクタ 42"/>
            <p:cNvCxnSpPr/>
            <p:nvPr/>
          </p:nvCxnSpPr>
          <p:spPr bwMode="auto">
            <a:xfrm flipH="1" flipV="1">
              <a:off x="1964668" y="5084091"/>
              <a:ext cx="254481" cy="5158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 flipH="1" flipV="1">
              <a:off x="1962960" y="4214810"/>
              <a:ext cx="920" cy="86928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爆発 2 45"/>
          <p:cNvSpPr/>
          <p:nvPr/>
        </p:nvSpPr>
        <p:spPr bwMode="auto">
          <a:xfrm>
            <a:off x="1628152" y="4306242"/>
            <a:ext cx="624548" cy="567771"/>
          </a:xfrm>
          <a:prstGeom prst="irregularSeal2">
            <a:avLst/>
          </a:prstGeom>
          <a:solidFill>
            <a:srgbClr val="C050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10" y="4221319"/>
            <a:ext cx="4571342" cy="1439929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7475837" y="5697252"/>
            <a:ext cx="1545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Fig. FCT of long flow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312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bout m</a:t>
            </a:r>
            <a:r>
              <a:rPr kumimoji="1" lang="en-US" altLang="ja-JP" dirty="0" smtClean="0"/>
              <a:t>y research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6"/>
            <a:ext cx="8280400" cy="381927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ja-JP" sz="2000" b="1" dirty="0" smtClean="0"/>
              <a:t>Requirements for datacenter network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dirty="0"/>
              <a:t>U</a:t>
            </a:r>
            <a:r>
              <a:rPr kumimoji="1" lang="en-US" altLang="ja-JP" sz="2000" dirty="0" smtClean="0"/>
              <a:t>sing modern topology for massive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 smtClean="0"/>
              <a:t>Feasibility: easily-implementation to real data center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dirty="0"/>
              <a:t>A</a:t>
            </a:r>
            <a:r>
              <a:rPr kumimoji="1" lang="en-US" altLang="ja-JP" sz="2000" dirty="0" smtClean="0"/>
              <a:t>pplication friendly : optimizin</a:t>
            </a:r>
            <a:r>
              <a:rPr lang="en-US" altLang="ja-JP" sz="2000" dirty="0" smtClean="0"/>
              <a:t>g the specified traffic patterns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b="1" dirty="0" smtClean="0">
                <a:solidFill>
                  <a:srgbClr val="0071BC"/>
                </a:solidFill>
              </a:rPr>
              <a:t>My research :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 smtClean="0"/>
              <a:t>On</a:t>
            </a:r>
            <a:r>
              <a:rPr kumimoji="1" lang="en-US" altLang="ja-JP" sz="2000" b="1" dirty="0" smtClean="0"/>
              <a:t> FatTree topology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>
                <a:solidFill>
                  <a:srgbClr val="E03253"/>
                </a:solidFill>
              </a:rPr>
              <a:t>u</a:t>
            </a:r>
            <a:r>
              <a:rPr lang="en-US" altLang="ja-JP" sz="2000" b="1" dirty="0" smtClean="0">
                <a:solidFill>
                  <a:srgbClr val="E03253"/>
                </a:solidFill>
              </a:rPr>
              <a:t>sing Multipath TCP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ja-JP" sz="2000" b="1" dirty="0" smtClean="0"/>
              <a:t>improving completion time of short flow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/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 bwMode="auto">
          <a:xfrm>
            <a:off x="1188922" y="5049983"/>
            <a:ext cx="7527636" cy="1187329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b="1" dirty="0" smtClean="0"/>
              <a:t>Performance for specific workload</a:t>
            </a:r>
          </a:p>
          <a:p>
            <a:r>
              <a:rPr lang="en-US" altLang="ja-JP" b="1" dirty="0" smtClean="0"/>
              <a:t>Manageability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52600" y="4797152"/>
            <a:ext cx="17622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D4D4D"/>
                </a:solidFill>
                <a:latin typeface="+mn-lt"/>
              </a:rPr>
              <a:t>Issue on MPTCP</a:t>
            </a:r>
            <a:endParaRPr kumimoji="1" lang="ja-JP" altLang="en-US" dirty="0">
              <a:solidFill>
                <a:srgbClr val="4D4D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195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solution for short flow problem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052736"/>
            <a:ext cx="8280400" cy="2271465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Multipath TCP(2011)</a:t>
            </a:r>
            <a:endParaRPr lang="en-US" altLang="ja-JP" sz="2000" b="1" dirty="0"/>
          </a:p>
          <a:p>
            <a:r>
              <a:rPr lang="en-US" altLang="ja-JP" sz="2000" dirty="0" smtClean="0">
                <a:solidFill>
                  <a:srgbClr val="0071BC"/>
                </a:solidFill>
              </a:rPr>
              <a:t>Extending TCP </a:t>
            </a:r>
            <a:r>
              <a:rPr lang="en-US" altLang="ja-JP" sz="2000" dirty="0" smtClean="0"/>
              <a:t>to use multiple paths by a single connection</a:t>
            </a:r>
          </a:p>
          <a:p>
            <a:r>
              <a:rPr lang="en-US" altLang="ja-JP" sz="2000" dirty="0" smtClean="0"/>
              <a:t>Using multiple-paths </a:t>
            </a:r>
            <a:r>
              <a:rPr lang="en-US" altLang="ja-JP" sz="2000" dirty="0" smtClean="0">
                <a:solidFill>
                  <a:srgbClr val="0071BC"/>
                </a:solidFill>
              </a:rPr>
              <a:t>simultaneously</a:t>
            </a:r>
            <a:r>
              <a:rPr lang="en-US" altLang="ja-JP" sz="2000" dirty="0" smtClean="0"/>
              <a:t>, improving the throughput</a:t>
            </a:r>
            <a:endParaRPr lang="en-US" altLang="ja-JP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2013/12/06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22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59" y="5111387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stCxn id="222" idx="0"/>
            <a:endCxn id="51" idx="0"/>
          </p:cNvCxnSpPr>
          <p:nvPr/>
        </p:nvCxnSpPr>
        <p:spPr bwMode="auto">
          <a:xfrm flipV="1">
            <a:off x="3682066" y="3948407"/>
            <a:ext cx="1156993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22" idx="0"/>
            <a:endCxn id="51" idx="2"/>
          </p:cNvCxnSpPr>
          <p:nvPr/>
        </p:nvCxnSpPr>
        <p:spPr bwMode="auto">
          <a:xfrm flipH="1" flipV="1">
            <a:off x="2691436" y="3948407"/>
            <a:ext cx="990630" cy="11629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雲 50"/>
          <p:cNvSpPr/>
          <p:nvPr/>
        </p:nvSpPr>
        <p:spPr bwMode="auto">
          <a:xfrm>
            <a:off x="2684748" y="3491207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2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40" y="5086269"/>
            <a:ext cx="459814" cy="7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6" name="直線コネクタ 225"/>
          <p:cNvCxnSpPr>
            <a:stCxn id="225" idx="0"/>
            <a:endCxn id="228" idx="0"/>
          </p:cNvCxnSpPr>
          <p:nvPr/>
        </p:nvCxnSpPr>
        <p:spPr bwMode="auto">
          <a:xfrm flipV="1">
            <a:off x="7759247" y="3876399"/>
            <a:ext cx="1076256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>
            <a:stCxn id="225" idx="0"/>
            <a:endCxn id="228" idx="2"/>
          </p:cNvCxnSpPr>
          <p:nvPr/>
        </p:nvCxnSpPr>
        <p:spPr bwMode="auto">
          <a:xfrm flipH="1" flipV="1">
            <a:off x="6687880" y="3876399"/>
            <a:ext cx="1071367" cy="12098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8" name="雲 227"/>
          <p:cNvSpPr/>
          <p:nvPr/>
        </p:nvSpPr>
        <p:spPr bwMode="auto">
          <a:xfrm>
            <a:off x="6681192" y="3419199"/>
            <a:ext cx="2156108" cy="914400"/>
          </a:xfrm>
          <a:prstGeom prst="cloud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900772" y="4571327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9" name="正方形/長方形 228"/>
          <p:cNvSpPr/>
          <p:nvPr/>
        </p:nvSpPr>
        <p:spPr bwMode="auto">
          <a:xfrm>
            <a:off x="3177918" y="4925565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0" name="正方形/長方形 229"/>
          <p:cNvSpPr/>
          <p:nvPr/>
        </p:nvSpPr>
        <p:spPr bwMode="auto">
          <a:xfrm>
            <a:off x="4155109" y="4571327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1" name="正方形/長方形 230"/>
          <p:cNvSpPr/>
          <p:nvPr/>
        </p:nvSpPr>
        <p:spPr bwMode="auto">
          <a:xfrm>
            <a:off x="3908884" y="4920067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60" name="図形グループ 59"/>
          <p:cNvGrpSpPr/>
          <p:nvPr/>
        </p:nvGrpSpPr>
        <p:grpSpPr>
          <a:xfrm>
            <a:off x="956556" y="3962673"/>
            <a:ext cx="738205" cy="648072"/>
            <a:chOff x="979770" y="3429000"/>
            <a:chExt cx="738205" cy="648072"/>
          </a:xfrm>
        </p:grpSpPr>
        <p:sp>
          <p:nvSpPr>
            <p:cNvPr id="232" name="正方形/長方形 231"/>
            <p:cNvSpPr/>
            <p:nvPr/>
          </p:nvSpPr>
          <p:spPr bwMode="auto">
            <a:xfrm>
              <a:off x="979770" y="3553404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 bwMode="auto">
            <a:xfrm>
              <a:off x="979770" y="3887527"/>
              <a:ext cx="117537" cy="11753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064568" y="3429000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:flow1</a:t>
              </a:r>
              <a:endParaRPr kumimoji="1" lang="ja-JP" altLang="en-US" sz="1400" dirty="0">
                <a:latin typeface="+mj-lt"/>
              </a:endParaRPr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1064568" y="3769295"/>
              <a:ext cx="653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</a:rPr>
                <a:t>:flow2</a:t>
              </a:r>
              <a:endParaRPr kumimoji="1" lang="ja-JP" altLang="en-US" sz="1400" dirty="0">
                <a:latin typeface="+mj-lt"/>
              </a:endParaRPr>
            </a:p>
          </p:txBody>
        </p:sp>
      </p:grpSp>
      <p:sp>
        <p:nvSpPr>
          <p:cNvPr id="59" name="正方形/長方形 58"/>
          <p:cNvSpPr/>
          <p:nvPr/>
        </p:nvSpPr>
        <p:spPr>
          <a:xfrm>
            <a:off x="812800" y="352133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ECMP</a:t>
            </a:r>
            <a:endParaRPr lang="ja-JP" altLang="en-US" dirty="0">
              <a:latin typeface="+mj-lt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4953000" y="352133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j-lt"/>
              </a:rPr>
              <a:t>MPTCP</a:t>
            </a:r>
            <a:endParaRPr lang="ja-JP" altLang="en-US" dirty="0">
              <a:latin typeface="+mj-lt"/>
            </a:endParaRPr>
          </a:p>
        </p:txBody>
      </p:sp>
      <p:sp>
        <p:nvSpPr>
          <p:cNvPr id="236" name="正方形/長方形 235"/>
          <p:cNvSpPr/>
          <p:nvPr/>
        </p:nvSpPr>
        <p:spPr bwMode="auto">
          <a:xfrm>
            <a:off x="6939023" y="4427311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7" name="正方形/長方形 236"/>
          <p:cNvSpPr/>
          <p:nvPr/>
        </p:nvSpPr>
        <p:spPr bwMode="auto">
          <a:xfrm>
            <a:off x="8240250" y="4443640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8" name="正方形/長方形 237"/>
          <p:cNvSpPr/>
          <p:nvPr/>
        </p:nvSpPr>
        <p:spPr bwMode="auto">
          <a:xfrm>
            <a:off x="7358895" y="4722815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1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9" name="正方形/長方形 238"/>
          <p:cNvSpPr/>
          <p:nvPr/>
        </p:nvSpPr>
        <p:spPr bwMode="auto">
          <a:xfrm>
            <a:off x="7869324" y="4720786"/>
            <a:ext cx="277146" cy="27714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2</a:t>
            </a:r>
            <a:endParaRPr kumimoji="0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812800" y="4934781"/>
            <a:ext cx="236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ECMP assign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a path</a:t>
            </a:r>
            <a:r>
              <a:rPr lang="en-US" altLang="ja-JP" dirty="0" smtClean="0">
                <a:latin typeface="+mj-lt"/>
              </a:rPr>
              <a:t> each flow </a:t>
            </a:r>
            <a:endParaRPr lang="ja-JP" altLang="en-US" dirty="0">
              <a:latin typeface="+mj-lt"/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4953000" y="4862773"/>
            <a:ext cx="2263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+mj-lt"/>
              </a:rPr>
              <a:t>MPTCP can </a:t>
            </a:r>
            <a:r>
              <a:rPr lang="en-US" altLang="ja-JP" dirty="0" smtClean="0">
                <a:solidFill>
                  <a:srgbClr val="E03253"/>
                </a:solidFill>
                <a:latin typeface="+mj-lt"/>
              </a:rPr>
              <a:t>distribute</a:t>
            </a:r>
            <a:r>
              <a:rPr lang="en-US" altLang="ja-JP" dirty="0" smtClean="0">
                <a:latin typeface="+mj-lt"/>
              </a:rPr>
              <a:t> packets for a flow </a:t>
            </a:r>
            <a:endParaRPr lang="ja-JP" altLang="en-US" dirty="0"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0552" y="2996952"/>
            <a:ext cx="2305589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1BC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en-US" altLang="ja-JP" sz="2400" b="1" dirty="0" smtClean="0">
                <a:solidFill>
                  <a:srgbClr val="E03253"/>
                </a:solidFill>
                <a:latin typeface="+mj-lt"/>
              </a:rPr>
              <a:t>Load  balancing</a:t>
            </a:r>
            <a:endParaRPr kumimoji="1" lang="en-US" altLang="ja-JP" sz="2800" b="1" dirty="0">
              <a:solidFill>
                <a:srgbClr val="E0325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736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5435</TotalTime>
  <Words>1465</Words>
  <Application>Microsoft Macintosh PowerPoint</Application>
  <PresentationFormat>A4 210x297 mm</PresentationFormat>
  <Paragraphs>269</Paragraphs>
  <Slides>24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Staff training presentation</vt:lpstr>
      <vt:lpstr>Progress report 進捗報告</vt:lpstr>
      <vt:lpstr>PowerPoint プレゼンテーション</vt:lpstr>
      <vt:lpstr>Background</vt:lpstr>
      <vt:lpstr>Background</vt:lpstr>
      <vt:lpstr>Background</vt:lpstr>
      <vt:lpstr>Related work: switch approach </vt:lpstr>
      <vt:lpstr>Related work: host approarch</vt:lpstr>
      <vt:lpstr>About my research</vt:lpstr>
      <vt:lpstr>A solution for short flow problem</vt:lpstr>
      <vt:lpstr>Issue of performance</vt:lpstr>
      <vt:lpstr>Verification simulation - Environment</vt:lpstr>
      <vt:lpstr>Verification simulation - Environment</vt:lpstr>
      <vt:lpstr>Additional simulation - Query traffic with background</vt:lpstr>
      <vt:lpstr>Additional simulation - Short message traffic with background</vt:lpstr>
      <vt:lpstr>Additional simulation - Results</vt:lpstr>
      <vt:lpstr>issue of manageability</vt:lpstr>
      <vt:lpstr>Issue of manageability</vt:lpstr>
      <vt:lpstr>Issue of manageability</vt:lpstr>
      <vt:lpstr>Conclusion</vt:lpstr>
      <vt:lpstr>Conclusion</vt:lpstr>
      <vt:lpstr>Future work</vt:lpstr>
      <vt:lpstr>提案手法もどき</vt:lpstr>
      <vt:lpstr>提案手法もどき</vt:lpstr>
      <vt:lpstr>iSLIPについて。。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1761</cp:revision>
  <dcterms:created xsi:type="dcterms:W3CDTF">2013-12-01T06:00:42Z</dcterms:created>
  <dcterms:modified xsi:type="dcterms:W3CDTF">2014-03-04T08:37:03Z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